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6"/>
  </p:notesMasterIdLst>
  <p:handoutMasterIdLst>
    <p:handoutMasterId r:id="rId147"/>
  </p:handoutMasterIdLst>
  <p:sldIdLst>
    <p:sldId id="256" r:id="rId2"/>
    <p:sldId id="257" r:id="rId3"/>
    <p:sldId id="258" r:id="rId4"/>
    <p:sldId id="259" r:id="rId5"/>
    <p:sldId id="260" r:id="rId6"/>
    <p:sldId id="405" r:id="rId7"/>
    <p:sldId id="387" r:id="rId8"/>
    <p:sldId id="406" r:id="rId9"/>
    <p:sldId id="410" r:id="rId10"/>
    <p:sldId id="262" r:id="rId11"/>
    <p:sldId id="272" r:id="rId12"/>
    <p:sldId id="274" r:id="rId13"/>
    <p:sldId id="275" r:id="rId14"/>
    <p:sldId id="277" r:id="rId15"/>
    <p:sldId id="278" r:id="rId16"/>
    <p:sldId id="403" r:id="rId17"/>
    <p:sldId id="401" r:id="rId18"/>
    <p:sldId id="402" r:id="rId19"/>
    <p:sldId id="411" r:id="rId20"/>
    <p:sldId id="422" r:id="rId21"/>
    <p:sldId id="414" r:id="rId22"/>
    <p:sldId id="423" r:id="rId23"/>
    <p:sldId id="413" r:id="rId24"/>
    <p:sldId id="416" r:id="rId25"/>
    <p:sldId id="283" r:id="rId26"/>
    <p:sldId id="279" r:id="rId27"/>
    <p:sldId id="263" r:id="rId28"/>
    <p:sldId id="280" r:id="rId29"/>
    <p:sldId id="407" r:id="rId30"/>
    <p:sldId id="282" r:id="rId31"/>
    <p:sldId id="284" r:id="rId32"/>
    <p:sldId id="264" r:id="rId33"/>
    <p:sldId id="285" r:id="rId34"/>
    <p:sldId id="286" r:id="rId35"/>
    <p:sldId id="287" r:id="rId36"/>
    <p:sldId id="288" r:id="rId37"/>
    <p:sldId id="289" r:id="rId38"/>
    <p:sldId id="290" r:id="rId39"/>
    <p:sldId id="392" r:id="rId40"/>
    <p:sldId id="291" r:id="rId41"/>
    <p:sldId id="391" r:id="rId42"/>
    <p:sldId id="294" r:id="rId43"/>
    <p:sldId id="292" r:id="rId44"/>
    <p:sldId id="293" r:id="rId45"/>
    <p:sldId id="295" r:id="rId46"/>
    <p:sldId id="296" r:id="rId47"/>
    <p:sldId id="265" r:id="rId48"/>
    <p:sldId id="297" r:id="rId49"/>
    <p:sldId id="298" r:id="rId50"/>
    <p:sldId id="299" r:id="rId51"/>
    <p:sldId id="300" r:id="rId52"/>
    <p:sldId id="301" r:id="rId53"/>
    <p:sldId id="302" r:id="rId54"/>
    <p:sldId id="390" r:id="rId55"/>
    <p:sldId id="303" r:id="rId56"/>
    <p:sldId id="304" r:id="rId57"/>
    <p:sldId id="305" r:id="rId58"/>
    <p:sldId id="306" r:id="rId59"/>
    <p:sldId id="307" r:id="rId60"/>
    <p:sldId id="421" r:id="rId61"/>
    <p:sldId id="317" r:id="rId62"/>
    <p:sldId id="266" r:id="rId63"/>
    <p:sldId id="318" r:id="rId64"/>
    <p:sldId id="319" r:id="rId65"/>
    <p:sldId id="320" r:id="rId66"/>
    <p:sldId id="388" r:id="rId67"/>
    <p:sldId id="322" r:id="rId68"/>
    <p:sldId id="321" r:id="rId69"/>
    <p:sldId id="324" r:id="rId70"/>
    <p:sldId id="326" r:id="rId71"/>
    <p:sldId id="420" r:id="rId72"/>
    <p:sldId id="327" r:id="rId73"/>
    <p:sldId id="267" r:id="rId74"/>
    <p:sldId id="333" r:id="rId75"/>
    <p:sldId id="338" r:id="rId76"/>
    <p:sldId id="339" r:id="rId77"/>
    <p:sldId id="340" r:id="rId78"/>
    <p:sldId id="341" r:id="rId79"/>
    <p:sldId id="342" r:id="rId80"/>
    <p:sldId id="343" r:id="rId81"/>
    <p:sldId id="344" r:id="rId82"/>
    <p:sldId id="345" r:id="rId83"/>
    <p:sldId id="346" r:id="rId84"/>
    <p:sldId id="419" r:id="rId85"/>
    <p:sldId id="347" r:id="rId86"/>
    <p:sldId id="348" r:id="rId87"/>
    <p:sldId id="418" r:id="rId88"/>
    <p:sldId id="328" r:id="rId89"/>
    <p:sldId id="268" r:id="rId90"/>
    <p:sldId id="334" r:id="rId91"/>
    <p:sldId id="350" r:id="rId92"/>
    <p:sldId id="351" r:id="rId93"/>
    <p:sldId id="352" r:id="rId94"/>
    <p:sldId id="353" r:id="rId95"/>
    <p:sldId id="354" r:id="rId96"/>
    <p:sldId id="355" r:id="rId97"/>
    <p:sldId id="393" r:id="rId98"/>
    <p:sldId id="357" r:id="rId99"/>
    <p:sldId id="329" r:id="rId100"/>
    <p:sldId id="269" r:id="rId101"/>
    <p:sldId id="335" r:id="rId102"/>
    <p:sldId id="359" r:id="rId103"/>
    <p:sldId id="408" r:id="rId104"/>
    <p:sldId id="360" r:id="rId105"/>
    <p:sldId id="361" r:id="rId106"/>
    <p:sldId id="362" r:id="rId107"/>
    <p:sldId id="363" r:id="rId108"/>
    <p:sldId id="365" r:id="rId109"/>
    <p:sldId id="366" r:id="rId110"/>
    <p:sldId id="369" r:id="rId111"/>
    <p:sldId id="370" r:id="rId112"/>
    <p:sldId id="394" r:id="rId113"/>
    <p:sldId id="367" r:id="rId114"/>
    <p:sldId id="368" r:id="rId115"/>
    <p:sldId id="372" r:id="rId116"/>
    <p:sldId id="373" r:id="rId117"/>
    <p:sldId id="374" r:id="rId118"/>
    <p:sldId id="330" r:id="rId119"/>
    <p:sldId id="270" r:id="rId120"/>
    <p:sldId id="336" r:id="rId121"/>
    <p:sldId id="389" r:id="rId122"/>
    <p:sldId id="375" r:id="rId123"/>
    <p:sldId id="376" r:id="rId124"/>
    <p:sldId id="377" r:id="rId125"/>
    <p:sldId id="378" r:id="rId126"/>
    <p:sldId id="379" r:id="rId127"/>
    <p:sldId id="380" r:id="rId128"/>
    <p:sldId id="395" r:id="rId129"/>
    <p:sldId id="397" r:id="rId130"/>
    <p:sldId id="396" r:id="rId131"/>
    <p:sldId id="404" r:id="rId132"/>
    <p:sldId id="381" r:id="rId133"/>
    <p:sldId id="331" r:id="rId134"/>
    <p:sldId id="271" r:id="rId135"/>
    <p:sldId id="337" r:id="rId136"/>
    <p:sldId id="382" r:id="rId137"/>
    <p:sldId id="383" r:id="rId138"/>
    <p:sldId id="384" r:id="rId139"/>
    <p:sldId id="385" r:id="rId140"/>
    <p:sldId id="399" r:id="rId141"/>
    <p:sldId id="398" r:id="rId142"/>
    <p:sldId id="426" r:id="rId143"/>
    <p:sldId id="358" r:id="rId144"/>
    <p:sldId id="332" r:id="rId1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jSDUTXcD/Kvr6TbYLs1IQ==" hashData="yMt7poH38zpXdG1YTBswgByY4nrKV+iETdLnDGPU5jiVbYNtcBJHM/TAkCFEIpRRLen1l+umh5Is5E5WpHIxow=="/>
  <p:extLst>
    <p:ext uri="{521415D9-36F7-43E2-AB2F-B90AF26B5E84}">
      <p14:sectionLst xmlns:p14="http://schemas.microsoft.com/office/powerpoint/2010/main">
        <p14:section name="Section par défaut" id="{F2791233-5410-4C71-8077-69A649C350E3}">
          <p14:sldIdLst>
            <p14:sldId id="256"/>
            <p14:sldId id="257"/>
            <p14:sldId id="258"/>
            <p14:sldId id="259"/>
            <p14:sldId id="260"/>
            <p14:sldId id="405"/>
            <p14:sldId id="387"/>
            <p14:sldId id="406"/>
            <p14:sldId id="410"/>
          </p14:sldIdLst>
        </p14:section>
        <p14:section name="LA PROTECTION" id="{AABBCF23-85CE-4D68-AE51-937588663D28}">
          <p14:sldIdLst>
            <p14:sldId id="262"/>
            <p14:sldId id="272"/>
            <p14:sldId id="274"/>
            <p14:sldId id="275"/>
            <p14:sldId id="277"/>
            <p14:sldId id="278"/>
            <p14:sldId id="403"/>
          </p14:sldIdLst>
        </p14:section>
        <p14:section name="L’ALERTE ET PROTECTION DES POPULATIONS" id="{FFCF3007-94B9-EE46-9B0F-D7B430F4C576}">
          <p14:sldIdLst>
            <p14:sldId id="401"/>
            <p14:sldId id="402"/>
            <p14:sldId id="411"/>
            <p14:sldId id="422"/>
            <p14:sldId id="414"/>
            <p14:sldId id="423"/>
            <p14:sldId id="413"/>
            <p14:sldId id="416"/>
            <p14:sldId id="283"/>
            <p14:sldId id="279"/>
          </p14:sldIdLst>
        </p14:section>
        <p14:section name="L'ALERTE" id="{2AB15AB0-190D-4FA2-977D-4F19EAD704A8}">
          <p14:sldIdLst>
            <p14:sldId id="263"/>
            <p14:sldId id="280"/>
            <p14:sldId id="407"/>
            <p14:sldId id="282"/>
            <p14:sldId id="284"/>
          </p14:sldIdLst>
        </p14:section>
        <p14:section name="L'OBSTRUCTION DES VOIES AÉRIENNES" id="{963FB5D2-22D1-4C4E-B228-6D76FBDB104E}">
          <p14:sldIdLst>
            <p14:sldId id="264"/>
            <p14:sldId id="285"/>
            <p14:sldId id="286"/>
            <p14:sldId id="287"/>
            <p14:sldId id="288"/>
            <p14:sldId id="289"/>
            <p14:sldId id="290"/>
            <p14:sldId id="392"/>
            <p14:sldId id="291"/>
            <p14:sldId id="391"/>
            <p14:sldId id="294"/>
            <p14:sldId id="292"/>
            <p14:sldId id="293"/>
            <p14:sldId id="295"/>
            <p14:sldId id="296"/>
          </p14:sldIdLst>
        </p14:section>
        <p14:section name="LES HÉMORRAGIES EXTERNES" id="{0EA2536D-1F27-4CBF-8B41-956E0848335D}">
          <p14:sldIdLst>
            <p14:sldId id="265"/>
            <p14:sldId id="297"/>
            <p14:sldId id="298"/>
            <p14:sldId id="299"/>
            <p14:sldId id="300"/>
            <p14:sldId id="301"/>
            <p14:sldId id="302"/>
            <p14:sldId id="390"/>
            <p14:sldId id="303"/>
            <p14:sldId id="304"/>
            <p14:sldId id="305"/>
            <p14:sldId id="306"/>
            <p14:sldId id="307"/>
            <p14:sldId id="421"/>
            <p14:sldId id="317"/>
          </p14:sldIdLst>
        </p14:section>
        <p14:section name="LES PLAIES" id="{83852BD7-F95B-4650-83E7-4AA4221904E6}">
          <p14:sldIdLst>
            <p14:sldId id="266"/>
            <p14:sldId id="318"/>
            <p14:sldId id="319"/>
            <p14:sldId id="320"/>
            <p14:sldId id="388"/>
            <p14:sldId id="322"/>
            <p14:sldId id="321"/>
            <p14:sldId id="324"/>
            <p14:sldId id="326"/>
            <p14:sldId id="420"/>
            <p14:sldId id="327"/>
          </p14:sldIdLst>
        </p14:section>
        <p14:section name="LES BRÛLURES" id="{5742DC2C-4235-4038-8476-F66C9B5C7C0B}">
          <p14:sldIdLst>
            <p14:sldId id="267"/>
            <p14:sldId id="333"/>
            <p14:sldId id="338"/>
            <p14:sldId id="339"/>
            <p14:sldId id="340"/>
            <p14:sldId id="341"/>
            <p14:sldId id="342"/>
            <p14:sldId id="343"/>
            <p14:sldId id="344"/>
            <p14:sldId id="345"/>
            <p14:sldId id="346"/>
            <p14:sldId id="419"/>
            <p14:sldId id="347"/>
            <p14:sldId id="348"/>
            <p14:sldId id="418"/>
            <p14:sldId id="328"/>
          </p14:sldIdLst>
        </p14:section>
        <p14:section name="LES TRAUMATISMES" id="{88D88F47-D03F-4BB4-B870-E3EFB2DF72F4}">
          <p14:sldIdLst>
            <p14:sldId id="268"/>
            <p14:sldId id="334"/>
            <p14:sldId id="350"/>
            <p14:sldId id="351"/>
            <p14:sldId id="352"/>
            <p14:sldId id="353"/>
            <p14:sldId id="354"/>
            <p14:sldId id="355"/>
            <p14:sldId id="393"/>
            <p14:sldId id="357"/>
            <p14:sldId id="329"/>
          </p14:sldIdLst>
        </p14:section>
        <p14:section name="LES MALAISES" id="{BC40922C-B851-44E4-82CD-C6500372D5F7}">
          <p14:sldIdLst>
            <p14:sldId id="269"/>
            <p14:sldId id="335"/>
            <p14:sldId id="359"/>
            <p14:sldId id="408"/>
            <p14:sldId id="360"/>
            <p14:sldId id="361"/>
            <p14:sldId id="362"/>
            <p14:sldId id="363"/>
            <p14:sldId id="365"/>
            <p14:sldId id="366"/>
            <p14:sldId id="369"/>
            <p14:sldId id="370"/>
            <p14:sldId id="394"/>
            <p14:sldId id="367"/>
            <p14:sldId id="368"/>
            <p14:sldId id="372"/>
            <p14:sldId id="373"/>
            <p14:sldId id="374"/>
            <p14:sldId id="330"/>
          </p14:sldIdLst>
        </p14:section>
        <p14:section name="LA PERTE DE CONNAISSANCE" id="{60D1DB3A-2394-4CE6-9660-0A2886774B0F}">
          <p14:sldIdLst>
            <p14:sldId id="270"/>
            <p14:sldId id="336"/>
            <p14:sldId id="389"/>
            <p14:sldId id="375"/>
            <p14:sldId id="376"/>
            <p14:sldId id="377"/>
            <p14:sldId id="378"/>
            <p14:sldId id="379"/>
            <p14:sldId id="380"/>
            <p14:sldId id="395"/>
            <p14:sldId id="397"/>
            <p14:sldId id="396"/>
            <p14:sldId id="404"/>
            <p14:sldId id="381"/>
            <p14:sldId id="331"/>
          </p14:sldIdLst>
        </p14:section>
        <p14:section name="L'ARRÊT CARDIAQUE" id="{BDB0E598-184D-412E-A8DA-C0124D85F338}">
          <p14:sldIdLst>
            <p14:sldId id="271"/>
            <p14:sldId id="337"/>
            <p14:sldId id="382"/>
            <p14:sldId id="383"/>
            <p14:sldId id="384"/>
            <p14:sldId id="385"/>
            <p14:sldId id="399"/>
            <p14:sldId id="398"/>
            <p14:sldId id="426"/>
            <p14:sldId id="358"/>
          </p14:sldIdLst>
        </p14:section>
        <p14:section name="MISE EN SITUATION" id="{25BBF2A0-3A0E-8740-886F-CE58EC355B58}">
          <p14:sldIdLst>
            <p14:sldId id="33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EFD"/>
    <a:srgbClr val="00497E"/>
    <a:srgbClr val="931D23"/>
    <a:srgbClr val="2F5597"/>
    <a:srgbClr val="C00000"/>
    <a:srgbClr val="F4B183"/>
    <a:srgbClr val="FFCBCB"/>
    <a:srgbClr val="C2D1EC"/>
    <a:srgbClr val="FF4F6F"/>
    <a:srgbClr val="BA24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87464" autoAdjust="0"/>
  </p:normalViewPr>
  <p:slideViewPr>
    <p:cSldViewPr snapToGrid="0">
      <p:cViewPr varScale="1">
        <p:scale>
          <a:sx n="93" d="100"/>
          <a:sy n="93" d="100"/>
        </p:scale>
        <p:origin x="1146" y="84"/>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CF89D89-5BC7-C4B4-B091-DC9EBCD6B3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437891C-170D-FF4A-5501-3430B77E76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2BC450-214D-4366-961E-3039554D12B8}" type="datetimeFigureOut">
              <a:rPr lang="fr-FR" smtClean="0"/>
              <a:t>01/06/2026</a:t>
            </a:fld>
            <a:endParaRPr lang="fr-FR"/>
          </a:p>
        </p:txBody>
      </p:sp>
      <p:sp>
        <p:nvSpPr>
          <p:cNvPr id="4" name="Espace réservé du pied de page 3">
            <a:extLst>
              <a:ext uri="{FF2B5EF4-FFF2-40B4-BE49-F238E27FC236}">
                <a16:creationId xmlns:a16="http://schemas.microsoft.com/office/drawing/2014/main" id="{B5F3004C-F413-7E08-8294-CC83D5EF5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6625228-07BE-5985-4CF8-4660E0BC7B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8F07BE-ECEF-434D-BD34-8D9A62C72BE6}" type="slidenum">
              <a:rPr lang="fr-FR" smtClean="0"/>
              <a:t>‹N°›</a:t>
            </a:fld>
            <a:endParaRPr lang="fr-FR"/>
          </a:p>
        </p:txBody>
      </p:sp>
    </p:spTree>
    <p:extLst>
      <p:ext uri="{BB962C8B-B14F-4D97-AF65-F5344CB8AC3E}">
        <p14:creationId xmlns:p14="http://schemas.microsoft.com/office/powerpoint/2010/main" val="218024132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1:12.084"/>
    </inkml:context>
    <inkml:brush xml:id="br0">
      <inkml:brushProperty name="width" value="0.1" units="cm"/>
      <inkml:brushProperty name="height" value="0.1" units="cm"/>
      <inkml:brushProperty name="color" value="#FFFFFF"/>
    </inkml:brush>
  </inkml:definitions>
  <inkml:trace contextRef="#ctx0" brushRef="#br0">0 1 22834,'1905'445'0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4:33.949"/>
    </inkml:context>
    <inkml:brush xml:id="br0">
      <inkml:brushProperty name="width" value="0.1" units="cm"/>
      <inkml:brushProperty name="height" value="0.1" units="cm"/>
      <inkml:brushProperty name="color" value="#FFFFFF"/>
    </inkml:brush>
  </inkml:definitions>
  <inkml:trace contextRef="#ctx0" brushRef="#br0">29 41 9830,'0'0'81,"1"0"0,-1 0 0,1 1 0,-1-1-1,1 0 1,-1 1 0,1-1 0,-1 0 0,1 1 0,-1-1 0,0 1 0,1-1-1,-1 1 1,0-1 0,1 1 0,-1-1 0,0 1 0,0-1 0,1 1-1,-1-1 1,0 1 0,0 0 0,0 0 0,-2 4 705,-8-9-123,8 3-659,1-1 0,-1 1 0,1-1 0,-1 0 0,1 1 0,-1-1 1,1 0-1,0 0 0,0 0 0,0 0 0,0 0 0,0 0 0,0 0 0,1-1 0,-1 1 0,1-3 1,-6-13-155,32 73 4104,-22-46-3486,4 2 532,2-26-1392,-6 6 302,-1 6 113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4:46.223"/>
    </inkml:context>
    <inkml:brush xml:id="br0">
      <inkml:brushProperty name="width" value="0.1" units="cm"/>
      <inkml:brushProperty name="height" value="0.1" units="cm"/>
      <inkml:brushProperty name="color" value="#FFFFFF"/>
    </inkml:brush>
  </inkml:definitions>
  <inkml:trace contextRef="#ctx0" brushRef="#br0">0 80 9830,'0'-1'0,"0"-1"0,0-1 0,0-2 0,0 1 0,0-2 0,0 1 0,0-1 0,0 1 0,0-1 0,0 1 0,0 0 0,0-1 0,0 1 0,0 0 0,0-1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1:26.061"/>
    </inkml:context>
    <inkml:brush xml:id="br0">
      <inkml:brushProperty name="width" value="0.1" units="cm"/>
      <inkml:brushProperty name="height" value="0.1" units="cm"/>
      <inkml:brushProperty name="color" value="#FFFFFF"/>
    </inkml:brush>
  </inkml:definitions>
  <inkml:trace contextRef="#ctx0" brushRef="#br0">1 1 9830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1:29.216"/>
    </inkml:context>
    <inkml:brush xml:id="br0">
      <inkml:brushProperty name="width" value="0.1" units="cm"/>
      <inkml:brushProperty name="height" value="0.1" units="cm"/>
      <inkml:brushProperty name="color" value="#FFFFFF"/>
    </inkml:brush>
  </inkml:definitions>
  <inkml:trace contextRef="#ctx0" brushRef="#br0">356 54 22080,'0'3'0,"0"-1"0,-1 0 0,0 0 0,0 0 0,-1 0 0,1 0 0,-1 0 0,-1 0 0,1 0 0,-1 0 0,0 0 0,0 0 0,-1 0 0,0-1 0,0 1 0,0 0 0,0-1 0,-1 1 0,0 0 0,0-1 0,0 0 0,0 1 0,-1-1 0,0 0 0,0 0 0,0 1 0,0-1 0,0-1 0,0 1 0,-1 0 0,0 0 0,1-1 0,-1 1 0,0-1 0,0 1 0,0-1 0,0 0 0,0 0 0,0 0 0,0 0 0,0 0 0,0 0 0,1 0 0,-1-1 0,0 1 0,0-1 0,0 1 0,1-1 0,-1 0 0,1 0 0,0 1 0,-1-1 0,1-1 0,1 1 0,-1 0 0,0 0 0,1-1 0,0 1 0,0 0 0,0-1 0,0 0 0,1 1 0,-1-1 0,1 0 0,1 1 0,-1-1 0,1 0 0,0 0 0,0 0 0,0 0 0,1 0 0,0 0 0,0 0 0,1 0 0,0 0 0,0 0 0,0 0 0,1 0 0,-1-1 0,2 1 0,-1 0 0,1 0 0,0 0 0,0 0 0,0 0 0,1 0 0,0 0 0,0 0 0,1 0 0,0 0 0,0 0 0,0 0 0,1 0 0,-1 0 0,1 1 0,1-1 0,-1 0 0,1 1 0,0-1 0,0 1 0,0-1 0,0 1 0,1 0 0,0 0 0,-1-1 0,1 1 0,1 0 0,-1 0 0,0 1 0,1-1 0,-1 0 0,1 0 0,0 1 0,0-1 0,0 1 0,-1 0 0,1 0 0,0-1 0,0 1 0,0 0 0,0 1 0,0-1 0,0 0 0,0 0 0,0 1 0,0-1 0,-1 1 0,1 0 0,0 0 0,-1-1 0,0 1 0,0 0 0,0 0 0,0 1 0,0-1 0,0 0 0,-1 0 0,0 1 0,0-1 0,0 1 0,0-1 0,-1 1 0,0 0 0,0-1 0,0 1 0,0 0 0,-1 0 0,0 0 0,0 0 0,-1 0 0,1 0 0,-1 0 0,-1 0 0,1 0 0,-1 0 0,0 0 0,0 0 0,-1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1:46.429"/>
    </inkml:context>
    <inkml:brush xml:id="br0">
      <inkml:brushProperty name="width" value="0.1" units="cm"/>
      <inkml:brushProperty name="height" value="0.1" units="cm"/>
      <inkml:brushProperty name="color" value="#FFFFFF"/>
    </inkml:brush>
  </inkml:definitions>
  <inkml:trace contextRef="#ctx0" brushRef="#br0">1 1 9830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3:11.356"/>
    </inkml:context>
    <inkml:brush xml:id="br0">
      <inkml:brushProperty name="width" value="0.1" units="cm"/>
      <inkml:brushProperty name="height" value="0.1" units="cm"/>
      <inkml:brushProperty name="color" value="#FFFFFF"/>
    </inkml:brush>
  </inkml:definitions>
  <inkml:trace contextRef="#ctx0" brushRef="#br0">22 243 9830,'43'-48'37,"-33"36"10,0 0 1,1 1-1,1 0 0,24-18 0,-29 25 415,-7 8 192,-10 8 415,5 11 1501,-40 40 2168,21-27-1925,16-20-1987,13-7 442,3 3-226,-7-11-1009,0 0 0,-1 1 0,1-1 0,-1 0 0,0 1 1,1-1-1,-1 0 0,0 1 0,0-1 0,0 1 1,1-1-1,-2 1 0,1-1 0,0 1 0,0 0 0,-2-3-723,4-15-120,-1 14 683,0-1 0,-1 1 1,1-1-1,-1 0 0,0 1 0,1-1 0,-1 0 0,0 1 0,-1-1 0,1 0 1,0 1-1,-1-1 0,1 1 0,-1-1 0,0 0 0,0 1 0,0 0 0,0-1 0,-1 1 1,1 0-1,0-1 0,-1 1 0,0 0 0,1 0 0,-1 0 0,0 0 0,-3-2 0,1-1-24,-11-11 560,15 15-394,-1 1 0,1-1 0,0 1-1,-1 0 1,1 0 0,-1-1-1,1 1 1,-1 0 0,0 0-1,1-1 1,-1 1 0,1 0-1,-1 0 1,1 0 0,-1 0-1,1 0 1,-1 0 0,0 0-1,1 0 1,-1 0 0,1 0 0,-1 0-1,1 0 1,-1 0 0,0 1-1,1-1 1,-1 0 0,1 0-1,-1 1 1,1-1 0,-1 0-1,1 0 1,-1 1 0,2 1 39,1-1 0,-1 0 1,0 0-1,0 1 0,1-1 0,-1 1 1,0-1-1,0 1 0,-1 0 1,1-1-1,0 1 0,-1 0 1,1-1-1,0 5 0,-1-4 1,0 1 1,1-1-1,-1 0 1,1 1-1,-1-1 0,1 1 1,0-1-1,0 0 0,0 0 1,0 1-1,0-1 0,0 0 1,0 0-1,1 0 0,-1 0 1,1 0-1,0-1 1,0 1-1,-1 0 0,5 2 1,-2-2 37,0 0 1,0-1 0,0 1 0,0-1-1,1 0 1,-1 0 0,0-1 0,0 1-1,1-1 1,6 0 0,34-1 743,122 2-248,139 5-589,-286-11-90,-20 5 56,1 0 0,-1-1 0,0 1 0,0 0 0,0 0-1,0 0 1,0-1 0,0 1 0,1 0 0,-1 0 0,0-1 0,0 1 0,0 0-1,0 0 1,0-1 0,0 1 0,0 0 0,0 0 0,0-1 0,0 1 0,0 0 0,-1 0-1,1-1 1,0 1 0,0 0 0,0 0 0,0-1 0,0 1 0,0 0 0,0 0 0,-1 0-1,1-1 1,0 1 0,0 0 0,0 0 0,-1 0 0,1 0 0,0-1 0,-34-20-3374,26 17 2953,-92-52-6765,-25-14 3123,-3 6 5500,124 62-1075,0 1 0,-1 0 0,1 0 1,-1 0-1,0 0 0,1 1 0,-1-1 1,1 1-1,-1 0 0,0 1 0,1-1 1,-1 1-1,-4 1 0,-10 4 2090,-34 13-1,21-6-433,-24 4-16,34-11-1124,18-7-566,9-2-140,15-6-1418,0 1-1,0 1 0,1 0 1,36-5-1,91-6 1719,-27 4-1391,-37 4 3212,-112 7-1546,20 3-490,-1-1 1,1 0-1,-1-1 1,-11-3-1,54-15 543,-28 17-1927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4:06.180"/>
    </inkml:context>
    <inkml:brush xml:id="br0">
      <inkml:brushProperty name="width" value="0.1" units="cm"/>
      <inkml:brushProperty name="height" value="0.1" units="cm"/>
      <inkml:brushProperty name="color" value="#FFFFFF"/>
    </inkml:brush>
  </inkml:definitions>
  <inkml:trace contextRef="#ctx0" brushRef="#br0">426 100 9830,'-53'0'6371,"-60"-2"-3091,112 2-3282,-1 0-1,1 0 0,-1 0 1,1 0-1,-1-1 0,1 1 1,-1-1-1,1 1 0,0-1 1,-1 1-1,1-1 0,-2-1 0,3 2 1,-1-1-1,1 1 0,0 0 0,0-1 0,-1 1 0,1 0 0,0-1 0,0 1 1,0 0-1,0-1 0,0 1 0,0 0 0,-1-1 0,1 1 0,0 0 0,0-1 0,0 1 1,0-1-1,0 1 0,0 0 0,0-1 0,1 1 0,-1 0 0,0-1 0,0 1 1,0 0-1,0-1 0,0 1 0,1 0 0,-1-1 0,1-1-26,1 0 0,0 0 1,-1 1-1,1-1 0,0 0 0,0 1 0,0-1 0,0 1 0,0 0 1,1 0-1,-1 0 0,4-2 0,29-9-1382,59-20-1667,-32 16 3959,-141 47 4203,45-25-3645,-1-1 0,1-2 0,-51-1 0,58-3-1439,-52 1 0,3 16 0,76-16-21,0 0 0,1 0 0,-1 0 0,0 0 0,0 0 0,0 0 0,0 0 1,0 0-1,0 0 0,0 0 0,0 0 0,0 0 0,0-1 0,0 1 0,0 0 0,0 0 1,0 0-1,0 0 0,0 0 0,0 0 0,0 0 0,0 0 0,0 0 0,0 0 0,0 0 1,0-1-1,0 1 0,0 0 0,0 0 0,0 0 0,0 0 0,0 0 0,0 0 0,0 0 1,0 0-1,-1 0 0,1 0 0,0 0 0,0 0 0,0 0 0,0 0 0,0 0 1,0-1-1,0 1 0,0 0 0,0 0 0,0 0 0,0 0 0,0 0 0,0 0 0,-1 0 1,1 0-1,0 0 0,0 0 0,0 0 0,0 0 0,0 0 0,0 0 0,0 0 0,0 0 1,9-9-1082,14-7-629,-15 12 1671,0 1 1,0 0-1,1 1 1,-1 0-1,1 0 0,0 1 1,-1 0-1,1 0 1,0 1-1,0 0 0,9 2 1,14 3 1442,54 15 0,-55-11-477,41 5 1,-48-12-849,0-2 0,1 0 0,28-5 0,-4 0-47,-48 5-11,-1 0 0,1 0 0,0 0 0,0 0 0,0 0 0,-1 0 0,1 0 0,0 0 0,0 0 0,0 0 0,-1 1 0,1-1 0,0 0 0,0 1 0,-1-1 0,1 0 0,1 2 0,-2 8 0,-1-9 0,0 1 0,0-1 0,0 1 0,0-1 0,0 0 0,0 1 0,-1-1 0,1 0 0,-1 0 0,1 0 0,-1 0 0,1 0 0,-1 0 0,-2 1 0,-8 1 0,0-1 0,0 0 0,0-1 0,0 0 0,-1-1 0,-21-3 0,10 0 0,1-1 0,-35-10 0,57 14-24,1 0 1,-1 0 0,0 0-1,1 0 1,-1-1 0,1 1-1,-1 0 1,0 0 0,1 0 0,-1 0-1,1-1 1,-1 1 0,1 0-1,-1 0 1,1-1 0,-1 1-1,1 0 1,-1-1 0,1 1-1,0-1 1,-1 1 0,1-1 0,0 1-1,-1-1 1,1 1 0,0-1-1,-1 1 1,1-1 0,0 1-1,0-1 1,0 1 0,-1-1-1,1 1 1,0-1 0,0 0 0,0 1-1,0-1 1,0 1 0,0-1-1,0 1 1,0-1 0,0 0-1,1 1 1,-1-1 0,0 1-1,0-1 1,1 0 0,0 0 2,0 0-1,0 0 1,0-1 0,0 1 0,0 0 0,1 1 0,-1-1 0,0 0-1,1 0 1,-1 0 0,0 1 0,1-1 0,-1 1 0,1-1 0,-1 1-1,1 0 1,1-1 0,42 2 286,-42-1-253,0 0 0,0 1 0,0-1 0,0 1 0,0 0 1,0 0-1,-1 0 0,1 0 0,0 0 0,0 1 0,-1 0 1,4 2-1,-6-4-9,1 0 1,-1 0-1,0 0 1,0 1-1,0-1 1,0 0-1,1 0 1,-1 0 0,0 0-1,0 1 1,0-1-1,0 0 1,0 0-1,0 0 1,0 1-1,0-1 1,0 0-1,0 0 1,1 1-1,-1-1 1,0 0-1,0 0 1,0 1 0,0-1-1,-1 0 1,1 0-1,0 0 1,0 1-1,0-1 1,0 0-1,0 0 1,0 1-1,0-1 1,0 0-1,0 0 1,0 0 0,-1 1-1,1-1 1,-11 6 125,-14-1 97,-293 23 358,304-31-766,19-5-999,21-6-1169,-11 12 2606,0 0 0,0 1 1,0 1-1,0 0 0,1 1 0,-1 1 1,25 6-1,104 34 1285,-134-38-1465,3 0-39,24 8-27,-35-12-10,-1 1 0,1 0 0,0 0 0,0 0 0,0 0 0,-1 0-1,1 0 1,0 0 0,-1 1 0,1-1 0,-1 1 0,1-1 0,1 3 0,-3-3 0,0-1 0,0 0 0,0 1 0,0-1 0,0 0 0,0 1 0,1-1 0,-1 0 0,0 1 0,0-1 0,0 0 0,0 1 0,-1-1 0,1 0 0,0 1 0,0-1 0,0 0 0,0 1 0,0-1 0,0 0 0,0 1 0,-1-1 0,1 0 0,0 1 0,0-1 0,0 0 0,-1 0 0,1 1 0,0-1 0,0 0 0,-1 0 0,1 1 0,-1-1 0,-15 6 0,-16-4 0,16-2-312,1-1 0,-1-1 0,1-1 0,0 0 0,0-1 0,0-1 0,-24-10 0,39 15 289,0 0 1,0 0-1,-1-1 0,1 1 1,0 0-1,0 0 1,0 0-1,-1 0 1,1 0-1,0 0 1,0 0-1,0-1 1,-1 1-1,1 0 1,0 0-1,0 0 0,0 0 1,0-1-1,-1 1 1,1 0-1,0 0 1,0-1-1,0 1 1,0 0-1,0 0 1,0 0-1,0-1 0,0 1 1,0 0-1,0 0 1,0-1-1,0 1 1,0 0-1,0 0 1,0-1-1,0 1 1,0 0-1,0 0 1,0 0-1,0-1 0,0 1 1,0 0-1,0 0 1,0-1-1,1 1 1,12-8-1106,18-2 775,3 7 1016,0 1-1,1 1 1,-1 2-1,0 2 1,1 1-1,48 12 1,-82-16-652,0 0 1,0 0 0,0 1-1,0-1 1,0 0-1,0 0 1,0 1-1,0-1 1,0 0-1,0 1 1,0-1-1,0 1 1,-1-1 0,1 1-1,0 0 1,0-1-1,-1 1 1,1 0-1,1 1 1,-3-2-7,1 1 0,0-1 1,0 1-1,-1-1 0,1 1 0,0-1 1,-1 1-1,1-1 0,-1 0 1,1 1-1,-1-1 0,1 1 0,-1-1 1,1 0-1,-1 0 0,1 1 0,-1-1 1,1 0-1,-1 0 0,1 0 1,-1 1-1,0-1 0,-42 9 19,-53 3-24,-1-5 0,-131-7 0,219-1 6,-10 1-447,1-2 0,-18-3 0,32 4 312,1 0-1,-1 1 0,1-1 1,0-1-1,-1 1 1,1 0-1,0-1 1,0 0-1,0 1 1,0-1-1,0 0 1,0-1-1,0 1 0,1 0 1,-1-1-1,1 0 1,-3-3-1,5 5 18,-1 0 0,1 0 0,-1-1 0,1 1 0,0 0 0,0-1 0,0 1 0,0 0 0,0-1-1,0 1 1,0 0 0,0-1 0,0 1 0,1 0 0,-1-1 0,0 1 0,1 0 0,-1 0 0,1-1 0,0 1 0,-1 0-1,1 0 1,0 0 0,0 0 0,0 0 0,-1 0 0,1 0 0,0 0 0,0 0 0,1 0 0,-1 1 0,0-1 0,0 0 0,0 1-1,0-1 1,1 1 0,1-1 0,6-4-884,0 2-1,1-1 1,16-3-1,0 2 2149,1 2-1,0 0 1,0 2-1,0 1 1,0 1-1,42 8 1,70 21 3270,-52-3-5011,-78-24 589,8 2 0,-1 0 0,0 2 0,0 0 0,-1 0 0,21 15 0,-35-22 0,-1 0 0,0 0 0,1 0 0,-1 0 0,0 1 0,1-1 0,-1 0 0,0 0 0,1 1 0,-1-1 0,0 0 0,1 0 0,-1 1 0,0-1 0,0 0 0,1 1 0,-1-1 0,0 0 0,0 1 0,0-1 0,1 0 0,-1 1 0,0-1 0,0 0 0,0 1 0,0-1 0,0 1 0,0-1 0,0 0 0,0 1 0,0-1 0,0 1 0,0-1 0,0 0 0,0 1 0,0-1 0,0 1 0,0-1 0,-1 0 0,1 1 0,0-1 0,0 0 0,-1 1 0,-20 7 0,-31-4 0,51-4 0,-49 1-148,7 1-171,-1-2 1,1-1-1,0-3 1,-45-9-1,86 12 245,0 1 0,1 0 0,-1-1 0,0 1 1,1-1-1,-1 0 0,1 1 0,-1-1 0,1 0 0,-1 0 0,1 0 0,0 0 0,-3-2 1,4 3 23,0-1 0,0 1 0,0 0 0,0-1 0,0 1 1,0-1-1,0 1 0,0 0 0,0-1 0,0 1 0,0-1 1,0 1-1,0 0 0,0-1 0,0 1 0,0-1 0,0 1 1,0 0-1,1-1 0,-1 1 0,0 0 0,0-1 0,0 1 1,1 0-1,-1-1 0,0 1 0,0 0 0,1 0 0,-1-1 1,0 1-1,1 0 0,-1 0 0,1-1 0,3-1 46,0-1-1,0 1 0,1 0 1,-1 0-1,1 1 0,-1-1 1,9-1-1,28-3 649,0 2 0,0 2-1,0 2 1,0 1 0,0 2 0,48 10 0,-84-12-644,31 8 0,-34-8 0,0-1 0,-1 1 0,1-1 0,-1 1 0,1 0 0,-1 0 0,1 0 0,-1-1 0,0 1 0,1 1 0,-1-1 0,0 0 0,0 0 0,0 0 0,0 1 0,0-1 0,2 3 0,-3-3 0,0 0 0,0 0 0,-1 0 0,1 0 0,0 0 0,0 0 0,-1 0 0,1 0 0,0 0 0,-1 0 0,1 0 0,-1 0 0,1-1 0,-1 1 0,1 0 0,-1 0 0,0 0 0,1-1 0,-1 1 0,0 0 0,0-1 0,0 1 0,1 0 0,-1-1 0,0 1 0,0-1 0,0 1 0,0-1 0,0 0 0,0 0 0,0 1 0,-2-1 0,-33 9 0,-173 13 0,17-2 0,171-16 0,12-2 0,0-1 0,0 0 0,0 0 0,-12-1 0,21 0-8,-1 0-1,1 0 1,0 0 0,-1 0 0,1 0 0,0 0 0,0 0 0,-1 0 0,1 0 0,0 0 0,-1 0 0,1 0 0,0 0 0,0 0 0,-1 0 0,1 0-1,0-1 1,0 1 0,-1 0 0,1 0 0,0 0 0,0-1 0,0 1 0,-1 0 0,1 0 0,0 0 0,0-1 0,0 1 0,0 0 0,-1 0-1,1-1 1,0 1 0,0 0 0,0-1 0,0 1 0,0-1 0,6-9-1052,14-6-880,-9 11 1943,-1 1 0,1 0-1,0 1 1,0 1-1,0-1 1,0 2 0,0 0-1,0 0 1,1 1 0,-1 0-1,15 3 1,-4 0 450,0 1 0,-1 1 1,0 1-1,38 15 0,-52-18-360,-1 0 0,1 1 1,-1-1-1,7 7 0,-12-10-79,0 1 0,-1-1 1,1 1-1,-1-1 0,1 1 0,0-1 0,-1 1 1,0 0-1,1-1 0,-1 1 0,1 0 0,-1-1 1,0 1-1,1 0 0,-1 0 0,0-1 0,0 1 1,0 0-1,0 0 0,0 1 0,0-1-3,0-1 0,-1 1 0,1 0-1,-1 0 1,1 0 0,-1 0 0,0-1-1,1 1 1,-1 0 0,0-1-1,1 1 1,-1 0 0,0-1 0,0 1-1,0-1 1,0 1 0,1-1 0,-1 0-1,0 1 1,0-1 0,-2 1 0,-17 5-92,0-1-1,0-1 1,-1 0 0,0-2 0,0 0 0,0-2 0,0 0 0,0-1 0,-41-8 0,59 8-103,-1 0 0,0-1 1,0 1-1,1-1 0,-1 0 0,1 0 0,0 0 1,0 0-1,-1-1 0,-3-4 0,6 7 119,1-1-1,-1 0 0,0 0 1,0 0-1,1 0 0,-1 0 1,1 0-1,-1 0 0,1 0 1,-1 0-1,1 0 0,-1 0 1,1 0-1,0 0 0,0 0 1,0 0-1,-1-1 0,1 1 1,0 0-1,0 0 0,1 0 1,-1 0-1,0 0 0,0-1 1,0 1-1,1 0 0,-1 0 1,1 0-1,-1 0 0,1 0 1,-1 0-1,1 0 0,0 0 1,-1 0-1,1 0 0,0 1 1,0-1-1,-1 0 0,1 0 1,1 0-1,2-1 162,-1 0-1,1 0 1,-1 0-1,1 1 1,0 0-1,-1 0 1,1 0-1,0 0 1,0 0-1,0 1 1,0-1-1,0 1 1,0 0 0,0 1-1,-1-1 1,7 2-1,3 0 218,0 1-1,-1 0 1,21 9-1,0 6 87,-19-4-227,-14-13-162,1-1 0,-1 0-1,0 1 1,0-1 0,1 0 0,-1 1 0,0-1 0,0 1-1,0-1 1,0 1 0,0-1 0,1 0 0,-1 1 0,0-1-1,0 1 1,0-1 0,0 1 0,0-1 0,-1 1 0,1-1-1,0 0 1,0 1 0,0-1 0,0 1 0,0-1 0,-1 1 0,1-1-1,0 0 1,0 1 0,-1 0 0,-1 0 41,1-1 0,-1 1-1,0 0 1,0 0 0,0-1 0,0 1 0,0-1 0,0 1 0,0-1 0,0 0-1,0 0 1,0 0 0,0 0 0,0 0 0,1-1 0,-1 1 0,-3-1-1,-35-9 616,38 10-635,0-1-142,0 1 0,0-1 1,0 1-1,1-1 0,-1 0 0,0 1 1,0-1-1,0 0 0,1 0 0,-1 0 1,1-1-1,-1 1 0,1 0 0,-1-1 0,1 1 1,0-1-1,-1 1 0,1-1 0,0 1 1,0-1-1,0 0 0,0 0 0,0-2 0,1 2-11,0 1 0,0-1 0,0 1 0,1-1-1,-1 1 1,1-1 0,-1 0 0,1 1 0,0 0-1,-1-1 1,1 1 0,0-1 0,0 1-1,0 0 1,0-1 0,0 1 0,0 0 0,0 0-1,1 0 1,-1 0 0,0 0 0,0 0-1,1 0 1,-1 1 0,1-1 0,-1 0 0,1 1-1,2-1 1,4-2 302,1 0 1,0 0-1,0 2 0,0-1 1,1 1-1,-1 0 0,0 1 1,0 0-1,0 0 0,1 1 1,13 3-1,13 5 1465,56 20-1,-27-7-738,85 14-899,24 7-7,-159-39 0,-11-3 0,1-1 0,-1 1 0,0 1 0,0-1 0,0 1 0,0-1 0,0 1 0,0 0 0,0 1 0,3 2 0,-8-4 0,-1 0 0,0-1 0,0 1 0,0 0 0,0-1 0,1 1 0,-1-1 0,0 0 0,0 1 0,0-1 0,0 0 0,-4-1 0,-74-2-1600,-146-24-10456,132 8 9509,86 17 2499,-16-2 26,0-2 0,1 0 0,0-2-1,0 0 1,-25-15 0,47 23 51,0 0-1,0-1 1,0 1 0,0-1 0,0 1-1,0-1 1,1 0 0,-1 1-1,0-1 1,0 0 0,1 0-1,-1 1 1,0-1 0,1 0-1,-1 0 1,1 0 0,-1 0-1,1 0 1,-1 0 0,0-1-1,2 1 30,-1 0 0,0 1 0,1-1 0,-1 1-1,0-1 1,1 1 0,-1-1 0,0 1 0,1-1-1,-1 1 1,1-1 0,-1 1 0,1-1 0,-1 1-1,1 0 1,0-1 0,-1 1 0,1 0 0,-1-1 0,1 1-1,0 0 1,-1 0 0,2 0 0,5-2 464,-1 1 1,1 0-1,0 0 1,11 0-1,-1 2 712,-1 1 1,1 1-1,21 5 0,-30-5-906,0-1-1,0 1 0,0 0 0,0 1 0,0 0 0,-1 0 1,0 1-1,9 6 0,-15-10-270,-1-1 0,1 0 0,-1 1 0,1-1 1,-1 1-1,0-1 0,1 1 0,-1-1 0,1 1 0,-1-1 0,0 1 0,1-1 0,-1 1 1,0 0-1,0-1 0,0 1 0,1-1 0,-1 1 0,0 0 0,0-1 0,0 1 1,0 0-1,0-1 0,0 1 0,0 0 0,0-1 0,0 1 0,0-1 0,-1 1 1,1 1-1,-1-1 50,0 0 0,0 0 0,0 1 0,-1-1 1,1 0-1,0 0 0,0 0 0,-1 0 0,1 0 0,-1-1 1,1 1-1,-2 0 0,-53 15 875,47-14-1228,-23 5 246,-1-1 0,0-2 0,0-1 0,0-1 0,-36-4 0,54-3-16,14-6-939,2 10 894,0 0-1,-1-1 1,1 1 0,1 0 0,-1 0 0,0-1 0,0 1 0,0 0 0,1 0 0,-1 0-1,0 1 1,1-1 0,-1 0 0,1 0 0,-1 1 0,3-1 0,10-1 198,1 1 1,-1 1-1,0 0 1,0 1-1,0 1 1,1 0-1,-1 1 1,17 6-1,1-2 90,-5-1-73,-7-2-75,0 0-1,-1 1 0,0 2 0,22 9 1,-40-16-80,-1 0 1,1 0 0,-1 0-1,1 0 1,-1 0 0,0 1-1,1-1 1,-1 0 0,1 0-1,-1 0 1,1 1 0,-1-1-1,0 0 1,1 1 0,-1-1-1,0 0 1,1 1 0,-1-1-1,0 0 1,1 1 0,-1-1-1,0 1 1,0-1 0,0 0-1,1 1 1,-1-1 0,0 1-1,0 0 1,-13 1 24,-21-5-202,-33-14-2682,62 16 2652,0-1 0,0 0-1,1 0 1,-1 0-1,1-1 1,-1 1 0,1-1-1,0 0 1,0 0-1,0-1 1,-5-4-1,9 7 178,0 1 0,0 0 0,-1-1 0,1 1 0,0-1 0,0 1-1,0-1 1,-1 1 0,1 0 0,0-1 0,0 1 0,0-1-1,0 1 1,0-1 0,0 1 0,0-1 0,0 1 0,0-1-1,0 1 1,0-1 0,0 1 0,0-1 0,0 1 0,1 0 0,-1-1-1,0 1 1,0-1 0,0 1 0,1-1 0,-1 1 0,0 0-1,1-1 1,17-9-392,22 1 1332,-21 10-330,0 1 0,0 0 1,1 2-1,-2 0 0,22 8 0,-20-6-126,0-1-1,1 0 1,0-1-1,24 0 1,-30-1-218,-13 2-134,-16 7-114,10-9-4,5-2 40,14-4-23,-1 1 0,1 1 0,0 0 0,0 1 0,0 1 0,-1 0 0,21 4 0,-34-5 0,-1 0 0,1 0 0,-1 0 0,1 0 0,-1 1 0,1-1 0,0 0 0,-1 0 0,1 0 0,-1 0 0,1 1 0,-1-1 0,1 0 0,-1 1 0,1-1 0,-1 0 0,1 1 0,-1-1 0,0 0 0,1 1 0,-1-1 0,0 1 0,1-1 0,-1 1 0,0-1 0,1 1 0,-12 7 0,-23 1 0,12-6 0,0-2 0,0 0 0,0-2 0,0 0 0,0-2 0,0 0 0,-25-8 0,34 1-562,12 9 554,1 0 0,-1 1 0,1-1 1,-1 0-1,1 0 0,-1 1 1,0-1-1,1 1 0,-1-1 0,0 1 1,0-1-1,1 1 0,-1-1 1,0 1-1,0 0 0,0-1 0,1 1 1,-1 0-1,0 0 0,0-1 0,0 1 1,-1 0-1,-26-4 89,24 0-26,19-1 3,-1 3-3,1 1 0,-1 1 0,1 0-1,-1 1 1,1 1 0,-1 0 0,16 5-1,101 34 82,-98-30-164,152 60 28,-184-71-21,-1 1 0,0-1 1,1 0-1,-1 0 0,0 0 1,1 0-1,-1 0 0,1 0 1,-1 0-1,1 0 0,-1 0 1,0 0-1,1 0 0,-1 0 1,1 0-1,-1 0 0,0 0 0,1 0 1,-1 0-1,1 0 0,-1 0 1,0-1-1,1 1 0,-1 0 1,0 0-1,1 0 0,-1-1 1,0 1-1,1 0 0,-1-1 1,0 1-1,1 0 0,-1-1 1,0 1-1,0 0 0,1-1 1,-1 1-1,0 0 0,0-1 1,4-24-1567,-10-27-2318,1 34 3467,-1 0 0,-1 0 1,0 1-1,-1 0 1,-1 0-1,-1 1 0,0 0 1,-1 1-1,-1 0 1,0 1-1,-1 0 1,-1 1-1,0 0 0,0 2 1,-1-1-1,-1 2 1,0 0-1,0 0 0,-1 2 1,0 0-1,-1 1 1,-18-5-1,-14 0 469,32 8 30,-1 0-1,1-2 1,-21-8-1,52 13 2503,13 6-884,-25-4-1576,54 23 2825,-50-21-2697,-1-1 0,1 1 0,-1 0 0,0 0 0,0 1 0,0-1 0,0 1 0,-1 0 0,5 5 1,-8-8-194,1-1 0,-1 0 0,0 1 0,0-1 0,1 0 0,-1 1 0,0-1-1,0 0 1,0 1 0,0-1 0,0 1 0,1-1 0,-1 0 0,0 1 0,0-1 0,0 1 0,0-1 0,0 1 0,0-1 0,0 0 0,-1 1 0,1-1 0,0 1 0,0-1 0,0 0 0,0 1 0,0-1 0,-1 0 0,1 1 0,0-1 0,-1 1 0,-13 5 1207,-25-5 902,34-2-1786,2 1-122,-6 1-144,1-1 1,-1-1-1,1 1 0,0-1 0,-1-1 1,1 0-1,0 0 0,0 0 0,-9-5 1,17 7-126,-1 0-1,1-1 1,0 1 0,-1 0 0,1 0-1,0 0 1,-1 0 0,1-1 0,0 1 0,-1 0-1,1 0 1,0-1 0,0 1 0,-1 0 0,1-1-1,0 1 1,0 0 0,0-1 0,-1 1 0,1 0-1,0-1 1,0 1 0,0 0 0,0-1 0,0 1-1,0 0 1,0-1 0,0 1 0,0-1 0,0 1-1,0 0 1,0-1 0,0 1 0,0 0-1,0-1 1,0 0 0,13-9-1076,21 0 790,-7 6 817,1 1-1,41 1 1,-57 2-398,1 1 0,-1 1 0,1-1 1,-1 2-1,0 0 0,0 0 1,21 10-1,-33-13-97,1 0 1,-1 0-1,0 0 1,0 0-1,0 0 1,1 0-1,-1 0 1,0 0-1,0 0 1,0 0-1,0 0 1,1 1-1,-1-1 1,0 0-1,0 0 1,0 0-1,0 0 1,0 0-1,1 0 1,-1 1-1,0-1 1,0 0-1,0 0 1,0 0-1,0 0 1,0 0-1,0 1 1,0-1-1,1 0 1,-1 0-1,0 0 1,0 0-1,0 1 1,0-1-1,0 0 1,0 0-1,0 0 1,0 1-1,0-1 1,0 0-1,0 0 1,0 0-1,0 0 1,-1 1-1,1-1 1,0 0-1,0 0 1,0 0-1,0 0 1,0 1-1,0-1 1,0 0-1,0 0 1,0 0-1,-1 0 1,1 1-1,-15 5 166,-21-1-135,-75-2-37,0-6 0,-131-18 0,346 12 0,-71 9 0,-1 2 0,1 1 0,-1 2 0,0 1 0,0 1 0,0 2 0,34 15 0,-65-24 0,1 1 0,-1-1 0,0 1 0,0-1 0,1 1 0,-1-1 0,0 1 0,0 0 0,0-1 0,0 1 0,0 0 0,0 0 0,0 0 0,0 0 0,0 0 0,-1 0 0,2 2 0,-2-3 0,-1 1 0,1-1 0,0 1 0,-1-1 0,1 1 0,-1-1 0,1 0 0,-1 1 0,1-1 0,-1 0 0,1 1 0,-1-1 0,1 0 0,-1 1 0,1-1 0,-1 0 0,1 0 0,-1 0 0,0 0 0,1 1 0,-1-1 0,0 0 0,1 0 0,-2 0 0,-54 1 0,50-1 0,-39 0-1422,0-3 1,0-2 0,1-1 0,-55-16-1,98 22 1395,0-1 0,0 1-1,0 0 1,0 0 0,0-1-1,0 1 1,0-1 0,0 1-1,0-1 1,0 1 0,0-1-1,0 0 1,0 0 0,0 1-1,0-1 1,0 0 0,1 0 0,-1 0-1,0 0 1,0-2 0,1 3-27,0-1 0,0 0 0,0 0 0,0 1 1,0-1-1,0 0 0,0 0 0,1 1 0,-1-1 0,0 0 1,1 0-1,-1 1 0,0-1 0,1 0 0,-1 1 1,1-1-1,-1 1 0,1-1 0,-1 1 0,1-1 1,0 1-1,0-2 0,3 0 2,0-1 0,0 0 0,0 1 0,1 0 0,-1 0-1,0 0 1,1 0 0,7-1 0,3 2 714,0 0-1,0 1 0,0 0 1,0 1-1,0 1 0,0 0 1,15 5-1,-1 1 413,0 2-1,41 19 1,-67-27-997,0-1-1,0 1 0,0 0 1,0-1-1,0 1 0,-1 0 1,1 1-1,-1-1 0,3 4 1,-5-6-73,1 0 0,-1 1 0,0-1 1,0 0-1,0 0 0,0 1 0,0-1 1,0 0-1,1 1 0,-1-1 0,0 0 1,0 0-1,0 1 0,0-1 0,0 0 1,0 1-1,0-1 0,0 0 1,0 0-1,0 1 0,0-1 0,-1 0 1,1 1-1,0-1 0,0 0 0,0 0 1,0 1-1,0-1 0,0 0 0,-1 0 1,1 1-1,0-1 0,0 0 0,-1 1 1,-20 3-43,-2-7-1063,-1 0 0,1-1 0,-1-2-1,1 0 1,1-2 0,-26-11 0,20 8 1388,21 7 146,8 2-13,16-2 379,25 3 614,141 11 2782,-152-6-4155,0 1 0,0 2 0,53 19 1,-51-5-41,-29-18 0,0 0 0,0 0 0,0-1 0,0 1 0,0-1 0,0 0 0,9 3 0,44 8 0,0-3 0,82 5 0,65 12 0,-202-27 0,-1 0 0,0 0 0,0 0 0,0 0 0,0 1 0,0-1 0,0 0 0,0 1 0,0-1 0,0 1 0,0-1 0,0 1 0,0 0 0,0-1 0,1 2 0,-2-1 0,0-1 0,0 0 0,0 1 0,0-1 0,0 0 0,0 1 0,0-1 0,0 0 0,0 1 0,0-1 0,-1 0 0,1 1 0,0-1 0,0 0 0,0 1 0,0-1 0,-1 0 0,1 0 0,0 1 0,0-1 0,-1 0 0,1 0 0,0 1 0,0-1 0,-1 0 0,1 0 0,0 0 0,-1 0 0,1 0 0,-1 1 0,-35 10 0,-11-9 0,-1-1 0,1-3 0,-83-13 0,109 13 0,-6-2 247,-9 1-1449,1-3-1,0 0 0,-67-23 0,101 29 1190,-1-1 0,1 1-1,0-1 1,0 1-1,-1-1 1,1 0 0,0 1-1,0-1 1,0 0-1,0 0 1,0 0 0,0 0-1,0 0 1,-1-1-1,2 2 18,0-1 0,0 1 0,0 0 0,0-1 0,0 1 0,0 0 0,0-1 0,0 1 0,0 0 0,0-1 0,1 1-1,-1 0 1,0-1 0,0 1 0,0 0 0,0-1 0,0 1 0,1 0 0,-1 0 0,0-1 0,0 1 0,1 0-1,-1 0 1,0 0 0,0-1 0,1 1 0,-1 0 0,0 0 0,1 0 0,-1 0 0,0-1 0,0 1 0,1 0 0,4-2 134,0 1 0,-1 0 1,1 0-1,0 0 1,0 0-1,5 1 0,32 2 595,-1 2-1,1 2 1,-1 2-1,66 21 1,-106-29-733,0 0 0,0 0 0,0 1 0,0-1 0,0 0 0,-1 1 0,1-1 0,0 0 0,0 1 0,0-1 0,0 1 0,-1-1 0,1 1 0,0-1 0,-1 1 0,1 0 0,0-1 0,0 2 0,-1-1 0,0-1 0,0 1 0,0-1 0,0 1 0,-1-1 0,1 0 0,0 1 0,0-1 0,-1 1 0,1-1 0,0 0 0,-1 1 0,1-1 0,0 0 0,-1 1 0,1-1 0,-1 0 0,1 0 0,0 1 0,-1-1 0,1 0 0,-1 0 0,1 0 0,-1 0 0,0 1 0,-41 10 0,36-10 0,4 0-1,-152 30 7,129-28-20,1 0 0,-1-2 0,0-1 0,-33-3 0,56 3-42,0 0 0,0-1 0,0 1 0,0 0 0,0-1-1,0 1 1,1-1 0,-1 1 0,0-1 0,0 0 0,0 0 0,0 0 0,1 0-1,-1 0 1,1 0 0,-1 0 0,0-1 0,1 1 0,-2-2 0,2 0-134,0 0 0,1 0 0,-1-1 0,0 1 0,1 0 1,0 0-1,0 0 0,0 0 0,0-1 0,1-4 0,-1 7 159,1-1-1,-1 1 0,0 0 0,0 0 1,0 0-1,0 0 0,-1 0 1,1-1-1,0 1 0,0 0 0,-1 0 1,1 0-1,-1 0 0,1 0 0,-1 0 1,1 0-1,-1 0 0,0 0 1,1 0-1,-1 0 0,0 0 0,0 0 1,1 1-1,-1-1 0,0 0 1,0 0-1,0 1 0,0-1 0,-2 0 1,-2-1 159,1 1 1,-1 0-1,0 0 1,0 1 0,-9-1-1,-9-1 106,71 16 1001,-28-4-787,0 1 1,0 1-1,26 20 1,-17-7-263,-19-15-185,0-2 0,0 1 0,1-1 0,0-1 0,0 0 0,18 9 0,2-1-1,-17-2 0,-14-13 0,0 0 0,1 1 0,-1-1 0,0 0 0,0 1 0,0-1 0,0 1 0,1-1 0,-1 0 0,0 1 0,0-1 0,0 1 0,0-1 0,0 0 0,0 1 0,0-1 0,0 1 0,0-1 0,0 0 0,-1 1 0,1-1 0,0 1 0,0-1 0,0 0 0,0 1 0,0-1 0,-1 0 0,1 1 0,0-1 0,0 0 0,-1 1 0,1-1 0,-3 2 0,0-1 0,0 0 0,0 0 0,0-1 0,0 1 0,0-1 0,0 1 0,0-1 0,0 0 0,0 0 0,0 0 0,-6-2 0,-6 2 0,-76 7-1,60-3-24,-1-1-1,1-2 1,-56-5 0,83 3-141,-1 0 0,1 0 0,0-1 0,0 1 0,-1-1 1,1 0-1,1 0 0,-1-1 0,0 1 0,1-1 0,-1 0 0,1 0 0,0 0 1,-1 0-1,2 0 0,-1-1 0,0 0 0,1 1 0,-1-1 0,1 0 0,0 0 1,-1-5-1,2 8 140,1 0 1,0 0-1,0 0 0,-1 0 1,1 0-1,0-1 1,0 1-1,0 0 1,0 0-1,0 0 1,1-1-1,-1 1 0,0 0 1,0 0-1,1 0 1,-1 0-1,1 0 1,-1 0-1,1 0 1,-1 0-1,1 0 0,0 0 1,-1 0-1,1 0 1,0 0-1,0 0 1,0 0-1,0 1 1,0-1-1,0 0 1,0 1-1,0-1 0,0 0 1,0 1-1,0 0 1,0-1-1,0 1 1,0 0-1,2-1 1,5 0 318,0 0 1,1 1 0,-1 0 0,16 1 0,-3 1 17,70-4 1324,-50 0-1254,1 2 0,-1 1 0,48 8 0,105 21-381,-167-24 0,0 2 0,48 20 0,-67-25 0,-5-2 0,0 1 0,1-1 0,-1 1 0,0-1 0,0 1 0,0 0 0,0 1 0,0-1 0,-1 0 0,4 4 0,-6-6 0,0 0 0,0 1 0,0-1 0,1 0 0,-1 1 0,0-1 0,0 1 0,0-1 0,0 0 0,0 1 0,1-1 0,-1 1 0,0-1 0,0 1 0,0-1 0,0 0 0,0 1 0,-1-1 0,1 1 0,0-1 0,0 0 0,0 1 0,0-1 0,0 1 0,0-1 0,-1 0 0,1 1 0,0-1 0,0 0 0,-1 1 0,-1 1 0,1-1 0,-1 0 0,0 0 0,0 0 0,1 0 0,-1 0 0,0-1 0,0 1 0,0 0 0,-4 0 0,-8 1 11,0 1 0,0-2 0,0 0 1,-1-1-1,1 0 0,-22-4 0,-82-23-3431,111 25 2932,-18-3 704,-13-2-11,36 6-258,0 1 0,0-1 0,1 1 0,-1-1 0,0 0 0,1 0 0,-1 0 0,1 0 0,-1 0-1,1 0 1,0 0 0,-1-1 0,1 1 0,0 0 0,0-1 0,-2-1 0,-1 3 153,0 0 1,0 1-1,-1 0 0,1 0 1,0 0-1,0 0 1,0 0-1,-7 5 0,11-6-91,0-1-1,-1 1 0,1 1 1,0-1-1,0 0 0,-1 0 0,1 0 1,0 0-1,-1 0 0,1 0 1,0 0-1,0 0 0,-1 0 1,1 1-1,0-1 0,0 0 1,-1 0-1,1 0 0,0 0 1,0 1-1,0-1 0,-1 0 1,1 0-1,0 1 0,0-1 0,0 0 1,0 0-1,-1 1 0,1-1 1,0 0-1,0 0 0,0 1 1,0-1-1,0 0 0,0 1 1,0-1-1,0 0 0,0 1 1,0-1-1,0 0 0,0 0 0,0 1 1,0-1-1,0 0 0,0 1 1,0-1-1,1 0 0,-1 0 1,0 1-1,0-1 0,0 0 1,0 0-1,1 1 0,-1-1 1,0 0-1,0 0 0,0 0 1,1 1-1,-1-1 0,0 0 0,0 0 1,1 0-1,-1 0 0,0 1 1,0-1-1,1 0 0,-1 0 1,1 0-1,30 12 479,-9-4-119,5 5-38,0-1-1,1-1 1,0-2 0,1 0 0,36 4 0,-7-10-330,-50-4 0,1 1 0,0 0 0,-1 1 0,1 0 0,-1 0 0,1 0 0,-1 1 0,11 5 0,-15-10-756,11-8 473,-9 13 386,-5 12-93,-2-8 23,-1 0-1,0 0 0,0-1 1,-1 1-1,1-1 0,-1 1 1,-6 7-1,-10 23 123,18-35-148,1 0 1,0 0-1,0 0 1,-1-1-1,1 1 1,0 0-1,-1 0 0,1-1 1,-1 1-1,1 0 1,-1-1-1,1 1 1,-1-1-1,0 1 1,1 0-1,-1-1 1,0 1-1,1-1 1,-1 0-1,0 1 0,0-1 1,1 0-1,-1 1 1,0-1-1,0 0 1,0 0-1,-1 1 1,0-2-46,0 1 1,0 0 0,0-1 0,0 1 0,0-1-1,1 1 1,-1-1 0,0 0 0,0 0 0,0 0-1,-1-1 1,-4-3-517,0 0 1,1 0-1,0-1 0,-9-10 0,12 12 164,-1-1 0,1 0-1,0 0 1,0 0-1,1 0 1,0-1-1,-3-8 1,4 13 372,1 0 1,0-1-1,0 1 0,-1 0 0,1 0 0,0-1 1,0 1-1,0 0 0,0 0 0,0 0 1,1-1-1,-1 1 0,0 0 0,1 0 1,-1 0-1,1 0 0,-1-1 0,1 1 1,-1 0-1,1 0 0,0 0 0,-1 0 1,1 0-1,0 0 0,0 0 0,0 1 0,0-1 1,0 0-1,0 0 0,0 1 0,0-1 1,0 0-1,0 1 0,0-1 0,0 1 1,0 0-1,1-1 0,-1 1 0,0 0 1,0 0-1,2 0 0,36-5 1802,64 1 0,-82 3-1103,-14 0-487,0 0-1,0 1 0,0 0 0,0 1 0,0 0 1,8 1-1,-15-2-182,0 0 0,0 0 1,1 0-1,-1 0 0,0 0 0,0 0 1,0 0-1,1 0 0,-1 0 0,0 0 1,0 0-1,1 1 0,-1-1 0,0 0 1,0 0-1,0 0 0,1 0 0,-1 0 1,0 0-1,0 1 0,0-1 0,0 0 1,1 0-1,-1 0 0,0 0 0,0 1 1,0-1-1,0 0 0,0 0 0,0 1 1,0-1-1,1 0 0,-1 0 0,0 0 1,0 1-1,0-1 0,0 0 1,0 0-1,0 1 0,0-1 0,0 0 1,0 1-1,-11 5 405,-15 1 231,24-7-638,1 0 0,0 0-1,0 0 1,0 0 0,-1 0-1,1 1 1,0-1-1,0 0 1,0 1 0,0-1-1,-1 1 1,1-1 0,0 1-1,0-1 1,0 1 0,0 0-1,0 0 1,1-1-1,-1 1 1,0 0 0,0 0-1,0 0 1,1 0 0,-1 0-1,0 0 1,1 0 0,-1 0-1,1 0 1,-1 2 0,1 0-11,-1 0 0,1 0 0,0 1 1,0-1-1,0 0 0,1 0 0,-1 0 1,1 0-1,0 0 0,0 0 0,1 4 1,-1-7 1,-1 0 0,0 1 0,1-1 0,-1 1 0,0-1 0,1 1 0,-1-1 0,1 0 0,-1 1 0,1-1 0,-1 0 0,1 1 0,-1-1 0,1 0 0,-1 0 0,1 1 0,-1-1 0,1 0 0,-1 0 0,1 0 0,0 0 0,-1 0 0,1 0 0,-1 0 0,1 0 0,-1 0 0,1 0 0,0 0 0,-1 0 0,1 0 0,-1 0 0,1 0 0,-1-1 0,1 1 0,-1 0 0,1 0 0,-1-1 0,1 1 0,-1 0 0,1-1 0,-1 1 0,1-1 0,7-2 0,-5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4:18.348"/>
    </inkml:context>
    <inkml:brush xml:id="br0">
      <inkml:brushProperty name="width" value="0.1" units="cm"/>
      <inkml:brushProperty name="height" value="0.1" units="cm"/>
      <inkml:brushProperty name="color" value="#FFFFFF"/>
    </inkml:brush>
  </inkml:definitions>
  <inkml:trace contextRef="#ctx0" brushRef="#br0">49 185 9830,'0'-1'40,"0"0"0,1 0 0,-1-1-1,1 1 1,-1 0 0,1 0 0,0 0 0,-1 0-1,1 0 1,0 0 0,0 0 0,0 0 0,-1 0-1,1 0 1,0 0 0,0 1 0,1-1 0,-1 0-1,0 1 1,0-1 0,0 1 0,0-1 0,0 1-1,3-1 1,-3 1 4,0-1-1,1 1 0,-1-1 0,1 0 1,-1 1-1,0-1 0,1 0 1,-1 0-1,0 0 0,0 0 1,0 0-1,1 0 0,-1 0 1,0 0-1,-1-1 0,1 1 1,0 0-1,0-1 0,0 0 1,1-15-136,-2 14 117,0-1-1,1 1 1,-1-1-1,1 1 0,0-1 1,0 1-1,0 0 1,0-1-1,0 1 0,3-4 501,-4 7-445,0 1-1,-1 0 1,1 0-1,-1 0 1,1 0-1,-1-1 0,1 1 1,-1 0-1,1 0 1,-1-1-1,0 1 1,0-1-1,1 1 0,-1 0 1,0-1-1,-1 1 1,-1 1 58,1-1 0,-1 0 0,0 0 0,0 0 1,0-1-1,0 1 0,0-1 0,0 1 0,0-1 1,0 0-1,0 0 0,0-1 0,0 1 0,0 0 0,0-1 1,1 0-1,-1 0 0,0 0 0,0 0 0,0 0 1,1 0-1,-1-1 0,1 1 0,-1-1 0,1 0 0,-1 0 1,1 0-1,0 0 0,0 0 0,0 0 0,0-1 1,0 1-1,-1-4 0,2 4-246,0-1-1,0 0 1,0 0 0,1 0 0,-1 0-1,1 0 1,0 0 0,-1 0 0,1 0-1,1 0 1,-1 0 0,0 1 0,2-5-1,-2 6 116,0 0-1,0 0 1,0 0-1,0 0 0,0 0 1,1 0-1,-1 0 0,0 0 1,0 0-1,1 0 1,-1 0-1,1 0 0,-1 0 1,1 0-1,0 0 1,-1 1-1,1-1 0,0 0 1,-1 0-1,1 1 0,0-1 1,0 0-1,0 1 1,-1-1-1,1 1 0,0-1 1,0 1-1,0-1 1,0 1-1,0 0 0,0 0 1,0-1-1,0 1 0,0 0 1,0 0-1,0 0 1,0 0-1,0 0 0,2 0 1,4 10 459,-6-6-438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4:23.229"/>
    </inkml:context>
    <inkml:brush xml:id="br0">
      <inkml:brushProperty name="width" value="0.1" units="cm"/>
      <inkml:brushProperty name="height" value="0.1" units="cm"/>
      <inkml:brushProperty name="color" value="#FFFFFF"/>
    </inkml:brush>
  </inkml:definitions>
  <inkml:trace contextRef="#ctx0" brushRef="#br0">1 1 9830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30T16:44:27.840"/>
    </inkml:context>
    <inkml:brush xml:id="br0">
      <inkml:brushProperty name="width" value="0.1" units="cm"/>
      <inkml:brushProperty name="height" value="0.1" units="cm"/>
      <inkml:brushProperty name="color" value="#FFFFFF"/>
    </inkml:brush>
  </inkml:definitions>
  <inkml:trace contextRef="#ctx0" brushRef="#br0">163 325 9830,'2'-5'56,"-1"1"-1,1-1 1,-1 0-1,1 0 1,-1 0-1,0-7 1,-1 10-22,14-99-137,-20 100 1322,5 2-1131,-1-1 1,1 0-1,-1 0 0,1 1 1,-1-1-1,1 0 0,-1 0 1,1-1-1,-1 1 0,1 0 1,-1 0-1,1-1 0,0 1 1,-1-1-1,1 0 0,-1 1 0,1-1 1,0 0-1,0 1 0,-1-1 1,1 0-1,0 0 0,-1-2 1,-4-10-298,0-1 0,-1 1 1,0 1-1,-1-1 0,0 1 0,-1 1 1,0-1-1,-1 2 0,-1-1 1,1 1-1,-2 1 0,-20-15 1,20 18 187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0A1AF-E706-40FE-BC11-CECB3EA615C1}" type="datetimeFigureOut">
              <a:rPr lang="fr-FR" smtClean="0"/>
              <a:t>01/06/2026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6756A-7FBB-4857-B614-8B62276E72BE}" type="slidenum">
              <a:rPr lang="fr-FR" smtClean="0"/>
              <a:t>‹N°›</a:t>
            </a:fld>
            <a:endParaRPr lang="fr-FR"/>
          </a:p>
        </p:txBody>
      </p:sp>
    </p:spTree>
    <p:extLst>
      <p:ext uri="{BB962C8B-B14F-4D97-AF65-F5344CB8AC3E}">
        <p14:creationId xmlns:p14="http://schemas.microsoft.com/office/powerpoint/2010/main" val="73529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a:t>
            </a:fld>
            <a:endParaRPr lang="fr-FR"/>
          </a:p>
        </p:txBody>
      </p:sp>
    </p:spTree>
    <p:extLst>
      <p:ext uri="{BB962C8B-B14F-4D97-AF65-F5344CB8AC3E}">
        <p14:creationId xmlns:p14="http://schemas.microsoft.com/office/powerpoint/2010/main" val="158312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a:t>
            </a:fld>
            <a:endParaRPr lang="fr-FR"/>
          </a:p>
        </p:txBody>
      </p:sp>
    </p:spTree>
    <p:extLst>
      <p:ext uri="{BB962C8B-B14F-4D97-AF65-F5344CB8AC3E}">
        <p14:creationId xmlns:p14="http://schemas.microsoft.com/office/powerpoint/2010/main" val="19089584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128</a:t>
            </a:fld>
            <a:endParaRPr lang="fr-FR"/>
          </a:p>
        </p:txBody>
      </p:sp>
    </p:spTree>
    <p:extLst>
      <p:ext uri="{BB962C8B-B14F-4D97-AF65-F5344CB8AC3E}">
        <p14:creationId xmlns:p14="http://schemas.microsoft.com/office/powerpoint/2010/main" val="12726121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PLS : </a:t>
            </a:r>
            <a:r>
              <a:rPr lang="fr-FR" dirty="0"/>
              <a:t>Cette technique est indiquée chez toute victime qui ne répond pas, ne réagit pas, mais respire (perte de connaissance) à la suite d’un évènement non traumatique ou à la demande du service de secours alerté.</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129</a:t>
            </a:fld>
            <a:endParaRPr lang="fr-FR"/>
          </a:p>
        </p:txBody>
      </p:sp>
    </p:spTree>
    <p:extLst>
      <p:ext uri="{BB962C8B-B14F-4D97-AF65-F5344CB8AC3E}">
        <p14:creationId xmlns:p14="http://schemas.microsoft.com/office/powerpoint/2010/main" val="42828877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130</a:t>
            </a:fld>
            <a:endParaRPr lang="fr-FR"/>
          </a:p>
        </p:txBody>
      </p:sp>
    </p:spTree>
    <p:extLst>
      <p:ext uri="{BB962C8B-B14F-4D97-AF65-F5344CB8AC3E}">
        <p14:creationId xmlns:p14="http://schemas.microsoft.com/office/powerpoint/2010/main" val="28499779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 période d’épidémie :</a:t>
            </a:r>
          </a:p>
          <a:p>
            <a:r>
              <a:rPr lang="fr-FR" b="1" dirty="0"/>
              <a:t>CAT particulière :</a:t>
            </a:r>
            <a:endParaRPr lang="fr-FR" dirty="0"/>
          </a:p>
          <a:p>
            <a:r>
              <a:rPr lang="fr-FR" dirty="0"/>
              <a:t>ne pas procéder à la bascule de la tête de la victime en arrière</a:t>
            </a:r>
          </a:p>
          <a:p>
            <a:r>
              <a:rPr lang="fr-FR" dirty="0"/>
              <a:t>ne pas tenter de lui ouvrir la bouche</a:t>
            </a:r>
          </a:p>
          <a:p>
            <a:r>
              <a:rPr lang="fr-FR" dirty="0"/>
              <a:t>ne pas se pencher au-dessus de la face de la victime </a:t>
            </a:r>
          </a:p>
          <a:p>
            <a:r>
              <a:rPr lang="fr-FR" dirty="0"/>
              <a:t>ne pas mettre son oreille et sa joue au-dessus de la bouche et du nez de la victime. </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131</a:t>
            </a:fld>
            <a:endParaRPr lang="fr-FR"/>
          </a:p>
        </p:txBody>
      </p:sp>
    </p:spTree>
    <p:extLst>
      <p:ext uri="{BB962C8B-B14F-4D97-AF65-F5344CB8AC3E}">
        <p14:creationId xmlns:p14="http://schemas.microsoft.com/office/powerpoint/2010/main" val="22852585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132</a:t>
            </a:fld>
            <a:endParaRPr lang="fr-FR"/>
          </a:p>
        </p:txBody>
      </p:sp>
    </p:spTree>
    <p:extLst>
      <p:ext uri="{BB962C8B-B14F-4D97-AF65-F5344CB8AC3E}">
        <p14:creationId xmlns:p14="http://schemas.microsoft.com/office/powerpoint/2010/main" val="28830912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133</a:t>
            </a:fld>
            <a:endParaRPr lang="fr-FR"/>
          </a:p>
        </p:txBody>
      </p:sp>
    </p:spTree>
    <p:extLst>
      <p:ext uri="{BB962C8B-B14F-4D97-AF65-F5344CB8AC3E}">
        <p14:creationId xmlns:p14="http://schemas.microsoft.com/office/powerpoint/2010/main" val="38231425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134</a:t>
            </a:fld>
            <a:endParaRPr lang="fr-FR"/>
          </a:p>
        </p:txBody>
      </p:sp>
    </p:spTree>
    <p:extLst>
      <p:ext uri="{BB962C8B-B14F-4D97-AF65-F5344CB8AC3E}">
        <p14:creationId xmlns:p14="http://schemas.microsoft.com/office/powerpoint/2010/main" val="25708406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00497E"/>
                </a:solidFill>
              </a:rPr>
              <a:t>L’arrêt cardiaque peut aussi être consécutif à une détresse circulatoire (hémorragie, brûlure grave), à une obstruction brutale des voies aériennes, une intoxication, un traumatisme ou une noyade.</a:t>
            </a:r>
            <a:endParaRPr lang="en-US" sz="1200" b="0" dirty="0">
              <a:solidFill>
                <a:srgbClr val="00497E"/>
              </a:solidFill>
            </a:endParaRP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137</a:t>
            </a:fld>
            <a:endParaRPr lang="fr-FR"/>
          </a:p>
        </p:txBody>
      </p:sp>
    </p:spTree>
    <p:extLst>
      <p:ext uri="{BB962C8B-B14F-4D97-AF65-F5344CB8AC3E}">
        <p14:creationId xmlns:p14="http://schemas.microsoft.com/office/powerpoint/2010/main" val="28775872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dirty="0">
                <a:solidFill>
                  <a:srgbClr val="00497E"/>
                </a:solidFill>
              </a:rPr>
              <a:t>Au cours d’un arrêt cardiaque, les lésions du cerveau, consécutives au manque d’oxygène, surviennent dès la première minute.</a:t>
            </a: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138</a:t>
            </a:fld>
            <a:endParaRPr lang="fr-FR"/>
          </a:p>
        </p:txBody>
      </p:sp>
    </p:spTree>
    <p:extLst>
      <p:ext uri="{BB962C8B-B14F-4D97-AF65-F5344CB8AC3E}">
        <p14:creationId xmlns:p14="http://schemas.microsoft.com/office/powerpoint/2010/main" val="10424739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Si le DAE détecte un mouvement au cours de l’analyse :</a:t>
            </a:r>
          </a:p>
          <a:p>
            <a:pPr marL="171450" indent="-171450">
              <a:buFont typeface="Arial" panose="020B0604020202020204" pitchFamily="34" charset="0"/>
              <a:buChar char="•"/>
            </a:pPr>
            <a:r>
              <a:rPr lang="fr-FR" dirty="0"/>
              <a:t>le sauveteur s’assure qu’il n’est pas en contact avec la victime</a:t>
            </a:r>
          </a:p>
          <a:p>
            <a:pPr marL="171450" indent="-171450">
              <a:buFont typeface="Arial" panose="020B0604020202020204" pitchFamily="34" charset="0"/>
              <a:buChar char="•"/>
            </a:pPr>
            <a:r>
              <a:rPr lang="fr-FR" dirty="0"/>
              <a:t>le cas échéant, il vérifie la respiration.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140</a:t>
            </a:fld>
            <a:endParaRPr lang="fr-FR"/>
          </a:p>
        </p:txBody>
      </p:sp>
    </p:spTree>
    <p:extLst>
      <p:ext uri="{BB962C8B-B14F-4D97-AF65-F5344CB8AC3E}">
        <p14:creationId xmlns:p14="http://schemas.microsoft.com/office/powerpoint/2010/main" val="373392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a:t>
            </a:fld>
            <a:endParaRPr lang="fr-FR"/>
          </a:p>
        </p:txBody>
      </p:sp>
    </p:spTree>
    <p:extLst>
      <p:ext uri="{BB962C8B-B14F-4D97-AF65-F5344CB8AC3E}">
        <p14:creationId xmlns:p14="http://schemas.microsoft.com/office/powerpoint/2010/main" val="39004353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141</a:t>
            </a:fld>
            <a:endParaRPr lang="fr-FR"/>
          </a:p>
        </p:txBody>
      </p:sp>
    </p:spTree>
    <p:extLst>
      <p:ext uri="{BB962C8B-B14F-4D97-AF65-F5344CB8AC3E}">
        <p14:creationId xmlns:p14="http://schemas.microsoft.com/office/powerpoint/2010/main" val="38154122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143</a:t>
            </a:fld>
            <a:endParaRPr lang="fr-FR"/>
          </a:p>
        </p:txBody>
      </p:sp>
    </p:spTree>
    <p:extLst>
      <p:ext uri="{BB962C8B-B14F-4D97-AF65-F5344CB8AC3E}">
        <p14:creationId xmlns:p14="http://schemas.microsoft.com/office/powerpoint/2010/main" val="38684690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PRESENTER : </a:t>
            </a:r>
            <a:r>
              <a:rPr lang="fr-FR" dirty="0"/>
              <a:t>hppts://www.gouvernement.fr/risques/s-engager-pouraider-en-cas-de-crise</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144</a:t>
            </a:fld>
            <a:endParaRPr lang="fr-FR"/>
          </a:p>
        </p:txBody>
      </p:sp>
    </p:spTree>
    <p:extLst>
      <p:ext uri="{BB962C8B-B14F-4D97-AF65-F5344CB8AC3E}">
        <p14:creationId xmlns:p14="http://schemas.microsoft.com/office/powerpoint/2010/main" val="1721393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Existe-t-il un danger et quel est-il ?</a:t>
            </a:r>
            <a:br>
              <a:rPr lang="fr-FR" dirty="0"/>
            </a:br>
            <a:r>
              <a:rPr lang="fr-FR" dirty="0"/>
              <a:t>Qui est exposé aux dangers ?</a:t>
            </a:r>
            <a:br>
              <a:rPr lang="fr-FR" dirty="0"/>
            </a:br>
            <a:r>
              <a:rPr lang="fr-FR" dirty="0"/>
              <a:t>Avec qui et avec quoi assurer la protection des personnes exposées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a:t>
            </a:fld>
            <a:endParaRPr lang="fr-FR"/>
          </a:p>
        </p:txBody>
      </p:sp>
    </p:spTree>
    <p:extLst>
      <p:ext uri="{BB962C8B-B14F-4D97-AF65-F5344CB8AC3E}">
        <p14:creationId xmlns:p14="http://schemas.microsoft.com/office/powerpoint/2010/main" val="58304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Existe-t-il un danger et quel est-il ?</a:t>
            </a:r>
            <a:br>
              <a:rPr lang="fr-FR" dirty="0"/>
            </a:br>
            <a:r>
              <a:rPr lang="fr-FR" dirty="0"/>
              <a:t>Qui est exposé aux dangers ?</a:t>
            </a:r>
            <a:br>
              <a:rPr lang="fr-FR" dirty="0"/>
            </a:br>
            <a:r>
              <a:rPr lang="fr-FR" dirty="0"/>
              <a:t>Avec qui et avec quoi assurer la protection des personnes exposées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a:t>
            </a:fld>
            <a:endParaRPr lang="fr-FR"/>
          </a:p>
        </p:txBody>
      </p:sp>
    </p:spTree>
    <p:extLst>
      <p:ext uri="{BB962C8B-B14F-4D97-AF65-F5344CB8AC3E}">
        <p14:creationId xmlns:p14="http://schemas.microsoft.com/office/powerpoint/2010/main" val="109075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14</a:t>
            </a:fld>
            <a:endParaRPr lang="fr-FR"/>
          </a:p>
        </p:txBody>
      </p:sp>
    </p:spTree>
    <p:extLst>
      <p:ext uri="{BB962C8B-B14F-4D97-AF65-F5344CB8AC3E}">
        <p14:creationId xmlns:p14="http://schemas.microsoft.com/office/powerpoint/2010/main" val="280169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Prioriser le citoyen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dirty="0"/>
              <a:t>s’échapper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dirty="0"/>
              <a:t>si impossible se cacher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dirty="0"/>
              <a:t>alerter</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15</a:t>
            </a:fld>
            <a:endParaRPr lang="fr-FR"/>
          </a:p>
        </p:txBody>
      </p:sp>
    </p:spTree>
    <p:extLst>
      <p:ext uri="{BB962C8B-B14F-4D97-AF65-F5344CB8AC3E}">
        <p14:creationId xmlns:p14="http://schemas.microsoft.com/office/powerpoint/2010/main" val="44471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16</a:t>
            </a:fld>
            <a:endParaRPr lang="fr-FR"/>
          </a:p>
        </p:txBody>
      </p:sp>
    </p:spTree>
    <p:extLst>
      <p:ext uri="{BB962C8B-B14F-4D97-AF65-F5344CB8AC3E}">
        <p14:creationId xmlns:p14="http://schemas.microsoft.com/office/powerpoint/2010/main" val="2130566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17</a:t>
            </a:fld>
            <a:endParaRPr lang="fr-FR"/>
          </a:p>
        </p:txBody>
      </p:sp>
    </p:spTree>
    <p:extLst>
      <p:ext uri="{BB962C8B-B14F-4D97-AF65-F5344CB8AC3E}">
        <p14:creationId xmlns:p14="http://schemas.microsoft.com/office/powerpoint/2010/main" val="120867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18</a:t>
            </a:fld>
            <a:endParaRPr lang="fr-FR"/>
          </a:p>
        </p:txBody>
      </p:sp>
    </p:spTree>
    <p:extLst>
      <p:ext uri="{BB962C8B-B14F-4D97-AF65-F5344CB8AC3E}">
        <p14:creationId xmlns:p14="http://schemas.microsoft.com/office/powerpoint/2010/main" val="222242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effectLst/>
                <a:latin typeface="Calibri" panose="020F0502020204030204" pitchFamily="34" charset="0"/>
              </a:rPr>
              <a:t>L’alerte aux populations est une mesure exceptionnelle </a:t>
            </a:r>
            <a:r>
              <a:rPr lang="fr-FR" dirty="0">
                <a:effectLst/>
                <a:latin typeface="Calibri" panose="020F0502020204030204" pitchFamily="34" charset="0"/>
              </a:rPr>
              <a:t>dont l’efficacité repose sur une connaissance préalable des risques particuliers auxquels les personnes sont exposées (Document d’Information Départemental/Communal des Risques Majeurs). </a:t>
            </a:r>
          </a:p>
          <a:p>
            <a:r>
              <a:rPr lang="fr-FR" dirty="0">
                <a:effectLst/>
                <a:latin typeface="Calibri" panose="020F0502020204030204" pitchFamily="34" charset="0"/>
              </a:rPr>
              <a:t>L’alerte aux populations est utilisée pour avertir les individus d’un danger imminent ou d’un événement grave, en train de produire ses effets et susceptible de porter atteinte à leur intégrité physique.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19</a:t>
            </a:fld>
            <a:endParaRPr lang="fr-FR"/>
          </a:p>
        </p:txBody>
      </p:sp>
    </p:spTree>
    <p:extLst>
      <p:ext uri="{BB962C8B-B14F-4D97-AF65-F5344CB8AC3E}">
        <p14:creationId xmlns:p14="http://schemas.microsoft.com/office/powerpoint/2010/main" val="315800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a:t>
            </a:fld>
            <a:endParaRPr lang="fr-FR"/>
          </a:p>
        </p:txBody>
      </p:sp>
    </p:spTree>
    <p:extLst>
      <p:ext uri="{BB962C8B-B14F-4D97-AF65-F5344CB8AC3E}">
        <p14:creationId xmlns:p14="http://schemas.microsoft.com/office/powerpoint/2010/main" val="2830293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ED3A-7F1A-9918-69B6-A72FA146A8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00B318-E7A6-E07A-C36D-E38E5CED97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BF6383-7447-34A3-5866-7AF46F383811}"/>
              </a:ext>
            </a:extLst>
          </p:cNvPr>
          <p:cNvSpPr>
            <a:spLocks noGrp="1"/>
          </p:cNvSpPr>
          <p:nvPr>
            <p:ph type="body" idx="1"/>
          </p:nvPr>
        </p:nvSpPr>
        <p:spPr/>
        <p:txBody>
          <a:bodyPr/>
          <a:lstStyle/>
          <a:p>
            <a:r>
              <a:rPr lang="fr-FR" dirty="0"/>
              <a:t>La fin de l’alerte aux populations est signalée par un son continu de 30 secondes</a:t>
            </a:r>
          </a:p>
          <a:p>
            <a:r>
              <a:rPr lang="fr-FR" dirty="0"/>
              <a:t>Barrage = 2min de sons de 2 sec à intervalles de 3 sec =&gt; fin d’alerte 30sec de son continu</a:t>
            </a:r>
          </a:p>
          <a:p>
            <a:endParaRPr lang="fr-FR" dirty="0"/>
          </a:p>
          <a:p>
            <a:r>
              <a:rPr lang="fr-FR" b="0" i="0" dirty="0">
                <a:solidFill>
                  <a:srgbClr val="000000"/>
                </a:solidFill>
                <a:effectLst/>
                <a:latin typeface="opensansregular"/>
              </a:rPr>
              <a:t>Les premiers mercredis des mois de mars, juin, septembre et décembre, à 12h15, les alarmes de barrage sont elles aussi testées. Lors de ces essais, les alarmes produisent </a:t>
            </a:r>
            <a:r>
              <a:rPr lang="fr-FR" b="1" i="0" dirty="0">
                <a:solidFill>
                  <a:srgbClr val="000000"/>
                </a:solidFill>
                <a:effectLst/>
                <a:latin typeface="opensansregular"/>
              </a:rPr>
              <a:t>un signal de 12 secondes</a:t>
            </a:r>
            <a:r>
              <a:rPr lang="fr-FR" b="0" i="0" dirty="0">
                <a:solidFill>
                  <a:srgbClr val="000000"/>
                </a:solidFill>
                <a:effectLst/>
                <a:latin typeface="opensansregular"/>
              </a:rPr>
              <a:t>, composé de</a:t>
            </a:r>
            <a:r>
              <a:rPr lang="fr-FR" b="1" i="0" dirty="0">
                <a:solidFill>
                  <a:srgbClr val="000000"/>
                </a:solidFill>
                <a:effectLst/>
                <a:latin typeface="opensansregular"/>
              </a:rPr>
              <a:t> trois séquences de deux secondes</a:t>
            </a:r>
            <a:r>
              <a:rPr lang="fr-FR" b="0" i="0" dirty="0">
                <a:solidFill>
                  <a:srgbClr val="000000"/>
                </a:solidFill>
                <a:effectLst/>
                <a:latin typeface="opensansregular"/>
              </a:rPr>
              <a:t>, espacées de</a:t>
            </a:r>
            <a:r>
              <a:rPr lang="fr-FR" b="1" i="0" dirty="0">
                <a:solidFill>
                  <a:srgbClr val="000000"/>
                </a:solidFill>
                <a:effectLst/>
                <a:latin typeface="opensansregular"/>
              </a:rPr>
              <a:t> trois secondes de pause.</a:t>
            </a:r>
          </a:p>
          <a:p>
            <a:endParaRPr lang="fr-FR" b="1" i="0" dirty="0">
              <a:solidFill>
                <a:srgbClr val="000000"/>
              </a:solidFill>
              <a:effectLst/>
              <a:latin typeface="opensansregular"/>
            </a:endParaRPr>
          </a:p>
          <a:p>
            <a:r>
              <a:rPr lang="fr-FR" b="1" i="1" dirty="0">
                <a:solidFill>
                  <a:srgbClr val="000000"/>
                </a:solidFill>
                <a:effectLst/>
                <a:latin typeface="opensansregular"/>
              </a:rPr>
              <a:t>Sites internet permettant de s’informer sur les risques et les alertes en cours</a:t>
            </a:r>
          </a:p>
          <a:p>
            <a:r>
              <a:rPr lang="fr-FR" b="0" i="1" dirty="0" err="1">
                <a:solidFill>
                  <a:srgbClr val="212121"/>
                </a:solidFill>
                <a:effectLst/>
                <a:latin typeface="Segoe UI" panose="020B0502040204020203" pitchFamily="34" charset="0"/>
              </a:rPr>
              <a:t>www.interieur.gouv.fr</a:t>
            </a:r>
            <a:r>
              <a:rPr lang="fr-FR" b="0" i="1" dirty="0">
                <a:solidFill>
                  <a:srgbClr val="212121"/>
                </a:solidFill>
                <a:effectLst/>
                <a:latin typeface="Segoe UI" panose="020B0502040204020203" pitchFamily="34" charset="0"/>
              </a:rPr>
              <a:t>/Alerte/Alerte-ORSEC</a:t>
            </a:r>
          </a:p>
          <a:p>
            <a:r>
              <a:rPr lang="fr-FR" b="0" i="1" dirty="0" err="1">
                <a:solidFill>
                  <a:srgbClr val="212121"/>
                </a:solidFill>
                <a:effectLst/>
                <a:latin typeface="Segoe UI" panose="020B0502040204020203" pitchFamily="34" charset="0"/>
              </a:rPr>
              <a:t>www.gouvernement.fr</a:t>
            </a:r>
            <a:r>
              <a:rPr lang="fr-FR" b="0" i="1" dirty="0">
                <a:solidFill>
                  <a:srgbClr val="212121"/>
                </a:solidFill>
                <a:effectLst/>
                <a:latin typeface="Segoe UI" panose="020B0502040204020203" pitchFamily="34" charset="0"/>
              </a:rPr>
              <a:t>/risques</a:t>
            </a:r>
            <a:endParaRPr lang="fr-FR" i="1" dirty="0"/>
          </a:p>
          <a:p>
            <a:endParaRPr lang="fr-FR" dirty="0">
              <a:effectLst/>
              <a:latin typeface="Calibri" panose="020F0502020204030204" pitchFamily="34" charset="0"/>
            </a:endParaRPr>
          </a:p>
          <a:p>
            <a:endParaRPr lang="fr-FR" dirty="0">
              <a:effectLst/>
              <a:latin typeface="Calibri" panose="020F0502020204030204" pitchFamily="34" charset="0"/>
            </a:endParaRPr>
          </a:p>
          <a:p>
            <a:r>
              <a:rPr lang="fr-FR" b="1" dirty="0">
                <a:effectLst/>
                <a:latin typeface="Calibri" panose="020F0502020204030204" pitchFamily="34" charset="0"/>
              </a:rPr>
              <a:t>RECOMMANDATIONS :</a:t>
            </a:r>
          </a:p>
          <a:p>
            <a:r>
              <a:rPr lang="fr-FR" dirty="0">
                <a:effectLst/>
                <a:latin typeface="Calibri" panose="020F0502020204030204" pitchFamily="34" charset="0"/>
              </a:rPr>
              <a:t>Elle est diffusée par les services de l’état via un ensemble d’outils : </a:t>
            </a:r>
          </a:p>
          <a:p>
            <a:pPr marL="171450" indent="-171450">
              <a:buFont typeface="Arial" panose="020B0604020202020204" pitchFamily="34" charset="0"/>
              <a:buChar char="•"/>
            </a:pPr>
            <a:r>
              <a:rPr lang="fr-FR" dirty="0">
                <a:effectLst/>
                <a:latin typeface="Calibri" panose="020F0502020204030204" pitchFamily="34" charset="0"/>
              </a:rPr>
              <a:t>sirènes diffusant suivant la situation : </a:t>
            </a:r>
          </a:p>
          <a:p>
            <a:pPr marL="628650" lvl="1" indent="-171450">
              <a:buFont typeface="Arial" panose="020B0604020202020204" pitchFamily="34" charset="0"/>
              <a:buChar char="•"/>
            </a:pPr>
            <a:r>
              <a:rPr lang="fr-FR" dirty="0">
                <a:effectLst/>
                <a:latin typeface="Calibri" panose="020F0502020204030204" pitchFamily="34" charset="0"/>
              </a:rPr>
              <a:t>le signal national d'alerte (SNA) </a:t>
            </a:r>
          </a:p>
          <a:p>
            <a:pPr marL="1085850" lvl="2" indent="-171450">
              <a:buFont typeface="Arial" panose="020B0604020202020204" pitchFamily="34" charset="0"/>
              <a:buChar char="•"/>
            </a:pPr>
            <a:r>
              <a:rPr lang="fr-FR" dirty="0">
                <a:effectLst/>
                <a:latin typeface="Calibri" panose="020F0502020204030204" pitchFamily="34" charset="0"/>
              </a:rPr>
              <a:t>pour inciter au confinement ou à l’évacuation </a:t>
            </a:r>
          </a:p>
          <a:p>
            <a:pPr marL="1085850" lvl="2" indent="-171450">
              <a:buFont typeface="Arial" panose="020B0604020202020204" pitchFamily="34" charset="0"/>
              <a:buChar char="•"/>
            </a:pPr>
            <a:r>
              <a:rPr lang="fr-FR" dirty="0">
                <a:effectLst/>
                <a:latin typeface="Calibri" panose="020F0502020204030204" pitchFamily="34" charset="0"/>
              </a:rPr>
              <a:t>ce dernier est composé d’un signal : </a:t>
            </a:r>
          </a:p>
          <a:p>
            <a:pPr marL="1543050" lvl="3" indent="-171450">
              <a:buFont typeface="Arial" panose="020B0604020202020204" pitchFamily="34" charset="0"/>
              <a:buChar char="•"/>
            </a:pPr>
            <a:r>
              <a:rPr lang="fr-FR" u="sng" dirty="0">
                <a:effectLst/>
                <a:latin typeface="Calibri" panose="020F0502020204030204" pitchFamily="34" charset="0"/>
              </a:rPr>
              <a:t>de début d’alerte</a:t>
            </a:r>
            <a:r>
              <a:rPr lang="fr-FR" dirty="0">
                <a:effectLst/>
                <a:latin typeface="Calibri" panose="020F0502020204030204" pitchFamily="34" charset="0"/>
              </a:rPr>
              <a:t>, variation du signal sur trois cycles successifs d'une durée de 1 minute et 41 secondes espacés de 5 secondes ; </a:t>
            </a:r>
          </a:p>
          <a:p>
            <a:pPr marL="1543050" lvl="3" indent="-171450">
              <a:buFont typeface="Arial" panose="020B0604020202020204" pitchFamily="34" charset="0"/>
              <a:buChar char="•"/>
            </a:pPr>
            <a:r>
              <a:rPr lang="fr-FR" u="sng" dirty="0">
                <a:effectLst/>
                <a:latin typeface="Calibri" panose="020F0502020204030204" pitchFamily="34" charset="0"/>
              </a:rPr>
              <a:t>de fin d'alerte</a:t>
            </a:r>
            <a:r>
              <a:rPr lang="fr-FR" dirty="0">
                <a:effectLst/>
                <a:latin typeface="Calibri" panose="020F0502020204030204" pitchFamily="34" charset="0"/>
              </a:rPr>
              <a:t>, signal continu de 30 secondes. </a:t>
            </a:r>
          </a:p>
          <a:p>
            <a:pPr marL="1543050" lvl="3" indent="-171450">
              <a:buFont typeface="Arial" panose="020B0604020202020204" pitchFamily="34" charset="0"/>
              <a:buChar char="•"/>
            </a:pPr>
            <a:r>
              <a:rPr lang="fr-FR" dirty="0">
                <a:effectLst/>
                <a:latin typeface="Calibri" panose="020F0502020204030204" pitchFamily="34" charset="0"/>
              </a:rPr>
              <a:t>il est testé le premier mercredi de chaque mois, à midi. Lors de ces essais mensuels, le signal émis est une variation sur un seul cycle de 1 minute et 41 secondes, pour ne pas être confondu avec le SNA. </a:t>
            </a:r>
          </a:p>
          <a:p>
            <a:pPr marL="628650" lvl="1" indent="-171450">
              <a:buFont typeface="Arial" panose="020B0604020202020204" pitchFamily="34" charset="0"/>
              <a:buChar char="•"/>
            </a:pPr>
            <a:r>
              <a:rPr lang="fr-FR" dirty="0">
                <a:effectLst/>
                <a:latin typeface="Calibri" panose="020F0502020204030204" pitchFamily="34" charset="0"/>
              </a:rPr>
              <a:t>un signal de type corne de brume pour les dispositifs d’alerte propres aux aménagements hydrauliques, incitant à l’évacuation ; </a:t>
            </a:r>
          </a:p>
          <a:p>
            <a:pPr marL="628650" lvl="1" indent="-171450">
              <a:buFont typeface="Arial" panose="020B0604020202020204" pitchFamily="34" charset="0"/>
              <a:buChar char="•"/>
            </a:pPr>
            <a:r>
              <a:rPr lang="fr-FR" dirty="0">
                <a:effectLst/>
                <a:latin typeface="Calibri" panose="020F0502020204030204" pitchFamily="34" charset="0"/>
              </a:rPr>
              <a:t>un signal spécifique lorsqu’il existe des risques particuliers (chimiques, radioactifs, infectieux, etc.). </a:t>
            </a:r>
          </a:p>
          <a:p>
            <a:pPr marL="171450" indent="-171450">
              <a:buFont typeface="Arial" panose="020B0604020202020204" pitchFamily="34" charset="0"/>
              <a:buChar char="•"/>
            </a:pPr>
            <a:r>
              <a:rPr lang="fr-FR" dirty="0">
                <a:effectLst/>
                <a:latin typeface="Calibri" panose="020F0502020204030204" pitchFamily="34" charset="0"/>
              </a:rPr>
              <a:t>notifications « FR-ALERT » sur les téléphones portables : </a:t>
            </a:r>
          </a:p>
          <a:p>
            <a:pPr marL="628650" lvl="1" indent="-171450">
              <a:buFont typeface="Arial" panose="020B0604020202020204" pitchFamily="34" charset="0"/>
              <a:buChar char="•"/>
            </a:pPr>
            <a:r>
              <a:rPr lang="fr-FR" dirty="0">
                <a:effectLst/>
                <a:latin typeface="Calibri" panose="020F0502020204030204" pitchFamily="34" charset="0"/>
              </a:rPr>
              <a:t>pour recevoir cette notification, le téléphone doit : </a:t>
            </a:r>
          </a:p>
          <a:p>
            <a:pPr marL="1085850" lvl="2" indent="-171450">
              <a:buFont typeface="Arial" panose="020B0604020202020204" pitchFamily="34" charset="0"/>
              <a:buChar char="•"/>
            </a:pPr>
            <a:r>
              <a:rPr lang="fr-FR" dirty="0">
                <a:effectLst/>
                <a:latin typeface="Calibri" panose="020F0502020204030204" pitchFamily="34" charset="0"/>
              </a:rPr>
              <a:t>être dans une zone géographique affectée ; </a:t>
            </a:r>
          </a:p>
          <a:p>
            <a:pPr marL="1085850" lvl="2" indent="-171450">
              <a:buFont typeface="Arial" panose="020B0604020202020204" pitchFamily="34" charset="0"/>
              <a:buChar char="•"/>
            </a:pPr>
            <a:r>
              <a:rPr lang="fr-FR" dirty="0">
                <a:effectLst/>
                <a:latin typeface="Calibri" panose="020F0502020204030204" pitchFamily="34" charset="0"/>
              </a:rPr>
              <a:t>être allumé ; </a:t>
            </a:r>
          </a:p>
          <a:p>
            <a:pPr marL="1085850" lvl="2" indent="-171450">
              <a:buFont typeface="Arial" panose="020B0604020202020204" pitchFamily="34" charset="0"/>
              <a:buChar char="•"/>
            </a:pPr>
            <a:r>
              <a:rPr lang="fr-FR" dirty="0">
                <a:effectLst/>
                <a:latin typeface="Calibri" panose="020F0502020204030204" pitchFamily="34" charset="0"/>
              </a:rPr>
              <a:t>avoir du réseau. </a:t>
            </a:r>
          </a:p>
          <a:p>
            <a:pPr marL="628650" lvl="1" indent="-171450">
              <a:buFont typeface="Arial" panose="020B0604020202020204" pitchFamily="34" charset="0"/>
              <a:buChar char="•"/>
            </a:pPr>
            <a:r>
              <a:rPr lang="fr-FR" dirty="0">
                <a:effectLst/>
                <a:latin typeface="Calibri" panose="020F0502020204030204" pitchFamily="34" charset="0"/>
              </a:rPr>
              <a:t>ce dispositif actif depuis juin 2022, ne nécessite pas d’inscription ni d’application. </a:t>
            </a:r>
          </a:p>
          <a:p>
            <a:pPr marL="171450" indent="-171450">
              <a:buFont typeface="Arial" panose="020B0604020202020204" pitchFamily="34" charset="0"/>
              <a:buChar char="•"/>
            </a:pPr>
            <a:r>
              <a:rPr lang="fr-FR" dirty="0">
                <a:effectLst/>
                <a:latin typeface="Calibri" panose="020F0502020204030204" pitchFamily="34" charset="0"/>
              </a:rPr>
              <a:t>médias (Radio France, France Télévisions, radios locales, vigilance météo, etc.) ; </a:t>
            </a:r>
          </a:p>
          <a:p>
            <a:pPr marL="171450" indent="-171450">
              <a:buFont typeface="Arial" panose="020B0604020202020204" pitchFamily="34" charset="0"/>
              <a:buChar char="•"/>
            </a:pPr>
            <a:r>
              <a:rPr lang="fr-FR" dirty="0">
                <a:effectLst/>
                <a:latin typeface="Calibri" panose="020F0502020204030204" pitchFamily="34" charset="0"/>
              </a:rPr>
              <a:t>réseaux sociaux : </a:t>
            </a:r>
          </a:p>
          <a:p>
            <a:pPr marL="628650" lvl="1" indent="-171450">
              <a:buFont typeface="Arial" panose="020B0604020202020204" pitchFamily="34" charset="0"/>
              <a:buChar char="•"/>
            </a:pPr>
            <a:r>
              <a:rPr lang="fr-FR" dirty="0">
                <a:effectLst/>
                <a:latin typeface="Calibri" panose="020F0502020204030204" pitchFamily="34" charset="0"/>
              </a:rPr>
              <a:t>Twitter en s’abonnant et en activant les notifications du compte @</a:t>
            </a:r>
            <a:r>
              <a:rPr lang="fr-FR" dirty="0" err="1">
                <a:effectLst/>
                <a:latin typeface="Calibri" panose="020F0502020204030204" pitchFamily="34" charset="0"/>
              </a:rPr>
              <a:t>Beauvau_alerte</a:t>
            </a:r>
            <a:r>
              <a:rPr lang="fr-FR" dirty="0">
                <a:effectLst/>
                <a:latin typeface="Calibri" panose="020F0502020204030204" pitchFamily="34" charset="0"/>
              </a:rPr>
              <a:t> du ministère de l’Intérieur ; </a:t>
            </a:r>
          </a:p>
          <a:p>
            <a:pPr marL="628650" lvl="1" indent="-171450">
              <a:buFont typeface="Arial" panose="020B0604020202020204" pitchFamily="34" charset="0"/>
              <a:buChar char="•"/>
            </a:pPr>
            <a:r>
              <a:rPr lang="fr-FR" dirty="0">
                <a:effectLst/>
                <a:latin typeface="Calibri" panose="020F0502020204030204" pitchFamily="34" charset="0"/>
              </a:rPr>
              <a:t>Facebook via l’outil « </a:t>
            </a:r>
            <a:r>
              <a:rPr lang="fr-FR" dirty="0" err="1">
                <a:effectLst/>
                <a:latin typeface="Calibri" panose="020F0502020204030204" pitchFamily="34" charset="0"/>
              </a:rPr>
              <a:t>Safety</a:t>
            </a:r>
            <a:r>
              <a:rPr lang="fr-FR" dirty="0">
                <a:effectLst/>
                <a:latin typeface="Calibri" panose="020F0502020204030204" pitchFamily="34" charset="0"/>
              </a:rPr>
              <a:t> Check » ; </a:t>
            </a:r>
          </a:p>
          <a:p>
            <a:pPr marL="628650" lvl="1" indent="-171450">
              <a:buFont typeface="Arial" panose="020B0604020202020204" pitchFamily="34" charset="0"/>
              <a:buChar char="•"/>
            </a:pPr>
            <a:r>
              <a:rPr lang="fr-FR" dirty="0">
                <a:effectLst/>
                <a:latin typeface="Calibri" panose="020F0502020204030204" pitchFamily="34" charset="0"/>
              </a:rPr>
              <a:t>Google via son moteur de recherche et son outil « </a:t>
            </a:r>
            <a:r>
              <a:rPr lang="fr-FR" dirty="0" err="1">
                <a:effectLst/>
                <a:latin typeface="Calibri" panose="020F0502020204030204" pitchFamily="34" charset="0"/>
              </a:rPr>
              <a:t>Posts</a:t>
            </a:r>
            <a:r>
              <a:rPr lang="fr-FR" dirty="0">
                <a:effectLst/>
                <a:latin typeface="Calibri" panose="020F0502020204030204" pitchFamily="34" charset="0"/>
              </a:rPr>
              <a:t> on Google » ; </a:t>
            </a:r>
          </a:p>
          <a:p>
            <a:pPr marL="628650" lvl="1" indent="-171450">
              <a:buFont typeface="Arial" panose="020B0604020202020204" pitchFamily="34" charset="0"/>
              <a:buChar char="•"/>
            </a:pPr>
            <a:r>
              <a:rPr lang="fr-FR" dirty="0">
                <a:effectLst/>
                <a:latin typeface="Calibri" panose="020F0502020204030204" pitchFamily="34" charset="0"/>
              </a:rPr>
              <a:t>abonnements et notifications aux comptes des réseaux sociaux des services de l’état (services de l’état, préfectures, etc.). </a:t>
            </a:r>
          </a:p>
          <a:p>
            <a:pPr marL="171450" indent="-171450">
              <a:buFont typeface="Arial" panose="020B0604020202020204" pitchFamily="34" charset="0"/>
              <a:buChar char="•"/>
            </a:pPr>
            <a:r>
              <a:rPr lang="fr-FR" dirty="0">
                <a:effectLst/>
                <a:latin typeface="Calibri" panose="020F0502020204030204" pitchFamily="34" charset="0"/>
              </a:rPr>
              <a:t>autres outils : </a:t>
            </a:r>
          </a:p>
          <a:p>
            <a:pPr marL="628650" lvl="1" indent="-171450">
              <a:buFont typeface="Arial" panose="020B0604020202020204" pitchFamily="34" charset="0"/>
              <a:buChar char="•"/>
            </a:pPr>
            <a:r>
              <a:rPr lang="fr-FR" dirty="0">
                <a:effectLst/>
                <a:latin typeface="Calibri" panose="020F0502020204030204" pitchFamily="34" charset="0"/>
              </a:rPr>
              <a:t>panneaux communaux à messages variables ; </a:t>
            </a:r>
          </a:p>
          <a:p>
            <a:pPr marL="628650" lvl="1" indent="-171450">
              <a:buFont typeface="Arial" panose="020B0604020202020204" pitchFamily="34" charset="0"/>
              <a:buChar char="•"/>
            </a:pPr>
            <a:r>
              <a:rPr lang="fr-FR" dirty="0">
                <a:effectLst/>
                <a:latin typeface="Calibri" panose="020F0502020204030204" pitchFamily="34" charset="0"/>
              </a:rPr>
              <a:t>panneaux des opérateurs routiers, aériens et ferroviaires ; </a:t>
            </a:r>
          </a:p>
          <a:p>
            <a:pPr marL="628650" lvl="1" indent="-171450">
              <a:buFont typeface="Arial" panose="020B0604020202020204" pitchFamily="34" charset="0"/>
              <a:buChar char="•"/>
            </a:pPr>
            <a:r>
              <a:rPr lang="fr-FR" dirty="0">
                <a:effectLst/>
                <a:latin typeface="Calibri" panose="020F0502020204030204" pitchFamily="34" charset="0"/>
              </a:rPr>
              <a:t>… </a:t>
            </a:r>
          </a:p>
        </p:txBody>
      </p:sp>
      <p:sp>
        <p:nvSpPr>
          <p:cNvPr id="4" name="Espace réservé du numéro de diapositive 3">
            <a:extLst>
              <a:ext uri="{FF2B5EF4-FFF2-40B4-BE49-F238E27FC236}">
                <a16:creationId xmlns:a16="http://schemas.microsoft.com/office/drawing/2014/main" id="{1F077263-848D-CA9D-6110-30BBF7DFEE39}"/>
              </a:ext>
            </a:extLst>
          </p:cNvPr>
          <p:cNvSpPr>
            <a:spLocks noGrp="1"/>
          </p:cNvSpPr>
          <p:nvPr>
            <p:ph type="sldNum" sz="quarter" idx="5"/>
          </p:nvPr>
        </p:nvSpPr>
        <p:spPr/>
        <p:txBody>
          <a:bodyPr/>
          <a:lstStyle/>
          <a:p>
            <a:fld id="{ACC6756A-7FBB-4857-B614-8B62276E72BE}" type="slidenum">
              <a:rPr lang="fr-FR" smtClean="0"/>
              <a:t>20</a:t>
            </a:fld>
            <a:endParaRPr lang="fr-FR"/>
          </a:p>
        </p:txBody>
      </p:sp>
    </p:spTree>
    <p:extLst>
      <p:ext uri="{BB962C8B-B14F-4D97-AF65-F5344CB8AC3E}">
        <p14:creationId xmlns:p14="http://schemas.microsoft.com/office/powerpoint/2010/main" val="1270010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fin de l’alerte aux populations est signalée par un son continu de 30 secondes</a:t>
            </a:r>
          </a:p>
          <a:p>
            <a:r>
              <a:rPr lang="fr-FR" dirty="0"/>
              <a:t>Barrage = 2min de sons de 2 sec à intervalles de 3 sec =&gt; fin d’alerte 30sec de son continu</a:t>
            </a:r>
          </a:p>
          <a:p>
            <a:endParaRPr lang="fr-FR" dirty="0"/>
          </a:p>
          <a:p>
            <a:r>
              <a:rPr lang="fr-FR" b="0" i="0" dirty="0">
                <a:solidFill>
                  <a:srgbClr val="000000"/>
                </a:solidFill>
                <a:effectLst/>
                <a:latin typeface="opensansregular"/>
              </a:rPr>
              <a:t>Les premiers mercredis des mois de mars, juin, septembre et décembre, à 12h15, les alarmes de barrage sont elles aussi testées. Lors de ces essais, les alarmes produisent </a:t>
            </a:r>
            <a:r>
              <a:rPr lang="fr-FR" b="1" i="0" dirty="0">
                <a:solidFill>
                  <a:srgbClr val="000000"/>
                </a:solidFill>
                <a:effectLst/>
                <a:latin typeface="opensansregular"/>
              </a:rPr>
              <a:t>un signal de 12 secondes</a:t>
            </a:r>
            <a:r>
              <a:rPr lang="fr-FR" b="0" i="0" dirty="0">
                <a:solidFill>
                  <a:srgbClr val="000000"/>
                </a:solidFill>
                <a:effectLst/>
                <a:latin typeface="opensansregular"/>
              </a:rPr>
              <a:t>, composé de</a:t>
            </a:r>
            <a:r>
              <a:rPr lang="fr-FR" b="1" i="0" dirty="0">
                <a:solidFill>
                  <a:srgbClr val="000000"/>
                </a:solidFill>
                <a:effectLst/>
                <a:latin typeface="opensansregular"/>
              </a:rPr>
              <a:t> trois séquences de deux secondes</a:t>
            </a:r>
            <a:r>
              <a:rPr lang="fr-FR" b="0" i="0" dirty="0">
                <a:solidFill>
                  <a:srgbClr val="000000"/>
                </a:solidFill>
                <a:effectLst/>
                <a:latin typeface="opensansregular"/>
              </a:rPr>
              <a:t>, espacées de</a:t>
            </a:r>
            <a:r>
              <a:rPr lang="fr-FR" b="1" i="0" dirty="0">
                <a:solidFill>
                  <a:srgbClr val="000000"/>
                </a:solidFill>
                <a:effectLst/>
                <a:latin typeface="opensansregular"/>
              </a:rPr>
              <a:t> trois secondes de pause.</a:t>
            </a:r>
          </a:p>
          <a:p>
            <a:endParaRPr lang="fr-FR" b="1" i="0" dirty="0">
              <a:solidFill>
                <a:srgbClr val="000000"/>
              </a:solidFill>
              <a:effectLst/>
              <a:latin typeface="opensansregular"/>
            </a:endParaRPr>
          </a:p>
          <a:p>
            <a:r>
              <a:rPr lang="fr-FR" b="1" i="1" dirty="0">
                <a:solidFill>
                  <a:srgbClr val="000000"/>
                </a:solidFill>
                <a:effectLst/>
                <a:latin typeface="opensansregular"/>
              </a:rPr>
              <a:t>Sites internet permettant de s’informer sur les risques et les alertes en cours</a:t>
            </a:r>
          </a:p>
          <a:p>
            <a:r>
              <a:rPr lang="fr-FR" b="0" i="1" dirty="0" err="1">
                <a:solidFill>
                  <a:srgbClr val="212121"/>
                </a:solidFill>
                <a:effectLst/>
                <a:latin typeface="Segoe UI" panose="020B0502040204020203" pitchFamily="34" charset="0"/>
              </a:rPr>
              <a:t>www.interieur.gouv.fr</a:t>
            </a:r>
            <a:r>
              <a:rPr lang="fr-FR" b="0" i="1" dirty="0">
                <a:solidFill>
                  <a:srgbClr val="212121"/>
                </a:solidFill>
                <a:effectLst/>
                <a:latin typeface="Segoe UI" panose="020B0502040204020203" pitchFamily="34" charset="0"/>
              </a:rPr>
              <a:t>/Alerte/Alerte-ORSEC</a:t>
            </a:r>
          </a:p>
          <a:p>
            <a:r>
              <a:rPr lang="fr-FR" b="0" i="1" dirty="0" err="1">
                <a:solidFill>
                  <a:srgbClr val="212121"/>
                </a:solidFill>
                <a:effectLst/>
                <a:latin typeface="Segoe UI" panose="020B0502040204020203" pitchFamily="34" charset="0"/>
              </a:rPr>
              <a:t>www.gouvernement.fr</a:t>
            </a:r>
            <a:r>
              <a:rPr lang="fr-FR" b="0" i="1" dirty="0">
                <a:solidFill>
                  <a:srgbClr val="212121"/>
                </a:solidFill>
                <a:effectLst/>
                <a:latin typeface="Segoe UI" panose="020B0502040204020203" pitchFamily="34" charset="0"/>
              </a:rPr>
              <a:t>/risques</a:t>
            </a:r>
            <a:endParaRPr lang="fr-FR" i="1" dirty="0"/>
          </a:p>
          <a:p>
            <a:endParaRPr lang="fr-FR" dirty="0">
              <a:effectLst/>
              <a:latin typeface="Calibri" panose="020F0502020204030204" pitchFamily="34" charset="0"/>
            </a:endParaRPr>
          </a:p>
          <a:p>
            <a:endParaRPr lang="fr-FR" dirty="0">
              <a:effectLst/>
              <a:latin typeface="Calibri" panose="020F0502020204030204" pitchFamily="34" charset="0"/>
            </a:endParaRPr>
          </a:p>
          <a:p>
            <a:r>
              <a:rPr lang="fr-FR" b="1" dirty="0">
                <a:effectLst/>
                <a:latin typeface="Calibri" panose="020F0502020204030204" pitchFamily="34" charset="0"/>
              </a:rPr>
              <a:t>RECOMMANDATIONS :</a:t>
            </a:r>
          </a:p>
          <a:p>
            <a:r>
              <a:rPr lang="fr-FR" dirty="0">
                <a:effectLst/>
                <a:latin typeface="Calibri" panose="020F0502020204030204" pitchFamily="34" charset="0"/>
              </a:rPr>
              <a:t>Elle est diffusée par les services de l’état via un ensemble d’outils : </a:t>
            </a:r>
          </a:p>
          <a:p>
            <a:pPr marL="171450" indent="-171450">
              <a:buFont typeface="Arial" panose="020B0604020202020204" pitchFamily="34" charset="0"/>
              <a:buChar char="•"/>
            </a:pPr>
            <a:r>
              <a:rPr lang="fr-FR" dirty="0">
                <a:effectLst/>
                <a:latin typeface="Calibri" panose="020F0502020204030204" pitchFamily="34" charset="0"/>
              </a:rPr>
              <a:t>sirènes diffusant suivant la situation : </a:t>
            </a:r>
          </a:p>
          <a:p>
            <a:pPr marL="628650" lvl="1" indent="-171450">
              <a:buFont typeface="Arial" panose="020B0604020202020204" pitchFamily="34" charset="0"/>
              <a:buChar char="•"/>
            </a:pPr>
            <a:r>
              <a:rPr lang="fr-FR" dirty="0">
                <a:effectLst/>
                <a:latin typeface="Calibri" panose="020F0502020204030204" pitchFamily="34" charset="0"/>
              </a:rPr>
              <a:t>le signal national d'alerte (SNA) </a:t>
            </a:r>
          </a:p>
          <a:p>
            <a:pPr marL="1085850" lvl="2" indent="-171450">
              <a:buFont typeface="Arial" panose="020B0604020202020204" pitchFamily="34" charset="0"/>
              <a:buChar char="•"/>
            </a:pPr>
            <a:r>
              <a:rPr lang="fr-FR" dirty="0">
                <a:effectLst/>
                <a:latin typeface="Calibri" panose="020F0502020204030204" pitchFamily="34" charset="0"/>
              </a:rPr>
              <a:t>pour inciter au confinement ou à l’évacuation </a:t>
            </a:r>
          </a:p>
          <a:p>
            <a:pPr marL="1085850" lvl="2" indent="-171450">
              <a:buFont typeface="Arial" panose="020B0604020202020204" pitchFamily="34" charset="0"/>
              <a:buChar char="•"/>
            </a:pPr>
            <a:r>
              <a:rPr lang="fr-FR" dirty="0">
                <a:effectLst/>
                <a:latin typeface="Calibri" panose="020F0502020204030204" pitchFamily="34" charset="0"/>
              </a:rPr>
              <a:t>ce dernier est composé d’un signal : </a:t>
            </a:r>
          </a:p>
          <a:p>
            <a:pPr marL="1543050" lvl="3" indent="-171450">
              <a:buFont typeface="Arial" panose="020B0604020202020204" pitchFamily="34" charset="0"/>
              <a:buChar char="•"/>
            </a:pPr>
            <a:r>
              <a:rPr lang="fr-FR" u="sng" dirty="0">
                <a:effectLst/>
                <a:latin typeface="Calibri" panose="020F0502020204030204" pitchFamily="34" charset="0"/>
              </a:rPr>
              <a:t>de début d’alerte</a:t>
            </a:r>
            <a:r>
              <a:rPr lang="fr-FR" dirty="0">
                <a:effectLst/>
                <a:latin typeface="Calibri" panose="020F0502020204030204" pitchFamily="34" charset="0"/>
              </a:rPr>
              <a:t>, variation du signal sur trois cycles successifs d'une durée de 1 minute et 41 secondes espacés de 5 secondes ; </a:t>
            </a:r>
          </a:p>
          <a:p>
            <a:pPr marL="1543050" lvl="3" indent="-171450">
              <a:buFont typeface="Arial" panose="020B0604020202020204" pitchFamily="34" charset="0"/>
              <a:buChar char="•"/>
            </a:pPr>
            <a:r>
              <a:rPr lang="fr-FR" u="sng" dirty="0">
                <a:effectLst/>
                <a:latin typeface="Calibri" panose="020F0502020204030204" pitchFamily="34" charset="0"/>
              </a:rPr>
              <a:t>de fin d'alerte</a:t>
            </a:r>
            <a:r>
              <a:rPr lang="fr-FR" dirty="0">
                <a:effectLst/>
                <a:latin typeface="Calibri" panose="020F0502020204030204" pitchFamily="34" charset="0"/>
              </a:rPr>
              <a:t>, signal continu de 30 secondes. </a:t>
            </a:r>
          </a:p>
          <a:p>
            <a:pPr marL="1543050" lvl="3" indent="-171450">
              <a:buFont typeface="Arial" panose="020B0604020202020204" pitchFamily="34" charset="0"/>
              <a:buChar char="•"/>
            </a:pPr>
            <a:r>
              <a:rPr lang="fr-FR" dirty="0">
                <a:effectLst/>
                <a:latin typeface="Calibri" panose="020F0502020204030204" pitchFamily="34" charset="0"/>
              </a:rPr>
              <a:t>il est testé le premier mercredi de chaque mois, à midi. Lors de ces essais mensuels, le signal émis est une variation sur un seul cycle de 1 minute et 41 secondes, pour ne pas être confondu avec le SNA. </a:t>
            </a:r>
          </a:p>
          <a:p>
            <a:pPr marL="628650" lvl="1" indent="-171450">
              <a:buFont typeface="Arial" panose="020B0604020202020204" pitchFamily="34" charset="0"/>
              <a:buChar char="•"/>
            </a:pPr>
            <a:r>
              <a:rPr lang="fr-FR" dirty="0">
                <a:effectLst/>
                <a:latin typeface="Calibri" panose="020F0502020204030204" pitchFamily="34" charset="0"/>
              </a:rPr>
              <a:t>un signal de type corne de brume pour les dispositifs d’alerte propres aux aménagements hydrauliques, incitant à l’évacuation ; </a:t>
            </a:r>
          </a:p>
          <a:p>
            <a:pPr marL="628650" lvl="1" indent="-171450">
              <a:buFont typeface="Arial" panose="020B0604020202020204" pitchFamily="34" charset="0"/>
              <a:buChar char="•"/>
            </a:pPr>
            <a:r>
              <a:rPr lang="fr-FR" dirty="0">
                <a:effectLst/>
                <a:latin typeface="Calibri" panose="020F0502020204030204" pitchFamily="34" charset="0"/>
              </a:rPr>
              <a:t>un signal spécifique lorsqu’il existe des risques particuliers (chimiques, radioactifs, infectieux, etc.). </a:t>
            </a:r>
          </a:p>
          <a:p>
            <a:pPr marL="171450" indent="-171450">
              <a:buFont typeface="Arial" panose="020B0604020202020204" pitchFamily="34" charset="0"/>
              <a:buChar char="•"/>
            </a:pPr>
            <a:r>
              <a:rPr lang="fr-FR" dirty="0">
                <a:effectLst/>
                <a:latin typeface="Calibri" panose="020F0502020204030204" pitchFamily="34" charset="0"/>
              </a:rPr>
              <a:t>notifications « FR-ALERT » sur les téléphones portables : </a:t>
            </a:r>
          </a:p>
          <a:p>
            <a:pPr marL="628650" lvl="1" indent="-171450">
              <a:buFont typeface="Arial" panose="020B0604020202020204" pitchFamily="34" charset="0"/>
              <a:buChar char="•"/>
            </a:pPr>
            <a:r>
              <a:rPr lang="fr-FR" dirty="0">
                <a:effectLst/>
                <a:latin typeface="Calibri" panose="020F0502020204030204" pitchFamily="34" charset="0"/>
              </a:rPr>
              <a:t>pour recevoir cette notification, le téléphone doit : </a:t>
            </a:r>
          </a:p>
          <a:p>
            <a:pPr marL="1085850" lvl="2" indent="-171450">
              <a:buFont typeface="Arial" panose="020B0604020202020204" pitchFamily="34" charset="0"/>
              <a:buChar char="•"/>
            </a:pPr>
            <a:r>
              <a:rPr lang="fr-FR" dirty="0">
                <a:effectLst/>
                <a:latin typeface="Calibri" panose="020F0502020204030204" pitchFamily="34" charset="0"/>
              </a:rPr>
              <a:t>être dans une zone géographique affectée ; </a:t>
            </a:r>
          </a:p>
          <a:p>
            <a:pPr marL="1085850" lvl="2" indent="-171450">
              <a:buFont typeface="Arial" panose="020B0604020202020204" pitchFamily="34" charset="0"/>
              <a:buChar char="•"/>
            </a:pPr>
            <a:r>
              <a:rPr lang="fr-FR" dirty="0">
                <a:effectLst/>
                <a:latin typeface="Calibri" panose="020F0502020204030204" pitchFamily="34" charset="0"/>
              </a:rPr>
              <a:t>être allumé ; </a:t>
            </a:r>
          </a:p>
          <a:p>
            <a:pPr marL="1085850" lvl="2" indent="-171450">
              <a:buFont typeface="Arial" panose="020B0604020202020204" pitchFamily="34" charset="0"/>
              <a:buChar char="•"/>
            </a:pPr>
            <a:r>
              <a:rPr lang="fr-FR" dirty="0">
                <a:effectLst/>
                <a:latin typeface="Calibri" panose="020F0502020204030204" pitchFamily="34" charset="0"/>
              </a:rPr>
              <a:t>avoir du réseau. </a:t>
            </a:r>
          </a:p>
          <a:p>
            <a:pPr marL="628650" lvl="1" indent="-171450">
              <a:buFont typeface="Arial" panose="020B0604020202020204" pitchFamily="34" charset="0"/>
              <a:buChar char="•"/>
            </a:pPr>
            <a:r>
              <a:rPr lang="fr-FR" dirty="0">
                <a:effectLst/>
                <a:latin typeface="Calibri" panose="020F0502020204030204" pitchFamily="34" charset="0"/>
              </a:rPr>
              <a:t>ce dispositif actif depuis juin 2022, ne nécessite pas d’inscription ni d’application. </a:t>
            </a:r>
          </a:p>
          <a:p>
            <a:pPr marL="171450" indent="-171450">
              <a:buFont typeface="Arial" panose="020B0604020202020204" pitchFamily="34" charset="0"/>
              <a:buChar char="•"/>
            </a:pPr>
            <a:r>
              <a:rPr lang="fr-FR" dirty="0">
                <a:effectLst/>
                <a:latin typeface="Calibri" panose="020F0502020204030204" pitchFamily="34" charset="0"/>
              </a:rPr>
              <a:t>médias (Radio France, France Télévisions, radios locales, vigilance météo, etc.) ; </a:t>
            </a:r>
          </a:p>
          <a:p>
            <a:pPr marL="171450" indent="-171450">
              <a:buFont typeface="Arial" panose="020B0604020202020204" pitchFamily="34" charset="0"/>
              <a:buChar char="•"/>
            </a:pPr>
            <a:r>
              <a:rPr lang="fr-FR" dirty="0">
                <a:effectLst/>
                <a:latin typeface="Calibri" panose="020F0502020204030204" pitchFamily="34" charset="0"/>
              </a:rPr>
              <a:t>réseaux sociaux : </a:t>
            </a:r>
          </a:p>
          <a:p>
            <a:pPr marL="628650" lvl="1" indent="-171450">
              <a:buFont typeface="Arial" panose="020B0604020202020204" pitchFamily="34" charset="0"/>
              <a:buChar char="•"/>
            </a:pPr>
            <a:r>
              <a:rPr lang="fr-FR" dirty="0">
                <a:effectLst/>
                <a:latin typeface="Calibri" panose="020F0502020204030204" pitchFamily="34" charset="0"/>
              </a:rPr>
              <a:t>Twitter en s’abonnant et en activant les notifications du compte @</a:t>
            </a:r>
            <a:r>
              <a:rPr lang="fr-FR" dirty="0" err="1">
                <a:effectLst/>
                <a:latin typeface="Calibri" panose="020F0502020204030204" pitchFamily="34" charset="0"/>
              </a:rPr>
              <a:t>Beauvau_alerte</a:t>
            </a:r>
            <a:r>
              <a:rPr lang="fr-FR" dirty="0">
                <a:effectLst/>
                <a:latin typeface="Calibri" panose="020F0502020204030204" pitchFamily="34" charset="0"/>
              </a:rPr>
              <a:t> du ministère de l’Intérieur ; </a:t>
            </a:r>
          </a:p>
          <a:p>
            <a:pPr marL="628650" lvl="1" indent="-171450">
              <a:buFont typeface="Arial" panose="020B0604020202020204" pitchFamily="34" charset="0"/>
              <a:buChar char="•"/>
            </a:pPr>
            <a:r>
              <a:rPr lang="fr-FR" dirty="0">
                <a:effectLst/>
                <a:latin typeface="Calibri" panose="020F0502020204030204" pitchFamily="34" charset="0"/>
              </a:rPr>
              <a:t>Facebook via l’outil « </a:t>
            </a:r>
            <a:r>
              <a:rPr lang="fr-FR" dirty="0" err="1">
                <a:effectLst/>
                <a:latin typeface="Calibri" panose="020F0502020204030204" pitchFamily="34" charset="0"/>
              </a:rPr>
              <a:t>Safety</a:t>
            </a:r>
            <a:r>
              <a:rPr lang="fr-FR" dirty="0">
                <a:effectLst/>
                <a:latin typeface="Calibri" panose="020F0502020204030204" pitchFamily="34" charset="0"/>
              </a:rPr>
              <a:t> Check » ; </a:t>
            </a:r>
          </a:p>
          <a:p>
            <a:pPr marL="628650" lvl="1" indent="-171450">
              <a:buFont typeface="Arial" panose="020B0604020202020204" pitchFamily="34" charset="0"/>
              <a:buChar char="•"/>
            </a:pPr>
            <a:r>
              <a:rPr lang="fr-FR" dirty="0">
                <a:effectLst/>
                <a:latin typeface="Calibri" panose="020F0502020204030204" pitchFamily="34" charset="0"/>
              </a:rPr>
              <a:t>Google via son moteur de recherche et son outil « </a:t>
            </a:r>
            <a:r>
              <a:rPr lang="fr-FR" dirty="0" err="1">
                <a:effectLst/>
                <a:latin typeface="Calibri" panose="020F0502020204030204" pitchFamily="34" charset="0"/>
              </a:rPr>
              <a:t>Posts</a:t>
            </a:r>
            <a:r>
              <a:rPr lang="fr-FR" dirty="0">
                <a:effectLst/>
                <a:latin typeface="Calibri" panose="020F0502020204030204" pitchFamily="34" charset="0"/>
              </a:rPr>
              <a:t> on Google » ; </a:t>
            </a:r>
          </a:p>
          <a:p>
            <a:pPr marL="628650" lvl="1" indent="-171450">
              <a:buFont typeface="Arial" panose="020B0604020202020204" pitchFamily="34" charset="0"/>
              <a:buChar char="•"/>
            </a:pPr>
            <a:r>
              <a:rPr lang="fr-FR" dirty="0">
                <a:effectLst/>
                <a:latin typeface="Calibri" panose="020F0502020204030204" pitchFamily="34" charset="0"/>
              </a:rPr>
              <a:t>abonnements et notifications aux comptes des réseaux sociaux des services de l’état (services de l’état, préfectures, etc.). </a:t>
            </a:r>
          </a:p>
          <a:p>
            <a:pPr marL="171450" indent="-171450">
              <a:buFont typeface="Arial" panose="020B0604020202020204" pitchFamily="34" charset="0"/>
              <a:buChar char="•"/>
            </a:pPr>
            <a:r>
              <a:rPr lang="fr-FR" dirty="0">
                <a:effectLst/>
                <a:latin typeface="Calibri" panose="020F0502020204030204" pitchFamily="34" charset="0"/>
              </a:rPr>
              <a:t>autres outils : </a:t>
            </a:r>
          </a:p>
          <a:p>
            <a:pPr marL="628650" lvl="1" indent="-171450">
              <a:buFont typeface="Arial" panose="020B0604020202020204" pitchFamily="34" charset="0"/>
              <a:buChar char="•"/>
            </a:pPr>
            <a:r>
              <a:rPr lang="fr-FR" dirty="0">
                <a:effectLst/>
                <a:latin typeface="Calibri" panose="020F0502020204030204" pitchFamily="34" charset="0"/>
              </a:rPr>
              <a:t>panneaux communaux à messages variables ; </a:t>
            </a:r>
          </a:p>
          <a:p>
            <a:pPr marL="628650" lvl="1" indent="-171450">
              <a:buFont typeface="Arial" panose="020B0604020202020204" pitchFamily="34" charset="0"/>
              <a:buChar char="•"/>
            </a:pPr>
            <a:r>
              <a:rPr lang="fr-FR" dirty="0">
                <a:effectLst/>
                <a:latin typeface="Calibri" panose="020F0502020204030204" pitchFamily="34" charset="0"/>
              </a:rPr>
              <a:t>panneaux des opérateurs routiers, aériens et ferroviaires ; </a:t>
            </a:r>
          </a:p>
          <a:p>
            <a:pPr marL="628650" lvl="1" indent="-171450">
              <a:buFont typeface="Arial" panose="020B0604020202020204" pitchFamily="34" charset="0"/>
              <a:buChar char="•"/>
            </a:pPr>
            <a:r>
              <a:rPr lang="fr-FR" dirty="0">
                <a:effectLst/>
                <a:latin typeface="Calibri" panose="020F0502020204030204" pitchFamily="34" charset="0"/>
              </a:rPr>
              <a:t>…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21</a:t>
            </a:fld>
            <a:endParaRPr lang="fr-FR"/>
          </a:p>
        </p:txBody>
      </p:sp>
    </p:spTree>
    <p:extLst>
      <p:ext uri="{BB962C8B-B14F-4D97-AF65-F5344CB8AC3E}">
        <p14:creationId xmlns:p14="http://schemas.microsoft.com/office/powerpoint/2010/main" val="386863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5DB2-7EA6-ADD8-5733-DFB311A803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5C8150-4757-1E4B-6AFF-DC1824BE4D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74B8D2-3356-07C6-47BD-D1819D967120}"/>
              </a:ext>
            </a:extLst>
          </p:cNvPr>
          <p:cNvSpPr>
            <a:spLocks noGrp="1"/>
          </p:cNvSpPr>
          <p:nvPr>
            <p:ph type="body" idx="1"/>
          </p:nvPr>
        </p:nvSpPr>
        <p:spPr/>
        <p:txBody>
          <a:bodyPr/>
          <a:lstStyle/>
          <a:p>
            <a:endParaRPr lang="fr-FR" dirty="0"/>
          </a:p>
          <a:p>
            <a:endParaRPr lang="fr-FR" dirty="0"/>
          </a:p>
          <a:p>
            <a:r>
              <a:rPr lang="fr-FR" dirty="0"/>
              <a:t>La fin de l’alerte aux populations est signalée par un son continu de 30 secondes</a:t>
            </a:r>
          </a:p>
          <a:p>
            <a:r>
              <a:rPr lang="fr-FR" dirty="0"/>
              <a:t>Barrage = 2min de sons de 2 sec à intervalles de 3 sec =&gt; fin d’alerte 30sec de son continu</a:t>
            </a:r>
          </a:p>
          <a:p>
            <a:endParaRPr lang="fr-FR" dirty="0"/>
          </a:p>
          <a:p>
            <a:r>
              <a:rPr lang="fr-FR" b="0" i="0" dirty="0">
                <a:solidFill>
                  <a:srgbClr val="000000"/>
                </a:solidFill>
                <a:effectLst/>
                <a:latin typeface="opensansregular"/>
              </a:rPr>
              <a:t>Les premiers mercredis des mois de mars, juin, septembre et décembre, à 12h15, les alarmes de barrage sont elles aussi testées. Lors de ces essais, les alarmes produisent </a:t>
            </a:r>
            <a:r>
              <a:rPr lang="fr-FR" b="1" i="0" dirty="0">
                <a:solidFill>
                  <a:srgbClr val="000000"/>
                </a:solidFill>
                <a:effectLst/>
                <a:latin typeface="opensansregular"/>
              </a:rPr>
              <a:t>un signal de 12 secondes</a:t>
            </a:r>
            <a:r>
              <a:rPr lang="fr-FR" b="0" i="0" dirty="0">
                <a:solidFill>
                  <a:srgbClr val="000000"/>
                </a:solidFill>
                <a:effectLst/>
                <a:latin typeface="opensansregular"/>
              </a:rPr>
              <a:t>, composé de</a:t>
            </a:r>
            <a:r>
              <a:rPr lang="fr-FR" b="1" i="0" dirty="0">
                <a:solidFill>
                  <a:srgbClr val="000000"/>
                </a:solidFill>
                <a:effectLst/>
                <a:latin typeface="opensansregular"/>
              </a:rPr>
              <a:t> trois séquences de deux secondes</a:t>
            </a:r>
            <a:r>
              <a:rPr lang="fr-FR" b="0" i="0" dirty="0">
                <a:solidFill>
                  <a:srgbClr val="000000"/>
                </a:solidFill>
                <a:effectLst/>
                <a:latin typeface="opensansregular"/>
              </a:rPr>
              <a:t>, espacées de</a:t>
            </a:r>
            <a:r>
              <a:rPr lang="fr-FR" b="1" i="0" dirty="0">
                <a:solidFill>
                  <a:srgbClr val="000000"/>
                </a:solidFill>
                <a:effectLst/>
                <a:latin typeface="opensansregular"/>
              </a:rPr>
              <a:t> trois secondes de pause.</a:t>
            </a:r>
          </a:p>
          <a:p>
            <a:endParaRPr lang="fr-FR" b="1" i="0" dirty="0">
              <a:solidFill>
                <a:srgbClr val="000000"/>
              </a:solidFill>
              <a:effectLst/>
              <a:latin typeface="opensansregular"/>
            </a:endParaRPr>
          </a:p>
          <a:p>
            <a:r>
              <a:rPr lang="fr-FR" b="1" i="1" dirty="0">
                <a:solidFill>
                  <a:srgbClr val="000000"/>
                </a:solidFill>
                <a:effectLst/>
                <a:latin typeface="opensansregular"/>
              </a:rPr>
              <a:t>Sites internet permettant de s’informer sur les risques et les alertes en cours</a:t>
            </a:r>
          </a:p>
          <a:p>
            <a:r>
              <a:rPr lang="fr-FR" b="0" i="1" dirty="0" err="1">
                <a:solidFill>
                  <a:srgbClr val="212121"/>
                </a:solidFill>
                <a:effectLst/>
                <a:latin typeface="Segoe UI" panose="020B0502040204020203" pitchFamily="34" charset="0"/>
              </a:rPr>
              <a:t>www.interieur.gouv.fr</a:t>
            </a:r>
            <a:r>
              <a:rPr lang="fr-FR" b="0" i="1" dirty="0">
                <a:solidFill>
                  <a:srgbClr val="212121"/>
                </a:solidFill>
                <a:effectLst/>
                <a:latin typeface="Segoe UI" panose="020B0502040204020203" pitchFamily="34" charset="0"/>
              </a:rPr>
              <a:t>/Alerte/Alerte-ORSEC</a:t>
            </a:r>
          </a:p>
          <a:p>
            <a:r>
              <a:rPr lang="fr-FR" b="0" i="1" dirty="0" err="1">
                <a:solidFill>
                  <a:srgbClr val="212121"/>
                </a:solidFill>
                <a:effectLst/>
                <a:latin typeface="Segoe UI" panose="020B0502040204020203" pitchFamily="34" charset="0"/>
              </a:rPr>
              <a:t>www.gouvernement.fr</a:t>
            </a:r>
            <a:r>
              <a:rPr lang="fr-FR" b="0" i="1" dirty="0">
                <a:solidFill>
                  <a:srgbClr val="212121"/>
                </a:solidFill>
                <a:effectLst/>
                <a:latin typeface="Segoe UI" panose="020B0502040204020203" pitchFamily="34" charset="0"/>
              </a:rPr>
              <a:t>/risques</a:t>
            </a:r>
            <a:endParaRPr lang="fr-FR" i="1" dirty="0"/>
          </a:p>
          <a:p>
            <a:endParaRPr lang="fr-FR" dirty="0">
              <a:effectLst/>
              <a:latin typeface="Calibri" panose="020F0502020204030204" pitchFamily="34" charset="0"/>
            </a:endParaRPr>
          </a:p>
          <a:p>
            <a:endParaRPr lang="fr-FR" dirty="0">
              <a:effectLst/>
              <a:latin typeface="Calibri" panose="020F0502020204030204" pitchFamily="34" charset="0"/>
            </a:endParaRPr>
          </a:p>
          <a:p>
            <a:r>
              <a:rPr lang="fr-FR" b="1" dirty="0">
                <a:effectLst/>
                <a:latin typeface="Calibri" panose="020F0502020204030204" pitchFamily="34" charset="0"/>
              </a:rPr>
              <a:t>RECOMMANDATIONS :</a:t>
            </a:r>
          </a:p>
          <a:p>
            <a:r>
              <a:rPr lang="fr-FR" dirty="0">
                <a:effectLst/>
                <a:latin typeface="Calibri" panose="020F0502020204030204" pitchFamily="34" charset="0"/>
              </a:rPr>
              <a:t>Elle est diffusée par les services de l’état via un ensemble d’outils : </a:t>
            </a:r>
          </a:p>
          <a:p>
            <a:pPr marL="171450" indent="-171450">
              <a:buFont typeface="Arial" panose="020B0604020202020204" pitchFamily="34" charset="0"/>
              <a:buChar char="•"/>
            </a:pPr>
            <a:r>
              <a:rPr lang="fr-FR" dirty="0">
                <a:effectLst/>
                <a:latin typeface="Calibri" panose="020F0502020204030204" pitchFamily="34" charset="0"/>
              </a:rPr>
              <a:t>sirènes diffusant suivant la situation : </a:t>
            </a:r>
          </a:p>
          <a:p>
            <a:pPr marL="628650" lvl="1" indent="-171450">
              <a:buFont typeface="Arial" panose="020B0604020202020204" pitchFamily="34" charset="0"/>
              <a:buChar char="•"/>
            </a:pPr>
            <a:r>
              <a:rPr lang="fr-FR" dirty="0">
                <a:effectLst/>
                <a:latin typeface="Calibri" panose="020F0502020204030204" pitchFamily="34" charset="0"/>
              </a:rPr>
              <a:t>le signal national d'alerte (SNA) </a:t>
            </a:r>
          </a:p>
          <a:p>
            <a:pPr marL="1085850" lvl="2" indent="-171450">
              <a:buFont typeface="Arial" panose="020B0604020202020204" pitchFamily="34" charset="0"/>
              <a:buChar char="•"/>
            </a:pPr>
            <a:r>
              <a:rPr lang="fr-FR" dirty="0">
                <a:effectLst/>
                <a:latin typeface="Calibri" panose="020F0502020204030204" pitchFamily="34" charset="0"/>
              </a:rPr>
              <a:t>pour inciter au confinement ou à l’évacuation </a:t>
            </a:r>
          </a:p>
          <a:p>
            <a:pPr marL="1085850" lvl="2" indent="-171450">
              <a:buFont typeface="Arial" panose="020B0604020202020204" pitchFamily="34" charset="0"/>
              <a:buChar char="•"/>
            </a:pPr>
            <a:r>
              <a:rPr lang="fr-FR" dirty="0">
                <a:effectLst/>
                <a:latin typeface="Calibri" panose="020F0502020204030204" pitchFamily="34" charset="0"/>
              </a:rPr>
              <a:t>ce dernier est composé d’un signal : </a:t>
            </a:r>
          </a:p>
          <a:p>
            <a:pPr marL="1543050" lvl="3" indent="-171450">
              <a:buFont typeface="Arial" panose="020B0604020202020204" pitchFamily="34" charset="0"/>
              <a:buChar char="•"/>
            </a:pPr>
            <a:r>
              <a:rPr lang="fr-FR" u="sng" dirty="0">
                <a:effectLst/>
                <a:latin typeface="Calibri" panose="020F0502020204030204" pitchFamily="34" charset="0"/>
              </a:rPr>
              <a:t>de début d’alerte</a:t>
            </a:r>
            <a:r>
              <a:rPr lang="fr-FR" dirty="0">
                <a:effectLst/>
                <a:latin typeface="Calibri" panose="020F0502020204030204" pitchFamily="34" charset="0"/>
              </a:rPr>
              <a:t>, variation du signal sur trois cycles successifs d'une durée de 1 minute et 41 secondes espacés de 5 secondes ; </a:t>
            </a:r>
          </a:p>
          <a:p>
            <a:pPr marL="1543050" lvl="3" indent="-171450">
              <a:buFont typeface="Arial" panose="020B0604020202020204" pitchFamily="34" charset="0"/>
              <a:buChar char="•"/>
            </a:pPr>
            <a:r>
              <a:rPr lang="fr-FR" u="sng" dirty="0">
                <a:effectLst/>
                <a:latin typeface="Calibri" panose="020F0502020204030204" pitchFamily="34" charset="0"/>
              </a:rPr>
              <a:t>de fin d'alerte</a:t>
            </a:r>
            <a:r>
              <a:rPr lang="fr-FR" dirty="0">
                <a:effectLst/>
                <a:latin typeface="Calibri" panose="020F0502020204030204" pitchFamily="34" charset="0"/>
              </a:rPr>
              <a:t>, signal continu de 30 secondes. </a:t>
            </a:r>
          </a:p>
          <a:p>
            <a:pPr marL="1543050" lvl="3" indent="-171450">
              <a:buFont typeface="Arial" panose="020B0604020202020204" pitchFamily="34" charset="0"/>
              <a:buChar char="•"/>
            </a:pPr>
            <a:r>
              <a:rPr lang="fr-FR" dirty="0">
                <a:effectLst/>
                <a:latin typeface="Calibri" panose="020F0502020204030204" pitchFamily="34" charset="0"/>
              </a:rPr>
              <a:t>il est testé le premier mercredi de chaque mois, à midi. Lors de ces essais mensuels, le signal émis est une variation sur un seul cycle de 1 minute et 41 secondes, pour ne pas être confondu avec le SNA. </a:t>
            </a:r>
          </a:p>
          <a:p>
            <a:pPr marL="628650" lvl="1" indent="-171450">
              <a:buFont typeface="Arial" panose="020B0604020202020204" pitchFamily="34" charset="0"/>
              <a:buChar char="•"/>
            </a:pPr>
            <a:r>
              <a:rPr lang="fr-FR" dirty="0">
                <a:effectLst/>
                <a:latin typeface="Calibri" panose="020F0502020204030204" pitchFamily="34" charset="0"/>
              </a:rPr>
              <a:t>un signal de type corne de brume pour les dispositifs d’alerte propres aux aménagements hydrauliques, incitant à l’évacuation ; </a:t>
            </a:r>
          </a:p>
          <a:p>
            <a:pPr marL="628650" lvl="1" indent="-171450">
              <a:buFont typeface="Arial" panose="020B0604020202020204" pitchFamily="34" charset="0"/>
              <a:buChar char="•"/>
            </a:pPr>
            <a:r>
              <a:rPr lang="fr-FR" dirty="0">
                <a:effectLst/>
                <a:latin typeface="Calibri" panose="020F0502020204030204" pitchFamily="34" charset="0"/>
              </a:rPr>
              <a:t>un signal spécifique lorsqu’il existe des risques particuliers (chimiques, radioactifs, infectieux, etc.). </a:t>
            </a:r>
          </a:p>
          <a:p>
            <a:pPr marL="171450" indent="-171450">
              <a:buFont typeface="Arial" panose="020B0604020202020204" pitchFamily="34" charset="0"/>
              <a:buChar char="•"/>
            </a:pPr>
            <a:r>
              <a:rPr lang="fr-FR" dirty="0">
                <a:effectLst/>
                <a:latin typeface="Calibri" panose="020F0502020204030204" pitchFamily="34" charset="0"/>
              </a:rPr>
              <a:t>notifications « FR-ALERT » sur les téléphones portables : </a:t>
            </a:r>
          </a:p>
          <a:p>
            <a:pPr marL="628650" lvl="1" indent="-171450">
              <a:buFont typeface="Arial" panose="020B0604020202020204" pitchFamily="34" charset="0"/>
              <a:buChar char="•"/>
            </a:pPr>
            <a:r>
              <a:rPr lang="fr-FR" dirty="0">
                <a:effectLst/>
                <a:latin typeface="Calibri" panose="020F0502020204030204" pitchFamily="34" charset="0"/>
              </a:rPr>
              <a:t>pour recevoir cette notification, le téléphone doit : </a:t>
            </a:r>
          </a:p>
          <a:p>
            <a:pPr marL="1085850" lvl="2" indent="-171450">
              <a:buFont typeface="Arial" panose="020B0604020202020204" pitchFamily="34" charset="0"/>
              <a:buChar char="•"/>
            </a:pPr>
            <a:r>
              <a:rPr lang="fr-FR" dirty="0">
                <a:effectLst/>
                <a:latin typeface="Calibri" panose="020F0502020204030204" pitchFamily="34" charset="0"/>
              </a:rPr>
              <a:t>être dans une zone géographique affectée ; </a:t>
            </a:r>
          </a:p>
          <a:p>
            <a:pPr marL="1085850" lvl="2" indent="-171450">
              <a:buFont typeface="Arial" panose="020B0604020202020204" pitchFamily="34" charset="0"/>
              <a:buChar char="•"/>
            </a:pPr>
            <a:r>
              <a:rPr lang="fr-FR" dirty="0">
                <a:effectLst/>
                <a:latin typeface="Calibri" panose="020F0502020204030204" pitchFamily="34" charset="0"/>
              </a:rPr>
              <a:t>être allumé ; </a:t>
            </a:r>
          </a:p>
          <a:p>
            <a:pPr marL="1085850" lvl="2" indent="-171450">
              <a:buFont typeface="Arial" panose="020B0604020202020204" pitchFamily="34" charset="0"/>
              <a:buChar char="•"/>
            </a:pPr>
            <a:r>
              <a:rPr lang="fr-FR" dirty="0">
                <a:effectLst/>
                <a:latin typeface="Calibri" panose="020F0502020204030204" pitchFamily="34" charset="0"/>
              </a:rPr>
              <a:t>avoir du réseau. </a:t>
            </a:r>
          </a:p>
          <a:p>
            <a:pPr marL="628650" lvl="1" indent="-171450">
              <a:buFont typeface="Arial" panose="020B0604020202020204" pitchFamily="34" charset="0"/>
              <a:buChar char="•"/>
            </a:pPr>
            <a:r>
              <a:rPr lang="fr-FR" dirty="0">
                <a:effectLst/>
                <a:latin typeface="Calibri" panose="020F0502020204030204" pitchFamily="34" charset="0"/>
              </a:rPr>
              <a:t>ce dispositif actif depuis juin 2022, ne nécessite pas d’inscription ni d’application. </a:t>
            </a:r>
          </a:p>
          <a:p>
            <a:pPr marL="171450" indent="-171450">
              <a:buFont typeface="Arial" panose="020B0604020202020204" pitchFamily="34" charset="0"/>
              <a:buChar char="•"/>
            </a:pPr>
            <a:r>
              <a:rPr lang="fr-FR" dirty="0">
                <a:effectLst/>
                <a:latin typeface="Calibri" panose="020F0502020204030204" pitchFamily="34" charset="0"/>
              </a:rPr>
              <a:t>médias (Radio France, France Télévisions, radios locales, vigilance météo, etc.) ; </a:t>
            </a:r>
          </a:p>
          <a:p>
            <a:pPr marL="171450" indent="-171450">
              <a:buFont typeface="Arial" panose="020B0604020202020204" pitchFamily="34" charset="0"/>
              <a:buChar char="•"/>
            </a:pPr>
            <a:r>
              <a:rPr lang="fr-FR" dirty="0">
                <a:effectLst/>
                <a:latin typeface="Calibri" panose="020F0502020204030204" pitchFamily="34" charset="0"/>
              </a:rPr>
              <a:t>réseaux sociaux : </a:t>
            </a:r>
          </a:p>
          <a:p>
            <a:pPr marL="628650" lvl="1" indent="-171450">
              <a:buFont typeface="Arial" panose="020B0604020202020204" pitchFamily="34" charset="0"/>
              <a:buChar char="•"/>
            </a:pPr>
            <a:r>
              <a:rPr lang="fr-FR" dirty="0">
                <a:effectLst/>
                <a:latin typeface="Calibri" panose="020F0502020204030204" pitchFamily="34" charset="0"/>
              </a:rPr>
              <a:t>Twitter en s’abonnant et en activant les notifications du compte @</a:t>
            </a:r>
            <a:r>
              <a:rPr lang="fr-FR" dirty="0" err="1">
                <a:effectLst/>
                <a:latin typeface="Calibri" panose="020F0502020204030204" pitchFamily="34" charset="0"/>
              </a:rPr>
              <a:t>Beauvau_alerte</a:t>
            </a:r>
            <a:r>
              <a:rPr lang="fr-FR" dirty="0">
                <a:effectLst/>
                <a:latin typeface="Calibri" panose="020F0502020204030204" pitchFamily="34" charset="0"/>
              </a:rPr>
              <a:t> du ministère de l’Intérieur ; </a:t>
            </a:r>
          </a:p>
          <a:p>
            <a:pPr marL="628650" lvl="1" indent="-171450">
              <a:buFont typeface="Arial" panose="020B0604020202020204" pitchFamily="34" charset="0"/>
              <a:buChar char="•"/>
            </a:pPr>
            <a:r>
              <a:rPr lang="fr-FR" dirty="0">
                <a:effectLst/>
                <a:latin typeface="Calibri" panose="020F0502020204030204" pitchFamily="34" charset="0"/>
              </a:rPr>
              <a:t>Facebook via l’outil « </a:t>
            </a:r>
            <a:r>
              <a:rPr lang="fr-FR" dirty="0" err="1">
                <a:effectLst/>
                <a:latin typeface="Calibri" panose="020F0502020204030204" pitchFamily="34" charset="0"/>
              </a:rPr>
              <a:t>Safety</a:t>
            </a:r>
            <a:r>
              <a:rPr lang="fr-FR" dirty="0">
                <a:effectLst/>
                <a:latin typeface="Calibri" panose="020F0502020204030204" pitchFamily="34" charset="0"/>
              </a:rPr>
              <a:t> Check » ; </a:t>
            </a:r>
          </a:p>
          <a:p>
            <a:pPr marL="628650" lvl="1" indent="-171450">
              <a:buFont typeface="Arial" panose="020B0604020202020204" pitchFamily="34" charset="0"/>
              <a:buChar char="•"/>
            </a:pPr>
            <a:r>
              <a:rPr lang="fr-FR" dirty="0">
                <a:effectLst/>
                <a:latin typeface="Calibri" panose="020F0502020204030204" pitchFamily="34" charset="0"/>
              </a:rPr>
              <a:t>Google via son moteur de recherche et son outil « </a:t>
            </a:r>
            <a:r>
              <a:rPr lang="fr-FR" dirty="0" err="1">
                <a:effectLst/>
                <a:latin typeface="Calibri" panose="020F0502020204030204" pitchFamily="34" charset="0"/>
              </a:rPr>
              <a:t>Posts</a:t>
            </a:r>
            <a:r>
              <a:rPr lang="fr-FR" dirty="0">
                <a:effectLst/>
                <a:latin typeface="Calibri" panose="020F0502020204030204" pitchFamily="34" charset="0"/>
              </a:rPr>
              <a:t> on Google » ; </a:t>
            </a:r>
          </a:p>
          <a:p>
            <a:pPr marL="628650" lvl="1" indent="-171450">
              <a:buFont typeface="Arial" panose="020B0604020202020204" pitchFamily="34" charset="0"/>
              <a:buChar char="•"/>
            </a:pPr>
            <a:r>
              <a:rPr lang="fr-FR" dirty="0">
                <a:effectLst/>
                <a:latin typeface="Calibri" panose="020F0502020204030204" pitchFamily="34" charset="0"/>
              </a:rPr>
              <a:t>abonnements et notifications aux comptes des réseaux sociaux des services de l’état (services de l’état, préfectures, etc.). </a:t>
            </a:r>
          </a:p>
          <a:p>
            <a:pPr marL="171450" indent="-171450">
              <a:buFont typeface="Arial" panose="020B0604020202020204" pitchFamily="34" charset="0"/>
              <a:buChar char="•"/>
            </a:pPr>
            <a:r>
              <a:rPr lang="fr-FR" dirty="0">
                <a:effectLst/>
                <a:latin typeface="Calibri" panose="020F0502020204030204" pitchFamily="34" charset="0"/>
              </a:rPr>
              <a:t>autres outils : </a:t>
            </a:r>
          </a:p>
          <a:p>
            <a:pPr marL="628650" lvl="1" indent="-171450">
              <a:buFont typeface="Arial" panose="020B0604020202020204" pitchFamily="34" charset="0"/>
              <a:buChar char="•"/>
            </a:pPr>
            <a:r>
              <a:rPr lang="fr-FR" dirty="0">
                <a:effectLst/>
                <a:latin typeface="Calibri" panose="020F0502020204030204" pitchFamily="34" charset="0"/>
              </a:rPr>
              <a:t>panneaux communaux à messages variables ; </a:t>
            </a:r>
          </a:p>
          <a:p>
            <a:pPr marL="628650" lvl="1" indent="-171450">
              <a:buFont typeface="Arial" panose="020B0604020202020204" pitchFamily="34" charset="0"/>
              <a:buChar char="•"/>
            </a:pPr>
            <a:r>
              <a:rPr lang="fr-FR" dirty="0">
                <a:effectLst/>
                <a:latin typeface="Calibri" panose="020F0502020204030204" pitchFamily="34" charset="0"/>
              </a:rPr>
              <a:t>panneaux des opérateurs routiers, aériens et ferroviaires ; </a:t>
            </a:r>
          </a:p>
          <a:p>
            <a:pPr marL="628650" lvl="1" indent="-171450">
              <a:buFont typeface="Arial" panose="020B0604020202020204" pitchFamily="34" charset="0"/>
              <a:buChar char="•"/>
            </a:pPr>
            <a:r>
              <a:rPr lang="fr-FR" dirty="0">
                <a:effectLst/>
                <a:latin typeface="Calibri" panose="020F0502020204030204" pitchFamily="34" charset="0"/>
              </a:rPr>
              <a:t>… </a:t>
            </a:r>
          </a:p>
        </p:txBody>
      </p:sp>
      <p:sp>
        <p:nvSpPr>
          <p:cNvPr id="4" name="Espace réservé du numéro de diapositive 3">
            <a:extLst>
              <a:ext uri="{FF2B5EF4-FFF2-40B4-BE49-F238E27FC236}">
                <a16:creationId xmlns:a16="http://schemas.microsoft.com/office/drawing/2014/main" id="{43F1F546-78B7-9167-DB16-D154761A00D6}"/>
              </a:ext>
            </a:extLst>
          </p:cNvPr>
          <p:cNvSpPr>
            <a:spLocks noGrp="1"/>
          </p:cNvSpPr>
          <p:nvPr>
            <p:ph type="sldNum" sz="quarter" idx="5"/>
          </p:nvPr>
        </p:nvSpPr>
        <p:spPr/>
        <p:txBody>
          <a:bodyPr/>
          <a:lstStyle/>
          <a:p>
            <a:fld id="{ACC6756A-7FBB-4857-B614-8B62276E72BE}" type="slidenum">
              <a:rPr lang="fr-FR" smtClean="0"/>
              <a:t>22</a:t>
            </a:fld>
            <a:endParaRPr lang="fr-FR"/>
          </a:p>
        </p:txBody>
      </p:sp>
    </p:spTree>
    <p:extLst>
      <p:ext uri="{BB962C8B-B14F-4D97-AF65-F5344CB8AC3E}">
        <p14:creationId xmlns:p14="http://schemas.microsoft.com/office/powerpoint/2010/main" val="247200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La fin de l’alerte aux populations est signalée par un son continu de 30 secondes</a:t>
            </a:r>
          </a:p>
          <a:p>
            <a:r>
              <a:rPr lang="fr-FR" dirty="0"/>
              <a:t>Barrage = 2min de sons de 2 sec à intervalles de 3 sec =&gt; fin d’alerte 30sec de son continu</a:t>
            </a:r>
          </a:p>
          <a:p>
            <a:endParaRPr lang="fr-FR" dirty="0"/>
          </a:p>
          <a:p>
            <a:r>
              <a:rPr lang="fr-FR" b="0" i="0" dirty="0">
                <a:solidFill>
                  <a:srgbClr val="000000"/>
                </a:solidFill>
                <a:effectLst/>
                <a:latin typeface="opensansregular"/>
              </a:rPr>
              <a:t>Les premiers mercredis des mois de mars, juin, septembre et décembre, à 12h15, les alarmes de barrage sont elles aussi testées. Lors de ces essais, les alarmes produisent </a:t>
            </a:r>
            <a:r>
              <a:rPr lang="fr-FR" b="1" i="0" dirty="0">
                <a:solidFill>
                  <a:srgbClr val="000000"/>
                </a:solidFill>
                <a:effectLst/>
                <a:latin typeface="opensansregular"/>
              </a:rPr>
              <a:t>un signal de 12 secondes</a:t>
            </a:r>
            <a:r>
              <a:rPr lang="fr-FR" b="0" i="0" dirty="0">
                <a:solidFill>
                  <a:srgbClr val="000000"/>
                </a:solidFill>
                <a:effectLst/>
                <a:latin typeface="opensansregular"/>
              </a:rPr>
              <a:t>, composé de</a:t>
            </a:r>
            <a:r>
              <a:rPr lang="fr-FR" b="1" i="0" dirty="0">
                <a:solidFill>
                  <a:srgbClr val="000000"/>
                </a:solidFill>
                <a:effectLst/>
                <a:latin typeface="opensansregular"/>
              </a:rPr>
              <a:t> trois séquences de deux secondes</a:t>
            </a:r>
            <a:r>
              <a:rPr lang="fr-FR" b="0" i="0" dirty="0">
                <a:solidFill>
                  <a:srgbClr val="000000"/>
                </a:solidFill>
                <a:effectLst/>
                <a:latin typeface="opensansregular"/>
              </a:rPr>
              <a:t>, espacées de</a:t>
            </a:r>
            <a:r>
              <a:rPr lang="fr-FR" b="1" i="0" dirty="0">
                <a:solidFill>
                  <a:srgbClr val="000000"/>
                </a:solidFill>
                <a:effectLst/>
                <a:latin typeface="opensansregular"/>
              </a:rPr>
              <a:t> trois secondes de pause.</a:t>
            </a:r>
          </a:p>
          <a:p>
            <a:endParaRPr lang="fr-FR" b="1" i="0" dirty="0">
              <a:solidFill>
                <a:srgbClr val="000000"/>
              </a:solidFill>
              <a:effectLst/>
              <a:latin typeface="opensansregular"/>
            </a:endParaRPr>
          </a:p>
          <a:p>
            <a:r>
              <a:rPr lang="fr-FR" b="1" i="1" dirty="0">
                <a:solidFill>
                  <a:srgbClr val="000000"/>
                </a:solidFill>
                <a:effectLst/>
                <a:latin typeface="opensansregular"/>
              </a:rPr>
              <a:t>Sites internet permettant de s’informer sur les risques et les alertes en cours</a:t>
            </a:r>
          </a:p>
          <a:p>
            <a:r>
              <a:rPr lang="fr-FR" b="0" i="1" dirty="0" err="1">
                <a:solidFill>
                  <a:srgbClr val="212121"/>
                </a:solidFill>
                <a:effectLst/>
                <a:latin typeface="Segoe UI" panose="020B0502040204020203" pitchFamily="34" charset="0"/>
              </a:rPr>
              <a:t>www.interieur.gouv.fr</a:t>
            </a:r>
            <a:r>
              <a:rPr lang="fr-FR" b="0" i="1" dirty="0">
                <a:solidFill>
                  <a:srgbClr val="212121"/>
                </a:solidFill>
                <a:effectLst/>
                <a:latin typeface="Segoe UI" panose="020B0502040204020203" pitchFamily="34" charset="0"/>
              </a:rPr>
              <a:t>/Alerte/Alerte-ORSEC</a:t>
            </a:r>
          </a:p>
          <a:p>
            <a:r>
              <a:rPr lang="fr-FR" b="0" i="1" dirty="0" err="1">
                <a:solidFill>
                  <a:srgbClr val="212121"/>
                </a:solidFill>
                <a:effectLst/>
                <a:latin typeface="Segoe UI" panose="020B0502040204020203" pitchFamily="34" charset="0"/>
              </a:rPr>
              <a:t>www.gouvernement.fr</a:t>
            </a:r>
            <a:r>
              <a:rPr lang="fr-FR" b="0" i="1" dirty="0">
                <a:solidFill>
                  <a:srgbClr val="212121"/>
                </a:solidFill>
                <a:effectLst/>
                <a:latin typeface="Segoe UI" panose="020B0502040204020203" pitchFamily="34" charset="0"/>
              </a:rPr>
              <a:t>/risques</a:t>
            </a:r>
            <a:endParaRPr lang="fr-FR" i="1" dirty="0"/>
          </a:p>
          <a:p>
            <a:endParaRPr lang="fr-FR" dirty="0">
              <a:effectLst/>
              <a:latin typeface="Calibri" panose="020F0502020204030204" pitchFamily="34" charset="0"/>
            </a:endParaRPr>
          </a:p>
          <a:p>
            <a:endParaRPr lang="fr-FR" dirty="0">
              <a:effectLst/>
              <a:latin typeface="Calibri" panose="020F0502020204030204" pitchFamily="34" charset="0"/>
            </a:endParaRPr>
          </a:p>
          <a:p>
            <a:r>
              <a:rPr lang="fr-FR" b="1" dirty="0">
                <a:effectLst/>
                <a:latin typeface="Calibri" panose="020F0502020204030204" pitchFamily="34" charset="0"/>
              </a:rPr>
              <a:t>RECOMMANDATIONS :</a:t>
            </a:r>
          </a:p>
          <a:p>
            <a:r>
              <a:rPr lang="fr-FR" dirty="0">
                <a:effectLst/>
                <a:latin typeface="Calibri" panose="020F0502020204030204" pitchFamily="34" charset="0"/>
              </a:rPr>
              <a:t>Elle est diffusée par les services de l’état via un ensemble d’outils : </a:t>
            </a:r>
          </a:p>
          <a:p>
            <a:pPr marL="171450" indent="-171450">
              <a:buFont typeface="Arial" panose="020B0604020202020204" pitchFamily="34" charset="0"/>
              <a:buChar char="•"/>
            </a:pPr>
            <a:r>
              <a:rPr lang="fr-FR" dirty="0">
                <a:effectLst/>
                <a:latin typeface="Calibri" panose="020F0502020204030204" pitchFamily="34" charset="0"/>
              </a:rPr>
              <a:t>sirènes diffusant suivant la situation : </a:t>
            </a:r>
          </a:p>
          <a:p>
            <a:pPr marL="628650" lvl="1" indent="-171450">
              <a:buFont typeface="Arial" panose="020B0604020202020204" pitchFamily="34" charset="0"/>
              <a:buChar char="•"/>
            </a:pPr>
            <a:r>
              <a:rPr lang="fr-FR" dirty="0">
                <a:effectLst/>
                <a:latin typeface="Calibri" panose="020F0502020204030204" pitchFamily="34" charset="0"/>
              </a:rPr>
              <a:t>le signal national d'alerte (SNA) </a:t>
            </a:r>
          </a:p>
          <a:p>
            <a:pPr marL="1085850" lvl="2" indent="-171450">
              <a:buFont typeface="Arial" panose="020B0604020202020204" pitchFamily="34" charset="0"/>
              <a:buChar char="•"/>
            </a:pPr>
            <a:r>
              <a:rPr lang="fr-FR" dirty="0">
                <a:effectLst/>
                <a:latin typeface="Calibri" panose="020F0502020204030204" pitchFamily="34" charset="0"/>
              </a:rPr>
              <a:t>pour inciter au confinement ou à l’évacuation </a:t>
            </a:r>
          </a:p>
          <a:p>
            <a:pPr marL="1085850" lvl="2" indent="-171450">
              <a:buFont typeface="Arial" panose="020B0604020202020204" pitchFamily="34" charset="0"/>
              <a:buChar char="•"/>
            </a:pPr>
            <a:r>
              <a:rPr lang="fr-FR" dirty="0">
                <a:effectLst/>
                <a:latin typeface="Calibri" panose="020F0502020204030204" pitchFamily="34" charset="0"/>
              </a:rPr>
              <a:t>ce dernier est composé d’un signal : </a:t>
            </a:r>
          </a:p>
          <a:p>
            <a:pPr marL="1543050" lvl="3" indent="-171450">
              <a:buFont typeface="Arial" panose="020B0604020202020204" pitchFamily="34" charset="0"/>
              <a:buChar char="•"/>
            </a:pPr>
            <a:r>
              <a:rPr lang="fr-FR" u="sng" dirty="0">
                <a:effectLst/>
                <a:latin typeface="Calibri" panose="020F0502020204030204" pitchFamily="34" charset="0"/>
              </a:rPr>
              <a:t>de début d’alerte</a:t>
            </a:r>
            <a:r>
              <a:rPr lang="fr-FR" dirty="0">
                <a:effectLst/>
                <a:latin typeface="Calibri" panose="020F0502020204030204" pitchFamily="34" charset="0"/>
              </a:rPr>
              <a:t>, variation du signal sur trois cycles successifs d'une durée de 1 minute et 41 secondes espacés de 5 secondes ; </a:t>
            </a:r>
          </a:p>
          <a:p>
            <a:pPr marL="1543050" lvl="3" indent="-171450">
              <a:buFont typeface="Arial" panose="020B0604020202020204" pitchFamily="34" charset="0"/>
              <a:buChar char="•"/>
            </a:pPr>
            <a:r>
              <a:rPr lang="fr-FR" u="sng" dirty="0">
                <a:effectLst/>
                <a:latin typeface="Calibri" panose="020F0502020204030204" pitchFamily="34" charset="0"/>
              </a:rPr>
              <a:t>de fin d'alerte</a:t>
            </a:r>
            <a:r>
              <a:rPr lang="fr-FR" dirty="0">
                <a:effectLst/>
                <a:latin typeface="Calibri" panose="020F0502020204030204" pitchFamily="34" charset="0"/>
              </a:rPr>
              <a:t>, signal continu de 30 secondes. </a:t>
            </a:r>
          </a:p>
          <a:p>
            <a:pPr marL="1543050" lvl="3" indent="-171450">
              <a:buFont typeface="Arial" panose="020B0604020202020204" pitchFamily="34" charset="0"/>
              <a:buChar char="•"/>
            </a:pPr>
            <a:r>
              <a:rPr lang="fr-FR" dirty="0">
                <a:effectLst/>
                <a:latin typeface="Calibri" panose="020F0502020204030204" pitchFamily="34" charset="0"/>
              </a:rPr>
              <a:t>il est testé le premier mercredi de chaque mois, à midi. Lors de ces essais mensuels, le signal émis est une variation sur un seul cycle de 1 minute et 41 secondes, pour ne pas être confondu avec le SNA. </a:t>
            </a:r>
          </a:p>
          <a:p>
            <a:pPr marL="628650" lvl="1" indent="-171450">
              <a:buFont typeface="Arial" panose="020B0604020202020204" pitchFamily="34" charset="0"/>
              <a:buChar char="•"/>
            </a:pPr>
            <a:r>
              <a:rPr lang="fr-FR" dirty="0">
                <a:effectLst/>
                <a:latin typeface="Calibri" panose="020F0502020204030204" pitchFamily="34" charset="0"/>
              </a:rPr>
              <a:t>un signal de type corne de brume pour les dispositifs d’alerte propres aux aménagements hydrauliques, incitant à l’évacuation ; </a:t>
            </a:r>
          </a:p>
          <a:p>
            <a:pPr marL="628650" lvl="1" indent="-171450">
              <a:buFont typeface="Arial" panose="020B0604020202020204" pitchFamily="34" charset="0"/>
              <a:buChar char="•"/>
            </a:pPr>
            <a:r>
              <a:rPr lang="fr-FR" dirty="0">
                <a:effectLst/>
                <a:latin typeface="Calibri" panose="020F0502020204030204" pitchFamily="34" charset="0"/>
              </a:rPr>
              <a:t>un signal spécifique lorsqu’il existe des risques particuliers (chimiques, radioactifs, infectieux, etc.). </a:t>
            </a:r>
          </a:p>
          <a:p>
            <a:pPr marL="171450" indent="-171450">
              <a:buFont typeface="Arial" panose="020B0604020202020204" pitchFamily="34" charset="0"/>
              <a:buChar char="•"/>
            </a:pPr>
            <a:r>
              <a:rPr lang="fr-FR" dirty="0">
                <a:effectLst/>
                <a:latin typeface="Calibri" panose="020F0502020204030204" pitchFamily="34" charset="0"/>
              </a:rPr>
              <a:t>notifications « FR-ALERT » sur les téléphones portables : </a:t>
            </a:r>
          </a:p>
          <a:p>
            <a:pPr marL="628650" lvl="1" indent="-171450">
              <a:buFont typeface="Arial" panose="020B0604020202020204" pitchFamily="34" charset="0"/>
              <a:buChar char="•"/>
            </a:pPr>
            <a:r>
              <a:rPr lang="fr-FR" dirty="0">
                <a:effectLst/>
                <a:latin typeface="Calibri" panose="020F0502020204030204" pitchFamily="34" charset="0"/>
              </a:rPr>
              <a:t>pour recevoir cette notification, le téléphone doit : </a:t>
            </a:r>
          </a:p>
          <a:p>
            <a:pPr marL="1085850" lvl="2" indent="-171450">
              <a:buFont typeface="Arial" panose="020B0604020202020204" pitchFamily="34" charset="0"/>
              <a:buChar char="•"/>
            </a:pPr>
            <a:r>
              <a:rPr lang="fr-FR" dirty="0">
                <a:effectLst/>
                <a:latin typeface="Calibri" panose="020F0502020204030204" pitchFamily="34" charset="0"/>
              </a:rPr>
              <a:t>être dans une zone géographique affectée ; </a:t>
            </a:r>
          </a:p>
          <a:p>
            <a:pPr marL="1085850" lvl="2" indent="-171450">
              <a:buFont typeface="Arial" panose="020B0604020202020204" pitchFamily="34" charset="0"/>
              <a:buChar char="•"/>
            </a:pPr>
            <a:r>
              <a:rPr lang="fr-FR" dirty="0">
                <a:effectLst/>
                <a:latin typeface="Calibri" panose="020F0502020204030204" pitchFamily="34" charset="0"/>
              </a:rPr>
              <a:t>être allumé ; </a:t>
            </a:r>
          </a:p>
          <a:p>
            <a:pPr marL="1085850" lvl="2" indent="-171450">
              <a:buFont typeface="Arial" panose="020B0604020202020204" pitchFamily="34" charset="0"/>
              <a:buChar char="•"/>
            </a:pPr>
            <a:r>
              <a:rPr lang="fr-FR" dirty="0">
                <a:effectLst/>
                <a:latin typeface="Calibri" panose="020F0502020204030204" pitchFamily="34" charset="0"/>
              </a:rPr>
              <a:t>avoir du réseau. </a:t>
            </a:r>
          </a:p>
          <a:p>
            <a:pPr marL="628650" lvl="1" indent="-171450">
              <a:buFont typeface="Arial" panose="020B0604020202020204" pitchFamily="34" charset="0"/>
              <a:buChar char="•"/>
            </a:pPr>
            <a:r>
              <a:rPr lang="fr-FR" dirty="0">
                <a:effectLst/>
                <a:latin typeface="Calibri" panose="020F0502020204030204" pitchFamily="34" charset="0"/>
              </a:rPr>
              <a:t>ce dispositif actif depuis juin 2022, ne nécessite pas d’inscription ni d’application. </a:t>
            </a:r>
          </a:p>
          <a:p>
            <a:pPr marL="171450" indent="-171450">
              <a:buFont typeface="Arial" panose="020B0604020202020204" pitchFamily="34" charset="0"/>
              <a:buChar char="•"/>
            </a:pPr>
            <a:r>
              <a:rPr lang="fr-FR" dirty="0">
                <a:effectLst/>
                <a:latin typeface="Calibri" panose="020F0502020204030204" pitchFamily="34" charset="0"/>
              </a:rPr>
              <a:t>médias (Radio France, France Télévisions, radios locales, vigilance météo, etc.) ; </a:t>
            </a:r>
          </a:p>
          <a:p>
            <a:pPr marL="171450" indent="-171450">
              <a:buFont typeface="Arial" panose="020B0604020202020204" pitchFamily="34" charset="0"/>
              <a:buChar char="•"/>
            </a:pPr>
            <a:r>
              <a:rPr lang="fr-FR" dirty="0">
                <a:effectLst/>
                <a:latin typeface="Calibri" panose="020F0502020204030204" pitchFamily="34" charset="0"/>
              </a:rPr>
              <a:t>réseaux sociaux : </a:t>
            </a:r>
          </a:p>
          <a:p>
            <a:pPr marL="628650" lvl="1" indent="-171450">
              <a:buFont typeface="Arial" panose="020B0604020202020204" pitchFamily="34" charset="0"/>
              <a:buChar char="•"/>
            </a:pPr>
            <a:r>
              <a:rPr lang="fr-FR" dirty="0">
                <a:effectLst/>
                <a:latin typeface="Calibri" panose="020F0502020204030204" pitchFamily="34" charset="0"/>
              </a:rPr>
              <a:t>Twitter en s’abonnant et en activant les notifications du compte @</a:t>
            </a:r>
            <a:r>
              <a:rPr lang="fr-FR" dirty="0" err="1">
                <a:effectLst/>
                <a:latin typeface="Calibri" panose="020F0502020204030204" pitchFamily="34" charset="0"/>
              </a:rPr>
              <a:t>Beauvau_alerte</a:t>
            </a:r>
            <a:r>
              <a:rPr lang="fr-FR" dirty="0">
                <a:effectLst/>
                <a:latin typeface="Calibri" panose="020F0502020204030204" pitchFamily="34" charset="0"/>
              </a:rPr>
              <a:t> du ministère de l’Intérieur ; </a:t>
            </a:r>
          </a:p>
          <a:p>
            <a:pPr marL="628650" lvl="1" indent="-171450">
              <a:buFont typeface="Arial" panose="020B0604020202020204" pitchFamily="34" charset="0"/>
              <a:buChar char="•"/>
            </a:pPr>
            <a:r>
              <a:rPr lang="fr-FR" dirty="0">
                <a:effectLst/>
                <a:latin typeface="Calibri" panose="020F0502020204030204" pitchFamily="34" charset="0"/>
              </a:rPr>
              <a:t>Facebook via l’outil « </a:t>
            </a:r>
            <a:r>
              <a:rPr lang="fr-FR" dirty="0" err="1">
                <a:effectLst/>
                <a:latin typeface="Calibri" panose="020F0502020204030204" pitchFamily="34" charset="0"/>
              </a:rPr>
              <a:t>Safety</a:t>
            </a:r>
            <a:r>
              <a:rPr lang="fr-FR" dirty="0">
                <a:effectLst/>
                <a:latin typeface="Calibri" panose="020F0502020204030204" pitchFamily="34" charset="0"/>
              </a:rPr>
              <a:t> Check » ; </a:t>
            </a:r>
          </a:p>
          <a:p>
            <a:pPr marL="628650" lvl="1" indent="-171450">
              <a:buFont typeface="Arial" panose="020B0604020202020204" pitchFamily="34" charset="0"/>
              <a:buChar char="•"/>
            </a:pPr>
            <a:r>
              <a:rPr lang="fr-FR" dirty="0">
                <a:effectLst/>
                <a:latin typeface="Calibri" panose="020F0502020204030204" pitchFamily="34" charset="0"/>
              </a:rPr>
              <a:t>Google via son moteur de recherche et son outil « </a:t>
            </a:r>
            <a:r>
              <a:rPr lang="fr-FR" dirty="0" err="1">
                <a:effectLst/>
                <a:latin typeface="Calibri" panose="020F0502020204030204" pitchFamily="34" charset="0"/>
              </a:rPr>
              <a:t>Posts</a:t>
            </a:r>
            <a:r>
              <a:rPr lang="fr-FR" dirty="0">
                <a:effectLst/>
                <a:latin typeface="Calibri" panose="020F0502020204030204" pitchFamily="34" charset="0"/>
              </a:rPr>
              <a:t> on Google » ; </a:t>
            </a:r>
          </a:p>
          <a:p>
            <a:pPr marL="628650" lvl="1" indent="-171450">
              <a:buFont typeface="Arial" panose="020B0604020202020204" pitchFamily="34" charset="0"/>
              <a:buChar char="•"/>
            </a:pPr>
            <a:r>
              <a:rPr lang="fr-FR" dirty="0">
                <a:effectLst/>
                <a:latin typeface="Calibri" panose="020F0502020204030204" pitchFamily="34" charset="0"/>
              </a:rPr>
              <a:t>abonnements et notifications aux comptes des réseaux sociaux des services de l’état (services de l’état, préfectures, etc.). </a:t>
            </a:r>
          </a:p>
          <a:p>
            <a:pPr marL="171450" indent="-171450">
              <a:buFont typeface="Arial" panose="020B0604020202020204" pitchFamily="34" charset="0"/>
              <a:buChar char="•"/>
            </a:pPr>
            <a:r>
              <a:rPr lang="fr-FR" dirty="0">
                <a:effectLst/>
                <a:latin typeface="Calibri" panose="020F0502020204030204" pitchFamily="34" charset="0"/>
              </a:rPr>
              <a:t>autres outils : </a:t>
            </a:r>
          </a:p>
          <a:p>
            <a:pPr marL="628650" lvl="1" indent="-171450">
              <a:buFont typeface="Arial" panose="020B0604020202020204" pitchFamily="34" charset="0"/>
              <a:buChar char="•"/>
            </a:pPr>
            <a:r>
              <a:rPr lang="fr-FR" dirty="0">
                <a:effectLst/>
                <a:latin typeface="Calibri" panose="020F0502020204030204" pitchFamily="34" charset="0"/>
              </a:rPr>
              <a:t>panneaux communaux à messages variables ; </a:t>
            </a:r>
          </a:p>
          <a:p>
            <a:pPr marL="628650" lvl="1" indent="-171450">
              <a:buFont typeface="Arial" panose="020B0604020202020204" pitchFamily="34" charset="0"/>
              <a:buChar char="•"/>
            </a:pPr>
            <a:r>
              <a:rPr lang="fr-FR" dirty="0">
                <a:effectLst/>
                <a:latin typeface="Calibri" panose="020F0502020204030204" pitchFamily="34" charset="0"/>
              </a:rPr>
              <a:t>panneaux des opérateurs routiers, aériens et ferroviaires ; </a:t>
            </a:r>
          </a:p>
          <a:p>
            <a:pPr marL="628650" lvl="1" indent="-171450">
              <a:buFont typeface="Arial" panose="020B0604020202020204" pitchFamily="34" charset="0"/>
              <a:buChar char="•"/>
            </a:pPr>
            <a:r>
              <a:rPr lang="fr-FR" dirty="0">
                <a:effectLst/>
                <a:latin typeface="Calibri" panose="020F0502020204030204" pitchFamily="34" charset="0"/>
              </a:rPr>
              <a:t>…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23</a:t>
            </a:fld>
            <a:endParaRPr lang="fr-FR"/>
          </a:p>
        </p:txBody>
      </p:sp>
    </p:spTree>
    <p:extLst>
      <p:ext uri="{BB962C8B-B14F-4D97-AF65-F5344CB8AC3E}">
        <p14:creationId xmlns:p14="http://schemas.microsoft.com/office/powerpoint/2010/main" val="2056455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28650" lvl="1" indent="-171450">
              <a:buFont typeface="Arial" panose="020B0604020202020204" pitchFamily="34" charset="0"/>
              <a:buChar char="•"/>
            </a:pPr>
            <a:r>
              <a:rPr lang="fr-FR" dirty="0">
                <a:effectLst/>
                <a:latin typeface="Calibri" panose="020F0502020204030204" pitchFamily="34" charset="0"/>
              </a:rPr>
              <a:t>un signal spécifique lorsqu’il existe des risques particuliers (chimiques, radioactifs, infectieux, etc.). </a:t>
            </a:r>
          </a:p>
          <a:p>
            <a:pPr marL="171450" indent="-171450">
              <a:buFont typeface="Arial" panose="020B0604020202020204" pitchFamily="34" charset="0"/>
              <a:buChar char="•"/>
            </a:pPr>
            <a:r>
              <a:rPr lang="fr-FR" dirty="0">
                <a:effectLst/>
                <a:latin typeface="Calibri" panose="020F0502020204030204" pitchFamily="34" charset="0"/>
              </a:rPr>
              <a:t>notifications « FR-ALERT » sur les téléphones portables : </a:t>
            </a:r>
          </a:p>
          <a:p>
            <a:pPr marL="628650" lvl="1" indent="-171450">
              <a:buFont typeface="Arial" panose="020B0604020202020204" pitchFamily="34" charset="0"/>
              <a:buChar char="•"/>
            </a:pPr>
            <a:r>
              <a:rPr lang="fr-FR" dirty="0">
                <a:effectLst/>
                <a:latin typeface="Calibri" panose="020F0502020204030204" pitchFamily="34" charset="0"/>
              </a:rPr>
              <a:t>pour recevoir cette notification, le téléphone doit : </a:t>
            </a:r>
          </a:p>
          <a:p>
            <a:pPr marL="1085850" lvl="2" indent="-171450">
              <a:buFont typeface="Arial" panose="020B0604020202020204" pitchFamily="34" charset="0"/>
              <a:buChar char="•"/>
            </a:pPr>
            <a:r>
              <a:rPr lang="fr-FR" dirty="0">
                <a:effectLst/>
                <a:latin typeface="Calibri" panose="020F0502020204030204" pitchFamily="34" charset="0"/>
              </a:rPr>
              <a:t>être dans une zone géographique affectée ; </a:t>
            </a:r>
          </a:p>
          <a:p>
            <a:pPr marL="1085850" lvl="2" indent="-171450">
              <a:buFont typeface="Arial" panose="020B0604020202020204" pitchFamily="34" charset="0"/>
              <a:buChar char="•"/>
            </a:pPr>
            <a:r>
              <a:rPr lang="fr-FR" dirty="0">
                <a:effectLst/>
                <a:latin typeface="Calibri" panose="020F0502020204030204" pitchFamily="34" charset="0"/>
              </a:rPr>
              <a:t>être allumé ; </a:t>
            </a:r>
          </a:p>
          <a:p>
            <a:pPr marL="1085850" lvl="2" indent="-171450">
              <a:buFont typeface="Arial" panose="020B0604020202020204" pitchFamily="34" charset="0"/>
              <a:buChar char="•"/>
            </a:pPr>
            <a:r>
              <a:rPr lang="fr-FR" dirty="0">
                <a:effectLst/>
                <a:latin typeface="Calibri" panose="020F0502020204030204" pitchFamily="34" charset="0"/>
              </a:rPr>
              <a:t>avoir du réseau. </a:t>
            </a:r>
          </a:p>
          <a:p>
            <a:pPr marL="628650" lvl="1" indent="-171450">
              <a:buFont typeface="Arial" panose="020B0604020202020204" pitchFamily="34" charset="0"/>
              <a:buChar char="•"/>
            </a:pPr>
            <a:r>
              <a:rPr lang="fr-FR" dirty="0">
                <a:effectLst/>
                <a:latin typeface="Calibri" panose="020F0502020204030204" pitchFamily="34" charset="0"/>
              </a:rPr>
              <a:t>ce dispositif actif depuis juin 2022, ne nécessite pas d’inscription ni d’application. </a:t>
            </a:r>
          </a:p>
          <a:p>
            <a:pPr marL="171450" indent="-171450">
              <a:buFont typeface="Arial" panose="020B0604020202020204" pitchFamily="34" charset="0"/>
              <a:buChar char="•"/>
            </a:pPr>
            <a:r>
              <a:rPr lang="fr-FR" dirty="0">
                <a:effectLst/>
                <a:latin typeface="Calibri" panose="020F0502020204030204" pitchFamily="34" charset="0"/>
              </a:rPr>
              <a:t>médias (Radio France, France Télévisions, radios locales, vigilance météo, etc.) ; </a:t>
            </a:r>
          </a:p>
          <a:p>
            <a:pPr marL="171450" indent="-171450">
              <a:buFont typeface="Arial" panose="020B0604020202020204" pitchFamily="34" charset="0"/>
              <a:buChar char="•"/>
            </a:pPr>
            <a:r>
              <a:rPr lang="fr-FR" dirty="0">
                <a:effectLst/>
                <a:latin typeface="Calibri" panose="020F0502020204030204" pitchFamily="34" charset="0"/>
              </a:rPr>
              <a:t>réseaux sociaux : </a:t>
            </a:r>
          </a:p>
          <a:p>
            <a:pPr marL="628650" lvl="1" indent="-171450">
              <a:buFont typeface="Arial" panose="020B0604020202020204" pitchFamily="34" charset="0"/>
              <a:buChar char="•"/>
            </a:pPr>
            <a:r>
              <a:rPr lang="fr-FR" dirty="0">
                <a:effectLst/>
                <a:latin typeface="Calibri" panose="020F0502020204030204" pitchFamily="34" charset="0"/>
              </a:rPr>
              <a:t>Twitter en s’abonnant et en activant les notifications du compte @Beauvau_alerte du ministère de l’Intérieur ; </a:t>
            </a:r>
          </a:p>
          <a:p>
            <a:pPr marL="628650" lvl="1" indent="-171450">
              <a:buFont typeface="Arial" panose="020B0604020202020204" pitchFamily="34" charset="0"/>
              <a:buChar char="•"/>
            </a:pPr>
            <a:r>
              <a:rPr lang="fr-FR" dirty="0">
                <a:effectLst/>
                <a:latin typeface="Calibri" panose="020F0502020204030204" pitchFamily="34" charset="0"/>
              </a:rPr>
              <a:t>Facebook via l’outil « </a:t>
            </a:r>
            <a:r>
              <a:rPr lang="fr-FR" dirty="0" err="1">
                <a:effectLst/>
                <a:latin typeface="Calibri" panose="020F0502020204030204" pitchFamily="34" charset="0"/>
              </a:rPr>
              <a:t>Safety</a:t>
            </a:r>
            <a:r>
              <a:rPr lang="fr-FR" dirty="0">
                <a:effectLst/>
                <a:latin typeface="Calibri" panose="020F0502020204030204" pitchFamily="34" charset="0"/>
              </a:rPr>
              <a:t> Check » ; </a:t>
            </a:r>
          </a:p>
          <a:p>
            <a:pPr marL="628650" lvl="1" indent="-171450">
              <a:buFont typeface="Arial" panose="020B0604020202020204" pitchFamily="34" charset="0"/>
              <a:buChar char="•"/>
            </a:pPr>
            <a:r>
              <a:rPr lang="fr-FR" dirty="0">
                <a:effectLst/>
                <a:latin typeface="Calibri" panose="020F0502020204030204" pitchFamily="34" charset="0"/>
              </a:rPr>
              <a:t>Google via son moteur de recherche et son outil « </a:t>
            </a:r>
            <a:r>
              <a:rPr lang="fr-FR" dirty="0" err="1">
                <a:effectLst/>
                <a:latin typeface="Calibri" panose="020F0502020204030204" pitchFamily="34" charset="0"/>
              </a:rPr>
              <a:t>Posts</a:t>
            </a:r>
            <a:r>
              <a:rPr lang="fr-FR" dirty="0">
                <a:effectLst/>
                <a:latin typeface="Calibri" panose="020F0502020204030204" pitchFamily="34" charset="0"/>
              </a:rPr>
              <a:t> on Google » ; </a:t>
            </a:r>
          </a:p>
          <a:p>
            <a:pPr marL="628650" lvl="1" indent="-171450">
              <a:buFont typeface="Arial" panose="020B0604020202020204" pitchFamily="34" charset="0"/>
              <a:buChar char="•"/>
            </a:pPr>
            <a:r>
              <a:rPr lang="fr-FR" dirty="0">
                <a:effectLst/>
                <a:latin typeface="Calibri" panose="020F0502020204030204" pitchFamily="34" charset="0"/>
              </a:rPr>
              <a:t>abonnements et notifications aux comptes des réseaux sociaux des services de l’état (services de l’état, préfectures, etc.). </a:t>
            </a:r>
          </a:p>
          <a:p>
            <a:pPr marL="171450" indent="-171450">
              <a:buFont typeface="Arial" panose="020B0604020202020204" pitchFamily="34" charset="0"/>
              <a:buChar char="•"/>
            </a:pPr>
            <a:r>
              <a:rPr lang="fr-FR" dirty="0">
                <a:effectLst/>
                <a:latin typeface="Calibri" panose="020F0502020204030204" pitchFamily="34" charset="0"/>
              </a:rPr>
              <a:t>autres outils : </a:t>
            </a:r>
          </a:p>
          <a:p>
            <a:pPr marL="628650" lvl="1" indent="-171450">
              <a:buFont typeface="Arial" panose="020B0604020202020204" pitchFamily="34" charset="0"/>
              <a:buChar char="•"/>
            </a:pPr>
            <a:r>
              <a:rPr lang="fr-FR" dirty="0">
                <a:effectLst/>
                <a:latin typeface="Calibri" panose="020F0502020204030204" pitchFamily="34" charset="0"/>
              </a:rPr>
              <a:t>panneaux communaux à messages variables ; </a:t>
            </a:r>
          </a:p>
          <a:p>
            <a:pPr marL="628650" lvl="1" indent="-171450">
              <a:buFont typeface="Arial" panose="020B0604020202020204" pitchFamily="34" charset="0"/>
              <a:buChar char="•"/>
            </a:pPr>
            <a:r>
              <a:rPr lang="fr-FR" dirty="0">
                <a:effectLst/>
                <a:latin typeface="Calibri" panose="020F0502020204030204" pitchFamily="34" charset="0"/>
              </a:rPr>
              <a:t>panneaux des opérateurs routiers, aériens et ferroviaires ; </a:t>
            </a:r>
          </a:p>
          <a:p>
            <a:pPr marL="628650" lvl="1" indent="-171450">
              <a:buFont typeface="Arial" panose="020B0604020202020204" pitchFamily="34" charset="0"/>
              <a:buChar char="•"/>
            </a:pPr>
            <a:r>
              <a:rPr lang="fr-FR" dirty="0">
                <a:effectLst/>
                <a:latin typeface="Calibri" panose="020F0502020204030204" pitchFamily="34" charset="0"/>
              </a:rPr>
              <a:t>…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24</a:t>
            </a:fld>
            <a:endParaRPr lang="fr-FR"/>
          </a:p>
        </p:txBody>
      </p:sp>
    </p:spTree>
    <p:extLst>
      <p:ext uri="{BB962C8B-B14F-4D97-AF65-F5344CB8AC3E}">
        <p14:creationId xmlns:p14="http://schemas.microsoft.com/office/powerpoint/2010/main" val="3607530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effectLst/>
              <a:latin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25</a:t>
            </a:fld>
            <a:endParaRPr lang="fr-FR"/>
          </a:p>
        </p:txBody>
      </p:sp>
    </p:spTree>
    <p:extLst>
      <p:ext uri="{BB962C8B-B14F-4D97-AF65-F5344CB8AC3E}">
        <p14:creationId xmlns:p14="http://schemas.microsoft.com/office/powerpoint/2010/main" val="3209342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26</a:t>
            </a:fld>
            <a:endParaRPr lang="fr-FR"/>
          </a:p>
        </p:txBody>
      </p:sp>
    </p:spTree>
    <p:extLst>
      <p:ext uri="{BB962C8B-B14F-4D97-AF65-F5344CB8AC3E}">
        <p14:creationId xmlns:p14="http://schemas.microsoft.com/office/powerpoint/2010/main" val="4188352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62711-F65B-DA6A-ACE9-66CAC2ABA2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4FF4E8-2ABC-3973-0693-CA80F4064A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960CE-A111-59D2-A545-6F76DADF3A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a:extLst>
              <a:ext uri="{FF2B5EF4-FFF2-40B4-BE49-F238E27FC236}">
                <a16:creationId xmlns:a16="http://schemas.microsoft.com/office/drawing/2014/main" id="{0DBED66E-861A-45FD-EAA4-FEB79BF56F84}"/>
              </a:ext>
            </a:extLst>
          </p:cNvPr>
          <p:cNvSpPr>
            <a:spLocks noGrp="1"/>
          </p:cNvSpPr>
          <p:nvPr>
            <p:ph type="sldNum" sz="quarter" idx="5"/>
          </p:nvPr>
        </p:nvSpPr>
        <p:spPr/>
        <p:txBody>
          <a:bodyPr/>
          <a:lstStyle/>
          <a:p>
            <a:fld id="{ACC6756A-7FBB-4857-B614-8B62276E72BE}" type="slidenum">
              <a:rPr lang="fr-FR" smtClean="0"/>
              <a:t>29</a:t>
            </a:fld>
            <a:endParaRPr lang="fr-FR"/>
          </a:p>
        </p:txBody>
      </p:sp>
    </p:spTree>
    <p:extLst>
      <p:ext uri="{BB962C8B-B14F-4D97-AF65-F5344CB8AC3E}">
        <p14:creationId xmlns:p14="http://schemas.microsoft.com/office/powerpoint/2010/main" val="2714587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114, numéro d’appel accessible par SMS, fax, </a:t>
            </a:r>
            <a:r>
              <a:rPr lang="fr-FR" dirty="0" err="1"/>
              <a:t>visio</a:t>
            </a:r>
            <a:r>
              <a:rPr lang="fr-FR" dirty="0"/>
              <a:t> et tchat, réservé aux déficients auditifs (réception et orientation des personnes malentendantes vers les autres numéros d’urgence). Ce service peut aussi être utilisé pour les personnes qui souhaitent alerter les secours dans le cadre de violences intrafamiliales et qui ne peuvent pas parler à voix haute.</a:t>
            </a:r>
          </a:p>
          <a:p>
            <a:endParaRPr lang="fr-FR" dirty="0"/>
          </a:p>
          <a:p>
            <a:r>
              <a:rPr lang="fr-FR" b="1" dirty="0"/>
              <a:t>Cas particulier :</a:t>
            </a:r>
          </a:p>
          <a:p>
            <a:r>
              <a:rPr lang="fr-FR" dirty="0"/>
              <a:t>la victime présente des manifestations qui peuvent faire évoquer une maladie infectieuse respiratoire (grippe, covid-19, etc.) : </a:t>
            </a:r>
          </a:p>
          <a:p>
            <a:pPr marL="171450" indent="-171450">
              <a:buFont typeface="Arial" panose="020B0604020202020204" pitchFamily="34" charset="0"/>
              <a:buChar char="•"/>
            </a:pPr>
            <a:r>
              <a:rPr lang="fr-FR" dirty="0"/>
              <a:t>Si la victime présente des signes comme de la toux et de la fièvre ou tout autre symptôme grippal sans signe de détresse vitale, demander à la victime ou à son entourage : </a:t>
            </a:r>
          </a:p>
          <a:p>
            <a:pPr marL="628650" lvl="1" indent="-171450">
              <a:buFont typeface="Arial" panose="020B0604020202020204" pitchFamily="34" charset="0"/>
              <a:buChar char="•"/>
            </a:pPr>
            <a:r>
              <a:rPr lang="fr-FR" dirty="0"/>
              <a:t>d’appeler son médecin traitant. Ce dernier pourra éventuellement réaliser une téléconsultation </a:t>
            </a:r>
          </a:p>
          <a:p>
            <a:pPr marL="628650" lvl="1" indent="-171450">
              <a:buFont typeface="Arial" panose="020B0604020202020204" pitchFamily="34" charset="0"/>
              <a:buChar char="•"/>
            </a:pPr>
            <a:r>
              <a:rPr lang="fr-FR" dirty="0"/>
              <a:t>de respecter les mesures barrières et de distanciation physique.</a:t>
            </a:r>
          </a:p>
          <a:p>
            <a:pPr marL="171450" indent="-171450">
              <a:buFont typeface="Arial" panose="020B0604020202020204" pitchFamily="34" charset="0"/>
              <a:buChar char="•"/>
            </a:pPr>
            <a:r>
              <a:rPr lang="fr-FR" dirty="0"/>
              <a:t>Si la victime a du mal à respirer au repos ou à l’effort ou présente les signes d’une urgence vitale, appeler un numéro d’urgence</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30</a:t>
            </a:fld>
            <a:endParaRPr lang="fr-FR"/>
          </a:p>
        </p:txBody>
      </p:sp>
    </p:spTree>
    <p:extLst>
      <p:ext uri="{BB962C8B-B14F-4D97-AF65-F5344CB8AC3E}">
        <p14:creationId xmlns:p14="http://schemas.microsoft.com/office/powerpoint/2010/main" val="3622552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31</a:t>
            </a:fld>
            <a:endParaRPr lang="fr-FR"/>
          </a:p>
        </p:txBody>
      </p:sp>
    </p:spTree>
    <p:extLst>
      <p:ext uri="{BB962C8B-B14F-4D97-AF65-F5344CB8AC3E}">
        <p14:creationId xmlns:p14="http://schemas.microsoft.com/office/powerpoint/2010/main" val="9065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a:t>
            </a:fld>
            <a:endParaRPr lang="fr-FR"/>
          </a:p>
        </p:txBody>
      </p:sp>
    </p:spTree>
    <p:extLst>
      <p:ext uri="{BB962C8B-B14F-4D97-AF65-F5344CB8AC3E}">
        <p14:creationId xmlns:p14="http://schemas.microsoft.com/office/powerpoint/2010/main" val="2851951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33</a:t>
            </a:fld>
            <a:endParaRPr lang="fr-FR"/>
          </a:p>
        </p:txBody>
      </p:sp>
    </p:spTree>
    <p:extLst>
      <p:ext uri="{BB962C8B-B14F-4D97-AF65-F5344CB8AC3E}">
        <p14:creationId xmlns:p14="http://schemas.microsoft.com/office/powerpoint/2010/main" val="1006438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Existe-t-il un danger et quel est-il ?</a:t>
            </a:r>
            <a:br>
              <a:rPr lang="fr-FR" dirty="0"/>
            </a:br>
            <a:r>
              <a:rPr lang="fr-FR" dirty="0"/>
              <a:t>Qui est exposé aux dangers ?</a:t>
            </a:r>
            <a:br>
              <a:rPr lang="fr-FR" dirty="0"/>
            </a:br>
            <a:r>
              <a:rPr lang="fr-FR" dirty="0"/>
              <a:t>Avec qui et avec quoi assurer la protection des personnes exposées ?</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34</a:t>
            </a:fld>
            <a:endParaRPr lang="fr-FR"/>
          </a:p>
        </p:txBody>
      </p:sp>
    </p:spTree>
    <p:extLst>
      <p:ext uri="{BB962C8B-B14F-4D97-AF65-F5344CB8AC3E}">
        <p14:creationId xmlns:p14="http://schemas.microsoft.com/office/powerpoint/2010/main" val="1192623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35</a:t>
            </a:fld>
            <a:endParaRPr lang="fr-FR"/>
          </a:p>
        </p:txBody>
      </p:sp>
    </p:spTree>
    <p:extLst>
      <p:ext uri="{BB962C8B-B14F-4D97-AF65-F5344CB8AC3E}">
        <p14:creationId xmlns:p14="http://schemas.microsoft.com/office/powerpoint/2010/main" val="1927705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Causes : </a:t>
            </a:r>
          </a:p>
          <a:p>
            <a:r>
              <a:rPr lang="fr-FR" dirty="0"/>
              <a:t>Les corps étrangers qui sont le plus souvent à l’origine d’une obstruction brutale des voies aériennes sont les aliments (noix, cacahuètes, carottes) ou des objets (aimants de magnets, jouets). L’OBVA peut survenir à tout âge, mais elle est plus fréquente chez l’enfant et chez la personne âgée.</a:t>
            </a:r>
          </a:p>
          <a:p>
            <a:r>
              <a:rPr lang="fr-FR" dirty="0"/>
              <a:t>L’obstruction se produit le plus souvent lorsque la personne est en train de manger, de boire ou de porter un objet à la bouche.</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36</a:t>
            </a:fld>
            <a:endParaRPr lang="fr-FR"/>
          </a:p>
        </p:txBody>
      </p:sp>
    </p:spTree>
    <p:extLst>
      <p:ext uri="{BB962C8B-B14F-4D97-AF65-F5344CB8AC3E}">
        <p14:creationId xmlns:p14="http://schemas.microsoft.com/office/powerpoint/2010/main" val="188594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Une obstruction brutale des voies aériennes par un corps étranger peut mettre en jeu immédiatement la vie de la victime </a:t>
            </a:r>
            <a:r>
              <a:rPr lang="fr-FR" b="1" dirty="0"/>
              <a:t>ou entraîner des complications qui peuvent survenir plusieurs jours après.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Des facteurs de risques exposent au risque de survenue d’une OBVA par corps étranger comme la prise de médicaments, d’alcool, les maladies neurologiques qui diminuent ou altèrent la déglutition ou la toux, la démence, mais aussi une mauvaise dentition.</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37</a:t>
            </a:fld>
            <a:endParaRPr lang="fr-FR"/>
          </a:p>
        </p:txBody>
      </p:sp>
    </p:spTree>
    <p:extLst>
      <p:ext uri="{BB962C8B-B14F-4D97-AF65-F5344CB8AC3E}">
        <p14:creationId xmlns:p14="http://schemas.microsoft.com/office/powerpoint/2010/main" val="3324597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personne qui s’étouffe totalement va s’agiter de plus en plus</a:t>
            </a:r>
          </a:p>
          <a:p>
            <a:r>
              <a:rPr lang="fr-FR" dirty="0"/>
              <a:t>Demander à la victime « est-ce que vous vous étouffez ?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38</a:t>
            </a:fld>
            <a:endParaRPr lang="fr-FR"/>
          </a:p>
        </p:txBody>
      </p:sp>
    </p:spTree>
    <p:extLst>
      <p:ext uri="{BB962C8B-B14F-4D97-AF65-F5344CB8AC3E}">
        <p14:creationId xmlns:p14="http://schemas.microsoft.com/office/powerpoint/2010/main" val="811676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Préciser la rechercher du corps étranger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BA242C"/>
                </a:solidFill>
              </a:rPr>
              <a:t>Rechercher la présence du corps étranger dans la bouche à la fin de chaque cycle de compressions thoraciques. </a:t>
            </a:r>
            <a:br>
              <a:rPr lang="fr-FR" sz="1200" dirty="0">
                <a:solidFill>
                  <a:srgbClr val="BA242C"/>
                </a:solidFill>
              </a:rPr>
            </a:br>
            <a:r>
              <a:rPr lang="fr-FR" sz="1200" dirty="0">
                <a:solidFill>
                  <a:srgbClr val="BA242C"/>
                </a:solidFill>
              </a:rPr>
              <a:t>Le retirer prudemment s’il est accessible</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40</a:t>
            </a:fld>
            <a:endParaRPr lang="fr-FR"/>
          </a:p>
        </p:txBody>
      </p:sp>
    </p:spTree>
    <p:extLst>
      <p:ext uri="{BB962C8B-B14F-4D97-AF65-F5344CB8AC3E}">
        <p14:creationId xmlns:p14="http://schemas.microsoft.com/office/powerpoint/2010/main" val="2000099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Prise en charge du nourrisson : </a:t>
            </a:r>
          </a:p>
          <a:p>
            <a:r>
              <a:rPr lang="fr-FR" dirty="0"/>
              <a:t>maintenir sa tête avec les doigts, de part et d'autre de la bouche : le pouce d'un côté et un ou deux doigts de la même main de l'autre côté placés au niveau de l'angle de la mâchoire inférieure sans appuyer sur la gorge</a:t>
            </a:r>
          </a:p>
          <a:p>
            <a:endParaRPr lang="fr-FR" dirty="0"/>
          </a:p>
          <a:p>
            <a:r>
              <a:rPr lang="fr-FR" b="1" dirty="0"/>
              <a:t>Personne alitée ou allongée, difficilement mobilisable :</a:t>
            </a:r>
          </a:p>
          <a:p>
            <a:r>
              <a:rPr lang="fr-FR" dirty="0"/>
              <a:t>effectuer des compressions thoraciques, comme pour une victime en arrêt cardiaque.</a:t>
            </a:r>
            <a:endParaRPr lang="fr-FR" b="1"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41</a:t>
            </a:fld>
            <a:endParaRPr lang="fr-FR"/>
          </a:p>
        </p:txBody>
      </p:sp>
    </p:spTree>
    <p:extLst>
      <p:ext uri="{BB962C8B-B14F-4D97-AF65-F5344CB8AC3E}">
        <p14:creationId xmlns:p14="http://schemas.microsoft.com/office/powerpoint/2010/main" val="3234997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compressions thoraciques comme pour le massage cardiaque.</a:t>
            </a:r>
            <a:endParaRPr lang="fr-FR" b="1"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42</a:t>
            </a:fld>
            <a:endParaRPr lang="fr-FR"/>
          </a:p>
        </p:txBody>
      </p:sp>
    </p:spTree>
    <p:extLst>
      <p:ext uri="{BB962C8B-B14F-4D97-AF65-F5344CB8AC3E}">
        <p14:creationId xmlns:p14="http://schemas.microsoft.com/office/powerpoint/2010/main" val="1484532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45</a:t>
            </a:fld>
            <a:endParaRPr lang="fr-FR"/>
          </a:p>
        </p:txBody>
      </p:sp>
    </p:spTree>
    <p:extLst>
      <p:ext uri="{BB962C8B-B14F-4D97-AF65-F5344CB8AC3E}">
        <p14:creationId xmlns:p14="http://schemas.microsoft.com/office/powerpoint/2010/main" val="51690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1800"/>
              </a:spcAft>
            </a:pPr>
            <a:r>
              <a:rPr lang="fr-FR" sz="1200" dirty="0">
                <a:latin typeface="Arial" panose="020B0604020202020204" pitchFamily="34" charset="0"/>
                <a:cs typeface="Arial" panose="020B0604020202020204" pitchFamily="34" charset="0"/>
              </a:rPr>
              <a:t>Option : Demander les vécus / blocages des apprenants par rapport à leur histoire personnelle (ACR, AVC, Vue du sang,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a:t>
            </a:fld>
            <a:endParaRPr lang="fr-FR"/>
          </a:p>
        </p:txBody>
      </p:sp>
    </p:spTree>
    <p:extLst>
      <p:ext uri="{BB962C8B-B14F-4D97-AF65-F5344CB8AC3E}">
        <p14:creationId xmlns:p14="http://schemas.microsoft.com/office/powerpoint/2010/main" val="3336109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46</a:t>
            </a:fld>
            <a:endParaRPr lang="fr-FR"/>
          </a:p>
        </p:txBody>
      </p:sp>
    </p:spTree>
    <p:extLst>
      <p:ext uri="{BB962C8B-B14F-4D97-AF65-F5344CB8AC3E}">
        <p14:creationId xmlns:p14="http://schemas.microsoft.com/office/powerpoint/2010/main" val="794103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48</a:t>
            </a:fld>
            <a:endParaRPr lang="fr-FR"/>
          </a:p>
        </p:txBody>
      </p:sp>
    </p:spTree>
    <p:extLst>
      <p:ext uri="{BB962C8B-B14F-4D97-AF65-F5344CB8AC3E}">
        <p14:creationId xmlns:p14="http://schemas.microsoft.com/office/powerpoint/2010/main" val="2040061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49</a:t>
            </a:fld>
            <a:endParaRPr lang="fr-FR"/>
          </a:p>
        </p:txBody>
      </p:sp>
    </p:spTree>
    <p:extLst>
      <p:ext uri="{BB962C8B-B14F-4D97-AF65-F5344CB8AC3E}">
        <p14:creationId xmlns:p14="http://schemas.microsoft.com/office/powerpoint/2010/main" val="571168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51</a:t>
            </a:fld>
            <a:endParaRPr lang="fr-FR"/>
          </a:p>
        </p:txBody>
      </p:sp>
    </p:spTree>
    <p:extLst>
      <p:ext uri="{BB962C8B-B14F-4D97-AF65-F5344CB8AC3E}">
        <p14:creationId xmlns:p14="http://schemas.microsoft.com/office/powerpoint/2010/main" val="3725477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Par compression manuelle</a:t>
            </a:r>
          </a:p>
          <a:p>
            <a:r>
              <a:rPr lang="fr-FR" dirty="0"/>
              <a:t>Appuyer fortement sur l’endroit qui saigne avec la main, en interposant une épaisseur de tissu (mouchoirs, torchons, vêtements, etc.), si possible propre, recouvrant complètement la plaie et ce jusqu’à l’arrivée des secours.</a:t>
            </a:r>
          </a:p>
          <a:p>
            <a:endParaRPr lang="fr-FR" dirty="0"/>
          </a:p>
          <a:p>
            <a:r>
              <a:rPr lang="fr-FR" b="1" dirty="0"/>
              <a:t>Garrot improvisé :</a:t>
            </a:r>
          </a:p>
          <a:p>
            <a:pPr marL="171450" indent="-171450">
              <a:buFont typeface="Arial" panose="020B0604020202020204" pitchFamily="34" charset="0"/>
              <a:buChar char="•"/>
            </a:pPr>
            <a:r>
              <a:rPr lang="fr-FR" dirty="0"/>
              <a:t>faire deux tours autour du membre avec le lien large à l’endroit où le garrot doit être placé</a:t>
            </a:r>
          </a:p>
          <a:p>
            <a:pPr marL="171450" indent="-171450">
              <a:buFont typeface="Arial" panose="020B0604020202020204" pitchFamily="34" charset="0"/>
              <a:buChar char="•"/>
            </a:pPr>
            <a:r>
              <a:rPr lang="fr-FR" dirty="0"/>
              <a:t>faire un nœud</a:t>
            </a:r>
          </a:p>
          <a:p>
            <a:pPr marL="171450" indent="-171450">
              <a:buFont typeface="Arial" panose="020B0604020202020204" pitchFamily="34" charset="0"/>
              <a:buChar char="•"/>
            </a:pPr>
            <a:r>
              <a:rPr lang="fr-FR" dirty="0"/>
              <a:t>placer au-dessus du nœud la barre et faire deux nœuds par-dessus pour la maintenir</a:t>
            </a:r>
          </a:p>
          <a:p>
            <a:pPr marL="171450" indent="-171450">
              <a:buFont typeface="Arial" panose="020B0604020202020204" pitchFamily="34" charset="0"/>
              <a:buChar char="•"/>
            </a:pPr>
            <a:r>
              <a:rPr lang="fr-FR" dirty="0"/>
              <a:t>tourner la barre de façon à serrer le garrot jusqu'à l'arrêt du saignement</a:t>
            </a:r>
          </a:p>
          <a:p>
            <a:pPr marL="171450" indent="-171450">
              <a:buFont typeface="Arial" panose="020B0604020202020204" pitchFamily="34" charset="0"/>
              <a:buChar char="•"/>
            </a:pPr>
            <a:r>
              <a:rPr lang="fr-FR" dirty="0"/>
              <a:t>maintenir le serrage par :</a:t>
            </a:r>
          </a:p>
          <a:p>
            <a:pPr marL="628650" lvl="1" indent="-171450">
              <a:buFont typeface="Arial" panose="020B0604020202020204" pitchFamily="34" charset="0"/>
              <a:buChar char="•"/>
            </a:pPr>
            <a:r>
              <a:rPr lang="fr-FR" dirty="0"/>
              <a:t>le sauveteur même si la douleur provoquée est intense</a:t>
            </a:r>
          </a:p>
          <a:p>
            <a:pPr marL="628650" lvl="1" indent="-171450">
              <a:buFont typeface="Arial" panose="020B0604020202020204" pitchFamily="34" charset="0"/>
              <a:buChar char="•"/>
            </a:pPr>
            <a:r>
              <a:rPr lang="fr-FR" dirty="0"/>
              <a:t>quelque moyen que ce soit (autre lien, </a:t>
            </a:r>
            <a:r>
              <a:rPr lang="fr-FR" dirty="0" err="1"/>
              <a:t>etc</a:t>
            </a:r>
            <a:r>
              <a:rPr lang="fr-FR" dirty="0"/>
              <a:t>) si le sauveteur doit se libérer</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54</a:t>
            </a:fld>
            <a:endParaRPr lang="fr-FR"/>
          </a:p>
        </p:txBody>
      </p:sp>
    </p:spTree>
    <p:extLst>
      <p:ext uri="{BB962C8B-B14F-4D97-AF65-F5344CB8AC3E}">
        <p14:creationId xmlns:p14="http://schemas.microsoft.com/office/powerpoint/2010/main" val="1933250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dirty="0"/>
              <a:t>Un pansement compressif peut remplacer la compression manuelle </a:t>
            </a:r>
            <a:r>
              <a:rPr lang="fr-FR" sz="1200" dirty="0">
                <a:solidFill>
                  <a:srgbClr val="FF0000"/>
                </a:solidFill>
              </a:rPr>
              <a:t>seulement si elle a permis d’arrêter le saignement</a:t>
            </a:r>
            <a:r>
              <a:rPr lang="fr-FR" sz="1200" b="0" dirty="0"/>
              <a:t>. Le pansement compressif ne peut pas remplacer la compression manuelle si l’hémorragie n’est pas contrôlée.</a:t>
            </a:r>
          </a:p>
          <a:p>
            <a:endParaRPr lang="fr-FR" dirty="0"/>
          </a:p>
          <a:p>
            <a:r>
              <a:rPr lang="fr-FR" sz="1100" b="0" i="1" dirty="0"/>
              <a:t>Si le saignement se poursuit après la mise en place d’un pansement compressif, reprendre la compression directe par-dessus le pansement compressif</a:t>
            </a:r>
            <a:endParaRPr lang="en-US" sz="1100" b="0" i="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0000"/>
                </a:solidFill>
              </a:rPr>
              <a:t>Si la compression directe d’une hémorragie d’un membre est inefficace </a:t>
            </a:r>
            <a:r>
              <a:rPr lang="fr-FR" sz="1200" b="0" dirty="0"/>
              <a:t>(le saignement persiste malgré tout) </a:t>
            </a:r>
            <a:r>
              <a:rPr lang="fr-FR" sz="1200" dirty="0">
                <a:solidFill>
                  <a:srgbClr val="FF0000"/>
                </a:solidFill>
              </a:rPr>
              <a:t>ou impossible </a:t>
            </a:r>
            <a:r>
              <a:rPr lang="fr-FR" sz="1200" b="0" dirty="0"/>
              <a:t>(nombreuses victimes, catastrophes, situations de violence collective ou de guerre, nombreuses lésions, plaie inaccessible, corps étranger), </a:t>
            </a:r>
            <a:r>
              <a:rPr lang="fr-FR" sz="1200" dirty="0">
                <a:solidFill>
                  <a:srgbClr val="FF0000"/>
                </a:solidFill>
              </a:rPr>
              <a:t>mettre en place un garrot </a:t>
            </a:r>
            <a:r>
              <a:rPr lang="fr-FR" sz="1200" b="0" dirty="0"/>
              <a:t>au-dessus de la plaie (entre le cœur et la plaie) pour arrêter le saignement</a:t>
            </a:r>
            <a:endParaRPr lang="en-US" sz="800" b="0" i="1" dirty="0"/>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55</a:t>
            </a:fld>
            <a:endParaRPr lang="fr-FR"/>
          </a:p>
        </p:txBody>
      </p:sp>
    </p:spTree>
    <p:extLst>
      <p:ext uri="{BB962C8B-B14F-4D97-AF65-F5344CB8AC3E}">
        <p14:creationId xmlns:p14="http://schemas.microsoft.com/office/powerpoint/2010/main" val="2304689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lnSpc>
                <a:spcPct val="150000"/>
              </a:lnSpc>
            </a:pPr>
            <a:r>
              <a:rPr lang="fr-FR" sz="1400" dirty="0">
                <a:solidFill>
                  <a:srgbClr val="00497E"/>
                </a:solidFill>
              </a:rPr>
              <a:t>Demander un avis médical si : </a:t>
            </a:r>
          </a:p>
          <a:p>
            <a:pPr marL="192088" lvl="1" indent="-176213">
              <a:lnSpc>
                <a:spcPct val="150000"/>
              </a:lnSpc>
              <a:buFont typeface="Arial" panose="020B0604020202020204" pitchFamily="34" charset="0"/>
              <a:buChar char="•"/>
            </a:pPr>
            <a:r>
              <a:rPr lang="fr-FR" sz="1400" dirty="0">
                <a:solidFill>
                  <a:srgbClr val="00497E"/>
                </a:solidFill>
                <a:latin typeface="Arial" panose="020B0604020202020204" pitchFamily="34" charset="0"/>
                <a:cs typeface="Arial" panose="020B0604020202020204" pitchFamily="34" charset="0"/>
              </a:rPr>
              <a:t>Le saignement ne s’arrête pas ou se reproduit.</a:t>
            </a:r>
          </a:p>
          <a:p>
            <a:pPr marL="192088" lvl="1" indent="-176213">
              <a:lnSpc>
                <a:spcPct val="150000"/>
              </a:lnSpc>
              <a:buFont typeface="Arial" panose="020B0604020202020204" pitchFamily="34" charset="0"/>
              <a:buChar char="•"/>
            </a:pPr>
            <a:r>
              <a:rPr lang="fr-FR" sz="1400" dirty="0">
                <a:solidFill>
                  <a:srgbClr val="00497E"/>
                </a:solidFill>
                <a:latin typeface="Arial" panose="020B0604020202020204" pitchFamily="34" charset="0"/>
                <a:cs typeface="Arial" panose="020B0604020202020204" pitchFamily="34" charset="0"/>
              </a:rPr>
              <a:t>Le saignement survient après une chute ou un coup.</a:t>
            </a:r>
          </a:p>
          <a:p>
            <a:pPr marL="192088" lvl="1" indent="-176213">
              <a:lnSpc>
                <a:spcPct val="150000"/>
              </a:lnSpc>
              <a:buFont typeface="Arial" panose="020B0604020202020204" pitchFamily="34" charset="0"/>
              <a:buChar char="•"/>
            </a:pPr>
            <a:r>
              <a:rPr lang="fr-FR" sz="1400" dirty="0">
                <a:solidFill>
                  <a:srgbClr val="00497E"/>
                </a:solidFill>
                <a:latin typeface="Arial" panose="020B0604020202020204" pitchFamily="34" charset="0"/>
                <a:cs typeface="Arial" panose="020B0604020202020204" pitchFamily="34" charset="0"/>
              </a:rPr>
              <a:t>La victime prend des médicaments, </a:t>
            </a:r>
            <a:br>
              <a:rPr lang="fr-FR" sz="1400" dirty="0">
                <a:solidFill>
                  <a:srgbClr val="00497E"/>
                </a:solidFill>
                <a:latin typeface="Arial" panose="020B0604020202020204" pitchFamily="34" charset="0"/>
                <a:cs typeface="Arial" panose="020B0604020202020204" pitchFamily="34" charset="0"/>
              </a:rPr>
            </a:br>
            <a:r>
              <a:rPr lang="fr-FR" sz="1400" dirty="0">
                <a:solidFill>
                  <a:srgbClr val="00497E"/>
                </a:solidFill>
                <a:latin typeface="Arial" panose="020B0604020202020204" pitchFamily="34" charset="0"/>
                <a:cs typeface="Arial" panose="020B0604020202020204" pitchFamily="34" charset="0"/>
              </a:rPr>
              <a:t>en particulier ceux qui augmentent les saignements.</a:t>
            </a:r>
            <a:endParaRPr lang="en-US" sz="1400" dirty="0">
              <a:solidFill>
                <a:srgbClr val="00497E"/>
              </a:solidFill>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56</a:t>
            </a:fld>
            <a:endParaRPr lang="fr-FR"/>
          </a:p>
        </p:txBody>
      </p:sp>
    </p:spTree>
    <p:extLst>
      <p:ext uri="{BB962C8B-B14F-4D97-AF65-F5344CB8AC3E}">
        <p14:creationId xmlns:p14="http://schemas.microsoft.com/office/powerpoint/2010/main" val="1026805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497E"/>
                </a:solidFill>
              </a:rPr>
              <a:t>Surveiller en permanence.</a:t>
            </a:r>
            <a:endParaRPr lang="en-US" sz="1200" dirty="0">
              <a:solidFill>
                <a:srgbClr val="00497E"/>
              </a:solidFill>
            </a:endParaRP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57</a:t>
            </a:fld>
            <a:endParaRPr lang="fr-FR"/>
          </a:p>
        </p:txBody>
      </p:sp>
    </p:spTree>
    <p:extLst>
      <p:ext uri="{BB962C8B-B14F-4D97-AF65-F5344CB8AC3E}">
        <p14:creationId xmlns:p14="http://schemas.microsoft.com/office/powerpoint/2010/main" val="2633396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Ne pas se toucher le visage :</a:t>
            </a:r>
          </a:p>
          <a:p>
            <a:r>
              <a:rPr lang="fr-FR" dirty="0"/>
              <a:t>ne pas porter les mains à la bouche, au nez ou aux yeux </a:t>
            </a:r>
          </a:p>
          <a:p>
            <a:r>
              <a:rPr lang="fr-FR" dirty="0"/>
              <a:t>ne pas manger avant de s’être lavé les mains et de s’être changé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59</a:t>
            </a:fld>
            <a:endParaRPr lang="fr-FR"/>
          </a:p>
        </p:txBody>
      </p:sp>
    </p:spTree>
    <p:extLst>
      <p:ext uri="{BB962C8B-B14F-4D97-AF65-F5344CB8AC3E}">
        <p14:creationId xmlns:p14="http://schemas.microsoft.com/office/powerpoint/2010/main" val="2624051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60</a:t>
            </a:fld>
            <a:endParaRPr lang="fr-FR"/>
          </a:p>
        </p:txBody>
      </p:sp>
    </p:spTree>
    <p:extLst>
      <p:ext uri="{BB962C8B-B14F-4D97-AF65-F5344CB8AC3E}">
        <p14:creationId xmlns:p14="http://schemas.microsoft.com/office/powerpoint/2010/main" val="224285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a:t>
            </a:fld>
            <a:endParaRPr lang="fr-FR"/>
          </a:p>
        </p:txBody>
      </p:sp>
    </p:spTree>
    <p:extLst>
      <p:ext uri="{BB962C8B-B14F-4D97-AF65-F5344CB8AC3E}">
        <p14:creationId xmlns:p14="http://schemas.microsoft.com/office/powerpoint/2010/main" val="2219267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61</a:t>
            </a:fld>
            <a:endParaRPr lang="fr-FR"/>
          </a:p>
        </p:txBody>
      </p:sp>
    </p:spTree>
    <p:extLst>
      <p:ext uri="{BB962C8B-B14F-4D97-AF65-F5344CB8AC3E}">
        <p14:creationId xmlns:p14="http://schemas.microsoft.com/office/powerpoint/2010/main" val="526963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63</a:t>
            </a:fld>
            <a:endParaRPr lang="fr-FR"/>
          </a:p>
        </p:txBody>
      </p:sp>
    </p:spTree>
    <p:extLst>
      <p:ext uri="{BB962C8B-B14F-4D97-AF65-F5344CB8AC3E}">
        <p14:creationId xmlns:p14="http://schemas.microsoft.com/office/powerpoint/2010/main" val="3796144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64</a:t>
            </a:fld>
            <a:endParaRPr lang="fr-FR"/>
          </a:p>
        </p:txBody>
      </p:sp>
    </p:spTree>
    <p:extLst>
      <p:ext uri="{BB962C8B-B14F-4D97-AF65-F5344CB8AC3E}">
        <p14:creationId xmlns:p14="http://schemas.microsoft.com/office/powerpoint/2010/main" val="2294343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65</a:t>
            </a:fld>
            <a:endParaRPr lang="fr-FR"/>
          </a:p>
        </p:txBody>
      </p:sp>
    </p:spTree>
    <p:extLst>
      <p:ext uri="{BB962C8B-B14F-4D97-AF65-F5344CB8AC3E}">
        <p14:creationId xmlns:p14="http://schemas.microsoft.com/office/powerpoint/2010/main" val="3214115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68</a:t>
            </a:fld>
            <a:endParaRPr lang="fr-FR"/>
          </a:p>
        </p:txBody>
      </p:sp>
    </p:spTree>
    <p:extLst>
      <p:ext uri="{BB962C8B-B14F-4D97-AF65-F5344CB8AC3E}">
        <p14:creationId xmlns:p14="http://schemas.microsoft.com/office/powerpoint/2010/main" val="626339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69</a:t>
            </a:fld>
            <a:endParaRPr lang="fr-FR"/>
          </a:p>
        </p:txBody>
      </p:sp>
    </p:spTree>
    <p:extLst>
      <p:ext uri="{BB962C8B-B14F-4D97-AF65-F5344CB8AC3E}">
        <p14:creationId xmlns:p14="http://schemas.microsoft.com/office/powerpoint/2010/main" val="16419049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70</a:t>
            </a:fld>
            <a:endParaRPr lang="fr-FR"/>
          </a:p>
        </p:txBody>
      </p:sp>
    </p:spTree>
    <p:extLst>
      <p:ext uri="{BB962C8B-B14F-4D97-AF65-F5344CB8AC3E}">
        <p14:creationId xmlns:p14="http://schemas.microsoft.com/office/powerpoint/2010/main" val="158252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71</a:t>
            </a:fld>
            <a:endParaRPr lang="fr-FR"/>
          </a:p>
        </p:txBody>
      </p:sp>
    </p:spTree>
    <p:extLst>
      <p:ext uri="{BB962C8B-B14F-4D97-AF65-F5344CB8AC3E}">
        <p14:creationId xmlns:p14="http://schemas.microsoft.com/office/powerpoint/2010/main" val="896701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72</a:t>
            </a:fld>
            <a:endParaRPr lang="fr-FR"/>
          </a:p>
        </p:txBody>
      </p:sp>
    </p:spTree>
    <p:extLst>
      <p:ext uri="{BB962C8B-B14F-4D97-AF65-F5344CB8AC3E}">
        <p14:creationId xmlns:p14="http://schemas.microsoft.com/office/powerpoint/2010/main" val="36869097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74</a:t>
            </a:fld>
            <a:endParaRPr lang="fr-FR"/>
          </a:p>
        </p:txBody>
      </p:sp>
    </p:spTree>
    <p:extLst>
      <p:ext uri="{BB962C8B-B14F-4D97-AF65-F5344CB8AC3E}">
        <p14:creationId xmlns:p14="http://schemas.microsoft.com/office/powerpoint/2010/main" val="8423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a:t>
            </a:fld>
            <a:endParaRPr lang="fr-FR"/>
          </a:p>
        </p:txBody>
      </p:sp>
    </p:spTree>
    <p:extLst>
      <p:ext uri="{BB962C8B-B14F-4D97-AF65-F5344CB8AC3E}">
        <p14:creationId xmlns:p14="http://schemas.microsoft.com/office/powerpoint/2010/main" val="239845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Existe-t-il un danger et quel est-il ?</a:t>
            </a:r>
            <a:br>
              <a:rPr lang="fr-FR" dirty="0"/>
            </a:br>
            <a:r>
              <a:rPr lang="fr-FR" dirty="0"/>
              <a:t>Qui est exposé aux dangers ?</a:t>
            </a:r>
            <a:br>
              <a:rPr lang="fr-FR" dirty="0"/>
            </a:br>
            <a:r>
              <a:rPr lang="fr-FR" dirty="0"/>
              <a:t>Avec qui et avec quoi assurer la protection des personnes exposées ?</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75</a:t>
            </a:fld>
            <a:endParaRPr lang="fr-FR"/>
          </a:p>
        </p:txBody>
      </p:sp>
    </p:spTree>
    <p:extLst>
      <p:ext uri="{BB962C8B-B14F-4D97-AF65-F5344CB8AC3E}">
        <p14:creationId xmlns:p14="http://schemas.microsoft.com/office/powerpoint/2010/main" val="4233423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verrons au cours de l’analyse des signes comment distinguer une brûlure simple d’une brûlure grave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76</a:t>
            </a:fld>
            <a:endParaRPr lang="fr-FR"/>
          </a:p>
        </p:txBody>
      </p:sp>
    </p:spTree>
    <p:extLst>
      <p:ext uri="{BB962C8B-B14F-4D97-AF65-F5344CB8AC3E}">
        <p14:creationId xmlns:p14="http://schemas.microsoft.com/office/powerpoint/2010/main" val="1685257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77</a:t>
            </a:fld>
            <a:endParaRPr lang="fr-FR"/>
          </a:p>
        </p:txBody>
      </p:sp>
    </p:spTree>
    <p:extLst>
      <p:ext uri="{BB962C8B-B14F-4D97-AF65-F5344CB8AC3E}">
        <p14:creationId xmlns:p14="http://schemas.microsoft.com/office/powerpoint/2010/main" val="10119993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78</a:t>
            </a:fld>
            <a:endParaRPr lang="fr-FR"/>
          </a:p>
        </p:txBody>
      </p:sp>
    </p:spTree>
    <p:extLst>
      <p:ext uri="{BB962C8B-B14F-4D97-AF65-F5344CB8AC3E}">
        <p14:creationId xmlns:p14="http://schemas.microsoft.com/office/powerpoint/2010/main" val="14075139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79</a:t>
            </a:fld>
            <a:endParaRPr lang="fr-FR"/>
          </a:p>
        </p:txBody>
      </p:sp>
    </p:spTree>
    <p:extLst>
      <p:ext uri="{BB962C8B-B14F-4D97-AF65-F5344CB8AC3E}">
        <p14:creationId xmlns:p14="http://schemas.microsoft.com/office/powerpoint/2010/main" val="18202083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80</a:t>
            </a:fld>
            <a:endParaRPr lang="fr-FR"/>
          </a:p>
        </p:txBody>
      </p:sp>
    </p:spTree>
    <p:extLst>
      <p:ext uri="{BB962C8B-B14F-4D97-AF65-F5344CB8AC3E}">
        <p14:creationId xmlns:p14="http://schemas.microsoft.com/office/powerpoint/2010/main" val="4251970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81</a:t>
            </a:fld>
            <a:endParaRPr lang="fr-FR"/>
          </a:p>
        </p:txBody>
      </p:sp>
    </p:spTree>
    <p:extLst>
      <p:ext uri="{BB962C8B-B14F-4D97-AF65-F5344CB8AC3E}">
        <p14:creationId xmlns:p14="http://schemas.microsoft.com/office/powerpoint/2010/main" val="1783235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Début de CAT identique à la brûlure grave</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82</a:t>
            </a:fld>
            <a:endParaRPr lang="fr-FR"/>
          </a:p>
        </p:txBody>
      </p:sp>
    </p:spTree>
    <p:extLst>
      <p:ext uri="{BB962C8B-B14F-4D97-AF65-F5344CB8AC3E}">
        <p14:creationId xmlns:p14="http://schemas.microsoft.com/office/powerpoint/2010/main" val="36802583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mj-lt"/>
              <a:buAutoNum type="arabicPeriod" startAt="2"/>
            </a:pPr>
            <a:r>
              <a:rPr lang="fr-FR" sz="1400" b="1" dirty="0">
                <a:solidFill>
                  <a:srgbClr val="BA242C"/>
                </a:solidFill>
              </a:rPr>
              <a:t>Demander à la victime de se rincer immédiatement </a:t>
            </a:r>
            <a:r>
              <a:rPr lang="fr-FR" sz="1400" dirty="0">
                <a:solidFill>
                  <a:srgbClr val="BA242C"/>
                </a:solidFill>
              </a:rPr>
              <a:t>: </a:t>
            </a:r>
          </a:p>
          <a:p>
            <a:pPr marL="800100" lvl="1" indent="-342900">
              <a:spcAft>
                <a:spcPts val="600"/>
              </a:spcAft>
              <a:buFont typeface="Arial" panose="020B0604020202020204" pitchFamily="34" charset="0"/>
              <a:buChar char="•"/>
            </a:pPr>
            <a:r>
              <a:rPr lang="fr-FR" sz="1400" dirty="0">
                <a:solidFill>
                  <a:srgbClr val="00497E"/>
                </a:solidFill>
              </a:rPr>
              <a:t>En cas de projection sur les vêtements ou la peau, </a:t>
            </a:r>
            <a:r>
              <a:rPr lang="fr-FR" sz="1400" b="1" dirty="0">
                <a:solidFill>
                  <a:srgbClr val="00497E"/>
                </a:solidFill>
              </a:rPr>
              <a:t>l’ensemble du corps de la victime doit être rincé</a:t>
            </a:r>
            <a:r>
              <a:rPr lang="fr-FR" sz="1400" dirty="0">
                <a:solidFill>
                  <a:srgbClr val="00497E"/>
                </a:solidFill>
              </a:rPr>
              <a:t>. </a:t>
            </a:r>
            <a:br>
              <a:rPr lang="fr-FR" sz="1400" dirty="0">
                <a:solidFill>
                  <a:srgbClr val="00497E"/>
                </a:solidFill>
              </a:rPr>
            </a:br>
            <a:r>
              <a:rPr lang="fr-FR" sz="1400" dirty="0">
                <a:solidFill>
                  <a:srgbClr val="00497E"/>
                </a:solidFill>
              </a:rPr>
              <a:t>Ses vêtements imbibés de produit </a:t>
            </a:r>
            <a:r>
              <a:rPr lang="fr-FR" sz="1400" b="1" dirty="0">
                <a:solidFill>
                  <a:srgbClr val="00497E"/>
                </a:solidFill>
              </a:rPr>
              <a:t>sont ôtés sous l’eau. </a:t>
            </a:r>
          </a:p>
          <a:p>
            <a:pPr marL="800100" lvl="1" indent="-342900">
              <a:spcAft>
                <a:spcPts val="600"/>
              </a:spcAft>
              <a:buFont typeface="Arial" panose="020B0604020202020204" pitchFamily="34" charset="0"/>
              <a:buChar char="•"/>
            </a:pPr>
            <a:r>
              <a:rPr lang="fr-FR" sz="1400" dirty="0">
                <a:solidFill>
                  <a:srgbClr val="00497E"/>
                </a:solidFill>
              </a:rPr>
              <a:t>En cas de projection dans l’œil, </a:t>
            </a:r>
            <a:r>
              <a:rPr lang="fr-FR" sz="1400" b="1" dirty="0">
                <a:solidFill>
                  <a:srgbClr val="00497E"/>
                </a:solidFill>
              </a:rPr>
              <a:t>l’œil atteint doit être rincé en veillant à ce que l’eau de lavage ne coule pas dans l’autre œil</a:t>
            </a:r>
            <a:r>
              <a:rPr lang="fr-FR" sz="1400" dirty="0">
                <a:solidFill>
                  <a:srgbClr val="00497E"/>
                </a:solidFill>
              </a:rPr>
              <a:t>. </a:t>
            </a:r>
            <a:r>
              <a:rPr lang="fr-FR" sz="2000" dirty="0"/>
              <a:t>Faire retirer les lentilles de contact pendant le rinçage.</a:t>
            </a:r>
            <a:endParaRPr lang="fr-FR" sz="1400" dirty="0">
              <a:solidFill>
                <a:srgbClr val="00497E"/>
              </a:solidFill>
            </a:endParaRP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83</a:t>
            </a:fld>
            <a:endParaRPr lang="fr-FR"/>
          </a:p>
        </p:txBody>
      </p:sp>
    </p:spTree>
    <p:extLst>
      <p:ext uri="{BB962C8B-B14F-4D97-AF65-F5344CB8AC3E}">
        <p14:creationId xmlns:p14="http://schemas.microsoft.com/office/powerpoint/2010/main" val="3428695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mj-lt"/>
              <a:buAutoNum type="arabicPeriod" startAt="2"/>
            </a:pPr>
            <a:r>
              <a:rPr lang="fr-FR" sz="1400" b="1" dirty="0">
                <a:solidFill>
                  <a:srgbClr val="BA242C"/>
                </a:solidFill>
              </a:rPr>
              <a:t>Demander à la victime de se rincer immédiatement </a:t>
            </a:r>
            <a:r>
              <a:rPr lang="fr-FR" sz="1400" dirty="0">
                <a:solidFill>
                  <a:srgbClr val="BA242C"/>
                </a:solidFill>
              </a:rPr>
              <a:t>: </a:t>
            </a:r>
          </a:p>
          <a:p>
            <a:pPr marL="800100" lvl="1" indent="-342900">
              <a:spcAft>
                <a:spcPts val="600"/>
              </a:spcAft>
              <a:buFont typeface="Arial" panose="020B0604020202020204" pitchFamily="34" charset="0"/>
              <a:buChar char="•"/>
            </a:pPr>
            <a:r>
              <a:rPr lang="fr-FR" sz="1400" dirty="0">
                <a:solidFill>
                  <a:srgbClr val="00497E"/>
                </a:solidFill>
              </a:rPr>
              <a:t>En cas de projection sur les vêtements ou la peau, </a:t>
            </a:r>
            <a:r>
              <a:rPr lang="fr-FR" sz="1400" b="1" dirty="0">
                <a:solidFill>
                  <a:srgbClr val="00497E"/>
                </a:solidFill>
              </a:rPr>
              <a:t>l’ensemble du corps de la victime doit être rincé</a:t>
            </a:r>
            <a:r>
              <a:rPr lang="fr-FR" sz="1400" dirty="0">
                <a:solidFill>
                  <a:srgbClr val="00497E"/>
                </a:solidFill>
              </a:rPr>
              <a:t>. </a:t>
            </a:r>
            <a:br>
              <a:rPr lang="fr-FR" sz="1400" dirty="0">
                <a:solidFill>
                  <a:srgbClr val="00497E"/>
                </a:solidFill>
              </a:rPr>
            </a:br>
            <a:r>
              <a:rPr lang="fr-FR" sz="1400" dirty="0">
                <a:solidFill>
                  <a:srgbClr val="00497E"/>
                </a:solidFill>
              </a:rPr>
              <a:t>Ses vêtements imbibés de produit </a:t>
            </a:r>
            <a:r>
              <a:rPr lang="fr-FR" sz="1400" b="1" dirty="0">
                <a:solidFill>
                  <a:srgbClr val="00497E"/>
                </a:solidFill>
              </a:rPr>
              <a:t>sont ôtés sous l’eau. </a:t>
            </a:r>
          </a:p>
          <a:p>
            <a:pPr marL="800100" lvl="1" indent="-342900">
              <a:spcAft>
                <a:spcPts val="600"/>
              </a:spcAft>
              <a:buFont typeface="Arial" panose="020B0604020202020204" pitchFamily="34" charset="0"/>
              <a:buChar char="•"/>
            </a:pPr>
            <a:r>
              <a:rPr lang="fr-FR" sz="1400" dirty="0">
                <a:solidFill>
                  <a:srgbClr val="00497E"/>
                </a:solidFill>
              </a:rPr>
              <a:t>En cas de projection dans l’œil, </a:t>
            </a:r>
            <a:r>
              <a:rPr lang="fr-FR" sz="1400" b="1" dirty="0">
                <a:solidFill>
                  <a:srgbClr val="00497E"/>
                </a:solidFill>
              </a:rPr>
              <a:t>l’œil atteint doit être rincé en veillant à ce que l’eau de lavage ne coule pas dans l’autre œil</a:t>
            </a:r>
            <a:r>
              <a:rPr lang="fr-FR" sz="1400" dirty="0">
                <a:solidFill>
                  <a:srgbClr val="00497E"/>
                </a:solidFill>
              </a:rPr>
              <a:t>. </a:t>
            </a:r>
            <a:r>
              <a:rPr lang="fr-FR" sz="2000" dirty="0"/>
              <a:t>Faire retirer les lentilles de contact pendant le rinçage.</a:t>
            </a:r>
            <a:endParaRPr lang="fr-FR" sz="1400" dirty="0">
              <a:solidFill>
                <a:srgbClr val="00497E"/>
              </a:solidFill>
            </a:endParaRP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84</a:t>
            </a:fld>
            <a:endParaRPr lang="fr-FR"/>
          </a:p>
        </p:txBody>
      </p:sp>
    </p:spTree>
    <p:extLst>
      <p:ext uri="{BB962C8B-B14F-4D97-AF65-F5344CB8AC3E}">
        <p14:creationId xmlns:p14="http://schemas.microsoft.com/office/powerpoint/2010/main" val="105971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Principe de l’action de secours :</a:t>
            </a:r>
          </a:p>
          <a:p>
            <a:r>
              <a:rPr lang="fr-FR" dirty="0"/>
              <a:t>- Protéger les lieux</a:t>
            </a:r>
          </a:p>
          <a:p>
            <a:r>
              <a:rPr lang="fr-FR" dirty="0"/>
              <a:t>- Alerter les secours</a:t>
            </a:r>
          </a:p>
          <a:p>
            <a:r>
              <a:rPr lang="fr-FR" dirty="0"/>
              <a:t>- Secourir les potentielles victimes</a:t>
            </a:r>
          </a:p>
          <a:p>
            <a:endParaRPr lang="fr-FR" dirty="0"/>
          </a:p>
          <a:p>
            <a:endParaRPr lang="fr-FR" dirty="0"/>
          </a:p>
          <a:p>
            <a:r>
              <a:rPr lang="fr-FR" b="1" dirty="0"/>
              <a:t>Prévenir les accidents de la vie courante ou l’aggravation de situations :</a:t>
            </a:r>
            <a:endParaRPr lang="fr-FR" dirty="0"/>
          </a:p>
          <a:p>
            <a:r>
              <a:rPr lang="fr-FR" dirty="0"/>
              <a:t>Toute action que le citoyen peut mettre en œuvre pour éviter un accident, en supprimant un danger ou en le réduisant, pour lui‐même ou son entourage</a:t>
            </a:r>
          </a:p>
          <a:p>
            <a:endParaRPr lang="fr-FR" dirty="0"/>
          </a:p>
          <a:p>
            <a:r>
              <a:rPr lang="fr-FR" b="1" dirty="0"/>
              <a:t>S’engager : </a:t>
            </a:r>
          </a:p>
          <a:p>
            <a:pPr marL="171450" indent="-171450">
              <a:buFontTx/>
              <a:buChar char="-"/>
            </a:pPr>
            <a:r>
              <a:rPr lang="fr-FR" b="0" dirty="0"/>
              <a:t>Donner son sang</a:t>
            </a:r>
          </a:p>
          <a:p>
            <a:pPr marL="171450" indent="-171450">
              <a:buFontTx/>
              <a:buChar char="-"/>
            </a:pPr>
            <a:r>
              <a:rPr lang="fr-FR" b="0" dirty="0"/>
              <a:t>Bonnes pratiques numériques face à l’urgence</a:t>
            </a:r>
          </a:p>
          <a:p>
            <a:pPr marL="171450" indent="-171450">
              <a:buFontTx/>
              <a:buChar char="-"/>
            </a:pPr>
            <a:r>
              <a:rPr lang="fr-FR" b="0" dirty="0"/>
              <a:t>Installer des applications téléphoniques de sollicitation citoyenne permettant d’être alerté et mobilisé</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a:t>
            </a:fld>
            <a:endParaRPr lang="fr-FR"/>
          </a:p>
        </p:txBody>
      </p:sp>
    </p:spTree>
    <p:extLst>
      <p:ext uri="{BB962C8B-B14F-4D97-AF65-F5344CB8AC3E}">
        <p14:creationId xmlns:p14="http://schemas.microsoft.com/office/powerpoint/2010/main" val="417846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85</a:t>
            </a:fld>
            <a:endParaRPr lang="fr-FR"/>
          </a:p>
        </p:txBody>
      </p:sp>
    </p:spTree>
    <p:extLst>
      <p:ext uri="{BB962C8B-B14F-4D97-AF65-F5344CB8AC3E}">
        <p14:creationId xmlns:p14="http://schemas.microsoft.com/office/powerpoint/2010/main" val="983824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86</a:t>
            </a:fld>
            <a:endParaRPr lang="fr-FR"/>
          </a:p>
        </p:txBody>
      </p:sp>
    </p:spTree>
    <p:extLst>
      <p:ext uri="{BB962C8B-B14F-4D97-AF65-F5344CB8AC3E}">
        <p14:creationId xmlns:p14="http://schemas.microsoft.com/office/powerpoint/2010/main" val="14075524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87</a:t>
            </a:fld>
            <a:endParaRPr lang="fr-FR"/>
          </a:p>
        </p:txBody>
      </p:sp>
    </p:spTree>
    <p:extLst>
      <p:ext uri="{BB962C8B-B14F-4D97-AF65-F5344CB8AC3E}">
        <p14:creationId xmlns:p14="http://schemas.microsoft.com/office/powerpoint/2010/main" val="12414619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88</a:t>
            </a:fld>
            <a:endParaRPr lang="fr-FR"/>
          </a:p>
        </p:txBody>
      </p:sp>
    </p:spTree>
    <p:extLst>
      <p:ext uri="{BB962C8B-B14F-4D97-AF65-F5344CB8AC3E}">
        <p14:creationId xmlns:p14="http://schemas.microsoft.com/office/powerpoint/2010/main" val="2928404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89</a:t>
            </a:fld>
            <a:endParaRPr lang="fr-FR"/>
          </a:p>
        </p:txBody>
      </p:sp>
    </p:spTree>
    <p:extLst>
      <p:ext uri="{BB962C8B-B14F-4D97-AF65-F5344CB8AC3E}">
        <p14:creationId xmlns:p14="http://schemas.microsoft.com/office/powerpoint/2010/main" val="8283669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90</a:t>
            </a:fld>
            <a:endParaRPr lang="fr-FR"/>
          </a:p>
        </p:txBody>
      </p:sp>
    </p:spTree>
    <p:extLst>
      <p:ext uri="{BB962C8B-B14F-4D97-AF65-F5344CB8AC3E}">
        <p14:creationId xmlns:p14="http://schemas.microsoft.com/office/powerpoint/2010/main" val="8270439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91</a:t>
            </a:fld>
            <a:endParaRPr lang="fr-FR"/>
          </a:p>
        </p:txBody>
      </p:sp>
    </p:spTree>
    <p:extLst>
      <p:ext uri="{BB962C8B-B14F-4D97-AF65-F5344CB8AC3E}">
        <p14:creationId xmlns:p14="http://schemas.microsoft.com/office/powerpoint/2010/main" val="32057810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92</a:t>
            </a:fld>
            <a:endParaRPr lang="fr-FR"/>
          </a:p>
        </p:txBody>
      </p:sp>
    </p:spTree>
    <p:extLst>
      <p:ext uri="{BB962C8B-B14F-4D97-AF65-F5344CB8AC3E}">
        <p14:creationId xmlns:p14="http://schemas.microsoft.com/office/powerpoint/2010/main" val="36530992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94</a:t>
            </a:fld>
            <a:endParaRPr lang="fr-FR"/>
          </a:p>
        </p:txBody>
      </p:sp>
    </p:spTree>
    <p:extLst>
      <p:ext uri="{BB962C8B-B14F-4D97-AF65-F5344CB8AC3E}">
        <p14:creationId xmlns:p14="http://schemas.microsoft.com/office/powerpoint/2010/main" val="25624664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95</a:t>
            </a:fld>
            <a:endParaRPr lang="fr-FR"/>
          </a:p>
        </p:txBody>
      </p:sp>
    </p:spTree>
    <p:extLst>
      <p:ext uri="{BB962C8B-B14F-4D97-AF65-F5344CB8AC3E}">
        <p14:creationId xmlns:p14="http://schemas.microsoft.com/office/powerpoint/2010/main" val="26284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b="0" dirty="0"/>
              <a:t>sa préparation en se formant régulièrement : ce qui lui permet d’intervenir avec une moindre gêne des effets du stress ou de comprendre comment il va être pris en charge s’il est la victime.</a:t>
            </a:r>
          </a:p>
          <a:p>
            <a:pPr marL="171450" indent="-171450">
              <a:buFont typeface="Arial" panose="020B0604020202020204" pitchFamily="34" charset="0"/>
              <a:buChar char="•"/>
            </a:pPr>
            <a:r>
              <a:rPr lang="fr-FR" b="0" dirty="0"/>
              <a:t>sa posture lorsqu’il intervient sur une victime : en se mettant à sa hauteur, en l’écoutant et en la rassurant, en l’accompagnant du regard, en respectant son intimité, etc.</a:t>
            </a:r>
          </a:p>
          <a:p>
            <a:pPr marL="171450" indent="-171450">
              <a:buFont typeface="Arial" panose="020B0604020202020204" pitchFamily="34" charset="0"/>
              <a:buChar char="•"/>
            </a:pPr>
            <a:r>
              <a:rPr lang="fr-FR" b="0" dirty="0"/>
              <a:t>l’échange avec les secours présents sur place, une fois la victime prise en charge.</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a:t>
            </a:fld>
            <a:endParaRPr lang="fr-FR"/>
          </a:p>
        </p:txBody>
      </p:sp>
    </p:spTree>
    <p:extLst>
      <p:ext uri="{BB962C8B-B14F-4D97-AF65-F5344CB8AC3E}">
        <p14:creationId xmlns:p14="http://schemas.microsoft.com/office/powerpoint/2010/main" val="4159711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Commentaires:  Les participants doivent retenir surtout la non-mobilisation de la victime, est-il nécessaire de proposer cette diapo</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96</a:t>
            </a:fld>
            <a:endParaRPr lang="fr-FR"/>
          </a:p>
        </p:txBody>
      </p:sp>
    </p:spTree>
    <p:extLst>
      <p:ext uri="{BB962C8B-B14F-4D97-AF65-F5344CB8AC3E}">
        <p14:creationId xmlns:p14="http://schemas.microsoft.com/office/powerpoint/2010/main" val="30616585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 maintien tête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POUR QUI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Victime qui présente une douleur du cou à la suite d’un traumatisme (suspicion de traumatisme du rachis cervical) ou une plaie à l’œil.</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POURQUOI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maintien de la tête de la victime à deux mains permet de la stabiliser et de limiter ses mouvements intempestifs du cou.</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529B"/>
                </a:solidFill>
                <a:latin typeface="Arial" panose="020B0604020202020204" pitchFamily="34" charset="0"/>
                <a:cs typeface="Arial" panose="020B0604020202020204" pitchFamily="34" charset="0"/>
              </a:rPr>
              <a:t>COMMENT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Demander à la victime de ne pas bouger la tête et la prévenir de ce que l'on va faire.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Se placer en position stable à genou dans l'axe de la victime, au niveau de sa tête.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Placer les deux mains de chaque côté de sa tête pour la maintenir dans la position où elle se trouve.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Pour diminuer la fatigue, il est possible de prendre appui avec les coudes sur le sol ou sur les genoux.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97</a:t>
            </a:fld>
            <a:endParaRPr lang="fr-FR"/>
          </a:p>
        </p:txBody>
      </p:sp>
    </p:spTree>
    <p:extLst>
      <p:ext uri="{BB962C8B-B14F-4D97-AF65-F5344CB8AC3E}">
        <p14:creationId xmlns:p14="http://schemas.microsoft.com/office/powerpoint/2010/main" val="5439371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98</a:t>
            </a:fld>
            <a:endParaRPr lang="fr-FR"/>
          </a:p>
        </p:txBody>
      </p:sp>
    </p:spTree>
    <p:extLst>
      <p:ext uri="{BB962C8B-B14F-4D97-AF65-F5344CB8AC3E}">
        <p14:creationId xmlns:p14="http://schemas.microsoft.com/office/powerpoint/2010/main" val="35704820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99</a:t>
            </a:fld>
            <a:endParaRPr lang="fr-FR"/>
          </a:p>
        </p:txBody>
      </p:sp>
    </p:spTree>
    <p:extLst>
      <p:ext uri="{BB962C8B-B14F-4D97-AF65-F5344CB8AC3E}">
        <p14:creationId xmlns:p14="http://schemas.microsoft.com/office/powerpoint/2010/main" val="41254921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102</a:t>
            </a:fld>
            <a:endParaRPr lang="fr-FR"/>
          </a:p>
        </p:txBody>
      </p:sp>
    </p:spTree>
    <p:extLst>
      <p:ext uri="{BB962C8B-B14F-4D97-AF65-F5344CB8AC3E}">
        <p14:creationId xmlns:p14="http://schemas.microsoft.com/office/powerpoint/2010/main" val="32118682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104</a:t>
            </a:fld>
            <a:endParaRPr lang="fr-FR"/>
          </a:p>
        </p:txBody>
      </p:sp>
    </p:spTree>
    <p:extLst>
      <p:ext uri="{BB962C8B-B14F-4D97-AF65-F5344CB8AC3E}">
        <p14:creationId xmlns:p14="http://schemas.microsoft.com/office/powerpoint/2010/main" val="36071457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105</a:t>
            </a:fld>
            <a:endParaRPr lang="fr-FR"/>
          </a:p>
        </p:txBody>
      </p:sp>
    </p:spTree>
    <p:extLst>
      <p:ext uri="{BB962C8B-B14F-4D97-AF65-F5344CB8AC3E}">
        <p14:creationId xmlns:p14="http://schemas.microsoft.com/office/powerpoint/2010/main" val="7012976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107</a:t>
            </a:fld>
            <a:endParaRPr lang="fr-FR"/>
          </a:p>
        </p:txBody>
      </p:sp>
    </p:spTree>
    <p:extLst>
      <p:ext uri="{BB962C8B-B14F-4D97-AF65-F5344CB8AC3E}">
        <p14:creationId xmlns:p14="http://schemas.microsoft.com/office/powerpoint/2010/main" val="5185663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108</a:t>
            </a:fld>
            <a:endParaRPr lang="fr-FR"/>
          </a:p>
        </p:txBody>
      </p:sp>
    </p:spTree>
    <p:extLst>
      <p:ext uri="{BB962C8B-B14F-4D97-AF65-F5344CB8AC3E}">
        <p14:creationId xmlns:p14="http://schemas.microsoft.com/office/powerpoint/2010/main" val="16183362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109</a:t>
            </a:fld>
            <a:endParaRPr lang="fr-FR"/>
          </a:p>
        </p:txBody>
      </p:sp>
    </p:spTree>
    <p:extLst>
      <p:ext uri="{BB962C8B-B14F-4D97-AF65-F5344CB8AC3E}">
        <p14:creationId xmlns:p14="http://schemas.microsoft.com/office/powerpoint/2010/main" val="370537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a:t>
            </a:fld>
            <a:endParaRPr lang="fr-FR"/>
          </a:p>
        </p:txBody>
      </p:sp>
    </p:spTree>
    <p:extLst>
      <p:ext uri="{BB962C8B-B14F-4D97-AF65-F5344CB8AC3E}">
        <p14:creationId xmlns:p14="http://schemas.microsoft.com/office/powerpoint/2010/main" val="2294711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110</a:t>
            </a:fld>
            <a:endParaRPr lang="fr-FR"/>
          </a:p>
        </p:txBody>
      </p:sp>
    </p:spTree>
    <p:extLst>
      <p:ext uri="{BB962C8B-B14F-4D97-AF65-F5344CB8AC3E}">
        <p14:creationId xmlns:p14="http://schemas.microsoft.com/office/powerpoint/2010/main" val="39334359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111</a:t>
            </a:fld>
            <a:endParaRPr lang="fr-FR"/>
          </a:p>
        </p:txBody>
      </p:sp>
    </p:spTree>
    <p:extLst>
      <p:ext uri="{BB962C8B-B14F-4D97-AF65-F5344CB8AC3E}">
        <p14:creationId xmlns:p14="http://schemas.microsoft.com/office/powerpoint/2010/main" val="35925242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113</a:t>
            </a:fld>
            <a:endParaRPr lang="fr-FR"/>
          </a:p>
        </p:txBody>
      </p:sp>
    </p:spTree>
    <p:extLst>
      <p:ext uri="{BB962C8B-B14F-4D97-AF65-F5344CB8AC3E}">
        <p14:creationId xmlns:p14="http://schemas.microsoft.com/office/powerpoint/2010/main" val="3857143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114</a:t>
            </a:fld>
            <a:endParaRPr lang="fr-FR"/>
          </a:p>
        </p:txBody>
      </p:sp>
    </p:spTree>
    <p:extLst>
      <p:ext uri="{BB962C8B-B14F-4D97-AF65-F5344CB8AC3E}">
        <p14:creationId xmlns:p14="http://schemas.microsoft.com/office/powerpoint/2010/main" val="310979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Rafraîchir la victime : </a:t>
            </a:r>
          </a:p>
          <a:p>
            <a:r>
              <a:rPr lang="fr-FR" dirty="0"/>
              <a:t>- asperger la victime d’eau froide. Utiliser un brumisateur ou l’envelopper de linges imbibés d’eau froide ; </a:t>
            </a:r>
          </a:p>
          <a:p>
            <a:r>
              <a:rPr lang="fr-FR" dirty="0"/>
              <a:t>- la placer sous le courant d’air d’un ventilateur ; </a:t>
            </a:r>
          </a:p>
          <a:p>
            <a:r>
              <a:rPr lang="fr-FR" dirty="0"/>
              <a:t>- placer des sacs de glaces recouverts d’un linge sous les aisselles, au niveau de l’aine ou du cou.</a:t>
            </a:r>
            <a:endParaRP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116</a:t>
            </a:fld>
            <a:endParaRPr lang="fr-FR"/>
          </a:p>
        </p:txBody>
      </p:sp>
    </p:spTree>
    <p:extLst>
      <p:ext uri="{BB962C8B-B14F-4D97-AF65-F5344CB8AC3E}">
        <p14:creationId xmlns:p14="http://schemas.microsoft.com/office/powerpoint/2010/main" val="15689055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117</a:t>
            </a:fld>
            <a:endParaRPr lang="fr-FR"/>
          </a:p>
        </p:txBody>
      </p:sp>
    </p:spTree>
    <p:extLst>
      <p:ext uri="{BB962C8B-B14F-4D97-AF65-F5344CB8AC3E}">
        <p14:creationId xmlns:p14="http://schemas.microsoft.com/office/powerpoint/2010/main" val="40699814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118</a:t>
            </a:fld>
            <a:endParaRPr lang="fr-FR"/>
          </a:p>
        </p:txBody>
      </p:sp>
    </p:spTree>
    <p:extLst>
      <p:ext uri="{BB962C8B-B14F-4D97-AF65-F5344CB8AC3E}">
        <p14:creationId xmlns:p14="http://schemas.microsoft.com/office/powerpoint/2010/main" val="24638894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119</a:t>
            </a:fld>
            <a:endParaRPr lang="fr-FR"/>
          </a:p>
        </p:txBody>
      </p:sp>
    </p:spTree>
    <p:extLst>
      <p:ext uri="{BB962C8B-B14F-4D97-AF65-F5344CB8AC3E}">
        <p14:creationId xmlns:p14="http://schemas.microsoft.com/office/powerpoint/2010/main" val="8584118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121</a:t>
            </a:fld>
            <a:endParaRPr lang="fr-FR"/>
          </a:p>
        </p:txBody>
      </p:sp>
    </p:spTree>
    <p:extLst>
      <p:ext uri="{BB962C8B-B14F-4D97-AF65-F5344CB8AC3E}">
        <p14:creationId xmlns:p14="http://schemas.microsoft.com/office/powerpoint/2010/main" val="33194615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497E"/>
                </a:solidFill>
              </a:rPr>
              <a:t>En effet, la respiration n'est possible que si les voies aériennes permettent le passage de l'air sans encombre</a:t>
            </a:r>
          </a:p>
          <a:p>
            <a:pPr algn="just">
              <a:spcAft>
                <a:spcPts val="600"/>
              </a:spcAft>
            </a:pPr>
            <a:r>
              <a:rPr lang="fr-FR" dirty="0">
                <a:solidFill>
                  <a:srgbClr val="00497E"/>
                </a:solidFill>
              </a:rPr>
              <a:t>Difficultés respiratoires liées à</a:t>
            </a:r>
            <a:r>
              <a:rPr lang="fr-FR" b="1" dirty="0">
                <a:solidFill>
                  <a:srgbClr val="C00000"/>
                </a:solidFill>
              </a:rPr>
              <a:t> l'encombrement ou à l'obstruction des voies aériennes </a:t>
            </a:r>
            <a:r>
              <a:rPr lang="fr-FR" dirty="0">
                <a:solidFill>
                  <a:srgbClr val="00497E"/>
                </a:solidFill>
              </a:rPr>
              <a:t>par : </a:t>
            </a:r>
          </a:p>
          <a:p>
            <a:pPr marL="742950" lvl="1" indent="-285750" algn="just">
              <a:buFont typeface="Arial" panose="020B0604020202020204" pitchFamily="34" charset="0"/>
              <a:buChar char="•"/>
            </a:pPr>
            <a:r>
              <a:rPr lang="fr-FR" dirty="0">
                <a:solidFill>
                  <a:srgbClr val="00497E"/>
                </a:solidFill>
              </a:rPr>
              <a:t>des liquides présents dans la gorge (salive, sang, liquide gastrique) </a:t>
            </a:r>
          </a:p>
          <a:p>
            <a:pPr marL="742950" lvl="1" indent="-285750" algn="just">
              <a:buFont typeface="Arial" panose="020B0604020202020204" pitchFamily="34" charset="0"/>
              <a:buChar char="•"/>
            </a:pPr>
            <a:r>
              <a:rPr lang="fr-FR" dirty="0">
                <a:solidFill>
                  <a:srgbClr val="00497E"/>
                </a:solidFill>
              </a:rPr>
              <a:t>la chute de la langue en arrière.</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124</a:t>
            </a:fld>
            <a:endParaRPr lang="fr-FR"/>
          </a:p>
        </p:txBody>
      </p:sp>
    </p:spTree>
    <p:extLst>
      <p:ext uri="{BB962C8B-B14F-4D97-AF65-F5344CB8AC3E}">
        <p14:creationId xmlns:p14="http://schemas.microsoft.com/office/powerpoint/2010/main" val="2170078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de la présentation">
    <p:spTree>
      <p:nvGrpSpPr>
        <p:cNvPr id="1" name=""/>
        <p:cNvGrpSpPr/>
        <p:nvPr/>
      </p:nvGrpSpPr>
      <p:grpSpPr>
        <a:xfrm>
          <a:off x="0" y="0"/>
          <a:ext cx="0" cy="0"/>
          <a:chOff x="0" y="0"/>
          <a:chExt cx="0" cy="0"/>
        </a:xfrm>
      </p:grpSpPr>
      <p:pic>
        <p:nvPicPr>
          <p:cNvPr id="8" name="Picture 2" descr="Aucune description de photo disponible.">
            <a:extLst>
              <a:ext uri="{FF2B5EF4-FFF2-40B4-BE49-F238E27FC236}">
                <a16:creationId xmlns:a16="http://schemas.microsoft.com/office/drawing/2014/main" id="{4BF701B7-0861-75D0-F04B-0000C3C96715}"/>
              </a:ext>
            </a:extLst>
          </p:cNvPr>
          <p:cNvPicPr>
            <a:picLocks noChangeAspect="1" noChangeArrowheads="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901825" y="-12702"/>
            <a:ext cx="10290175" cy="38326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306623F-EB94-F231-DD3A-4DDC685E544E}"/>
              </a:ext>
            </a:extLst>
          </p:cNvPr>
          <p:cNvSpPr/>
          <p:nvPr userDrawn="1"/>
        </p:nvSpPr>
        <p:spPr>
          <a:xfrm>
            <a:off x="0" y="0"/>
            <a:ext cx="7315200" cy="3832676"/>
          </a:xfrm>
          <a:prstGeom prst="rect">
            <a:avLst/>
          </a:prstGeom>
          <a:gradFill flip="none" rotWithShape="1">
            <a:gsLst>
              <a:gs pos="27000">
                <a:srgbClr val="00497E"/>
              </a:gs>
              <a:gs pos="87000">
                <a:srgbClr val="00529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eur droit 14">
            <a:extLst>
              <a:ext uri="{FF2B5EF4-FFF2-40B4-BE49-F238E27FC236}">
                <a16:creationId xmlns:a16="http://schemas.microsoft.com/office/drawing/2014/main" id="{F1E7E381-EE04-F4E6-8A1D-843CA5F4E06D}"/>
              </a:ext>
            </a:extLst>
          </p:cNvPr>
          <p:cNvCxnSpPr/>
          <p:nvPr userDrawn="1"/>
        </p:nvCxnSpPr>
        <p:spPr>
          <a:xfrm>
            <a:off x="0" y="3832676"/>
            <a:ext cx="12192000" cy="0"/>
          </a:xfrm>
          <a:prstGeom prst="line">
            <a:avLst/>
          </a:prstGeom>
          <a:ln w="38100">
            <a:solidFill>
              <a:srgbClr val="BA242C"/>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9A89073-04B8-823E-D033-CBC51739792F}"/>
              </a:ext>
            </a:extLst>
          </p:cNvPr>
          <p:cNvPicPr>
            <a:picLocks/>
          </p:cNvPicPr>
          <p:nvPr userDrawn="1"/>
        </p:nvPicPr>
        <p:blipFill rotWithShape="1">
          <a:blip r:embed="rId3">
            <a:extLst>
              <a:ext uri="{28A0092B-C50C-407E-A947-70E740481C1C}">
                <a14:useLocalDpi xmlns:a14="http://schemas.microsoft.com/office/drawing/2010/main" val="0"/>
              </a:ext>
            </a:extLst>
          </a:blip>
          <a:srcRect l="6292" t="6355" r="7425" b="7361"/>
          <a:stretch/>
        </p:blipFill>
        <p:spPr>
          <a:xfrm>
            <a:off x="801226" y="2174138"/>
            <a:ext cx="3319200" cy="3319200"/>
          </a:xfrm>
          <a:prstGeom prst="flowChartConnector">
            <a:avLst/>
          </a:prstGeom>
          <a:ln w="38100">
            <a:solidFill>
              <a:srgbClr val="BA242C"/>
            </a:solidFill>
          </a:ln>
        </p:spPr>
      </p:pic>
      <p:cxnSp>
        <p:nvCxnSpPr>
          <p:cNvPr id="17" name="Connecteur droit 16">
            <a:extLst>
              <a:ext uri="{FF2B5EF4-FFF2-40B4-BE49-F238E27FC236}">
                <a16:creationId xmlns:a16="http://schemas.microsoft.com/office/drawing/2014/main" id="{1254AC46-A5DA-82D0-4725-6E6D17117C61}"/>
              </a:ext>
            </a:extLst>
          </p:cNvPr>
          <p:cNvCxnSpPr>
            <a:cxnSpLocks/>
          </p:cNvCxnSpPr>
          <p:nvPr userDrawn="1"/>
        </p:nvCxnSpPr>
        <p:spPr>
          <a:xfrm>
            <a:off x="5775074" y="5038043"/>
            <a:ext cx="5605428" cy="0"/>
          </a:xfrm>
          <a:prstGeom prst="line">
            <a:avLst/>
          </a:prstGeom>
          <a:ln w="57150">
            <a:solidFill>
              <a:srgbClr val="00497E"/>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a:extLst>
              <a:ext uri="{FF2B5EF4-FFF2-40B4-BE49-F238E27FC236}">
                <a16:creationId xmlns:a16="http://schemas.microsoft.com/office/drawing/2014/main" id="{DFE2D1FD-B64C-4CA2-9C9E-60E1D545842A}"/>
              </a:ext>
            </a:extLst>
          </p:cNvPr>
          <p:cNvSpPr>
            <a:spLocks noGrp="1"/>
          </p:cNvSpPr>
          <p:nvPr>
            <p:ph type="body" sz="quarter" idx="10" hasCustomPrompt="1"/>
          </p:nvPr>
        </p:nvSpPr>
        <p:spPr>
          <a:xfrm>
            <a:off x="5777969" y="4538756"/>
            <a:ext cx="5605428" cy="424732"/>
          </a:xfrm>
          <a:prstGeom prst="rect">
            <a:avLst/>
          </a:prstGeom>
          <a:noFill/>
        </p:spPr>
        <p:txBody>
          <a:bodyPr wrap="square" rtlCol="0">
            <a:spAutoFit/>
          </a:bodyPr>
          <a:lstStyle>
            <a:lvl1pPr marL="0" indent="0" algn="r">
              <a:buNone/>
              <a:defRPr lang="fr-FR" sz="2400" b="1" cap="all" baseline="0" smtClean="0">
                <a:solidFill>
                  <a:srgbClr val="BA242C"/>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r>
              <a:rPr lang="fr-FR" dirty="0"/>
              <a:t>TITRE DE LA présentation</a:t>
            </a:r>
          </a:p>
        </p:txBody>
      </p:sp>
      <p:sp>
        <p:nvSpPr>
          <p:cNvPr id="21" name="Espace réservé du texte 19">
            <a:extLst>
              <a:ext uri="{FF2B5EF4-FFF2-40B4-BE49-F238E27FC236}">
                <a16:creationId xmlns:a16="http://schemas.microsoft.com/office/drawing/2014/main" id="{FB0109B3-A0DA-A5D3-FB56-9C9E8C2B61C2}"/>
              </a:ext>
            </a:extLst>
          </p:cNvPr>
          <p:cNvSpPr>
            <a:spLocks noGrp="1"/>
          </p:cNvSpPr>
          <p:nvPr>
            <p:ph type="body" sz="quarter" idx="11" hasCustomPrompt="1"/>
          </p:nvPr>
        </p:nvSpPr>
        <p:spPr>
          <a:xfrm>
            <a:off x="5775074" y="5112598"/>
            <a:ext cx="5605428" cy="341632"/>
          </a:xfrm>
          <a:prstGeom prst="rect">
            <a:avLst/>
          </a:prstGeom>
          <a:noFill/>
        </p:spPr>
        <p:txBody>
          <a:bodyPr wrap="square" rtlCol="0">
            <a:spAutoFit/>
          </a:bodyPr>
          <a:lstStyle>
            <a:lvl1pPr marL="0" indent="0">
              <a:buNone/>
              <a:defRPr lang="fr-FR" sz="1800" b="1" dirty="0" smtClean="0">
                <a:solidFill>
                  <a:srgbClr val="00497E"/>
                </a:solidFill>
                <a:latin typeface="Arial" panose="020B0604020202020204" pitchFamily="34" charset="0"/>
                <a:cs typeface="Arial" panose="020B0604020202020204" pitchFamily="34" charset="0"/>
              </a:defRPr>
            </a:lvl1pPr>
          </a:lstStyle>
          <a:p>
            <a:pPr marL="0" lvl="0" algn="r"/>
            <a:r>
              <a:rPr lang="fr-FR" dirty="0"/>
              <a:t>Sous-titre de la présentation</a:t>
            </a:r>
          </a:p>
        </p:txBody>
      </p:sp>
      <p:sp>
        <p:nvSpPr>
          <p:cNvPr id="22" name="ZoneTexte 21">
            <a:extLst>
              <a:ext uri="{FF2B5EF4-FFF2-40B4-BE49-F238E27FC236}">
                <a16:creationId xmlns:a16="http://schemas.microsoft.com/office/drawing/2014/main" id="{2BDD67A4-0C18-869E-F0D5-1E901721FF8E}"/>
              </a:ext>
            </a:extLst>
          </p:cNvPr>
          <p:cNvSpPr txBox="1"/>
          <p:nvPr userDrawn="1"/>
        </p:nvSpPr>
        <p:spPr>
          <a:xfrm>
            <a:off x="86264" y="6362275"/>
            <a:ext cx="2222500" cy="215444"/>
          </a:xfrm>
          <a:prstGeom prst="rect">
            <a:avLst/>
          </a:prstGeom>
          <a:noFill/>
        </p:spPr>
        <p:txBody>
          <a:bodyPr wrap="square" rtlCol="0" anchor="ctr">
            <a:spAutoFit/>
          </a:bodyPr>
          <a:lstStyle/>
          <a:p>
            <a:r>
              <a:rPr lang="fr-FR" sz="800" b="1" i="1">
                <a:solidFill>
                  <a:schemeClr val="bg1">
                    <a:lumMod val="85000"/>
                  </a:schemeClr>
                </a:solidFill>
              </a:rPr>
              <a:t>Document préparé par :</a:t>
            </a:r>
          </a:p>
        </p:txBody>
      </p:sp>
      <p:sp>
        <p:nvSpPr>
          <p:cNvPr id="24" name="Espace réservé du texte 23">
            <a:extLst>
              <a:ext uri="{FF2B5EF4-FFF2-40B4-BE49-F238E27FC236}">
                <a16:creationId xmlns:a16="http://schemas.microsoft.com/office/drawing/2014/main" id="{7A6F3CAB-ADD4-0654-32A2-BFCEBDF06C3E}"/>
              </a:ext>
            </a:extLst>
          </p:cNvPr>
          <p:cNvSpPr>
            <a:spLocks noGrp="1"/>
          </p:cNvSpPr>
          <p:nvPr>
            <p:ph type="body" sz="quarter" idx="12"/>
          </p:nvPr>
        </p:nvSpPr>
        <p:spPr>
          <a:xfrm>
            <a:off x="1383444" y="6422291"/>
            <a:ext cx="2222499" cy="110800"/>
          </a:xfrm>
          <a:prstGeom prst="rect">
            <a:avLst/>
          </a:prstGeom>
          <a:noFill/>
        </p:spPr>
        <p:txBody>
          <a:bodyPr wrap="square" lIns="0" tIns="0" rIns="0" bIns="0" rtlCol="0" anchor="ctr">
            <a:spAutoFit/>
          </a:bodyPr>
          <a:lstStyle>
            <a:lvl1pPr marL="0" indent="0">
              <a:buNone/>
              <a:defRPr lang="fr-FR" sz="800" b="1" i="1" dirty="0">
                <a:solidFill>
                  <a:schemeClr val="bg1">
                    <a:lumMod val="85000"/>
                  </a:schemeClr>
                </a:solidFill>
              </a:defRPr>
            </a:lvl1pPr>
          </a:lstStyle>
          <a:p>
            <a:pPr marL="0" lvl="0"/>
            <a:endParaRPr lang="fr-FR" dirty="0"/>
          </a:p>
        </p:txBody>
      </p:sp>
      <p:sp>
        <p:nvSpPr>
          <p:cNvPr id="25" name="Espace réservé du texte 19">
            <a:extLst>
              <a:ext uri="{FF2B5EF4-FFF2-40B4-BE49-F238E27FC236}">
                <a16:creationId xmlns:a16="http://schemas.microsoft.com/office/drawing/2014/main" id="{27DB26D2-5DF2-F766-F34E-27D26AF466AD}"/>
              </a:ext>
            </a:extLst>
          </p:cNvPr>
          <p:cNvSpPr>
            <a:spLocks noGrp="1"/>
          </p:cNvSpPr>
          <p:nvPr>
            <p:ph type="body" sz="quarter" idx="13" hasCustomPrompt="1"/>
          </p:nvPr>
        </p:nvSpPr>
        <p:spPr>
          <a:xfrm>
            <a:off x="5775074" y="5603340"/>
            <a:ext cx="5605428" cy="286232"/>
          </a:xfrm>
          <a:prstGeom prst="rect">
            <a:avLst/>
          </a:prstGeom>
          <a:noFill/>
        </p:spPr>
        <p:txBody>
          <a:bodyPr wrap="square" rtlCol="0">
            <a:spAutoFit/>
          </a:bodyPr>
          <a:lstStyle>
            <a:lvl1pPr marL="0" indent="0">
              <a:buNone/>
              <a:defRPr lang="fr-FR" sz="1400" b="0" i="0" dirty="0" smtClean="0">
                <a:solidFill>
                  <a:schemeClr val="bg1">
                    <a:lumMod val="65000"/>
                  </a:schemeClr>
                </a:solidFill>
                <a:latin typeface="Arial" panose="020B0604020202020204" pitchFamily="34" charset="0"/>
                <a:cs typeface="Arial" panose="020B0604020202020204" pitchFamily="34" charset="0"/>
              </a:defRPr>
            </a:lvl1pPr>
          </a:lstStyle>
          <a:p>
            <a:pPr marL="0" lvl="0" algn="r"/>
            <a:r>
              <a:rPr lang="fr-FR"/>
              <a:t>Date</a:t>
            </a:r>
          </a:p>
        </p:txBody>
      </p:sp>
      <p:sp>
        <p:nvSpPr>
          <p:cNvPr id="3" name="ZoneTexte 2">
            <a:extLst>
              <a:ext uri="{FF2B5EF4-FFF2-40B4-BE49-F238E27FC236}">
                <a16:creationId xmlns:a16="http://schemas.microsoft.com/office/drawing/2014/main" id="{4113823D-9B4D-513F-3589-9BA70446A9E4}"/>
              </a:ext>
            </a:extLst>
          </p:cNvPr>
          <p:cNvSpPr txBox="1"/>
          <p:nvPr userDrawn="1"/>
        </p:nvSpPr>
        <p:spPr>
          <a:xfrm>
            <a:off x="86264" y="6586670"/>
            <a:ext cx="4201064" cy="215444"/>
          </a:xfrm>
          <a:prstGeom prst="rect">
            <a:avLst/>
          </a:prstGeom>
          <a:noFill/>
        </p:spPr>
        <p:txBody>
          <a:bodyPr wrap="square" rtlCol="0">
            <a:spAutoFit/>
          </a:bodyPr>
          <a:lstStyle/>
          <a:p>
            <a:r>
              <a:rPr lang="fr-FR" sz="800" b="0" i="1" dirty="0">
                <a:solidFill>
                  <a:schemeClr val="bg1">
                    <a:lumMod val="75000"/>
                  </a:schemeClr>
                </a:solidFill>
              </a:rPr>
              <a:t>Cette présentation a été conçue en utilisant les ressources de </a:t>
            </a:r>
            <a:r>
              <a:rPr lang="fr-FR" sz="800" b="0" i="1" dirty="0" err="1">
                <a:solidFill>
                  <a:schemeClr val="bg1">
                    <a:lumMod val="75000"/>
                  </a:schemeClr>
                </a:solidFill>
              </a:rPr>
              <a:t>Flaticon.com</a:t>
            </a:r>
            <a:endParaRPr lang="fr-FR" sz="800" b="0" i="1" dirty="0">
              <a:solidFill>
                <a:schemeClr val="bg1">
                  <a:lumMod val="75000"/>
                </a:schemeClr>
              </a:solidFill>
            </a:endParaRPr>
          </a:p>
        </p:txBody>
      </p:sp>
    </p:spTree>
    <p:extLst>
      <p:ext uri="{BB962C8B-B14F-4D97-AF65-F5344CB8AC3E}">
        <p14:creationId xmlns:p14="http://schemas.microsoft.com/office/powerpoint/2010/main" val="85329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VA">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6A1D484F-E065-2C3F-7C39-E0246F47ABBC}"/>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BFBA9D1-7150-EA90-6FB5-DDE3FCEB3ADD}"/>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18D7BF92-1A74-B949-443C-6A89E66921BE}"/>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0288684D-1EB5-B422-2FED-CC056EC3633B}"/>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62CC8B54-9423-1926-7289-89EF677ABE8E}"/>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4833961A-BE9D-7419-BF68-FC21BA8C95DA}"/>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4303D684-FB85-3DE9-6A2B-B56C9642EC68}"/>
              </a:ext>
            </a:extLst>
          </p:cNvPr>
          <p:cNvGrpSpPr/>
          <p:nvPr userDrawn="1"/>
        </p:nvGrpSpPr>
        <p:grpSpPr>
          <a:xfrm>
            <a:off x="1165469" y="2599788"/>
            <a:ext cx="5638563" cy="2102303"/>
            <a:chOff x="1165469" y="2599788"/>
            <a:chExt cx="5638563" cy="2102303"/>
          </a:xfrm>
        </p:grpSpPr>
        <p:sp>
          <p:nvSpPr>
            <p:cNvPr id="17" name="ZoneTexte 16">
              <a:extLst>
                <a:ext uri="{FF2B5EF4-FFF2-40B4-BE49-F238E27FC236}">
                  <a16:creationId xmlns:a16="http://schemas.microsoft.com/office/drawing/2014/main" id="{B44ECB28-0511-DA68-4E01-C1604D497867}"/>
                </a:ext>
              </a:extLst>
            </p:cNvPr>
            <p:cNvSpPr txBox="1">
              <a:spLocks/>
            </p:cNvSpPr>
            <p:nvPr userDrawn="1"/>
          </p:nvSpPr>
          <p:spPr>
            <a:xfrm>
              <a:off x="1165469" y="2599788"/>
              <a:ext cx="5638563"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000" dirty="0">
                  <a:solidFill>
                    <a:schemeClr val="bg1"/>
                  </a:solidFill>
                  <a:latin typeface="Arial Rounded MT Bold" panose="020F0704030504030204" pitchFamily="34" charset="0"/>
                </a:rPr>
                <a:t>L’OBSTRUCTION DES VOIES AÉRIENNES</a:t>
              </a:r>
            </a:p>
          </p:txBody>
        </p:sp>
        <p:sp>
          <p:nvSpPr>
            <p:cNvPr id="18" name="Rectangle : coins arrondis 17">
              <a:extLst>
                <a:ext uri="{FF2B5EF4-FFF2-40B4-BE49-F238E27FC236}">
                  <a16:creationId xmlns:a16="http://schemas.microsoft.com/office/drawing/2014/main" id="{EDFE84D0-F0E2-50FF-BE2A-46CEEE8AB904}"/>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7963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émorragies extern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018D0F54-4B2D-0B3B-12AA-E9FC1DD6B81D}"/>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CFFC31-DB8C-F297-3071-BC5724E7613F}"/>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064ACDAC-E2F5-A1AB-7A47-45097D88F668}"/>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9" name="Espace réservé du texte 3">
            <a:extLst>
              <a:ext uri="{FF2B5EF4-FFF2-40B4-BE49-F238E27FC236}">
                <a16:creationId xmlns:a16="http://schemas.microsoft.com/office/drawing/2014/main" id="{74ADAA35-9AB7-6338-2BA7-629A3A21F667}"/>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15" name="Espace réservé du texte 3">
            <a:extLst>
              <a:ext uri="{FF2B5EF4-FFF2-40B4-BE49-F238E27FC236}">
                <a16:creationId xmlns:a16="http://schemas.microsoft.com/office/drawing/2014/main" id="{A4DF50B9-D668-5171-5DD2-701EEA4625DD}"/>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6" name="ZoneTexte 15">
            <a:extLst>
              <a:ext uri="{FF2B5EF4-FFF2-40B4-BE49-F238E27FC236}">
                <a16:creationId xmlns:a16="http://schemas.microsoft.com/office/drawing/2014/main" id="{E1D6B285-388D-4FE2-D095-28E886BA436D}"/>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7" name="Groupe 16">
            <a:extLst>
              <a:ext uri="{FF2B5EF4-FFF2-40B4-BE49-F238E27FC236}">
                <a16:creationId xmlns:a16="http://schemas.microsoft.com/office/drawing/2014/main" id="{6B7F47CD-AF41-F6C0-6DB1-6D4CE8E9BDA2}"/>
              </a:ext>
            </a:extLst>
          </p:cNvPr>
          <p:cNvGrpSpPr/>
          <p:nvPr userDrawn="1"/>
        </p:nvGrpSpPr>
        <p:grpSpPr>
          <a:xfrm>
            <a:off x="1284751" y="2599788"/>
            <a:ext cx="5400000" cy="2102303"/>
            <a:chOff x="1284751" y="2599788"/>
            <a:chExt cx="5400000" cy="2102303"/>
          </a:xfrm>
        </p:grpSpPr>
        <p:sp>
          <p:nvSpPr>
            <p:cNvPr id="18" name="ZoneTexte 17">
              <a:extLst>
                <a:ext uri="{FF2B5EF4-FFF2-40B4-BE49-F238E27FC236}">
                  <a16:creationId xmlns:a16="http://schemas.microsoft.com/office/drawing/2014/main" id="{C0605B49-73C3-268D-1D35-BC7F20285EB7}"/>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000" dirty="0">
                  <a:solidFill>
                    <a:schemeClr val="bg1"/>
                  </a:solidFill>
                  <a:latin typeface="Arial Rounded MT Bold" panose="020F0704030504030204" pitchFamily="34" charset="0"/>
                </a:rPr>
                <a:t>LES HÉMORRAGIES EXTERNES</a:t>
              </a:r>
            </a:p>
          </p:txBody>
        </p:sp>
        <p:sp>
          <p:nvSpPr>
            <p:cNvPr id="19" name="Rectangle : coins arrondis 18">
              <a:extLst>
                <a:ext uri="{FF2B5EF4-FFF2-40B4-BE49-F238E27FC236}">
                  <a16:creationId xmlns:a16="http://schemas.microsoft.com/office/drawing/2014/main" id="{98077C4D-E979-056B-0F33-A8FFFAD5C571}"/>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54879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lai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5F44DE9A-76F3-C961-7616-25550B2ADEC9}"/>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2D67880-AB9A-DC9B-9033-C30B7CCE2E9E}"/>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A417746F-7BBA-414D-597A-1C7689279213}"/>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2828AD0D-B479-A532-0E0E-55502064598C}"/>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925C738B-18ED-7CF0-E3BA-343258D8A5CC}"/>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6B197080-7679-30E6-4A19-07ED0994D9A3}"/>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BB1CB25C-D670-90C3-26C9-C01CB2F5C5D9}"/>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F41C15F2-B7E5-6872-E118-78FE5453A327}"/>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LES PLAIES</a:t>
              </a:r>
            </a:p>
          </p:txBody>
        </p:sp>
        <p:sp>
          <p:nvSpPr>
            <p:cNvPr id="18" name="Rectangle : coins arrondis 17">
              <a:extLst>
                <a:ext uri="{FF2B5EF4-FFF2-40B4-BE49-F238E27FC236}">
                  <a16:creationId xmlns:a16="http://schemas.microsoft.com/office/drawing/2014/main" id="{808CFBB6-8EDF-B39A-D26C-B47C79EF4464}"/>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775880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ûlur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98A9B3A3-BC4B-5DDD-57C8-AB12C01A8B40}"/>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FBACA72-0404-7037-9E9E-39389E9EB38B}"/>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1BFD9433-DE58-4539-9C8F-96FF443EF621}"/>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AF00608B-D243-C99D-1D84-FA0D2412EAF5}"/>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33644CDF-2A93-9F46-BEC5-4F74974E327E}"/>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E84B547F-5987-2916-707E-73F62288D600}"/>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B8E6AB71-1387-4DF0-055F-9D6AF1F91182}"/>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335F81F0-A90B-30D1-F7CD-D83FA833F27C}"/>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LES BRÛLURES</a:t>
              </a:r>
            </a:p>
          </p:txBody>
        </p:sp>
        <p:sp>
          <p:nvSpPr>
            <p:cNvPr id="18" name="Rectangle : coins arrondis 17">
              <a:extLst>
                <a:ext uri="{FF2B5EF4-FFF2-40B4-BE49-F238E27FC236}">
                  <a16:creationId xmlns:a16="http://schemas.microsoft.com/office/drawing/2014/main" id="{CEB6C813-89EC-46F2-77BF-ED1313E432EB}"/>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81877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umatism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3745BBD1-2A08-FE62-2254-6F0B91C5A648}"/>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3876EC-0223-A181-59D9-37AA3C137CE6}"/>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819B2509-B27C-B4FA-7598-C147BC912203}"/>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9" name="Espace réservé du texte 3">
            <a:extLst>
              <a:ext uri="{FF2B5EF4-FFF2-40B4-BE49-F238E27FC236}">
                <a16:creationId xmlns:a16="http://schemas.microsoft.com/office/drawing/2014/main" id="{97950BEE-5B3A-5323-FA76-58FF395CA268}"/>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15" name="Espace réservé du texte 3">
            <a:extLst>
              <a:ext uri="{FF2B5EF4-FFF2-40B4-BE49-F238E27FC236}">
                <a16:creationId xmlns:a16="http://schemas.microsoft.com/office/drawing/2014/main" id="{2D6F14DA-08FD-20B6-B68C-452DDAA269FE}"/>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6" name="ZoneTexte 15">
            <a:extLst>
              <a:ext uri="{FF2B5EF4-FFF2-40B4-BE49-F238E27FC236}">
                <a16:creationId xmlns:a16="http://schemas.microsoft.com/office/drawing/2014/main" id="{078B6DA9-2AD5-BA9E-0BBC-74453D6C1162}"/>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7" name="Groupe 16">
            <a:extLst>
              <a:ext uri="{FF2B5EF4-FFF2-40B4-BE49-F238E27FC236}">
                <a16:creationId xmlns:a16="http://schemas.microsoft.com/office/drawing/2014/main" id="{516D22C3-4ED0-276E-8C58-6365B1E7FBAD}"/>
              </a:ext>
            </a:extLst>
          </p:cNvPr>
          <p:cNvGrpSpPr/>
          <p:nvPr userDrawn="1"/>
        </p:nvGrpSpPr>
        <p:grpSpPr>
          <a:xfrm>
            <a:off x="1284751" y="2599788"/>
            <a:ext cx="5400000" cy="2102303"/>
            <a:chOff x="1284751" y="2599788"/>
            <a:chExt cx="5400000" cy="2102303"/>
          </a:xfrm>
        </p:grpSpPr>
        <p:sp>
          <p:nvSpPr>
            <p:cNvPr id="18" name="ZoneTexte 17">
              <a:extLst>
                <a:ext uri="{FF2B5EF4-FFF2-40B4-BE49-F238E27FC236}">
                  <a16:creationId xmlns:a16="http://schemas.microsoft.com/office/drawing/2014/main" id="{05E962B2-F356-4E2F-7750-803439F843F0}"/>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000" dirty="0">
                  <a:solidFill>
                    <a:schemeClr val="bg1"/>
                  </a:solidFill>
                  <a:latin typeface="Arial Rounded MT Bold" panose="020F0704030504030204" pitchFamily="34" charset="0"/>
                </a:rPr>
                <a:t>LES TRAUMATISMES</a:t>
              </a:r>
            </a:p>
          </p:txBody>
        </p:sp>
        <p:sp>
          <p:nvSpPr>
            <p:cNvPr id="19" name="Rectangle : coins arrondis 18">
              <a:extLst>
                <a:ext uri="{FF2B5EF4-FFF2-40B4-BE49-F238E27FC236}">
                  <a16:creationId xmlns:a16="http://schemas.microsoft.com/office/drawing/2014/main" id="{48C6C9D0-0A04-5E0C-0FFB-A8E662548555}"/>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2188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lais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2ACA1423-BD6A-60D1-A359-DE52FA460874}"/>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F23C6AE-460C-9C97-CA92-60238588C27D}"/>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266418F3-A2DE-3CD4-8C1D-C419CDC156A9}"/>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6A3883AF-AA30-F246-B958-5329FDBD8FAF}"/>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19E6D656-23CA-9DF8-667B-74ECF317DC34}"/>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C772BCDF-92B1-7DD7-1FE8-61466DEE0484}"/>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F0F922C1-77C8-097C-8D81-B9EC3E4252C6}"/>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CE8DAD1A-A472-3C4B-CEAB-BD437726BF18}"/>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LES MALAISES</a:t>
              </a:r>
            </a:p>
          </p:txBody>
        </p:sp>
        <p:sp>
          <p:nvSpPr>
            <p:cNvPr id="18" name="Rectangle : coins arrondis 17">
              <a:extLst>
                <a:ext uri="{FF2B5EF4-FFF2-40B4-BE49-F238E27FC236}">
                  <a16:creationId xmlns:a16="http://schemas.microsoft.com/office/drawing/2014/main" id="{20CC9E28-431C-ACE3-44CC-718B3A06BCE1}"/>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36470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te de connaissance">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1F9A3715-A91B-9AFC-F75D-0821F9935E95}"/>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DD07734-9BD1-8429-AC50-E275D6C097D7}"/>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3BD31770-A776-2392-DD16-D05091780C3B}"/>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5E3A3048-1EAC-5CA5-5BA5-FD6115CBFD14}"/>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0F5544A1-A54E-267D-5D5C-FE3677642891}"/>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12933FD3-D1EB-46D6-0042-ABFA6443B7AC}"/>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3623E82C-1A06-6EDB-34C4-A8EC9F8867D6}"/>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93DD6701-7E76-3D32-B7B1-76ED2D51D42F}"/>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 PERTE DE CONNAISSANCE</a:t>
              </a:r>
            </a:p>
          </p:txBody>
        </p:sp>
        <p:sp>
          <p:nvSpPr>
            <p:cNvPr id="18" name="Rectangle : coins arrondis 17">
              <a:extLst>
                <a:ext uri="{FF2B5EF4-FFF2-40B4-BE49-F238E27FC236}">
                  <a16:creationId xmlns:a16="http://schemas.microsoft.com/office/drawing/2014/main" id="{94F6A29B-255A-3EFC-197A-780AA557F91E}"/>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99247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rrêt cardiaque">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703366AC-ED0E-AFF4-AF48-C2884B5CB3AD}"/>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9B22462-BC63-426B-3627-D461EE69C616}"/>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61813DE9-4B40-B19E-19EF-5202BC32C789}"/>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20B65234-688B-4C46-3DC8-4CEAF99836A5}"/>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8B230A0A-03C5-3D68-AE36-DD9A9EEFC2E8}"/>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8104A19A-B596-0D95-2605-14E7CCC1B252}"/>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B743EC6C-A545-8F21-BD5A-E398FC07D194}"/>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F4162C2D-8905-5361-E0A4-9CCCB7341236}"/>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L’ARRÊT CARDIAQUE</a:t>
              </a:r>
            </a:p>
          </p:txBody>
        </p:sp>
        <p:sp>
          <p:nvSpPr>
            <p:cNvPr id="18" name="Rectangle : coins arrondis 17">
              <a:extLst>
                <a:ext uri="{FF2B5EF4-FFF2-40B4-BE49-F238E27FC236}">
                  <a16:creationId xmlns:a16="http://schemas.microsoft.com/office/drawing/2014/main" id="{371CD1C8-975F-71C1-E2FC-472E44FAC911}"/>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69550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if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0E9CA0-9690-0308-9BDD-E4AFF8ECDF4F}"/>
              </a:ext>
            </a:extLst>
          </p:cNvPr>
          <p:cNvSpPr/>
          <p:nvPr userDrawn="1"/>
        </p:nvSpPr>
        <p:spPr>
          <a:xfrm>
            <a:off x="0" y="0"/>
            <a:ext cx="12192000" cy="6858000"/>
          </a:xfrm>
          <a:prstGeom prst="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5920A51F-41F9-A99D-F869-D6C7AE5248D2}"/>
              </a:ext>
            </a:extLst>
          </p:cNvPr>
          <p:cNvPicPr>
            <a:picLocks/>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3372644" y="705644"/>
            <a:ext cx="5446713" cy="5446713"/>
          </a:xfrm>
          <a:prstGeom prst="flowChartConnector">
            <a:avLst/>
          </a:prstGeom>
          <a:ln w="38100">
            <a:noFill/>
          </a:ln>
        </p:spPr>
      </p:pic>
      <p:sp>
        <p:nvSpPr>
          <p:cNvPr id="5" name="Rectangle : coins arrondis 4">
            <a:extLst>
              <a:ext uri="{FF2B5EF4-FFF2-40B4-BE49-F238E27FC236}">
                <a16:creationId xmlns:a16="http://schemas.microsoft.com/office/drawing/2014/main" id="{4BFE8D9C-FAF1-205F-5811-514A677FAA3C}"/>
              </a:ext>
            </a:extLst>
          </p:cNvPr>
          <p:cNvSpPr/>
          <p:nvPr userDrawn="1"/>
        </p:nvSpPr>
        <p:spPr>
          <a:xfrm>
            <a:off x="1803400" y="1785668"/>
            <a:ext cx="8585199" cy="3286664"/>
          </a:xfrm>
          <a:prstGeom prst="roundRect">
            <a:avLst>
              <a:gd name="adj" fmla="val 4342"/>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9">
            <a:extLst>
              <a:ext uri="{FF2B5EF4-FFF2-40B4-BE49-F238E27FC236}">
                <a16:creationId xmlns:a16="http://schemas.microsoft.com/office/drawing/2014/main" id="{FE7FA629-6C63-668B-798E-5054BCF77AE9}"/>
              </a:ext>
            </a:extLst>
          </p:cNvPr>
          <p:cNvSpPr>
            <a:spLocks noGrp="1"/>
          </p:cNvSpPr>
          <p:nvPr>
            <p:ph type="body" sz="quarter" idx="11" hasCustomPrompt="1"/>
          </p:nvPr>
        </p:nvSpPr>
        <p:spPr>
          <a:xfrm>
            <a:off x="2032000" y="3027680"/>
            <a:ext cx="8077200" cy="1767840"/>
          </a:xfrm>
          <a:prstGeom prst="rect">
            <a:avLst/>
          </a:prstGeom>
        </p:spPr>
        <p:txBody>
          <a:bodyPr anchor="ctr" anchorCtr="0"/>
          <a:lstStyle>
            <a:lvl1pPr marL="0" indent="0" algn="ctr">
              <a:buNone/>
              <a:defRPr sz="2000" b="0">
                <a:solidFill>
                  <a:srgbClr val="00497E"/>
                </a:solidFill>
              </a:defRPr>
            </a:lvl1pPr>
          </a:lstStyle>
          <a:p>
            <a:pPr lvl="0"/>
            <a:r>
              <a:rPr lang="fr-FR" dirty="0"/>
              <a:t>Objectif de la séquence</a:t>
            </a:r>
          </a:p>
        </p:txBody>
      </p:sp>
      <p:sp>
        <p:nvSpPr>
          <p:cNvPr id="6" name="ZoneTexte 5">
            <a:extLst>
              <a:ext uri="{FF2B5EF4-FFF2-40B4-BE49-F238E27FC236}">
                <a16:creationId xmlns:a16="http://schemas.microsoft.com/office/drawing/2014/main" id="{4064C61F-EAFE-66C4-69CE-FF019407A394}"/>
              </a:ext>
            </a:extLst>
          </p:cNvPr>
          <p:cNvSpPr txBox="1"/>
          <p:nvPr userDrawn="1"/>
        </p:nvSpPr>
        <p:spPr>
          <a:xfrm>
            <a:off x="2029220" y="2144215"/>
            <a:ext cx="8077200" cy="840230"/>
          </a:xfrm>
          <a:prstGeom prst="rect">
            <a:avLst/>
          </a:prstGeom>
          <a:noFill/>
        </p:spPr>
        <p:txBody>
          <a:bodyPr wrap="square">
            <a:spAutoFit/>
          </a:bodyPr>
          <a:lstStyle/>
          <a:p>
            <a:pPr marL="0" lvl="0" indent="0" algn="ctr" defTabSz="914400" rtl="0" eaLnBrk="1" latinLnBrk="0" hangingPunct="1">
              <a:lnSpc>
                <a:spcPct val="90000"/>
              </a:lnSpc>
              <a:spcBef>
                <a:spcPts val="1000"/>
              </a:spcBef>
              <a:buFont typeface="Arial" panose="020B0604020202020204" pitchFamily="34" charset="0"/>
              <a:buNone/>
            </a:pPr>
            <a:r>
              <a:rPr lang="fr-FR" sz="5400" b="1" kern="1200" dirty="0">
                <a:solidFill>
                  <a:srgbClr val="00497E"/>
                </a:solidFill>
                <a:latin typeface="+mn-lt"/>
                <a:ea typeface="+mn-ea"/>
                <a:cs typeface="+mn-cs"/>
              </a:rPr>
              <a:t>OBJECTIFS</a:t>
            </a:r>
          </a:p>
        </p:txBody>
      </p:sp>
    </p:spTree>
    <p:extLst>
      <p:ext uri="{BB962C8B-B14F-4D97-AF65-F5344CB8AC3E}">
        <p14:creationId xmlns:p14="http://schemas.microsoft.com/office/powerpoint/2010/main" val="2296341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nthè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6DFAB-1DAD-DEBC-9002-E712F32EA111}"/>
              </a:ext>
            </a:extLst>
          </p:cNvPr>
          <p:cNvSpPr/>
          <p:nvPr userDrawn="1"/>
        </p:nvSpPr>
        <p:spPr>
          <a:xfrm>
            <a:off x="9915277" y="247933"/>
            <a:ext cx="2075290" cy="817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9" name="Rectangle : coins arrondis 8">
            <a:extLst>
              <a:ext uri="{FF2B5EF4-FFF2-40B4-BE49-F238E27FC236}">
                <a16:creationId xmlns:a16="http://schemas.microsoft.com/office/drawing/2014/main" id="{E0A18018-51CF-9CDA-9C38-3F7B9F1B7D71}"/>
              </a:ext>
            </a:extLst>
          </p:cNvPr>
          <p:cNvSpPr/>
          <p:nvPr userDrawn="1"/>
        </p:nvSpPr>
        <p:spPr>
          <a:xfrm>
            <a:off x="279400" y="1945611"/>
            <a:ext cx="11633200" cy="4563677"/>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texte 17">
            <a:extLst>
              <a:ext uri="{FF2B5EF4-FFF2-40B4-BE49-F238E27FC236}">
                <a16:creationId xmlns:a16="http://schemas.microsoft.com/office/drawing/2014/main" id="{2CB57FF8-9917-D92E-FD2F-6D638E6620D8}"/>
              </a:ext>
            </a:extLst>
          </p:cNvPr>
          <p:cNvSpPr>
            <a:spLocks noGrp="1"/>
          </p:cNvSpPr>
          <p:nvPr>
            <p:ph type="body" sz="quarter" idx="10" hasCustomPrompt="1"/>
          </p:nvPr>
        </p:nvSpPr>
        <p:spPr>
          <a:xfrm>
            <a:off x="279400" y="1118187"/>
            <a:ext cx="11633200" cy="613491"/>
          </a:xfrm>
          <a:prstGeom prst="rect">
            <a:avLst/>
          </a:prstGeom>
        </p:spPr>
        <p:txBody>
          <a:bodyPr anchor="ctr"/>
          <a:lstStyle>
            <a:lvl1pPr marL="0" indent="0">
              <a:buNone/>
              <a:defRPr sz="1800">
                <a:solidFill>
                  <a:srgbClr val="00497E"/>
                </a:solidFill>
              </a:defRPr>
            </a:lvl1pPr>
            <a:lvl2pPr>
              <a:defRPr sz="1600"/>
            </a:lvl2pPr>
            <a:lvl3pPr>
              <a:defRPr sz="1400"/>
            </a:lvl3pPr>
            <a:lvl4pPr>
              <a:defRPr sz="1200"/>
            </a:lvl4pPr>
            <a:lvl5pPr>
              <a:defRPr sz="1200"/>
            </a:lvl5pPr>
          </a:lstStyle>
          <a:p>
            <a:pPr lvl="0"/>
            <a:r>
              <a:rPr lang="fr-FR" dirty="0"/>
              <a:t>Texte</a:t>
            </a:r>
          </a:p>
        </p:txBody>
      </p:sp>
      <p:pic>
        <p:nvPicPr>
          <p:cNvPr id="4" name="Image 3">
            <a:extLst>
              <a:ext uri="{FF2B5EF4-FFF2-40B4-BE49-F238E27FC236}">
                <a16:creationId xmlns:a16="http://schemas.microsoft.com/office/drawing/2014/main" id="{267070D1-9152-221A-576F-1F301ADCE157}"/>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6292" t="6355" r="7425" b="7361"/>
          <a:stretch/>
        </p:blipFill>
        <p:spPr>
          <a:xfrm>
            <a:off x="11271800" y="247933"/>
            <a:ext cx="640800" cy="640800"/>
          </a:xfrm>
          <a:prstGeom prst="flowChartConnector">
            <a:avLst/>
          </a:prstGeom>
          <a:ln w="38100">
            <a:noFill/>
          </a:ln>
        </p:spPr>
      </p:pic>
      <p:sp>
        <p:nvSpPr>
          <p:cNvPr id="5" name="Rectangle 4">
            <a:extLst>
              <a:ext uri="{FF2B5EF4-FFF2-40B4-BE49-F238E27FC236}">
                <a16:creationId xmlns:a16="http://schemas.microsoft.com/office/drawing/2014/main" id="{8A8EA9E3-9BA8-7CF2-5852-45C9E7A269E3}"/>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AD451A67-85C1-5C29-8A39-75FDFE5E803C}"/>
              </a:ext>
            </a:extLst>
          </p:cNvPr>
          <p:cNvSpPr txBox="1"/>
          <p:nvPr userDrawn="1"/>
        </p:nvSpPr>
        <p:spPr>
          <a:xfrm>
            <a:off x="279400" y="217161"/>
            <a:ext cx="2179595" cy="461665"/>
          </a:xfrm>
          <a:prstGeom prst="rect">
            <a:avLst/>
          </a:prstGeom>
          <a:noFill/>
        </p:spPr>
        <p:txBody>
          <a:bodyPr wrap="square" rtlCol="0">
            <a:spAutoFit/>
          </a:bodyPr>
          <a:lstStyle/>
          <a:p>
            <a:r>
              <a:rPr lang="fr-FR" sz="2400" b="1">
                <a:solidFill>
                  <a:srgbClr val="00497E"/>
                </a:solidFill>
                <a:latin typeface="Arial" panose="020B0604020202020204" pitchFamily="34" charset="0"/>
                <a:cs typeface="Arial" panose="020B0604020202020204" pitchFamily="34" charset="0"/>
              </a:rPr>
              <a:t>SYNTHÈSE – </a:t>
            </a:r>
          </a:p>
        </p:txBody>
      </p:sp>
      <p:sp>
        <p:nvSpPr>
          <p:cNvPr id="6" name="Espace réservé du texte 5">
            <a:extLst>
              <a:ext uri="{FF2B5EF4-FFF2-40B4-BE49-F238E27FC236}">
                <a16:creationId xmlns:a16="http://schemas.microsoft.com/office/drawing/2014/main" id="{F1794A33-BC35-675F-544A-3B721596DC67}"/>
              </a:ext>
            </a:extLst>
          </p:cNvPr>
          <p:cNvSpPr>
            <a:spLocks noGrp="1"/>
          </p:cNvSpPr>
          <p:nvPr>
            <p:ph type="body" sz="quarter" idx="11" hasCustomPrompt="1"/>
          </p:nvPr>
        </p:nvSpPr>
        <p:spPr>
          <a:xfrm>
            <a:off x="2318264" y="235627"/>
            <a:ext cx="7142162" cy="424732"/>
          </a:xfrm>
          <a:prstGeom prst="rect">
            <a:avLst/>
          </a:prstGeom>
        </p:spPr>
        <p:txBody>
          <a:bodyPr>
            <a:spAutoFit/>
          </a:bodyPr>
          <a:lstStyle>
            <a:lvl1pPr marL="0" indent="0">
              <a:buNone/>
              <a:defRPr lang="fr-FR" sz="2400" b="1" kern="1200" dirty="0">
                <a:solidFill>
                  <a:srgbClr val="00497E"/>
                </a:solidFill>
                <a:latin typeface="Arial" panose="020B0604020202020204" pitchFamily="34" charset="0"/>
                <a:ea typeface="+mn-ea"/>
                <a:cs typeface="Arial" panose="020B0604020202020204" pitchFamily="34" charset="0"/>
              </a:defRPr>
            </a:lvl1pPr>
            <a:lvl2pPr>
              <a:defRPr lang="fr-FR" sz="2400" b="1" kern="1200" dirty="0" smtClean="0">
                <a:solidFill>
                  <a:schemeClr val="bg1"/>
                </a:solidFill>
                <a:latin typeface="Arial" panose="020B0604020202020204" pitchFamily="34" charset="0"/>
                <a:ea typeface="+mn-ea"/>
                <a:cs typeface="Arial" panose="020B0604020202020204" pitchFamily="34" charset="0"/>
              </a:defRPr>
            </a:lvl2pPr>
            <a:lvl3pPr>
              <a:defRPr lang="fr-FR" sz="2400" b="1" kern="1200" dirty="0" smtClean="0">
                <a:solidFill>
                  <a:schemeClr val="bg1"/>
                </a:solidFill>
                <a:latin typeface="Arial" panose="020B0604020202020204" pitchFamily="34" charset="0"/>
                <a:ea typeface="+mn-ea"/>
                <a:cs typeface="Arial" panose="020B0604020202020204" pitchFamily="34" charset="0"/>
              </a:defRPr>
            </a:lvl3pPr>
            <a:lvl4pPr>
              <a:defRPr lang="fr-FR" sz="2400" b="1" kern="1200" dirty="0" smtClean="0">
                <a:solidFill>
                  <a:schemeClr val="bg1"/>
                </a:solidFill>
                <a:latin typeface="Arial" panose="020B0604020202020204" pitchFamily="34" charset="0"/>
                <a:ea typeface="+mn-ea"/>
                <a:cs typeface="Arial" panose="020B0604020202020204" pitchFamily="34" charset="0"/>
              </a:defRPr>
            </a:lvl4pPr>
            <a:lvl5pPr>
              <a:defRPr lang="fr-FR" sz="2400" b="1" kern="1200" dirty="0">
                <a:solidFill>
                  <a:schemeClr val="bg1"/>
                </a:solidFill>
                <a:latin typeface="Arial" panose="020B0604020202020204" pitchFamily="34" charset="0"/>
                <a:ea typeface="+mn-ea"/>
                <a:cs typeface="Arial" panose="020B0604020202020204" pitchFamily="34" charset="0"/>
              </a:defRPr>
            </a:lvl5pPr>
          </a:lstStyle>
          <a:p>
            <a:pPr lvl="0"/>
            <a:r>
              <a:rPr lang="fr-FR" dirty="0"/>
              <a:t>Titre du chapitre</a:t>
            </a:r>
          </a:p>
        </p:txBody>
      </p:sp>
    </p:spTree>
    <p:extLst>
      <p:ext uri="{BB962C8B-B14F-4D97-AF65-F5344CB8AC3E}">
        <p14:creationId xmlns:p14="http://schemas.microsoft.com/office/powerpoint/2010/main" val="212323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u chapitre - ble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C29ED5-1271-F3FB-F3F5-16C9C99DA612}"/>
              </a:ext>
            </a:extLst>
          </p:cNvPr>
          <p:cNvSpPr/>
          <p:nvPr userDrawn="1"/>
        </p:nvSpPr>
        <p:spPr>
          <a:xfrm>
            <a:off x="0" y="0"/>
            <a:ext cx="12192000" cy="6858000"/>
          </a:xfrm>
          <a:prstGeom prst="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3A9D5D45-557E-C0F6-B6EB-F49A90F7C354}"/>
              </a:ext>
            </a:extLst>
          </p:cNvPr>
          <p:cNvPicPr>
            <a:picLocks/>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3372644" y="705644"/>
            <a:ext cx="5446713" cy="5446713"/>
          </a:xfrm>
          <a:prstGeom prst="flowChartConnector">
            <a:avLst/>
          </a:prstGeom>
          <a:ln w="38100">
            <a:noFill/>
          </a:ln>
        </p:spPr>
      </p:pic>
      <p:sp>
        <p:nvSpPr>
          <p:cNvPr id="7" name="Rectangle : coins arrondis 6">
            <a:extLst>
              <a:ext uri="{FF2B5EF4-FFF2-40B4-BE49-F238E27FC236}">
                <a16:creationId xmlns:a16="http://schemas.microsoft.com/office/drawing/2014/main" id="{6312ECE5-1051-A165-8391-6A55212D1408}"/>
              </a:ext>
            </a:extLst>
          </p:cNvPr>
          <p:cNvSpPr/>
          <p:nvPr userDrawn="1"/>
        </p:nvSpPr>
        <p:spPr>
          <a:xfrm>
            <a:off x="1803400" y="1785668"/>
            <a:ext cx="8585199" cy="3286664"/>
          </a:xfrm>
          <a:prstGeom prst="roundRect">
            <a:avLst>
              <a:gd name="adj" fmla="val 4342"/>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9">
            <a:extLst>
              <a:ext uri="{FF2B5EF4-FFF2-40B4-BE49-F238E27FC236}">
                <a16:creationId xmlns:a16="http://schemas.microsoft.com/office/drawing/2014/main" id="{6B1F9F04-5A95-3FB6-BE06-2D54B95B7A41}"/>
              </a:ext>
            </a:extLst>
          </p:cNvPr>
          <p:cNvSpPr>
            <a:spLocks noGrp="1"/>
          </p:cNvSpPr>
          <p:nvPr>
            <p:ph type="body" sz="quarter" idx="12" hasCustomPrompt="1"/>
          </p:nvPr>
        </p:nvSpPr>
        <p:spPr>
          <a:xfrm>
            <a:off x="2032000" y="3836504"/>
            <a:ext cx="8077200" cy="959016"/>
          </a:xfrm>
          <a:prstGeom prst="rect">
            <a:avLst/>
          </a:prstGeom>
        </p:spPr>
        <p:txBody>
          <a:bodyPr anchor="t" anchorCtr="0"/>
          <a:lstStyle>
            <a:lvl1pPr marL="0" indent="0" algn="ctr">
              <a:buNone/>
              <a:defRPr sz="2800" b="1">
                <a:solidFill>
                  <a:srgbClr val="00497E"/>
                </a:solidFill>
              </a:defRPr>
            </a:lvl1pPr>
          </a:lstStyle>
          <a:p>
            <a:pPr lvl="0"/>
            <a:r>
              <a:rPr lang="fr-FR" dirty="0"/>
              <a:t>Sous-titre du chapitre</a:t>
            </a:r>
          </a:p>
        </p:txBody>
      </p:sp>
      <p:sp>
        <p:nvSpPr>
          <p:cNvPr id="11" name="Espace réservé du texte 9">
            <a:extLst>
              <a:ext uri="{FF2B5EF4-FFF2-40B4-BE49-F238E27FC236}">
                <a16:creationId xmlns:a16="http://schemas.microsoft.com/office/drawing/2014/main" id="{BAA97D24-408F-E279-DB70-7A0A0D1A4571}"/>
              </a:ext>
            </a:extLst>
          </p:cNvPr>
          <p:cNvSpPr>
            <a:spLocks noGrp="1"/>
          </p:cNvSpPr>
          <p:nvPr>
            <p:ph type="body" sz="quarter" idx="13" hasCustomPrompt="1"/>
          </p:nvPr>
        </p:nvSpPr>
        <p:spPr>
          <a:xfrm>
            <a:off x="2032000" y="2143760"/>
            <a:ext cx="8077200" cy="1415932"/>
          </a:xfrm>
          <a:prstGeom prst="rect">
            <a:avLst/>
          </a:prstGeom>
        </p:spPr>
        <p:txBody>
          <a:bodyPr anchor="ctr" anchorCtr="0"/>
          <a:lstStyle>
            <a:lvl1pPr marL="0" indent="0" algn="ctr">
              <a:buNone/>
              <a:defRPr sz="5400" b="1">
                <a:solidFill>
                  <a:srgbClr val="00497E"/>
                </a:solidFill>
              </a:defRPr>
            </a:lvl1pPr>
          </a:lstStyle>
          <a:p>
            <a:pPr lvl="0"/>
            <a:r>
              <a:rPr lang="fr-FR" dirty="0"/>
              <a:t>TITRE DU CHAPITRE</a:t>
            </a:r>
          </a:p>
        </p:txBody>
      </p:sp>
    </p:spTree>
    <p:extLst>
      <p:ext uri="{BB962C8B-B14F-4D97-AF65-F5344CB8AC3E}">
        <p14:creationId xmlns:p14="http://schemas.microsoft.com/office/powerpoint/2010/main" val="22747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ez-vous des questions ?">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AB6CB00-544E-CFA1-6A39-953CD31388CC}"/>
              </a:ext>
            </a:extLst>
          </p:cNvPr>
          <p:cNvPicPr>
            <a:picLocks noChangeAspect="1" noChangeArrowheads="1"/>
          </p:cNvPicPr>
          <p:nvPr userDrawn="1"/>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5210" t="40488" r="18539" b="4046"/>
          <a:stretch/>
        </p:blipFill>
        <p:spPr bwMode="auto">
          <a:xfrm>
            <a:off x="1284750" y="0"/>
            <a:ext cx="109072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E1E1CC4-2480-428D-6523-A3F80C6D2A2E}"/>
              </a:ext>
            </a:extLst>
          </p:cNvPr>
          <p:cNvPicPr>
            <a:picLocks noChangeAspect="1" noChangeArrowheads="1"/>
          </p:cNvPicPr>
          <p:nvPr userDrawn="1"/>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1581" r="37764" b="29796"/>
          <a:stretch/>
        </p:blipFill>
        <p:spPr bwMode="auto">
          <a:xfrm>
            <a:off x="1284749" y="0"/>
            <a:ext cx="109072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ucune description de photo disponible.">
            <a:extLst>
              <a:ext uri="{FF2B5EF4-FFF2-40B4-BE49-F238E27FC236}">
                <a16:creationId xmlns:a16="http://schemas.microsoft.com/office/drawing/2014/main" id="{11E05958-D504-BBAD-EEB5-D13299439B2C}"/>
              </a:ext>
            </a:extLst>
          </p:cNvPr>
          <p:cNvPicPr>
            <a:picLocks noChangeAspect="1" noChangeArrowheads="1"/>
          </p:cNvPicPr>
          <p:nvPr userDrawn="1"/>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177505" y="0"/>
            <a:ext cx="110144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A31248F-82D5-8B5E-00FF-4F7FA99174D2}"/>
              </a:ext>
            </a:extLst>
          </p:cNvPr>
          <p:cNvPicPr>
            <a:picLocks noChangeAspect="1" noChangeArrowheads="1"/>
          </p:cNvPicPr>
          <p:nvPr userDrawn="1"/>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271" t="16835" r="29022" b="21831"/>
          <a:stretch/>
        </p:blipFill>
        <p:spPr bwMode="auto">
          <a:xfrm>
            <a:off x="1650380" y="0"/>
            <a:ext cx="10541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44F67-61D1-50D5-75F6-88FA62D6AC11}"/>
              </a:ext>
            </a:extLst>
          </p:cNvPr>
          <p:cNvSpPr/>
          <p:nvPr userDrawn="1"/>
        </p:nvSpPr>
        <p:spPr>
          <a:xfrm>
            <a:off x="0" y="0"/>
            <a:ext cx="7315200" cy="6858000"/>
          </a:xfrm>
          <a:prstGeom prst="rect">
            <a:avLst/>
          </a:prstGeom>
          <a:gradFill flip="none" rotWithShape="1">
            <a:gsLst>
              <a:gs pos="27000">
                <a:srgbClr val="00497E"/>
              </a:gs>
              <a:gs pos="87000">
                <a:srgbClr val="00529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35C0EF01-2C2B-5658-6F25-38ECC2CE9CC1}"/>
              </a:ext>
            </a:extLst>
          </p:cNvPr>
          <p:cNvSpPr txBox="1">
            <a:spLocks/>
          </p:cNvSpPr>
          <p:nvPr userDrawn="1"/>
        </p:nvSpPr>
        <p:spPr>
          <a:xfrm>
            <a:off x="1284751" y="4873727"/>
            <a:ext cx="54000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3200">
                <a:solidFill>
                  <a:schemeClr val="bg1"/>
                </a:solidFill>
                <a:latin typeface="Arial Rounded MT Bold" panose="020F0704030504030204" pitchFamily="34" charset="0"/>
              </a:rPr>
              <a:t>AVEZ-VOUS </a:t>
            </a:r>
          </a:p>
          <a:p>
            <a:pPr algn="ctr"/>
            <a:r>
              <a:rPr lang="fr-FR" sz="3200">
                <a:solidFill>
                  <a:schemeClr val="bg1"/>
                </a:solidFill>
                <a:latin typeface="Arial Rounded MT Bold" panose="020F0704030504030204" pitchFamily="34" charset="0"/>
              </a:rPr>
              <a:t>DES QUESTIONS ?</a:t>
            </a:r>
            <a:endParaRPr lang="fr-FR" sz="1800">
              <a:solidFill>
                <a:schemeClr val="bg1"/>
              </a:solidFill>
              <a:latin typeface="Arial Rounded MT Bold" panose="020F0704030504030204" pitchFamily="34" charset="0"/>
            </a:endParaRPr>
          </a:p>
        </p:txBody>
      </p:sp>
      <p:grpSp>
        <p:nvGrpSpPr>
          <p:cNvPr id="11" name="Groupe 10">
            <a:extLst>
              <a:ext uri="{FF2B5EF4-FFF2-40B4-BE49-F238E27FC236}">
                <a16:creationId xmlns:a16="http://schemas.microsoft.com/office/drawing/2014/main" id="{717A8F6E-76B7-12CE-7AF4-C116051BEB47}"/>
              </a:ext>
            </a:extLst>
          </p:cNvPr>
          <p:cNvGrpSpPr/>
          <p:nvPr userDrawn="1"/>
        </p:nvGrpSpPr>
        <p:grpSpPr>
          <a:xfrm>
            <a:off x="1284751" y="3078683"/>
            <a:ext cx="5400000" cy="1623408"/>
            <a:chOff x="1284751" y="3078683"/>
            <a:chExt cx="5400000" cy="1623408"/>
          </a:xfrm>
        </p:grpSpPr>
        <p:sp>
          <p:nvSpPr>
            <p:cNvPr id="5" name="ZoneTexte 4">
              <a:extLst>
                <a:ext uri="{FF2B5EF4-FFF2-40B4-BE49-F238E27FC236}">
                  <a16:creationId xmlns:a16="http://schemas.microsoft.com/office/drawing/2014/main" id="{E4D918D2-FD7C-85B3-1C25-F254126BBFEA}"/>
                </a:ext>
              </a:extLst>
            </p:cNvPr>
            <p:cNvSpPr txBox="1">
              <a:spLocks/>
            </p:cNvSpPr>
            <p:nvPr userDrawn="1"/>
          </p:nvSpPr>
          <p:spPr>
            <a:xfrm>
              <a:off x="1284751" y="3078683"/>
              <a:ext cx="5400000" cy="141577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5400">
                  <a:solidFill>
                    <a:schemeClr val="bg1"/>
                  </a:solidFill>
                  <a:latin typeface="Arial Rounded MT Bold" panose="020F0704030504030204" pitchFamily="34" charset="0"/>
                </a:rPr>
                <a:t>MERCI</a:t>
              </a:r>
              <a:r>
                <a:rPr lang="fr-FR" sz="4400">
                  <a:solidFill>
                    <a:schemeClr val="bg1"/>
                  </a:solidFill>
                  <a:latin typeface="Arial Rounded MT Bold" panose="020F0704030504030204" pitchFamily="34" charset="0"/>
                </a:rPr>
                <a:t> </a:t>
              </a:r>
            </a:p>
            <a:p>
              <a:pPr algn="ctr"/>
              <a:r>
                <a:rPr lang="fr-FR" sz="3200" i="0">
                  <a:solidFill>
                    <a:schemeClr val="bg1"/>
                  </a:solidFill>
                  <a:latin typeface="Arial Rounded MT Bold" panose="020F0704030504030204" pitchFamily="34" charset="0"/>
                </a:rPr>
                <a:t>DE VOTRE ATTENTION</a:t>
              </a:r>
            </a:p>
          </p:txBody>
        </p:sp>
        <p:sp>
          <p:nvSpPr>
            <p:cNvPr id="9" name="Rectangle : coins arrondis 8">
              <a:extLst>
                <a:ext uri="{FF2B5EF4-FFF2-40B4-BE49-F238E27FC236}">
                  <a16:creationId xmlns:a16="http://schemas.microsoft.com/office/drawing/2014/main" id="{F47AF23E-3B2F-AE45-A2C1-0474D6B6A504}"/>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a:extLst>
              <a:ext uri="{FF2B5EF4-FFF2-40B4-BE49-F238E27FC236}">
                <a16:creationId xmlns:a16="http://schemas.microsoft.com/office/drawing/2014/main" id="{60C5CDBC-2DBB-D831-044B-950199DA028C}"/>
              </a:ext>
            </a:extLst>
          </p:cNvPr>
          <p:cNvPicPr>
            <a:picLocks/>
          </p:cNvPicPr>
          <p:nvPr userDrawn="1"/>
        </p:nvPicPr>
        <p:blipFill rotWithShape="1">
          <a:blip r:embed="rId7">
            <a:alphaModFix/>
            <a:extLst>
              <a:ext uri="{28A0092B-C50C-407E-A947-70E740481C1C}">
                <a14:useLocalDpi xmlns:a14="http://schemas.microsoft.com/office/drawing/2010/main" val="0"/>
              </a:ext>
            </a:extLst>
          </a:blip>
          <a:srcRect l="6292" t="6355" r="7425" b="7361"/>
          <a:stretch/>
        </p:blipFill>
        <p:spPr>
          <a:xfrm>
            <a:off x="2944092" y="743162"/>
            <a:ext cx="2081318" cy="2081318"/>
          </a:xfrm>
          <a:prstGeom prst="flowChartConnector">
            <a:avLst/>
          </a:prstGeom>
          <a:ln w="38100">
            <a:noFill/>
          </a:ln>
        </p:spPr>
      </p:pic>
    </p:spTree>
    <p:extLst>
      <p:ext uri="{BB962C8B-B14F-4D97-AF65-F5344CB8AC3E}">
        <p14:creationId xmlns:p14="http://schemas.microsoft.com/office/powerpoint/2010/main" val="890559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éfini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2B540E-348D-77D8-EE8A-EE2C15A0D041}"/>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2">
            <a:extLst>
              <a:ext uri="{FF2B5EF4-FFF2-40B4-BE49-F238E27FC236}">
                <a16:creationId xmlns:a16="http://schemas.microsoft.com/office/drawing/2014/main" id="{CAE9BA57-E100-391F-5FEA-C9EE4D349D90}"/>
              </a:ext>
            </a:extLst>
          </p:cNvPr>
          <p:cNvSpPr/>
          <p:nvPr userDrawn="1"/>
        </p:nvSpPr>
        <p:spPr>
          <a:xfrm>
            <a:off x="2679895" y="6412197"/>
            <a:ext cx="687689" cy="184666"/>
          </a:xfrm>
          <a:prstGeom prst="rect">
            <a:avLst/>
          </a:prstGeom>
        </p:spPr>
        <p:txBody>
          <a:bodyPr wrap="none" lIns="0" tIns="0" rIns="0" bIns="0" anchor="t">
            <a:spAutoFit/>
          </a:bodyPr>
          <a:lstStyle/>
          <a:p>
            <a:pPr lvl="0" algn="ctr"/>
            <a:r>
              <a:rPr lang="en-US" sz="1200" b="1">
                <a:solidFill>
                  <a:srgbClr val="00497E"/>
                </a:solidFill>
                <a:latin typeface="Lato"/>
                <a:ea typeface="Lato"/>
                <a:cs typeface="Lato"/>
              </a:rPr>
              <a:t>Définition</a:t>
            </a:r>
          </a:p>
        </p:txBody>
      </p:sp>
      <p:sp>
        <p:nvSpPr>
          <p:cNvPr id="14" name="Rectangle 5">
            <a:extLst>
              <a:ext uri="{FF2B5EF4-FFF2-40B4-BE49-F238E27FC236}">
                <a16:creationId xmlns:a16="http://schemas.microsoft.com/office/drawing/2014/main" id="{C059D4DF-B0C2-F137-D8DC-D990B82301F3}"/>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15" name="Rectangle 14">
            <a:extLst>
              <a:ext uri="{FF2B5EF4-FFF2-40B4-BE49-F238E27FC236}">
                <a16:creationId xmlns:a16="http://schemas.microsoft.com/office/drawing/2014/main" id="{CC592D8E-8EAD-71D2-B371-87FE1DF1C7B5}"/>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16" name="Rectangle 15">
            <a:extLst>
              <a:ext uri="{FF2B5EF4-FFF2-40B4-BE49-F238E27FC236}">
                <a16:creationId xmlns:a16="http://schemas.microsoft.com/office/drawing/2014/main" id="{BC45BE9E-54F7-6656-3E84-2D6C88DD60A7}"/>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7" name="Rectangle 16">
            <a:extLst>
              <a:ext uri="{FF2B5EF4-FFF2-40B4-BE49-F238E27FC236}">
                <a16:creationId xmlns:a16="http://schemas.microsoft.com/office/drawing/2014/main" id="{C08E3F8C-2EF5-35A6-BCFF-1491439196F6}"/>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18" name="Rectangle 17">
            <a:extLst>
              <a:ext uri="{FF2B5EF4-FFF2-40B4-BE49-F238E27FC236}">
                <a16:creationId xmlns:a16="http://schemas.microsoft.com/office/drawing/2014/main" id="{5A74A754-5228-AA74-A881-927EB1C0C041}"/>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2951739" y="6239041"/>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07E0402-F666-7B0B-DCEA-F69C3D008E59}"/>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FD3650BE-4750-690C-1F3E-2E997095242D}"/>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6" name="Espace réservé du texte 22">
            <a:extLst>
              <a:ext uri="{FF2B5EF4-FFF2-40B4-BE49-F238E27FC236}">
                <a16:creationId xmlns:a16="http://schemas.microsoft.com/office/drawing/2014/main" id="{9578156A-B66E-5AF1-C18A-B69053325D9E}"/>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698363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us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A0E6C99-6E35-B0AE-6319-5A67B99B375E}"/>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 name="Rectangle 2">
            <a:extLst>
              <a:ext uri="{FF2B5EF4-FFF2-40B4-BE49-F238E27FC236}">
                <a16:creationId xmlns:a16="http://schemas.microsoft.com/office/drawing/2014/main" id="{BB72BE3A-9669-93C5-E6C3-CA9BDD3C4C3B}"/>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5">
            <a:extLst>
              <a:ext uri="{FF2B5EF4-FFF2-40B4-BE49-F238E27FC236}">
                <a16:creationId xmlns:a16="http://schemas.microsoft.com/office/drawing/2014/main" id="{47A541C3-B459-C7D0-FAA3-58905B1F8FF2}"/>
              </a:ext>
            </a:extLst>
          </p:cNvPr>
          <p:cNvSpPr/>
          <p:nvPr userDrawn="1"/>
        </p:nvSpPr>
        <p:spPr>
          <a:xfrm>
            <a:off x="3805175" y="6416058"/>
            <a:ext cx="484108" cy="184666"/>
          </a:xfrm>
          <a:prstGeom prst="rect">
            <a:avLst/>
          </a:prstGeom>
        </p:spPr>
        <p:txBody>
          <a:bodyPr wrap="none" lIns="0" tIns="0" rIns="0" bIns="0" anchor="t">
            <a:spAutoFit/>
          </a:bodyPr>
          <a:lstStyle/>
          <a:p>
            <a:pPr algn="ctr"/>
            <a:r>
              <a:rPr lang="fr-FR" sz="1200" b="1" kern="1200">
                <a:solidFill>
                  <a:srgbClr val="00497E"/>
                </a:solidFill>
                <a:latin typeface="Lato"/>
                <a:ea typeface="Lato"/>
                <a:cs typeface="Lato"/>
              </a:rPr>
              <a:t>Causes</a:t>
            </a:r>
            <a:endParaRPr lang="en-US" sz="1200" b="1" kern="1200">
              <a:solidFill>
                <a:srgbClr val="00497E"/>
              </a:solidFill>
              <a:latin typeface="Lato"/>
              <a:ea typeface="Lato"/>
              <a:cs typeface="Lato"/>
            </a:endParaRPr>
          </a:p>
        </p:txBody>
      </p:sp>
      <p:sp>
        <p:nvSpPr>
          <p:cNvPr id="9" name="Rectangle 8">
            <a:extLst>
              <a:ext uri="{FF2B5EF4-FFF2-40B4-BE49-F238E27FC236}">
                <a16:creationId xmlns:a16="http://schemas.microsoft.com/office/drawing/2014/main" id="{026290A5-D968-1F71-9DBF-DC443736660C}"/>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10" name="Rectangle 9">
            <a:extLst>
              <a:ext uri="{FF2B5EF4-FFF2-40B4-BE49-F238E27FC236}">
                <a16:creationId xmlns:a16="http://schemas.microsoft.com/office/drawing/2014/main" id="{56381831-F2BC-963B-4C2C-D36CDF10C99A}"/>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2" name="Rectangle 11">
            <a:extLst>
              <a:ext uri="{FF2B5EF4-FFF2-40B4-BE49-F238E27FC236}">
                <a16:creationId xmlns:a16="http://schemas.microsoft.com/office/drawing/2014/main" id="{B9B86C33-7D97-0805-30E4-A0C10963E70D}"/>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25" name="Rectangle 24">
            <a:extLst>
              <a:ext uri="{FF2B5EF4-FFF2-40B4-BE49-F238E27FC236}">
                <a16:creationId xmlns:a16="http://schemas.microsoft.com/office/drawing/2014/main" id="{8E73655D-7092-A31C-BF19-82918D592F03}"/>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3975229" y="6247418"/>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A697A75-C51C-D6DE-165B-9F106A4C612B}"/>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F65950D2-2242-1CC6-848E-7F9C2F865EE6}"/>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5" name="Espace réservé du texte 22">
            <a:extLst>
              <a:ext uri="{FF2B5EF4-FFF2-40B4-BE49-F238E27FC236}">
                <a16:creationId xmlns:a16="http://schemas.microsoft.com/office/drawing/2014/main" id="{29A5A979-3713-5809-2DBD-20FE8F874EC3}"/>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2242187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sques et conséquence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2B04DA5-D009-F93B-D7EE-C0176FC33AAF}"/>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A74A754-5228-AA74-A881-927EB1C0C041}"/>
              </a:ext>
            </a:extLst>
          </p:cNvPr>
          <p:cNvSpPr/>
          <p:nvPr userDrawn="1"/>
        </p:nvSpPr>
        <p:spPr>
          <a:xfrm>
            <a:off x="4616107" y="6416058"/>
            <a:ext cx="1771319"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Risques et Conséquences </a:t>
            </a:r>
          </a:p>
        </p:txBody>
      </p:sp>
      <p:sp>
        <p:nvSpPr>
          <p:cNvPr id="7" name="Rectangle 6">
            <a:extLst>
              <a:ext uri="{FF2B5EF4-FFF2-40B4-BE49-F238E27FC236}">
                <a16:creationId xmlns:a16="http://schemas.microsoft.com/office/drawing/2014/main" id="{0429E59C-86A9-7D79-86AD-1C5CCE96A3B2}"/>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8" name="Rectangle 7">
            <a:extLst>
              <a:ext uri="{FF2B5EF4-FFF2-40B4-BE49-F238E27FC236}">
                <a16:creationId xmlns:a16="http://schemas.microsoft.com/office/drawing/2014/main" id="{4CD9D384-24D5-C6C4-D949-132222296E9F}"/>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9" name="Rectangle 8">
            <a:extLst>
              <a:ext uri="{FF2B5EF4-FFF2-40B4-BE49-F238E27FC236}">
                <a16:creationId xmlns:a16="http://schemas.microsoft.com/office/drawing/2014/main" id="{CBB4CA4C-AC1E-565B-8206-472B74C9531D}"/>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0" name="Rectangle 9">
            <a:extLst>
              <a:ext uri="{FF2B5EF4-FFF2-40B4-BE49-F238E27FC236}">
                <a16:creationId xmlns:a16="http://schemas.microsoft.com/office/drawing/2014/main" id="{D96CF991-2501-E54E-987E-DA7F449C8DDC}"/>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12" name="Rectangle 5">
            <a:extLst>
              <a:ext uri="{FF2B5EF4-FFF2-40B4-BE49-F238E27FC236}">
                <a16:creationId xmlns:a16="http://schemas.microsoft.com/office/drawing/2014/main" id="{49198124-0DA6-7F26-9354-D97344512C1A}"/>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5429766" y="6247417"/>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B90C595A-4C59-B948-AA7C-6A2F74AE06A9}"/>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18FD4324-25FA-F20F-61BE-5D56DFD0C36B}"/>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3" name="Espace réservé du texte 22">
            <a:extLst>
              <a:ext uri="{FF2B5EF4-FFF2-40B4-BE49-F238E27FC236}">
                <a16:creationId xmlns:a16="http://schemas.microsoft.com/office/drawing/2014/main" id="{D880B7B4-964E-F99C-8EA3-E01859A2FF34}"/>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733269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gn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2700F5-4975-BEDF-FE1D-95A4B23A248E}"/>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C592D8E-8EAD-71D2-B371-87FE1DF1C7B5}"/>
              </a:ext>
            </a:extLst>
          </p:cNvPr>
          <p:cNvSpPr/>
          <p:nvPr userDrawn="1"/>
        </p:nvSpPr>
        <p:spPr>
          <a:xfrm>
            <a:off x="6672571" y="6416058"/>
            <a:ext cx="440826"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Signes</a:t>
            </a:r>
          </a:p>
        </p:txBody>
      </p:sp>
      <p:sp>
        <p:nvSpPr>
          <p:cNvPr id="3" name="Rectangle 2">
            <a:extLst>
              <a:ext uri="{FF2B5EF4-FFF2-40B4-BE49-F238E27FC236}">
                <a16:creationId xmlns:a16="http://schemas.microsoft.com/office/drawing/2014/main" id="{6510DD3D-D442-23CF-4AB5-BC8B5F65C418}"/>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3">
            <a:extLst>
              <a:ext uri="{FF2B5EF4-FFF2-40B4-BE49-F238E27FC236}">
                <a16:creationId xmlns:a16="http://schemas.microsoft.com/office/drawing/2014/main" id="{6EB228E0-55F1-ED10-1329-DCAA6CBC628F}"/>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5" name="Rectangle 4">
            <a:extLst>
              <a:ext uri="{FF2B5EF4-FFF2-40B4-BE49-F238E27FC236}">
                <a16:creationId xmlns:a16="http://schemas.microsoft.com/office/drawing/2014/main" id="{0D4EDD8D-E0B2-5883-BA36-5396263C4B46}"/>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6" name="Rectangle 5">
            <a:extLst>
              <a:ext uri="{FF2B5EF4-FFF2-40B4-BE49-F238E27FC236}">
                <a16:creationId xmlns:a16="http://schemas.microsoft.com/office/drawing/2014/main" id="{E5D66FCB-7216-9E24-4FA4-98277E976D93}"/>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7" name="Rectangle 6">
            <a:extLst>
              <a:ext uri="{FF2B5EF4-FFF2-40B4-BE49-F238E27FC236}">
                <a16:creationId xmlns:a16="http://schemas.microsoft.com/office/drawing/2014/main" id="{BE093B73-8F97-388C-0B07-1DCA43A24A45}"/>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6820984" y="6247417"/>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C58E529-3F56-6590-B867-2C8C376E2FFA}"/>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14812C03-FA34-376C-A1F0-F5F4BB96FDB9}"/>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8" name="Espace réservé du texte 22">
            <a:extLst>
              <a:ext uri="{FF2B5EF4-FFF2-40B4-BE49-F238E27FC236}">
                <a16:creationId xmlns:a16="http://schemas.microsoft.com/office/drawing/2014/main" id="{DA84ADDF-5CC1-91E5-057B-48E44D76BA68}"/>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4256728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E178D7-6A43-D627-4E82-3B95407AE9C1}"/>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C45BE9E-54F7-6656-3E84-2D6C88DD60A7}"/>
              </a:ext>
            </a:extLst>
          </p:cNvPr>
          <p:cNvSpPr/>
          <p:nvPr userDrawn="1"/>
        </p:nvSpPr>
        <p:spPr>
          <a:xfrm>
            <a:off x="7631140" y="6416058"/>
            <a:ext cx="302968"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CAT</a:t>
            </a:r>
          </a:p>
        </p:txBody>
      </p:sp>
      <p:sp>
        <p:nvSpPr>
          <p:cNvPr id="3" name="Rectangle 2">
            <a:extLst>
              <a:ext uri="{FF2B5EF4-FFF2-40B4-BE49-F238E27FC236}">
                <a16:creationId xmlns:a16="http://schemas.microsoft.com/office/drawing/2014/main" id="{2048F380-9C4E-C755-65CD-8E8CFBB5F1F5}"/>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3">
            <a:extLst>
              <a:ext uri="{FF2B5EF4-FFF2-40B4-BE49-F238E27FC236}">
                <a16:creationId xmlns:a16="http://schemas.microsoft.com/office/drawing/2014/main" id="{D7A1E67A-4204-CC40-EFA8-9D34CAC53526}"/>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5" name="Rectangle 4">
            <a:extLst>
              <a:ext uri="{FF2B5EF4-FFF2-40B4-BE49-F238E27FC236}">
                <a16:creationId xmlns:a16="http://schemas.microsoft.com/office/drawing/2014/main" id="{83AD9FD9-9082-3B7D-0DD3-291CFD43BCF1}"/>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6" name="Rectangle 5">
            <a:extLst>
              <a:ext uri="{FF2B5EF4-FFF2-40B4-BE49-F238E27FC236}">
                <a16:creationId xmlns:a16="http://schemas.microsoft.com/office/drawing/2014/main" id="{29282184-46DB-BF3D-806D-ADB53F0326B0}"/>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7" name="Rectangle 6">
            <a:extLst>
              <a:ext uri="{FF2B5EF4-FFF2-40B4-BE49-F238E27FC236}">
                <a16:creationId xmlns:a16="http://schemas.microsoft.com/office/drawing/2014/main" id="{B162E967-562A-C54E-A86B-2869A3D8573F}"/>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7710624" y="6247417"/>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6199E52E-2E6C-8C40-B547-B95F774B65D3}"/>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5474BF24-0DB7-5D4C-C9E8-4754A6A73850}"/>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8" name="Espace réservé du texte 22">
            <a:extLst>
              <a:ext uri="{FF2B5EF4-FFF2-40B4-BE49-F238E27FC236}">
                <a16:creationId xmlns:a16="http://schemas.microsoft.com/office/drawing/2014/main" id="{84CF7C1A-3EDF-5A7B-E1F7-27DCABAD1DE0}"/>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117883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 particuli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5518B9-04C4-734B-FF9B-E7198E93E064}"/>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08E3F8C-2EF5-35A6-BCFF-1491439196F6}"/>
              </a:ext>
            </a:extLst>
          </p:cNvPr>
          <p:cNvSpPr/>
          <p:nvPr userDrawn="1"/>
        </p:nvSpPr>
        <p:spPr>
          <a:xfrm>
            <a:off x="8266222" y="6416058"/>
            <a:ext cx="1049967"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Cas particuliers</a:t>
            </a:r>
            <a:endParaRPr lang="en-US" sz="1200" b="1" kern="1200">
              <a:solidFill>
                <a:srgbClr val="00497E"/>
              </a:solidFill>
              <a:latin typeface="Lato"/>
              <a:ea typeface="Lato"/>
              <a:cs typeface="Lato"/>
            </a:endParaRPr>
          </a:p>
        </p:txBody>
      </p:sp>
      <p:sp>
        <p:nvSpPr>
          <p:cNvPr id="3" name="Rectangle 2">
            <a:extLst>
              <a:ext uri="{FF2B5EF4-FFF2-40B4-BE49-F238E27FC236}">
                <a16:creationId xmlns:a16="http://schemas.microsoft.com/office/drawing/2014/main" id="{3D7B6D38-6C7D-BB02-B933-76390D44F194}"/>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3">
            <a:extLst>
              <a:ext uri="{FF2B5EF4-FFF2-40B4-BE49-F238E27FC236}">
                <a16:creationId xmlns:a16="http://schemas.microsoft.com/office/drawing/2014/main" id="{ACCB7ABC-DF4B-80BB-E660-C750EF4CABE5}"/>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5" name="Rectangle 4">
            <a:extLst>
              <a:ext uri="{FF2B5EF4-FFF2-40B4-BE49-F238E27FC236}">
                <a16:creationId xmlns:a16="http://schemas.microsoft.com/office/drawing/2014/main" id="{36D988D0-A4C5-B20C-9F86-D1C2777D611B}"/>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6" name="Rectangle 5">
            <a:extLst>
              <a:ext uri="{FF2B5EF4-FFF2-40B4-BE49-F238E27FC236}">
                <a16:creationId xmlns:a16="http://schemas.microsoft.com/office/drawing/2014/main" id="{28D4B5BF-BF1D-434B-8F7A-8A67C1B2F087}"/>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7" name="Rectangle 6">
            <a:extLst>
              <a:ext uri="{FF2B5EF4-FFF2-40B4-BE49-F238E27FC236}">
                <a16:creationId xmlns:a16="http://schemas.microsoft.com/office/drawing/2014/main" id="{41B736C1-C11F-85F9-F887-1AF1125A4F58}"/>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8719205" y="6239041"/>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B5328E28-A3F3-54EF-D618-BCF5610A15C7}"/>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E0F0501D-450F-DD9E-A886-9D2A954ACDF6}"/>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8" name="Espace réservé du texte 22">
            <a:extLst>
              <a:ext uri="{FF2B5EF4-FFF2-40B4-BE49-F238E27FC236}">
                <a16:creationId xmlns:a16="http://schemas.microsoft.com/office/drawing/2014/main" id="{9F5C7E43-09CA-7C0D-1488-7C6075678862}"/>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326439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u chapitre - blanc">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278378-29CE-F26B-5B40-DA6ED057948F}"/>
              </a:ext>
            </a:extLst>
          </p:cNvPr>
          <p:cNvPicPr>
            <a:picLocks/>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3372644" y="705644"/>
            <a:ext cx="5446713" cy="5446713"/>
          </a:xfrm>
          <a:prstGeom prst="flowChartConnector">
            <a:avLst/>
          </a:prstGeom>
          <a:ln w="38100">
            <a:noFill/>
          </a:ln>
        </p:spPr>
      </p:pic>
      <p:sp>
        <p:nvSpPr>
          <p:cNvPr id="2" name="Rectangle 1">
            <a:extLst>
              <a:ext uri="{FF2B5EF4-FFF2-40B4-BE49-F238E27FC236}">
                <a16:creationId xmlns:a16="http://schemas.microsoft.com/office/drawing/2014/main" id="{8CFE669E-D2FB-FBD2-7FD2-E17C2D65F331}"/>
              </a:ext>
            </a:extLst>
          </p:cNvPr>
          <p:cNvSpPr/>
          <p:nvPr userDrawn="1"/>
        </p:nvSpPr>
        <p:spPr>
          <a:xfrm>
            <a:off x="9534525" y="367505"/>
            <a:ext cx="2495550"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C92F8DDE-850C-C347-9DC4-47C3A9E0A629}"/>
              </a:ext>
            </a:extLst>
          </p:cNvPr>
          <p:cNvSpPr/>
          <p:nvPr userDrawn="1"/>
        </p:nvSpPr>
        <p:spPr>
          <a:xfrm>
            <a:off x="1803400" y="1785668"/>
            <a:ext cx="8585199" cy="3286664"/>
          </a:xfrm>
          <a:prstGeom prst="roundRect">
            <a:avLst>
              <a:gd name="adj" fmla="val 4342"/>
            </a:avLst>
          </a:prstGeom>
          <a:solidFill>
            <a:schemeClr val="bg1">
              <a:alpha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9">
            <a:extLst>
              <a:ext uri="{FF2B5EF4-FFF2-40B4-BE49-F238E27FC236}">
                <a16:creationId xmlns:a16="http://schemas.microsoft.com/office/drawing/2014/main" id="{3998C6CD-CE96-722C-416E-FD5EB843F0B2}"/>
              </a:ext>
            </a:extLst>
          </p:cNvPr>
          <p:cNvSpPr>
            <a:spLocks noGrp="1"/>
          </p:cNvSpPr>
          <p:nvPr>
            <p:ph type="body" sz="quarter" idx="14" hasCustomPrompt="1"/>
          </p:nvPr>
        </p:nvSpPr>
        <p:spPr>
          <a:xfrm>
            <a:off x="2032000" y="3836504"/>
            <a:ext cx="8077200" cy="959016"/>
          </a:xfrm>
          <a:prstGeom prst="rect">
            <a:avLst/>
          </a:prstGeom>
        </p:spPr>
        <p:txBody>
          <a:bodyPr anchor="t" anchorCtr="0"/>
          <a:lstStyle>
            <a:lvl1pPr marL="0" indent="0" algn="ctr">
              <a:buNone/>
              <a:defRPr sz="2800" b="1">
                <a:solidFill>
                  <a:srgbClr val="00497E"/>
                </a:solidFill>
              </a:defRPr>
            </a:lvl1pPr>
          </a:lstStyle>
          <a:p>
            <a:pPr lvl="0"/>
            <a:r>
              <a:rPr lang="fr-FR" dirty="0"/>
              <a:t>Sous-titre du chapitre</a:t>
            </a:r>
          </a:p>
        </p:txBody>
      </p:sp>
      <p:sp>
        <p:nvSpPr>
          <p:cNvPr id="6" name="Espace réservé du texte 9">
            <a:extLst>
              <a:ext uri="{FF2B5EF4-FFF2-40B4-BE49-F238E27FC236}">
                <a16:creationId xmlns:a16="http://schemas.microsoft.com/office/drawing/2014/main" id="{8DCFA35A-C1A6-DB6E-6D22-41ABCC23E5C5}"/>
              </a:ext>
            </a:extLst>
          </p:cNvPr>
          <p:cNvSpPr>
            <a:spLocks noGrp="1"/>
          </p:cNvSpPr>
          <p:nvPr>
            <p:ph type="body" sz="quarter" idx="15" hasCustomPrompt="1"/>
          </p:nvPr>
        </p:nvSpPr>
        <p:spPr>
          <a:xfrm>
            <a:off x="2032000" y="2143760"/>
            <a:ext cx="8077200" cy="1415932"/>
          </a:xfrm>
          <a:prstGeom prst="rect">
            <a:avLst/>
          </a:prstGeom>
        </p:spPr>
        <p:txBody>
          <a:bodyPr anchor="ctr" anchorCtr="0"/>
          <a:lstStyle>
            <a:lvl1pPr marL="0" indent="0" algn="ctr">
              <a:buNone/>
              <a:defRPr sz="5400" b="1">
                <a:solidFill>
                  <a:srgbClr val="00497E"/>
                </a:solidFill>
              </a:defRPr>
            </a:lvl1pPr>
          </a:lstStyle>
          <a:p>
            <a:pPr lvl="0"/>
            <a:r>
              <a:rPr lang="fr-FR" dirty="0"/>
              <a:t>TITRE DU CHAPITRE</a:t>
            </a:r>
          </a:p>
        </p:txBody>
      </p:sp>
    </p:spTree>
    <p:extLst>
      <p:ext uri="{BB962C8B-B14F-4D97-AF65-F5344CB8AC3E}">
        <p14:creationId xmlns:p14="http://schemas.microsoft.com/office/powerpoint/2010/main" val="47371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générique - avec bla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2A2081-5C00-1CED-844C-EC5F2A072820}"/>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14">
            <a:extLst>
              <a:ext uri="{FF2B5EF4-FFF2-40B4-BE49-F238E27FC236}">
                <a16:creationId xmlns:a16="http://schemas.microsoft.com/office/drawing/2014/main" id="{E2C8C7EB-9483-56F0-FE5E-1421889687FC}"/>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11" name="Espace réservé du texte 22">
            <a:extLst>
              <a:ext uri="{FF2B5EF4-FFF2-40B4-BE49-F238E27FC236}">
                <a16:creationId xmlns:a16="http://schemas.microsoft.com/office/drawing/2014/main" id="{7E9F4032-38E8-E6C1-88E0-2FE12AC3244F}"/>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pic>
        <p:nvPicPr>
          <p:cNvPr id="3" name="Image 2">
            <a:extLst>
              <a:ext uri="{FF2B5EF4-FFF2-40B4-BE49-F238E27FC236}">
                <a16:creationId xmlns:a16="http://schemas.microsoft.com/office/drawing/2014/main" id="{9148C44E-4129-A207-C399-6FDEF8024BE3}"/>
              </a:ext>
            </a:extLst>
          </p:cNvPr>
          <p:cNvPicPr>
            <a:picLocks/>
          </p:cNvPicPr>
          <p:nvPr userDrawn="1"/>
        </p:nvPicPr>
        <p:blipFill rotWithShape="1">
          <a:blip r:embed="rId2">
            <a:alphaModFix amt="5000"/>
            <a:extLst>
              <a:ext uri="{28A0092B-C50C-407E-A947-70E740481C1C}">
                <a14:useLocalDpi xmlns:a14="http://schemas.microsoft.com/office/drawing/2010/main" val="0"/>
              </a:ext>
            </a:extLst>
          </a:blip>
          <a:srcRect l="6292" t="6355" r="7425" b="7361"/>
          <a:stretch/>
        </p:blipFill>
        <p:spPr>
          <a:xfrm>
            <a:off x="3372644" y="705644"/>
            <a:ext cx="5446713" cy="5446713"/>
          </a:xfrm>
          <a:prstGeom prst="flowChartConnector">
            <a:avLst/>
          </a:prstGeom>
          <a:ln w="38100">
            <a:noFill/>
          </a:ln>
        </p:spPr>
      </p:pic>
    </p:spTree>
    <p:extLst>
      <p:ext uri="{BB962C8B-B14F-4D97-AF65-F5344CB8AC3E}">
        <p14:creationId xmlns:p14="http://schemas.microsoft.com/office/powerpoint/2010/main" val="134618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génériq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B287C8-669F-23B3-D68E-2A435257ED2C}"/>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F5A3801D-FC7F-8189-C5F0-F5356C3C705B}"/>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6" name="Espace réservé du texte 22">
            <a:extLst>
              <a:ext uri="{FF2B5EF4-FFF2-40B4-BE49-F238E27FC236}">
                <a16:creationId xmlns:a16="http://schemas.microsoft.com/office/drawing/2014/main" id="{240DE017-AA78-4CF7-512B-A679D6C2F6F2}"/>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112330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pic>
        <p:nvPicPr>
          <p:cNvPr id="1026" name="Picture 2" descr="Aucune description de photo disponible.">
            <a:extLst>
              <a:ext uri="{FF2B5EF4-FFF2-40B4-BE49-F238E27FC236}">
                <a16:creationId xmlns:a16="http://schemas.microsoft.com/office/drawing/2014/main" id="{11E05958-D504-BBAD-EEB5-D13299439B2C}"/>
              </a:ext>
            </a:extLst>
          </p:cNvPr>
          <p:cNvPicPr>
            <a:picLocks noChangeAspect="1" noChangeArrowheads="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177505" y="0"/>
            <a:ext cx="110144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44F67-61D1-50D5-75F6-88FA62D6AC11}"/>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e 6">
            <a:extLst>
              <a:ext uri="{FF2B5EF4-FFF2-40B4-BE49-F238E27FC236}">
                <a16:creationId xmlns:a16="http://schemas.microsoft.com/office/drawing/2014/main" id="{C656B247-634A-1ACA-953A-B05B87144A5B}"/>
              </a:ext>
            </a:extLst>
          </p:cNvPr>
          <p:cNvGrpSpPr/>
          <p:nvPr userDrawn="1"/>
        </p:nvGrpSpPr>
        <p:grpSpPr>
          <a:xfrm>
            <a:off x="1284751" y="3078683"/>
            <a:ext cx="5400000" cy="1623408"/>
            <a:chOff x="1284751" y="3078683"/>
            <a:chExt cx="5400000" cy="1623408"/>
          </a:xfrm>
        </p:grpSpPr>
        <p:sp>
          <p:nvSpPr>
            <p:cNvPr id="6" name="ZoneTexte 5">
              <a:extLst>
                <a:ext uri="{FF2B5EF4-FFF2-40B4-BE49-F238E27FC236}">
                  <a16:creationId xmlns:a16="http://schemas.microsoft.com/office/drawing/2014/main" id="{26AA1994-6689-81E6-E5BE-2EB04C33D2E3}"/>
                </a:ext>
              </a:extLst>
            </p:cNvPr>
            <p:cNvSpPr txBox="1">
              <a:spLocks/>
            </p:cNvSpPr>
            <p:nvPr userDrawn="1"/>
          </p:nvSpPr>
          <p:spPr>
            <a:xfrm>
              <a:off x="1284751" y="3078683"/>
              <a:ext cx="5400000" cy="141577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5400">
                  <a:solidFill>
                    <a:schemeClr val="bg1"/>
                  </a:solidFill>
                  <a:latin typeface="Arial Rounded MT Bold" panose="020F0704030504030204" pitchFamily="34" charset="0"/>
                </a:rPr>
                <a:t>MERCI</a:t>
              </a:r>
              <a:r>
                <a:rPr lang="fr-FR" sz="4400">
                  <a:solidFill>
                    <a:schemeClr val="bg1"/>
                  </a:solidFill>
                  <a:latin typeface="Arial Rounded MT Bold" panose="020F0704030504030204" pitchFamily="34" charset="0"/>
                </a:rPr>
                <a:t> </a:t>
              </a:r>
            </a:p>
            <a:p>
              <a:pPr algn="ctr"/>
              <a:r>
                <a:rPr lang="fr-FR" sz="3200" i="0">
                  <a:solidFill>
                    <a:schemeClr val="bg1"/>
                  </a:solidFill>
                  <a:latin typeface="Arial Rounded MT Bold" panose="020F0704030504030204" pitchFamily="34" charset="0"/>
                </a:rPr>
                <a:t>DE VOTRE ATTENTION</a:t>
              </a:r>
            </a:p>
          </p:txBody>
        </p:sp>
        <p:sp>
          <p:nvSpPr>
            <p:cNvPr id="4" name="Rectangle : coins arrondis 3">
              <a:extLst>
                <a:ext uri="{FF2B5EF4-FFF2-40B4-BE49-F238E27FC236}">
                  <a16:creationId xmlns:a16="http://schemas.microsoft.com/office/drawing/2014/main" id="{B71EF200-AEE8-95FF-566B-37E8A8E2D447}"/>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a:extLst>
              <a:ext uri="{FF2B5EF4-FFF2-40B4-BE49-F238E27FC236}">
                <a16:creationId xmlns:a16="http://schemas.microsoft.com/office/drawing/2014/main" id="{78B23F52-5FF8-9432-663D-D85B4E8A1645}"/>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2944092" y="743162"/>
            <a:ext cx="2081318" cy="2081318"/>
          </a:xfrm>
          <a:prstGeom prst="flowChartConnector">
            <a:avLst/>
          </a:prstGeom>
          <a:ln w="38100">
            <a:noFill/>
          </a:ln>
        </p:spPr>
      </p:pic>
    </p:spTree>
    <p:extLst>
      <p:ext uri="{BB962C8B-B14F-4D97-AF65-F5344CB8AC3E}">
        <p14:creationId xmlns:p14="http://schemas.microsoft.com/office/powerpoint/2010/main" val="286946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tection">
    <p:spTree>
      <p:nvGrpSpPr>
        <p:cNvPr id="1" name=""/>
        <p:cNvGrpSpPr/>
        <p:nvPr/>
      </p:nvGrpSpPr>
      <p:grpSpPr>
        <a:xfrm>
          <a:off x="0" y="0"/>
          <a:ext cx="0" cy="0"/>
          <a:chOff x="0" y="0"/>
          <a:chExt cx="0" cy="0"/>
        </a:xfrm>
      </p:grpSpPr>
      <p:pic>
        <p:nvPicPr>
          <p:cNvPr id="2" name="Picture 2" descr="Aucune description de photo disponible.">
            <a:extLst>
              <a:ext uri="{FF2B5EF4-FFF2-40B4-BE49-F238E27FC236}">
                <a16:creationId xmlns:a16="http://schemas.microsoft.com/office/drawing/2014/main" id="{C7ECFA8E-CE51-4EAD-3F14-EA13719FFA7A}"/>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BF12690-08BF-A713-95C6-870D7931AB50}"/>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 name="Groupe 12">
            <a:extLst>
              <a:ext uri="{FF2B5EF4-FFF2-40B4-BE49-F238E27FC236}">
                <a16:creationId xmlns:a16="http://schemas.microsoft.com/office/drawing/2014/main" id="{6DD66274-B4C1-5FEB-D01F-8714E274DA3C}"/>
              </a:ext>
            </a:extLst>
          </p:cNvPr>
          <p:cNvGrpSpPr/>
          <p:nvPr userDrawn="1"/>
        </p:nvGrpSpPr>
        <p:grpSpPr>
          <a:xfrm>
            <a:off x="1284751" y="2599788"/>
            <a:ext cx="5400000" cy="2102303"/>
            <a:chOff x="1284751" y="2599788"/>
            <a:chExt cx="5400000" cy="2102303"/>
          </a:xfrm>
        </p:grpSpPr>
        <p:sp>
          <p:nvSpPr>
            <p:cNvPr id="14" name="ZoneTexte 13">
              <a:extLst>
                <a:ext uri="{FF2B5EF4-FFF2-40B4-BE49-F238E27FC236}">
                  <a16:creationId xmlns:a16="http://schemas.microsoft.com/office/drawing/2014/main" id="{644BB332-7236-1301-E88D-DF1D037D7463}"/>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 PROTECTION</a:t>
              </a:r>
            </a:p>
          </p:txBody>
        </p:sp>
        <p:sp>
          <p:nvSpPr>
            <p:cNvPr id="15" name="Rectangle : coins arrondis 14">
              <a:extLst>
                <a:ext uri="{FF2B5EF4-FFF2-40B4-BE49-F238E27FC236}">
                  <a16:creationId xmlns:a16="http://schemas.microsoft.com/office/drawing/2014/main" id="{ACBDC4C8-83E5-A3C0-D2BD-740445253A30}"/>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6" name="Image 15">
            <a:extLst>
              <a:ext uri="{FF2B5EF4-FFF2-40B4-BE49-F238E27FC236}">
                <a16:creationId xmlns:a16="http://schemas.microsoft.com/office/drawing/2014/main" id="{DF286BBB-6594-E7FC-7D2A-A2D429AC46F8}"/>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3" name="Espace réservé du texte 3">
            <a:extLst>
              <a:ext uri="{FF2B5EF4-FFF2-40B4-BE49-F238E27FC236}">
                <a16:creationId xmlns:a16="http://schemas.microsoft.com/office/drawing/2014/main" id="{67476429-70E4-C838-EF7D-B2CC2DBACF0D}"/>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273050" indent="-257175" algn="l" defTabSz="914400" rtl="0" eaLnBrk="1" latinLnBrk="0" hangingPunct="1">
              <a:lnSpc>
                <a:spcPct val="90000"/>
              </a:lnSpc>
              <a:spcBef>
                <a:spcPts val="1000"/>
              </a:spcBef>
              <a:buFont typeface="Arial" panose="020B0604020202020204" pitchFamily="34" charset="0"/>
              <a:buChar char="•"/>
              <a:tabLst/>
              <a:defRPr lang="fr-FR" sz="1800" b="1"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Sous-partie 1</a:t>
            </a:r>
          </a:p>
          <a:p>
            <a:pPr lvl="0"/>
            <a:r>
              <a:rPr lang="fr-FR" dirty="0"/>
              <a:t>Sous-partie 2</a:t>
            </a:r>
          </a:p>
        </p:txBody>
      </p:sp>
      <p:sp>
        <p:nvSpPr>
          <p:cNvPr id="4" name="Espace réservé du texte 3">
            <a:extLst>
              <a:ext uri="{FF2B5EF4-FFF2-40B4-BE49-F238E27FC236}">
                <a16:creationId xmlns:a16="http://schemas.microsoft.com/office/drawing/2014/main" id="{431309E2-1E50-67F8-9D31-CDBDBE712529}"/>
              </a:ext>
            </a:extLst>
          </p:cNvPr>
          <p:cNvSpPr>
            <a:spLocks noGrp="1"/>
          </p:cNvSpPr>
          <p:nvPr>
            <p:ph type="body" sz="quarter" idx="12"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7" name="ZoneTexte 6">
            <a:extLst>
              <a:ext uri="{FF2B5EF4-FFF2-40B4-BE49-F238E27FC236}">
                <a16:creationId xmlns:a16="http://schemas.microsoft.com/office/drawing/2014/main" id="{B3B85146-5F92-A5E4-179B-0AF4AB0D9E11}"/>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spTree>
    <p:extLst>
      <p:ext uri="{BB962C8B-B14F-4D97-AF65-F5344CB8AC3E}">
        <p14:creationId xmlns:p14="http://schemas.microsoft.com/office/powerpoint/2010/main" val="199278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erte aux population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018D0F54-4B2D-0B3B-12AA-E9FC1DD6B81D}"/>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CFFC31-DB8C-F297-3071-BC5724E7613F}"/>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0" name="Groupe 9">
            <a:extLst>
              <a:ext uri="{FF2B5EF4-FFF2-40B4-BE49-F238E27FC236}">
                <a16:creationId xmlns:a16="http://schemas.microsoft.com/office/drawing/2014/main" id="{6F33E627-C309-59E0-304E-80358ED637F3}"/>
              </a:ext>
            </a:extLst>
          </p:cNvPr>
          <p:cNvGrpSpPr/>
          <p:nvPr userDrawn="1"/>
        </p:nvGrpSpPr>
        <p:grpSpPr>
          <a:xfrm>
            <a:off x="822568" y="2599788"/>
            <a:ext cx="6324363" cy="2102303"/>
            <a:chOff x="822568" y="2599788"/>
            <a:chExt cx="6324363" cy="2102303"/>
          </a:xfrm>
        </p:grpSpPr>
        <p:sp>
          <p:nvSpPr>
            <p:cNvPr id="11" name="ZoneTexte 10">
              <a:extLst>
                <a:ext uri="{FF2B5EF4-FFF2-40B4-BE49-F238E27FC236}">
                  <a16:creationId xmlns:a16="http://schemas.microsoft.com/office/drawing/2014/main" id="{8EE92C8A-DB5B-EA74-A5D4-A08645E749B3}"/>
                </a:ext>
              </a:extLst>
            </p:cNvPr>
            <p:cNvSpPr txBox="1">
              <a:spLocks/>
            </p:cNvSpPr>
            <p:nvPr userDrawn="1"/>
          </p:nvSpPr>
          <p:spPr>
            <a:xfrm>
              <a:off x="822568" y="2599788"/>
              <a:ext cx="6324363"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3600" dirty="0">
                  <a:solidFill>
                    <a:schemeClr val="bg1"/>
                  </a:solidFill>
                  <a:latin typeface="Arial Rounded MT Bold" panose="020F0704030504030204" pitchFamily="34" charset="0"/>
                </a:rPr>
                <a:t>L’ALERTE ET PROTECTION DES POPULATIONS</a:t>
              </a:r>
            </a:p>
          </p:txBody>
        </p:sp>
        <p:sp>
          <p:nvSpPr>
            <p:cNvPr id="15" name="Rectangle : coins arrondis 14">
              <a:extLst>
                <a:ext uri="{FF2B5EF4-FFF2-40B4-BE49-F238E27FC236}">
                  <a16:creationId xmlns:a16="http://schemas.microsoft.com/office/drawing/2014/main" id="{0D6F1BC3-1D1C-B5EC-EB2F-6D9623730F97}"/>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a:extLst>
              <a:ext uri="{FF2B5EF4-FFF2-40B4-BE49-F238E27FC236}">
                <a16:creationId xmlns:a16="http://schemas.microsoft.com/office/drawing/2014/main" id="{064ACDAC-E2F5-A1AB-7A47-45097D88F668}"/>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9" name="Espace réservé du texte 3">
            <a:extLst>
              <a:ext uri="{FF2B5EF4-FFF2-40B4-BE49-F238E27FC236}">
                <a16:creationId xmlns:a16="http://schemas.microsoft.com/office/drawing/2014/main" id="{74ADAA35-9AB7-6338-2BA7-629A3A21F667}"/>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6" name="Espace réservé du texte 3">
            <a:extLst>
              <a:ext uri="{FF2B5EF4-FFF2-40B4-BE49-F238E27FC236}">
                <a16:creationId xmlns:a16="http://schemas.microsoft.com/office/drawing/2014/main" id="{FEF49016-197B-8CDB-CF7D-B18DB0EE37B4}"/>
              </a:ext>
            </a:extLst>
          </p:cNvPr>
          <p:cNvSpPr>
            <a:spLocks noGrp="1"/>
          </p:cNvSpPr>
          <p:nvPr>
            <p:ph type="body" sz="quarter" idx="12"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7" name="ZoneTexte 6">
            <a:extLst>
              <a:ext uri="{FF2B5EF4-FFF2-40B4-BE49-F238E27FC236}">
                <a16:creationId xmlns:a16="http://schemas.microsoft.com/office/drawing/2014/main" id="{E7CAC74E-A210-1A38-C36D-87EBF16E0B38}"/>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spTree>
    <p:extLst>
      <p:ext uri="{BB962C8B-B14F-4D97-AF65-F5344CB8AC3E}">
        <p14:creationId xmlns:p14="http://schemas.microsoft.com/office/powerpoint/2010/main" val="42378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erte">
    <p:spTree>
      <p:nvGrpSpPr>
        <p:cNvPr id="1" name=""/>
        <p:cNvGrpSpPr/>
        <p:nvPr/>
      </p:nvGrpSpPr>
      <p:grpSpPr>
        <a:xfrm>
          <a:off x="0" y="0"/>
          <a:ext cx="0" cy="0"/>
          <a:chOff x="0" y="0"/>
          <a:chExt cx="0" cy="0"/>
        </a:xfrm>
      </p:grpSpPr>
      <p:pic>
        <p:nvPicPr>
          <p:cNvPr id="17" name="Picture 2" descr="Aucune description de photo disponible.">
            <a:extLst>
              <a:ext uri="{FF2B5EF4-FFF2-40B4-BE49-F238E27FC236}">
                <a16:creationId xmlns:a16="http://schemas.microsoft.com/office/drawing/2014/main" id="{4C971927-4374-BCA1-9CE5-C57522E89BEB}"/>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3476F4B-22C1-CE46-49F3-2C70BED63DF1}"/>
              </a:ext>
            </a:extLst>
          </p:cNvPr>
          <p:cNvSpPr/>
          <p:nvPr userDrawn="1"/>
        </p:nvSpPr>
        <p:spPr>
          <a:xfrm>
            <a:off x="0" y="2651"/>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6" name="Image 15">
            <a:extLst>
              <a:ext uri="{FF2B5EF4-FFF2-40B4-BE49-F238E27FC236}">
                <a16:creationId xmlns:a16="http://schemas.microsoft.com/office/drawing/2014/main" id="{7E0444BF-2A3F-DD3A-45F9-0C89878117D5}"/>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7" name="Espace réservé du texte 3">
            <a:extLst>
              <a:ext uri="{FF2B5EF4-FFF2-40B4-BE49-F238E27FC236}">
                <a16:creationId xmlns:a16="http://schemas.microsoft.com/office/drawing/2014/main" id="{7DD234CF-85C6-4DAA-B5C8-AB52A89C2B95}"/>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8" name="Espace réservé du texte 3">
            <a:extLst>
              <a:ext uri="{FF2B5EF4-FFF2-40B4-BE49-F238E27FC236}">
                <a16:creationId xmlns:a16="http://schemas.microsoft.com/office/drawing/2014/main" id="{42234326-89D0-EC40-6CC3-DBA824B58B99}"/>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9" name="ZoneTexte 8">
            <a:extLst>
              <a:ext uri="{FF2B5EF4-FFF2-40B4-BE49-F238E27FC236}">
                <a16:creationId xmlns:a16="http://schemas.microsoft.com/office/drawing/2014/main" id="{6532FECF-0A08-BF9D-F7B2-4062AC870C68}"/>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0" name="Groupe 9">
            <a:extLst>
              <a:ext uri="{FF2B5EF4-FFF2-40B4-BE49-F238E27FC236}">
                <a16:creationId xmlns:a16="http://schemas.microsoft.com/office/drawing/2014/main" id="{A284A780-74DB-2BCC-B093-097C4D8FBE03}"/>
              </a:ext>
            </a:extLst>
          </p:cNvPr>
          <p:cNvGrpSpPr/>
          <p:nvPr userDrawn="1"/>
        </p:nvGrpSpPr>
        <p:grpSpPr>
          <a:xfrm>
            <a:off x="1284751" y="2599788"/>
            <a:ext cx="5400000" cy="2102303"/>
            <a:chOff x="1284751" y="2599788"/>
            <a:chExt cx="5400000" cy="2102303"/>
          </a:xfrm>
        </p:grpSpPr>
        <p:sp>
          <p:nvSpPr>
            <p:cNvPr id="11" name="ZoneTexte 10">
              <a:extLst>
                <a:ext uri="{FF2B5EF4-FFF2-40B4-BE49-F238E27FC236}">
                  <a16:creationId xmlns:a16="http://schemas.microsoft.com/office/drawing/2014/main" id="{189E69D5-3119-6FAD-3F99-0C67EAF4E4FB}"/>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L’ALERTE</a:t>
              </a:r>
            </a:p>
          </p:txBody>
        </p:sp>
        <p:sp>
          <p:nvSpPr>
            <p:cNvPr id="12" name="Rectangle : coins arrondis 11">
              <a:extLst>
                <a:ext uri="{FF2B5EF4-FFF2-40B4-BE49-F238E27FC236}">
                  <a16:creationId xmlns:a16="http://schemas.microsoft.com/office/drawing/2014/main" id="{E83329F8-FF75-8479-FA42-E19F105BCD22}"/>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9013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7F76261-78CB-7635-328E-1BBA1FFE8BD7}"/>
              </a:ext>
            </a:extLst>
          </p:cNvPr>
          <p:cNvGraphicFramePr>
            <a:graphicFrameLocks noChangeAspect="1"/>
          </p:cNvGraphicFramePr>
          <p:nvPr userDrawn="1">
            <p:custDataLst>
              <p:tags r:id="rId28"/>
            </p:custDataLst>
            <p:extLst>
              <p:ext uri="{D42A27DB-BD31-4B8C-83A1-F6EECF244321}">
                <p14:modId xmlns:p14="http://schemas.microsoft.com/office/powerpoint/2010/main" val="3365379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29" imgW="416" imgH="416" progId="TCLayout.ActiveDocument.1">
                  <p:embed/>
                </p:oleObj>
              </mc:Choice>
              <mc:Fallback>
                <p:oleObj name="Diapositive think-cell" r:id="rId29" imgW="416" imgH="416" progId="TCLayout.ActiveDocument.1">
                  <p:embed/>
                  <p:pic>
                    <p:nvPicPr>
                      <p:cNvPr id="0" name=""/>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12" name="ZoneTexte 11">
            <a:extLst>
              <a:ext uri="{FF2B5EF4-FFF2-40B4-BE49-F238E27FC236}">
                <a16:creationId xmlns:a16="http://schemas.microsoft.com/office/drawing/2014/main" id="{44D502CD-261A-3694-33C0-26D880C889FA}"/>
              </a:ext>
            </a:extLst>
          </p:cNvPr>
          <p:cNvSpPr txBox="1"/>
          <p:nvPr userDrawn="1"/>
        </p:nvSpPr>
        <p:spPr>
          <a:xfrm>
            <a:off x="9090835" y="6629809"/>
            <a:ext cx="2981473" cy="138499"/>
          </a:xfrm>
          <a:prstGeom prst="rect">
            <a:avLst/>
          </a:prstGeom>
          <a:noFill/>
        </p:spPr>
        <p:txBody>
          <a:bodyPr wrap="square" lIns="0" tIns="0" rIns="0" bIns="0" rtlCol="0">
            <a:spAutoFit/>
          </a:bodyPr>
          <a:lstStyle/>
          <a:p>
            <a:pPr algn="r"/>
            <a:r>
              <a:rPr lang="fr-FR" sz="900" i="1" dirty="0">
                <a:solidFill>
                  <a:schemeClr val="bg1">
                    <a:lumMod val="75000"/>
                  </a:schemeClr>
                </a:solidFill>
                <a:latin typeface="Arial" panose="020B0604020202020204" pitchFamily="34" charset="0"/>
                <a:cs typeface="Arial" panose="020B0604020202020204" pitchFamily="34" charset="0"/>
              </a:rPr>
              <a:t>Confidentiel Secouristes Français Croix Blanche</a:t>
            </a:r>
          </a:p>
        </p:txBody>
      </p:sp>
      <p:pic>
        <p:nvPicPr>
          <p:cNvPr id="3" name="Image 2">
            <a:extLst>
              <a:ext uri="{FF2B5EF4-FFF2-40B4-BE49-F238E27FC236}">
                <a16:creationId xmlns:a16="http://schemas.microsoft.com/office/drawing/2014/main" id="{1F4E5B10-D584-6E5C-0543-3D50C2C81BB2}"/>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035053" y="541443"/>
            <a:ext cx="1706946" cy="461487"/>
          </a:xfrm>
          <a:prstGeom prst="rect">
            <a:avLst/>
          </a:prstGeom>
        </p:spPr>
      </p:pic>
    </p:spTree>
    <p:extLst>
      <p:ext uri="{BB962C8B-B14F-4D97-AF65-F5344CB8AC3E}">
        <p14:creationId xmlns:p14="http://schemas.microsoft.com/office/powerpoint/2010/main" val="1230656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6"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68" r:id="rId18"/>
    <p:sldLayoutId id="2147483669" r:id="rId19"/>
    <p:sldLayoutId id="2147483670" r:id="rId20"/>
    <p:sldLayoutId id="2147483671" r:id="rId21"/>
    <p:sldLayoutId id="2147483681" r:id="rId22"/>
    <p:sldLayoutId id="2147483682" r:id="rId23"/>
    <p:sldLayoutId id="2147483683" r:id="rId24"/>
    <p:sldLayoutId id="2147483684" r:id="rId25"/>
    <p:sldLayoutId id="2147483685"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5.xml"/><Relationship Id="rId1" Type="http://schemas.openxmlformats.org/officeDocument/2006/relationships/slideLayout" Target="../slideLayouts/slideLayout22.xml"/><Relationship Id="rId5" Type="http://schemas.openxmlformats.org/officeDocument/2006/relationships/image" Target="../media/image200.png"/><Relationship Id="rId4" Type="http://schemas.openxmlformats.org/officeDocument/2006/relationships/image" Target="../media/image199.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2.png"/><Relationship Id="rId7" Type="http://schemas.openxmlformats.org/officeDocument/2006/relationships/image" Target="../media/image204.png"/><Relationship Id="rId12"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25.xml"/><Relationship Id="rId6" Type="http://schemas.openxmlformats.org/officeDocument/2006/relationships/image" Target="../media/image203.png"/><Relationship Id="rId11" Type="http://schemas.openxmlformats.org/officeDocument/2006/relationships/image" Target="../media/image144.png"/><Relationship Id="rId5" Type="http://schemas.openxmlformats.org/officeDocument/2006/relationships/image" Target="../media/image148.png"/><Relationship Id="rId10" Type="http://schemas.openxmlformats.org/officeDocument/2006/relationships/image" Target="../media/image96.png"/><Relationship Id="rId4" Type="http://schemas.openxmlformats.org/officeDocument/2006/relationships/image" Target="../media/image147.png"/><Relationship Id="rId9" Type="http://schemas.openxmlformats.org/officeDocument/2006/relationships/image" Target="../media/image206.png"/></Relationships>
</file>

<file path=ppt/slides/_rels/slide108.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88.xml"/><Relationship Id="rId1" Type="http://schemas.openxmlformats.org/officeDocument/2006/relationships/slideLayout" Target="../slideLayouts/slideLayout24.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0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2.png"/><Relationship Id="rId7" Type="http://schemas.openxmlformats.org/officeDocument/2006/relationships/image" Target="../media/image204.png"/><Relationship Id="rId2" Type="http://schemas.openxmlformats.org/officeDocument/2006/relationships/notesSlide" Target="../notesSlides/notesSlide89.xml"/><Relationship Id="rId1" Type="http://schemas.openxmlformats.org/officeDocument/2006/relationships/slideLayout" Target="../slideLayouts/slideLayout25.xml"/><Relationship Id="rId6" Type="http://schemas.openxmlformats.org/officeDocument/2006/relationships/image" Target="../media/image203.png"/><Relationship Id="rId11" Type="http://schemas.openxmlformats.org/officeDocument/2006/relationships/image" Target="../media/image118.png"/><Relationship Id="rId5" Type="http://schemas.openxmlformats.org/officeDocument/2006/relationships/image" Target="../media/image148.png"/><Relationship Id="rId10" Type="http://schemas.openxmlformats.org/officeDocument/2006/relationships/image" Target="../media/image96.png"/><Relationship Id="rId4" Type="http://schemas.openxmlformats.org/officeDocument/2006/relationships/image" Target="../media/image147.png"/><Relationship Id="rId9" Type="http://schemas.openxmlformats.org/officeDocument/2006/relationships/image" Target="../media/image20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2.png"/><Relationship Id="rId7"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26.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111.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2.png"/><Relationship Id="rId7" Type="http://schemas.openxmlformats.org/officeDocument/2006/relationships/image" Target="../media/image204.png"/><Relationship Id="rId12" Type="http://schemas.openxmlformats.org/officeDocument/2006/relationships/image" Target="../media/image217.png"/><Relationship Id="rId2" Type="http://schemas.openxmlformats.org/officeDocument/2006/relationships/notesSlide" Target="../notesSlides/notesSlide91.xml"/><Relationship Id="rId1" Type="http://schemas.openxmlformats.org/officeDocument/2006/relationships/slideLayout" Target="../slideLayouts/slideLayout26.xml"/><Relationship Id="rId6" Type="http://schemas.openxmlformats.org/officeDocument/2006/relationships/image" Target="../media/image203.png"/><Relationship Id="rId11" Type="http://schemas.openxmlformats.org/officeDocument/2006/relationships/image" Target="../media/image118.png"/><Relationship Id="rId5" Type="http://schemas.openxmlformats.org/officeDocument/2006/relationships/image" Target="../media/image148.png"/><Relationship Id="rId10" Type="http://schemas.openxmlformats.org/officeDocument/2006/relationships/image" Target="../media/image96.png"/><Relationship Id="rId4" Type="http://schemas.openxmlformats.org/officeDocument/2006/relationships/image" Target="../media/image147.png"/><Relationship Id="rId9" Type="http://schemas.openxmlformats.org/officeDocument/2006/relationships/image" Target="../media/image20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3.png"/><Relationship Id="rId7" Type="http://schemas.openxmlformats.org/officeDocument/2006/relationships/image" Target="../media/image221.png"/><Relationship Id="rId2" Type="http://schemas.openxmlformats.org/officeDocument/2006/relationships/notesSlide" Target="../notesSlides/notesSlide92.xml"/><Relationship Id="rId1" Type="http://schemas.openxmlformats.org/officeDocument/2006/relationships/slideLayout" Target="../slideLayouts/slideLayout26.xml"/><Relationship Id="rId6" Type="http://schemas.openxmlformats.org/officeDocument/2006/relationships/image" Target="../media/image220.png"/><Relationship Id="rId11" Type="http://schemas.openxmlformats.org/officeDocument/2006/relationships/image" Target="../media/image225.jpe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s>
</file>

<file path=ppt/slides/_rels/slide114.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26.png"/><Relationship Id="rId3" Type="http://schemas.openxmlformats.org/officeDocument/2006/relationships/image" Target="../media/image202.png"/><Relationship Id="rId7" Type="http://schemas.openxmlformats.org/officeDocument/2006/relationships/image" Target="../media/image148.png"/><Relationship Id="rId12"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26.xml"/><Relationship Id="rId6" Type="http://schemas.openxmlformats.org/officeDocument/2006/relationships/image" Target="../media/image147.png"/><Relationship Id="rId11" Type="http://schemas.openxmlformats.org/officeDocument/2006/relationships/image" Target="../media/image206.png"/><Relationship Id="rId5" Type="http://schemas.openxmlformats.org/officeDocument/2006/relationships/image" Target="../media/image118.png"/><Relationship Id="rId10" Type="http://schemas.openxmlformats.org/officeDocument/2006/relationships/image" Target="../media/image205.png"/><Relationship Id="rId4" Type="http://schemas.openxmlformats.org/officeDocument/2006/relationships/image" Target="../media/image144.png"/><Relationship Id="rId9" Type="http://schemas.openxmlformats.org/officeDocument/2006/relationships/image" Target="../media/image204.png"/><Relationship Id="rId14" Type="http://schemas.openxmlformats.org/officeDocument/2006/relationships/image" Target="../media/image227.png"/></Relationships>
</file>

<file path=ppt/slides/_rels/slide11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6.xml"/><Relationship Id="rId4" Type="http://schemas.openxmlformats.org/officeDocument/2006/relationships/image" Target="../media/image230.png"/></Relationships>
</file>

<file path=ppt/slides/_rels/slide116.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144.png"/><Relationship Id="rId3" Type="http://schemas.openxmlformats.org/officeDocument/2006/relationships/image" Target="../media/image202.png"/><Relationship Id="rId7" Type="http://schemas.openxmlformats.org/officeDocument/2006/relationships/image" Target="../media/image204.png"/><Relationship Id="rId12" Type="http://schemas.openxmlformats.org/officeDocument/2006/relationships/image" Target="../media/image232.png"/><Relationship Id="rId2" Type="http://schemas.openxmlformats.org/officeDocument/2006/relationships/notesSlide" Target="../notesSlides/notesSlide94.xml"/><Relationship Id="rId1" Type="http://schemas.openxmlformats.org/officeDocument/2006/relationships/slideLayout" Target="../slideLayouts/slideLayout25.xml"/><Relationship Id="rId6" Type="http://schemas.openxmlformats.org/officeDocument/2006/relationships/image" Target="../media/image203.png"/><Relationship Id="rId11" Type="http://schemas.openxmlformats.org/officeDocument/2006/relationships/image" Target="../media/image231.png"/><Relationship Id="rId5" Type="http://schemas.openxmlformats.org/officeDocument/2006/relationships/image" Target="../media/image148.png"/><Relationship Id="rId10" Type="http://schemas.openxmlformats.org/officeDocument/2006/relationships/image" Target="../media/image96.png"/><Relationship Id="rId4" Type="http://schemas.openxmlformats.org/officeDocument/2006/relationships/image" Target="../media/image147.png"/><Relationship Id="rId9" Type="http://schemas.openxmlformats.org/officeDocument/2006/relationships/image" Target="../media/image206.png"/><Relationship Id="rId14" Type="http://schemas.openxmlformats.org/officeDocument/2006/relationships/image" Target="../media/image118.png"/></Relationships>
</file>

<file path=ppt/slides/_rels/slide117.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34.png"/><Relationship Id="rId3" Type="http://schemas.openxmlformats.org/officeDocument/2006/relationships/image" Target="../media/image233.png"/><Relationship Id="rId7" Type="http://schemas.openxmlformats.org/officeDocument/2006/relationships/image" Target="../media/image203.png"/><Relationship Id="rId12" Type="http://schemas.openxmlformats.org/officeDocument/2006/relationships/image" Target="../media/image119.png"/><Relationship Id="rId17" Type="http://schemas.openxmlformats.org/officeDocument/2006/relationships/image" Target="../media/image217.png"/><Relationship Id="rId2" Type="http://schemas.openxmlformats.org/officeDocument/2006/relationships/notesSlide" Target="../notesSlides/notesSlide95.xml"/><Relationship Id="rId16" Type="http://schemas.openxmlformats.org/officeDocument/2006/relationships/image" Target="../media/image118.png"/><Relationship Id="rId1" Type="http://schemas.openxmlformats.org/officeDocument/2006/relationships/slideLayout" Target="../slideLayouts/slideLayout19.xml"/><Relationship Id="rId6" Type="http://schemas.openxmlformats.org/officeDocument/2006/relationships/image" Target="../media/image200.png"/><Relationship Id="rId11" Type="http://schemas.openxmlformats.org/officeDocument/2006/relationships/image" Target="../media/image202.png"/><Relationship Id="rId5" Type="http://schemas.openxmlformats.org/officeDocument/2006/relationships/image" Target="../media/image199.png"/><Relationship Id="rId15" Type="http://schemas.openxmlformats.org/officeDocument/2006/relationships/image" Target="../media/image144.png"/><Relationship Id="rId10" Type="http://schemas.openxmlformats.org/officeDocument/2006/relationships/image" Target="../media/image206.png"/><Relationship Id="rId4" Type="http://schemas.openxmlformats.org/officeDocument/2006/relationships/image" Target="../media/image198.png"/><Relationship Id="rId9" Type="http://schemas.openxmlformats.org/officeDocument/2006/relationships/image" Target="../media/image205.png"/><Relationship Id="rId14" Type="http://schemas.openxmlformats.org/officeDocument/2006/relationships/image" Target="../media/image23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185.png"/><Relationship Id="rId1" Type="http://schemas.openxmlformats.org/officeDocument/2006/relationships/slideLayout" Target="../slideLayouts/slideLayout22.xml"/><Relationship Id="rId4" Type="http://schemas.openxmlformats.org/officeDocument/2006/relationships/image" Target="../media/image237.png"/></Relationships>
</file>

<file path=ppt/slides/_rels/slide12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9.xml"/><Relationship Id="rId1" Type="http://schemas.openxmlformats.org/officeDocument/2006/relationships/slideLayout" Target="../slideLayouts/slideLayout23.xml"/><Relationship Id="rId4" Type="http://schemas.openxmlformats.org/officeDocument/2006/relationships/image" Target="../media/image23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5.xml"/><Relationship Id="rId4" Type="http://schemas.openxmlformats.org/officeDocument/2006/relationships/image" Target="../media/image24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3" Type="http://schemas.openxmlformats.org/officeDocument/2006/relationships/image" Target="../media/image147.png"/><Relationship Id="rId7" Type="http://schemas.microsoft.com/office/2007/relationships/hdphoto" Target="../media/hdphoto20.wdp"/><Relationship Id="rId2" Type="http://schemas.openxmlformats.org/officeDocument/2006/relationships/notesSlide" Target="../notesSlides/notesSlide100.xml"/><Relationship Id="rId1" Type="http://schemas.openxmlformats.org/officeDocument/2006/relationships/slideLayout" Target="../slideLayouts/slideLayout25.xml"/><Relationship Id="rId6" Type="http://schemas.openxmlformats.org/officeDocument/2006/relationships/image" Target="../media/image243.png"/><Relationship Id="rId5" Type="http://schemas.openxmlformats.org/officeDocument/2006/relationships/image" Target="../media/image96.png"/><Relationship Id="rId4" Type="http://schemas.openxmlformats.org/officeDocument/2006/relationships/image" Target="../media/image148.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2.xml"/><Relationship Id="rId1" Type="http://schemas.openxmlformats.org/officeDocument/2006/relationships/slideLayout" Target="../slideLayouts/slideLayout25.xml"/><Relationship Id="rId6" Type="http://schemas.openxmlformats.org/officeDocument/2006/relationships/image" Target="../media/image118.png"/><Relationship Id="rId5" Type="http://schemas.openxmlformats.org/officeDocument/2006/relationships/image" Target="../media/image96.png"/><Relationship Id="rId4" Type="http://schemas.openxmlformats.org/officeDocument/2006/relationships/image" Target="../media/image148.png"/></Relationships>
</file>

<file path=ppt/slides/_rels/slide1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5.xml"/><Relationship Id="rId5" Type="http://schemas.openxmlformats.org/officeDocument/2006/relationships/image" Target="../media/image244.jpeg"/><Relationship Id="rId4" Type="http://schemas.openxmlformats.org/officeDocument/2006/relationships/image" Target="../media/image99.png"/></Relationships>
</file>

<file path=ppt/slides/_rels/slide132.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45.png"/><Relationship Id="rId7" Type="http://schemas.openxmlformats.org/officeDocument/2006/relationships/image" Target="../media/image237.png"/><Relationship Id="rId2" Type="http://schemas.openxmlformats.org/officeDocument/2006/relationships/notesSlide" Target="../notesSlides/notesSlide104.xml"/><Relationship Id="rId1" Type="http://schemas.openxmlformats.org/officeDocument/2006/relationships/slideLayout" Target="../slideLayouts/slideLayout19.xml"/><Relationship Id="rId6" Type="http://schemas.openxmlformats.org/officeDocument/2006/relationships/image" Target="../media/image185.png"/><Relationship Id="rId5" Type="http://schemas.microsoft.com/office/2007/relationships/hdphoto" Target="../media/hdphoto20.wdp"/><Relationship Id="rId10" Type="http://schemas.openxmlformats.org/officeDocument/2006/relationships/image" Target="../media/image239.png"/><Relationship Id="rId4" Type="http://schemas.openxmlformats.org/officeDocument/2006/relationships/image" Target="../media/image243.png"/><Relationship Id="rId9" Type="http://schemas.openxmlformats.org/officeDocument/2006/relationships/image" Target="../media/image238.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08.xml"/><Relationship Id="rId1" Type="http://schemas.openxmlformats.org/officeDocument/2006/relationships/slideLayout" Target="../slideLayouts/slideLayout23.xml"/><Relationship Id="rId5" Type="http://schemas.openxmlformats.org/officeDocument/2006/relationships/image" Target="../media/image96.png"/><Relationship Id="rId4" Type="http://schemas.openxmlformats.org/officeDocument/2006/relationships/image" Target="../media/image24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28.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6.pn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5.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9.png"/><Relationship Id="rId21" Type="http://schemas.openxmlformats.org/officeDocument/2006/relationships/image" Target="../media/image43.gif"/><Relationship Id="rId7" Type="http://schemas.microsoft.com/office/2007/relationships/hdphoto" Target="../media/hdphoto7.wdp"/><Relationship Id="rId12" Type="http://schemas.openxmlformats.org/officeDocument/2006/relationships/image" Target="../media/image35.png"/><Relationship Id="rId17" Type="http://schemas.openxmlformats.org/officeDocument/2006/relationships/image" Target="../media/image40.png"/><Relationship Id="rId25" Type="http://schemas.microsoft.com/office/2007/relationships/hdphoto" Target="../media/hdphoto10.wdp"/><Relationship Id="rId2" Type="http://schemas.openxmlformats.org/officeDocument/2006/relationships/notesSlide" Target="../notesSlides/notesSlide15.xml"/><Relationship Id="rId16" Type="http://schemas.openxmlformats.org/officeDocument/2006/relationships/image" Target="../media/image39.png"/><Relationship Id="rId20" Type="http://schemas.microsoft.com/office/2007/relationships/hdphoto" Target="../media/hdphoto9.wdp"/><Relationship Id="rId1" Type="http://schemas.openxmlformats.org/officeDocument/2006/relationships/slideLayout" Target="../slideLayouts/slideLayout5.xml"/><Relationship Id="rId6" Type="http://schemas.openxmlformats.org/officeDocument/2006/relationships/image" Target="../media/image31.png"/><Relationship Id="rId11" Type="http://schemas.microsoft.com/office/2007/relationships/hdphoto" Target="../media/hdphoto8.wdp"/><Relationship Id="rId24" Type="http://schemas.openxmlformats.org/officeDocument/2006/relationships/image" Target="../media/image46.png"/><Relationship Id="rId5" Type="http://schemas.openxmlformats.org/officeDocument/2006/relationships/image" Target="../media/image30.png"/><Relationship Id="rId15" Type="http://schemas.openxmlformats.org/officeDocument/2006/relationships/image" Target="../media/image38.png"/><Relationship Id="rId23" Type="http://schemas.openxmlformats.org/officeDocument/2006/relationships/image" Target="../media/image45.png"/><Relationship Id="rId28" Type="http://schemas.openxmlformats.org/officeDocument/2006/relationships/hyperlink" Target="http://www.encasdattaque.gouv.fr/" TargetMode="External"/><Relationship Id="rId10" Type="http://schemas.openxmlformats.org/officeDocument/2006/relationships/image" Target="../media/image34.png"/><Relationship Id="rId19" Type="http://schemas.openxmlformats.org/officeDocument/2006/relationships/image" Target="../media/image42.png"/><Relationship Id="rId4" Type="http://schemas.microsoft.com/office/2007/relationships/hdphoto" Target="../media/hdphoto6.wdp"/><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image" Target="../media/image44.gif"/><Relationship Id="rId27"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emf"/><Relationship Id="rId4" Type="http://schemas.openxmlformats.org/officeDocument/2006/relationships/image" Target="../media/image61.png"/><Relationship Id="rId9"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1.png"/><Relationship Id="rId3" Type="http://schemas.openxmlformats.org/officeDocument/2006/relationships/notesSlide" Target="../notesSlides/notesSlide25.xml"/><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73.png"/><Relationship Id="rId2" Type="http://schemas.openxmlformats.org/officeDocument/2006/relationships/slideLayout" Target="../slideLayouts/slideLayout19.xml"/><Relationship Id="rId16" Type="http://schemas.openxmlformats.org/officeDocument/2006/relationships/image" Target="../media/image72.png"/><Relationship Id="rId1" Type="http://schemas.openxmlformats.org/officeDocument/2006/relationships/tags" Target="../tags/tag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1.emf"/><Relationship Id="rId15" Type="http://schemas.openxmlformats.org/officeDocument/2006/relationships/image" Target="../media/image71.png"/><Relationship Id="rId10" Type="http://schemas.openxmlformats.org/officeDocument/2006/relationships/image" Target="../media/image57.png"/><Relationship Id="rId4" Type="http://schemas.openxmlformats.org/officeDocument/2006/relationships/oleObject" Target="../embeddings/oleObject4.bin"/><Relationship Id="rId9" Type="http://schemas.openxmlformats.org/officeDocument/2006/relationships/image" Target="../media/image56.png"/><Relationship Id="rId14" Type="http://schemas.openxmlformats.org/officeDocument/2006/relationships/image" Target="../media/image6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microsoft.com/office/2007/relationships/hdphoto" Target="../media/hdphoto11.wdp"/><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25.xml"/><Relationship Id="rId6" Type="http://schemas.openxmlformats.org/officeDocument/2006/relationships/image" Target="../media/image96.png"/><Relationship Id="rId5" Type="http://schemas.openxmlformats.org/officeDocument/2006/relationships/image" Target="../media/image9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3.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97.png"/><Relationship Id="rId5" Type="http://schemas.openxmlformats.org/officeDocument/2006/relationships/image" Target="../media/image95.png"/><Relationship Id="rId10" Type="http://schemas.openxmlformats.org/officeDocument/2006/relationships/image" Target="../media/image105.png"/><Relationship Id="rId4" Type="http://schemas.openxmlformats.org/officeDocument/2006/relationships/image" Target="../media/image94.png"/><Relationship Id="rId9"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3.xm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7" Type="http://schemas.microsoft.com/office/2007/relationships/hdphoto" Target="../media/hdphoto15.wdp"/><Relationship Id="rId2" Type="http://schemas.openxmlformats.org/officeDocument/2006/relationships/image" Target="../media/image114.jpeg"/><Relationship Id="rId1" Type="http://schemas.openxmlformats.org/officeDocument/2006/relationships/slideLayout" Target="../slideLayouts/slideLayout24.xml"/><Relationship Id="rId6" Type="http://schemas.openxmlformats.org/officeDocument/2006/relationships/image" Target="../media/image117.png"/><Relationship Id="rId5" Type="http://schemas.openxmlformats.org/officeDocument/2006/relationships/image" Target="../media/image116.png"/><Relationship Id="rId4" Type="http://schemas.microsoft.com/office/2007/relationships/hdphoto" Target="../media/hdphoto14.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18.png"/><Relationship Id="rId7"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121.png"/><Relationship Id="rId11" Type="http://schemas.openxmlformats.org/officeDocument/2006/relationships/image" Target="../media/image96.png"/><Relationship Id="rId5" Type="http://schemas.openxmlformats.org/officeDocument/2006/relationships/image" Target="../media/image120.png"/><Relationship Id="rId10" Type="http://schemas.openxmlformats.org/officeDocument/2006/relationships/image" Target="../media/image123.png"/><Relationship Id="rId4" Type="http://schemas.openxmlformats.org/officeDocument/2006/relationships/image" Target="../media/image119.png"/><Relationship Id="rId9" Type="http://schemas.openxmlformats.org/officeDocument/2006/relationships/image" Target="../media/image122.png"/></Relationships>
</file>

<file path=ppt/slides/_rels/slide5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5.png"/><Relationship Id="rId4" Type="http://schemas.microsoft.com/office/2007/relationships/hdphoto" Target="../media/hdphoto16.wdp"/></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image" Target="../media/image96.png"/><Relationship Id="rId5" Type="http://schemas.openxmlformats.org/officeDocument/2006/relationships/image" Target="../media/image130.png"/><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18.png"/><Relationship Id="rId1" Type="http://schemas.openxmlformats.org/officeDocument/2006/relationships/slideLayout" Target="../slideLayouts/slideLayout26.xml"/><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15.jpeg"/></Relationships>
</file>

<file path=ppt/slides/_rels/slide6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4.png"/><Relationship Id="rId7"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25.png"/><Relationship Id="rId10" Type="http://schemas.openxmlformats.org/officeDocument/2006/relationships/image" Target="../media/image136.png"/><Relationship Id="rId4" Type="http://schemas.microsoft.com/office/2007/relationships/hdphoto" Target="../media/hdphoto3.wdp"/><Relationship Id="rId9" Type="http://schemas.openxmlformats.org/officeDocument/2006/relationships/image" Target="../media/image1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image" Target="../media/image118.png"/><Relationship Id="rId5" Type="http://schemas.openxmlformats.org/officeDocument/2006/relationships/image" Target="../media/image146.png"/><Relationship Id="rId4" Type="http://schemas.openxmlformats.org/officeDocument/2006/relationships/image" Target="../media/image145.jpeg"/><Relationship Id="rId9"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18.png"/><Relationship Id="rId3" Type="http://schemas.openxmlformats.org/officeDocument/2006/relationships/image" Target="../media/image138.png"/><Relationship Id="rId7" Type="http://schemas.openxmlformats.org/officeDocument/2006/relationships/image" Target="../media/image149.jpeg"/><Relationship Id="rId12" Type="http://schemas.openxmlformats.org/officeDocument/2006/relationships/image" Target="../media/image146.png"/><Relationship Id="rId2" Type="http://schemas.openxmlformats.org/officeDocument/2006/relationships/notesSlide" Target="../notesSlides/notesSlide56.xml"/><Relationship Id="rId16" Type="http://schemas.openxmlformats.org/officeDocument/2006/relationships/image" Target="../media/image96.png"/><Relationship Id="rId1" Type="http://schemas.openxmlformats.org/officeDocument/2006/relationships/slideLayout" Target="../slideLayouts/slideLayout19.xml"/><Relationship Id="rId6" Type="http://schemas.openxmlformats.org/officeDocument/2006/relationships/image" Target="../media/image141.png"/><Relationship Id="rId11" Type="http://schemas.microsoft.com/office/2007/relationships/hdphoto" Target="../media/hdphoto17.wdp"/><Relationship Id="rId5" Type="http://schemas.openxmlformats.org/officeDocument/2006/relationships/image" Target="../media/image140.png"/><Relationship Id="rId15" Type="http://schemas.openxmlformats.org/officeDocument/2006/relationships/image" Target="../media/image148.png"/><Relationship Id="rId10" Type="http://schemas.openxmlformats.org/officeDocument/2006/relationships/image" Target="../media/image150.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7.png"/></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7.xml"/><Relationship Id="rId1" Type="http://schemas.openxmlformats.org/officeDocument/2006/relationships/slideLayout" Target="../slideLayouts/slideLayout19.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62.xml"/><Relationship Id="rId1" Type="http://schemas.openxmlformats.org/officeDocument/2006/relationships/slideLayout" Target="../slideLayouts/slideLayout22.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0.png"/><Relationship Id="rId2" Type="http://schemas.openxmlformats.org/officeDocument/2006/relationships/notesSlide" Target="../notesSlides/notesSlide64.xml"/><Relationship Id="rId1" Type="http://schemas.openxmlformats.org/officeDocument/2006/relationships/slideLayout" Target="../slideLayouts/slideLayout2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image" Target="../media/image118.png"/><Relationship Id="rId5" Type="http://schemas.openxmlformats.org/officeDocument/2006/relationships/image" Target="../media/image144.png"/><Relationship Id="rId4" Type="http://schemas.openxmlformats.org/officeDocument/2006/relationships/image" Target="../media/image162.png"/></Relationships>
</file>

<file path=ppt/slides/_rels/slide8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18" Type="http://schemas.openxmlformats.org/officeDocument/2006/relationships/customXml" Target="../ink/ink9.xml"/><Relationship Id="rId3" Type="http://schemas.openxmlformats.org/officeDocument/2006/relationships/image" Target="../media/image163.png"/><Relationship Id="rId21" Type="http://schemas.openxmlformats.org/officeDocument/2006/relationships/image" Target="../media/image173.png"/><Relationship Id="rId7" Type="http://schemas.openxmlformats.org/officeDocument/2006/relationships/image" Target="../media/image167.png"/><Relationship Id="rId12" Type="http://schemas.openxmlformats.org/officeDocument/2006/relationships/image" Target="../media/image169.png"/><Relationship Id="rId17" Type="http://schemas.openxmlformats.org/officeDocument/2006/relationships/customXml" Target="../ink/ink8.xml"/><Relationship Id="rId2" Type="http://schemas.openxmlformats.org/officeDocument/2006/relationships/notesSlide" Target="../notesSlides/notesSlide66.xml"/><Relationship Id="rId16" Type="http://schemas.openxmlformats.org/officeDocument/2006/relationships/image" Target="../media/image171.png"/><Relationship Id="rId20" Type="http://schemas.openxmlformats.org/officeDocument/2006/relationships/customXml" Target="../ink/ink10.xml"/><Relationship Id="rId1" Type="http://schemas.openxmlformats.org/officeDocument/2006/relationships/slideLayout" Target="../slideLayouts/slideLayout24.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166.png"/><Relationship Id="rId15" Type="http://schemas.openxmlformats.org/officeDocument/2006/relationships/customXml" Target="../ink/ink7.xml"/><Relationship Id="rId23" Type="http://schemas.openxmlformats.org/officeDocument/2006/relationships/image" Target="../media/image174.png"/><Relationship Id="rId10" Type="http://schemas.openxmlformats.org/officeDocument/2006/relationships/customXml" Target="../ink/ink4.xml"/><Relationship Id="rId19" Type="http://schemas.openxmlformats.org/officeDocument/2006/relationships/image" Target="../media/image172.png"/><Relationship Id="rId4" Type="http://schemas.openxmlformats.org/officeDocument/2006/relationships/customXml" Target="../ink/ink1.xml"/><Relationship Id="rId9" Type="http://schemas.openxmlformats.org/officeDocument/2006/relationships/image" Target="../media/image168.png"/><Relationship Id="rId14" Type="http://schemas.openxmlformats.org/officeDocument/2006/relationships/image" Target="../media/image170.png"/><Relationship Id="rId22" Type="http://schemas.openxmlformats.org/officeDocument/2006/relationships/customXml" Target="../ink/ink11.xml"/></Relationships>
</file>

<file path=ppt/slides/_rels/slide8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7.xml"/><Relationship Id="rId1" Type="http://schemas.openxmlformats.org/officeDocument/2006/relationships/slideLayout" Target="../slideLayouts/slideLayout25.xml"/><Relationship Id="rId5" Type="http://schemas.openxmlformats.org/officeDocument/2006/relationships/image" Target="../media/image164.png"/><Relationship Id="rId4" Type="http://schemas.openxmlformats.org/officeDocument/2006/relationships/image" Target="../media/image154.png"/></Relationships>
</file>

<file path=ppt/slides/_rels/slide83.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notesSlide" Target="../notesSlides/notesSlide68.xml"/><Relationship Id="rId1" Type="http://schemas.openxmlformats.org/officeDocument/2006/relationships/slideLayout" Target="../slideLayouts/slideLayout26.xml"/><Relationship Id="rId6" Type="http://schemas.openxmlformats.org/officeDocument/2006/relationships/image" Target="../media/image96.png"/><Relationship Id="rId5" Type="http://schemas.openxmlformats.org/officeDocument/2006/relationships/image" Target="../media/image175.png"/><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image" Target="../media/image176.svg"/><Relationship Id="rId7" Type="http://schemas.openxmlformats.org/officeDocument/2006/relationships/image" Target="../media/image180.svg"/><Relationship Id="rId2" Type="http://schemas.openxmlformats.org/officeDocument/2006/relationships/notesSlide" Target="../notesSlides/notesSlide69.xml"/><Relationship Id="rId1" Type="http://schemas.openxmlformats.org/officeDocument/2006/relationships/slideLayout" Target="../slideLayouts/slideLayout26.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60.png"/><Relationship Id="rId3" Type="http://schemas.openxmlformats.org/officeDocument/2006/relationships/image" Target="../media/image163.png"/><Relationship Id="rId7" Type="http://schemas.openxmlformats.org/officeDocument/2006/relationships/image" Target="../media/image164.png"/><Relationship Id="rId12" Type="http://schemas.openxmlformats.org/officeDocument/2006/relationships/image" Target="../media/image158.png"/><Relationship Id="rId2" Type="http://schemas.openxmlformats.org/officeDocument/2006/relationships/notesSlide" Target="../notesSlides/notesSlide72.xml"/><Relationship Id="rId16" Type="http://schemas.microsoft.com/office/2007/relationships/hdphoto" Target="../media/hdphoto18.wdp"/><Relationship Id="rId1" Type="http://schemas.openxmlformats.org/officeDocument/2006/relationships/slideLayout" Target="../slideLayouts/slideLayout19.xml"/><Relationship Id="rId6" Type="http://schemas.openxmlformats.org/officeDocument/2006/relationships/image" Target="../media/image154.png"/><Relationship Id="rId11" Type="http://schemas.openxmlformats.org/officeDocument/2006/relationships/image" Target="../media/image157.png"/><Relationship Id="rId5" Type="http://schemas.openxmlformats.org/officeDocument/2006/relationships/image" Target="../media/image152.png"/><Relationship Id="rId15" Type="http://schemas.openxmlformats.org/officeDocument/2006/relationships/image" Target="../media/image182.png"/><Relationship Id="rId10" Type="http://schemas.openxmlformats.org/officeDocument/2006/relationships/image" Target="../media/image142.png"/><Relationship Id="rId4" Type="http://schemas.openxmlformats.org/officeDocument/2006/relationships/image" Target="../media/image162.png"/><Relationship Id="rId9" Type="http://schemas.openxmlformats.org/officeDocument/2006/relationships/image" Target="../media/image161.png"/><Relationship Id="rId14" Type="http://schemas.openxmlformats.org/officeDocument/2006/relationships/image" Target="../media/image15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79.xml"/><Relationship Id="rId1" Type="http://schemas.openxmlformats.org/officeDocument/2006/relationships/slideLayout" Target="../slideLayouts/slideLayout24.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96.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25.xml"/><Relationship Id="rId6" Type="http://schemas.openxmlformats.org/officeDocument/2006/relationships/image" Target="../media/image146.png"/><Relationship Id="rId5" Type="http://schemas.openxmlformats.org/officeDocument/2006/relationships/image" Target="../media/image195.png"/><Relationship Id="rId4" Type="http://schemas.openxmlformats.org/officeDocument/2006/relationships/image" Target="../media/image19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46.png"/><Relationship Id="rId3" Type="http://schemas.openxmlformats.org/officeDocument/2006/relationships/image" Target="../media/image196.png"/><Relationship Id="rId7" Type="http://schemas.openxmlformats.org/officeDocument/2006/relationships/image" Target="../media/image186.png"/><Relationship Id="rId12"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19.xml"/><Relationship Id="rId6" Type="http://schemas.openxmlformats.org/officeDocument/2006/relationships/image" Target="../media/image184.png"/><Relationship Id="rId11" Type="http://schemas.openxmlformats.org/officeDocument/2006/relationships/image" Target="../media/image195.png"/><Relationship Id="rId5" Type="http://schemas.openxmlformats.org/officeDocument/2006/relationships/image" Target="../media/image183.png"/><Relationship Id="rId10" Type="http://schemas.openxmlformats.org/officeDocument/2006/relationships/image" Target="../media/image194.png"/><Relationship Id="rId4" Type="http://schemas.openxmlformats.org/officeDocument/2006/relationships/image" Target="../media/image185.png"/><Relationship Id="rId9" Type="http://schemas.openxmlformats.org/officeDocument/2006/relationships/image" Target="../media/image193.jpeg"/><Relationship Id="rId14" Type="http://schemas.openxmlformats.org/officeDocument/2006/relationships/image" Target="../media/image19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BC0E5CC-5200-8F37-BC57-96813DD7E4A6}"/>
              </a:ext>
            </a:extLst>
          </p:cNvPr>
          <p:cNvSpPr>
            <a:spLocks noGrp="1"/>
          </p:cNvSpPr>
          <p:nvPr>
            <p:ph type="body" sz="quarter" idx="10"/>
          </p:nvPr>
        </p:nvSpPr>
        <p:spPr>
          <a:xfrm>
            <a:off x="5777969" y="4538756"/>
            <a:ext cx="5605428" cy="397032"/>
          </a:xfrm>
        </p:spPr>
        <p:txBody>
          <a:bodyPr/>
          <a:lstStyle/>
          <a:p>
            <a:r>
              <a:rPr lang="fr-FR" sz="2200" dirty="0"/>
              <a:t>PREMIERS SECOURS CITOYEN</a:t>
            </a:r>
          </a:p>
        </p:txBody>
      </p:sp>
      <p:sp>
        <p:nvSpPr>
          <p:cNvPr id="5" name="Espace réservé du texte 4">
            <a:extLst>
              <a:ext uri="{FF2B5EF4-FFF2-40B4-BE49-F238E27FC236}">
                <a16:creationId xmlns:a16="http://schemas.microsoft.com/office/drawing/2014/main" id="{442F9BFA-0E67-96FE-EE84-729E27C05E11}"/>
              </a:ext>
            </a:extLst>
          </p:cNvPr>
          <p:cNvSpPr>
            <a:spLocks noGrp="1"/>
          </p:cNvSpPr>
          <p:nvPr>
            <p:ph type="body" sz="quarter" idx="11"/>
          </p:nvPr>
        </p:nvSpPr>
        <p:spPr>
          <a:xfrm>
            <a:off x="5603358" y="5112598"/>
            <a:ext cx="5777144" cy="286232"/>
          </a:xfrm>
        </p:spPr>
        <p:txBody>
          <a:bodyPr/>
          <a:lstStyle/>
          <a:p>
            <a:pPr algn="r"/>
            <a:r>
              <a:rPr lang="fr-FR" sz="1400" dirty="0"/>
              <a:t>Recommandations décembre 2023 – Conducteur février 2025</a:t>
            </a:r>
          </a:p>
        </p:txBody>
      </p:sp>
      <p:sp>
        <p:nvSpPr>
          <p:cNvPr id="6" name="Espace réservé du texte 5">
            <a:extLst>
              <a:ext uri="{FF2B5EF4-FFF2-40B4-BE49-F238E27FC236}">
                <a16:creationId xmlns:a16="http://schemas.microsoft.com/office/drawing/2014/main" id="{E620AF3C-55F8-3A5B-1555-A602EFA16ABE}"/>
              </a:ext>
            </a:extLst>
          </p:cNvPr>
          <p:cNvSpPr>
            <a:spLocks noGrp="1"/>
          </p:cNvSpPr>
          <p:nvPr>
            <p:ph type="body" sz="quarter" idx="12"/>
          </p:nvPr>
        </p:nvSpPr>
        <p:spPr/>
        <p:txBody>
          <a:bodyPr/>
          <a:lstStyle/>
          <a:p>
            <a:r>
              <a:rPr lang="fr-FR" dirty="0"/>
              <a:t>Marin CHESNOY &amp; Audrey PFISTER</a:t>
            </a:r>
          </a:p>
        </p:txBody>
      </p:sp>
      <p:sp>
        <p:nvSpPr>
          <p:cNvPr id="7" name="Espace réservé du texte 6">
            <a:extLst>
              <a:ext uri="{FF2B5EF4-FFF2-40B4-BE49-F238E27FC236}">
                <a16:creationId xmlns:a16="http://schemas.microsoft.com/office/drawing/2014/main" id="{A49263CF-7A7F-E486-36F9-66EEC18035E5}"/>
              </a:ext>
            </a:extLst>
          </p:cNvPr>
          <p:cNvSpPr>
            <a:spLocks noGrp="1"/>
          </p:cNvSpPr>
          <p:nvPr>
            <p:ph type="body" sz="quarter" idx="13"/>
          </p:nvPr>
        </p:nvSpPr>
        <p:spPr/>
        <p:txBody>
          <a:bodyPr/>
          <a:lstStyle/>
          <a:p>
            <a:pPr algn="r"/>
            <a:r>
              <a:rPr lang="fr-FR" dirty="0"/>
              <a:t>Version 1.8 – novembre 2025</a:t>
            </a:r>
          </a:p>
        </p:txBody>
      </p:sp>
    </p:spTree>
    <p:extLst>
      <p:ext uri="{BB962C8B-B14F-4D97-AF65-F5344CB8AC3E}">
        <p14:creationId xmlns:p14="http://schemas.microsoft.com/office/powerpoint/2010/main" val="1834755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468C1539-84D7-40A9-3A10-CF0FA2D33410}"/>
              </a:ext>
            </a:extLst>
          </p:cNvPr>
          <p:cNvSpPr>
            <a:spLocks noGrp="1"/>
          </p:cNvSpPr>
          <p:nvPr>
            <p:ph type="body" sz="quarter" idx="11"/>
          </p:nvPr>
        </p:nvSpPr>
        <p:spPr>
          <a:prstGeom prst="rect">
            <a:avLst/>
          </a:prstGeom>
          <a:effectLst>
            <a:outerShdw blurRad="50800" dist="38100" dir="2700000" algn="tl" rotWithShape="0">
              <a:prstClr val="black">
                <a:alpha val="40000"/>
              </a:prstClr>
            </a:outerShdw>
          </a:effectLst>
        </p:spPr>
        <p:txBody>
          <a:bodyPr/>
          <a:lstStyle/>
          <a:p>
            <a:pPr marL="285750" indent="-285750">
              <a:buFont typeface="Arial" panose="020B0604020202020204" pitchFamily="34" charset="0"/>
              <a:buChar char="•"/>
            </a:pPr>
            <a:r>
              <a:rPr lang="fr-FR" sz="1800" b="1" dirty="0">
                <a:solidFill>
                  <a:schemeClr val="bg1"/>
                </a:solidFill>
              </a:rPr>
              <a:t>La protection</a:t>
            </a:r>
          </a:p>
          <a:p>
            <a:pPr marL="285750" indent="-285750"/>
            <a:r>
              <a:rPr lang="fr-FR" sz="1800" b="1" dirty="0">
                <a:solidFill>
                  <a:schemeClr val="bg1"/>
                </a:solidFill>
              </a:rPr>
              <a:t>Réagir face à une attaque terroriste</a:t>
            </a:r>
          </a:p>
        </p:txBody>
      </p:sp>
      <p:sp>
        <p:nvSpPr>
          <p:cNvPr id="2" name="Espace réservé du texte 1">
            <a:extLst>
              <a:ext uri="{FF2B5EF4-FFF2-40B4-BE49-F238E27FC236}">
                <a16:creationId xmlns:a16="http://schemas.microsoft.com/office/drawing/2014/main" id="{D79ABB3F-6B7F-2D8E-3868-635493E5133E}"/>
              </a:ext>
            </a:extLst>
          </p:cNvPr>
          <p:cNvSpPr>
            <a:spLocks noGrp="1"/>
          </p:cNvSpPr>
          <p:nvPr>
            <p:ph type="body" sz="quarter" idx="12"/>
          </p:nvPr>
        </p:nvSpPr>
        <p:spPr/>
        <p:txBody>
          <a:bodyPr/>
          <a:lstStyle/>
          <a:p>
            <a:r>
              <a:rPr lang="fr-FR" dirty="0"/>
              <a:t>15 min.</a:t>
            </a:r>
          </a:p>
        </p:txBody>
      </p:sp>
    </p:spTree>
    <p:extLst>
      <p:ext uri="{BB962C8B-B14F-4D97-AF65-F5344CB8AC3E}">
        <p14:creationId xmlns:p14="http://schemas.microsoft.com/office/powerpoint/2010/main" val="935610308"/>
      </p:ext>
    </p:extLst>
  </p:cSld>
  <p:clrMapOvr>
    <a:masterClrMapping/>
  </p:clrMapOvr>
  <p:transition spd="slow">
    <p:cove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091C491-6377-FA5F-EEB4-687039C4E2CA}"/>
              </a:ext>
            </a:extLst>
          </p:cNvPr>
          <p:cNvSpPr>
            <a:spLocks noGrp="1"/>
          </p:cNvSpPr>
          <p:nvPr>
            <p:ph type="body" sz="quarter" idx="11"/>
          </p:nvPr>
        </p:nvSpPr>
        <p:spPr/>
        <p:txBody>
          <a:bodyPr/>
          <a:lstStyle/>
          <a:p>
            <a:r>
              <a:rPr lang="fr-FR" dirty="0"/>
              <a:t>Le malaise cardiaque</a:t>
            </a:r>
          </a:p>
          <a:p>
            <a:r>
              <a:rPr lang="fr-FR" dirty="0"/>
              <a:t>L’Accident Vasculaire Cérébral</a:t>
            </a:r>
          </a:p>
          <a:p>
            <a:r>
              <a:rPr lang="fr-FR" dirty="0"/>
              <a:t>Le malaise vagal</a:t>
            </a:r>
          </a:p>
          <a:p>
            <a:r>
              <a:rPr lang="fr-FR" dirty="0"/>
              <a:t>Autres types de malaise</a:t>
            </a:r>
          </a:p>
        </p:txBody>
      </p:sp>
      <p:sp>
        <p:nvSpPr>
          <p:cNvPr id="3" name="Espace réservé du texte 2">
            <a:extLst>
              <a:ext uri="{FF2B5EF4-FFF2-40B4-BE49-F238E27FC236}">
                <a16:creationId xmlns:a16="http://schemas.microsoft.com/office/drawing/2014/main" id="{FDF477C5-3282-903F-F078-33660EA2C115}"/>
              </a:ext>
            </a:extLst>
          </p:cNvPr>
          <p:cNvSpPr>
            <a:spLocks noGrp="1"/>
          </p:cNvSpPr>
          <p:nvPr>
            <p:ph type="body" sz="quarter" idx="13"/>
          </p:nvPr>
        </p:nvSpPr>
        <p:spPr/>
        <p:txBody>
          <a:bodyPr/>
          <a:lstStyle/>
          <a:p>
            <a:r>
              <a:rPr lang="fr-FR" dirty="0"/>
              <a:t>25 min.</a:t>
            </a:r>
          </a:p>
        </p:txBody>
      </p:sp>
    </p:spTree>
    <p:extLst>
      <p:ext uri="{BB962C8B-B14F-4D97-AF65-F5344CB8AC3E}">
        <p14:creationId xmlns:p14="http://schemas.microsoft.com/office/powerpoint/2010/main" val="625559531"/>
      </p:ext>
    </p:extLst>
  </p:cSld>
  <p:clrMapOvr>
    <a:masterClrMapping/>
  </p:clrMapOvr>
  <p:transition spd="slow">
    <p:cove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pPr algn="ctr"/>
            <a:r>
              <a:rPr lang="fr-FR" dirty="0">
                <a:latin typeface="Arial" panose="020B0604020202020204" pitchFamily="34" charset="0"/>
                <a:cs typeface="Arial" panose="020B0604020202020204" pitchFamily="34" charset="0"/>
              </a:rPr>
              <a:t>Savoir</a:t>
            </a:r>
            <a:r>
              <a:rPr lang="fr-FR" sz="2000" dirty="0">
                <a:latin typeface="Arial" panose="020B0604020202020204" pitchFamily="34" charset="0"/>
                <a:cs typeface="Arial" panose="020B0604020202020204" pitchFamily="34" charset="0"/>
              </a:rPr>
              <a:t> </a:t>
            </a:r>
            <a:r>
              <a:rPr lang="fr-FR" sz="2000" b="1" dirty="0">
                <a:solidFill>
                  <a:srgbClr val="C00000"/>
                </a:solidFill>
                <a:latin typeface="Arial" panose="020B0604020202020204" pitchFamily="34" charset="0"/>
                <a:cs typeface="Arial" panose="020B0604020202020204" pitchFamily="34" charset="0"/>
              </a:rPr>
              <a:t>mettre la victime au repos</a:t>
            </a:r>
            <a:r>
              <a:rPr lang="fr-FR" sz="2000" dirty="0">
                <a:latin typeface="Arial" panose="020B0604020202020204" pitchFamily="34" charset="0"/>
                <a:cs typeface="Arial" panose="020B0604020202020204" pitchFamily="34" charset="0"/>
              </a:rPr>
              <a:t>.</a:t>
            </a:r>
          </a:p>
          <a:p>
            <a:pPr algn="ctr"/>
            <a:endParaRPr lang="fr-FR" sz="2000" dirty="0">
              <a:latin typeface="Arial" panose="020B0604020202020204" pitchFamily="34" charset="0"/>
              <a:cs typeface="Arial" panose="020B0604020202020204" pitchFamily="34" charset="0"/>
            </a:endParaRPr>
          </a:p>
          <a:p>
            <a:pPr algn="ctr"/>
            <a:r>
              <a:rPr lang="fr-FR" sz="2000" dirty="0">
                <a:latin typeface="Arial" panose="020B0604020202020204" pitchFamily="34" charset="0"/>
                <a:cs typeface="Arial" panose="020B0604020202020204" pitchFamily="34" charset="0"/>
              </a:rPr>
              <a:t>Savoir </a:t>
            </a:r>
            <a:r>
              <a:rPr lang="fr-FR" sz="2000" b="1" dirty="0">
                <a:solidFill>
                  <a:srgbClr val="C00000"/>
                </a:solidFill>
                <a:latin typeface="Arial" panose="020B0604020202020204" pitchFamily="34" charset="0"/>
                <a:cs typeface="Arial" panose="020B0604020202020204" pitchFamily="34" charset="0"/>
              </a:rPr>
              <a:t>recueillir et transmettre les informations </a:t>
            </a:r>
            <a:br>
              <a:rPr lang="fr-FR" sz="2000" b="1"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afin d’obtenir un avis médical.</a:t>
            </a:r>
          </a:p>
        </p:txBody>
      </p:sp>
    </p:spTree>
    <p:extLst>
      <p:ext uri="{BB962C8B-B14F-4D97-AF65-F5344CB8AC3E}">
        <p14:creationId xmlns:p14="http://schemas.microsoft.com/office/powerpoint/2010/main" val="450474959"/>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MALAISES</a:t>
            </a:r>
          </a:p>
        </p:txBody>
      </p:sp>
      <p:sp>
        <p:nvSpPr>
          <p:cNvPr id="3" name="Espace réservé du texte 2">
            <a:extLst>
              <a:ext uri="{FF2B5EF4-FFF2-40B4-BE49-F238E27FC236}">
                <a16:creationId xmlns:a16="http://schemas.microsoft.com/office/drawing/2014/main" id="{0CB09925-10DF-5871-89DA-089AE4BD0C95}"/>
              </a:ext>
            </a:extLst>
          </p:cNvPr>
          <p:cNvSpPr>
            <a:spLocks noGrp="1"/>
          </p:cNvSpPr>
          <p:nvPr>
            <p:ph type="body" sz="quarter" idx="11"/>
          </p:nvPr>
        </p:nvSpPr>
        <p:spPr/>
        <p:txBody>
          <a:bodyPr/>
          <a:lstStyle/>
          <a:p>
            <a:endParaRPr lang="fr-FR"/>
          </a:p>
        </p:txBody>
      </p:sp>
      <p:sp>
        <p:nvSpPr>
          <p:cNvPr id="7" name="Rectangle : coins arrondis 6">
            <a:extLst>
              <a:ext uri="{FF2B5EF4-FFF2-40B4-BE49-F238E27FC236}">
                <a16:creationId xmlns:a16="http://schemas.microsoft.com/office/drawing/2014/main" id="{2FD4690E-C6FF-5115-1A7F-B41EFFF154FE}"/>
              </a:ext>
            </a:extLst>
          </p:cNvPr>
          <p:cNvSpPr/>
          <p:nvPr/>
        </p:nvSpPr>
        <p:spPr>
          <a:xfrm>
            <a:off x="699436" y="1412868"/>
            <a:ext cx="10793128" cy="1102179"/>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b="1" dirty="0">
                <a:solidFill>
                  <a:srgbClr val="00497E"/>
                </a:solidFill>
                <a:latin typeface="Arial" panose="020B0604020202020204" pitchFamily="34" charset="0"/>
                <a:cs typeface="Arial" panose="020B0604020202020204" pitchFamily="34" charset="0"/>
              </a:rPr>
              <a:t>Sur un post-it notez un signe </a:t>
            </a:r>
            <a:br>
              <a:rPr lang="fr-FR" sz="2400" b="1" dirty="0">
                <a:solidFill>
                  <a:srgbClr val="00497E"/>
                </a:solidFill>
                <a:latin typeface="Arial" panose="020B0604020202020204" pitchFamily="34" charset="0"/>
                <a:cs typeface="Arial" panose="020B0604020202020204" pitchFamily="34" charset="0"/>
              </a:rPr>
            </a:br>
            <a:r>
              <a:rPr lang="fr-FR" sz="2400" b="1" dirty="0">
                <a:solidFill>
                  <a:srgbClr val="00497E"/>
                </a:solidFill>
                <a:latin typeface="Arial" panose="020B0604020202020204" pitchFamily="34" charset="0"/>
                <a:cs typeface="Arial" panose="020B0604020202020204" pitchFamily="34" charset="0"/>
              </a:rPr>
              <a:t>d’un des malaises de la liste suivante :</a:t>
            </a:r>
          </a:p>
        </p:txBody>
      </p:sp>
      <p:grpSp>
        <p:nvGrpSpPr>
          <p:cNvPr id="8" name="Groupe 7">
            <a:extLst>
              <a:ext uri="{FF2B5EF4-FFF2-40B4-BE49-F238E27FC236}">
                <a16:creationId xmlns:a16="http://schemas.microsoft.com/office/drawing/2014/main" id="{69CC8E7A-03BB-C963-4A32-83C64D206E8A}"/>
              </a:ext>
            </a:extLst>
          </p:cNvPr>
          <p:cNvGrpSpPr/>
          <p:nvPr/>
        </p:nvGrpSpPr>
        <p:grpSpPr>
          <a:xfrm>
            <a:off x="5893840" y="2971410"/>
            <a:ext cx="2331896" cy="2486248"/>
            <a:chOff x="6191166" y="1833331"/>
            <a:chExt cx="3042645" cy="2663167"/>
          </a:xfrm>
        </p:grpSpPr>
        <p:pic>
          <p:nvPicPr>
            <p:cNvPr id="12" name="Picture 12">
              <a:extLst>
                <a:ext uri="{FF2B5EF4-FFF2-40B4-BE49-F238E27FC236}">
                  <a16:creationId xmlns:a16="http://schemas.microsoft.com/office/drawing/2014/main" id="{EBBFFFA0-FBE3-459E-E7C3-9FD6ECE5A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166" y="2036264"/>
              <a:ext cx="3042645" cy="24602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ZoneTexte 6">
              <a:extLst>
                <a:ext uri="{FF2B5EF4-FFF2-40B4-BE49-F238E27FC236}">
                  <a16:creationId xmlns:a16="http://schemas.microsoft.com/office/drawing/2014/main" id="{9FFE218D-0E67-6A6B-4B0B-AC58FFABD972}"/>
                </a:ext>
              </a:extLst>
            </p:cNvPr>
            <p:cNvSpPr txBox="1"/>
            <p:nvPr/>
          </p:nvSpPr>
          <p:spPr>
            <a:xfrm>
              <a:off x="6326489" y="2618277"/>
              <a:ext cx="2693335" cy="102200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800" b="1" dirty="0">
                  <a:solidFill>
                    <a:srgbClr val="00467E"/>
                  </a:solidFill>
                  <a:latin typeface="Arial" panose="020B0604020202020204" pitchFamily="34" charset="0"/>
                  <a:cs typeface="Arial" panose="020B0604020202020204" pitchFamily="34" charset="0"/>
                </a:rPr>
                <a:t>Un signe de malaise</a:t>
              </a:r>
              <a:endParaRPr lang="fr-FR" sz="2400" dirty="0">
                <a:solidFill>
                  <a:srgbClr val="00467E"/>
                </a:solidFill>
                <a:latin typeface="Arial" panose="020B0604020202020204" pitchFamily="34" charset="0"/>
                <a:cs typeface="Arial" panose="020B0604020202020204" pitchFamily="34" charset="0"/>
              </a:endParaRPr>
            </a:p>
          </p:txBody>
        </p:sp>
        <p:pic>
          <p:nvPicPr>
            <p:cNvPr id="14" name="Picture 14">
              <a:extLst>
                <a:ext uri="{FF2B5EF4-FFF2-40B4-BE49-F238E27FC236}">
                  <a16:creationId xmlns:a16="http://schemas.microsoft.com/office/drawing/2014/main" id="{F50675CC-5764-C482-2F50-4E3F586E6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37" b="10198"/>
            <a:stretch/>
          </p:blipFill>
          <p:spPr bwMode="auto">
            <a:xfrm>
              <a:off x="7657944" y="1833331"/>
              <a:ext cx="344141" cy="33496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ZoneTexte 27">
            <a:extLst>
              <a:ext uri="{FF2B5EF4-FFF2-40B4-BE49-F238E27FC236}">
                <a16:creationId xmlns:a16="http://schemas.microsoft.com/office/drawing/2014/main" id="{4EDD9F5D-CE6A-32A8-9E40-7574E1119EF0}"/>
              </a:ext>
            </a:extLst>
          </p:cNvPr>
          <p:cNvSpPr txBox="1"/>
          <p:nvPr/>
        </p:nvSpPr>
        <p:spPr>
          <a:xfrm>
            <a:off x="1061461" y="3429000"/>
            <a:ext cx="4053463" cy="1532334"/>
          </a:xfrm>
          <a:prstGeom prst="roundRect">
            <a:avLst/>
          </a:prstGeom>
          <a:noFill/>
          <a:ln>
            <a:noFill/>
          </a:ln>
        </p:spPr>
        <p:txBody>
          <a:bodyPr wrap="square" rtlCol="0">
            <a:spAutoFit/>
          </a:bodyPr>
          <a:lstStyle/>
          <a:p>
            <a:pPr marL="342900" indent="-342900">
              <a:spcAft>
                <a:spcPts val="1800"/>
              </a:spcAft>
              <a:buFont typeface="Arial" panose="020B0604020202020204" pitchFamily="34" charset="0"/>
              <a:buChar char="•"/>
            </a:pPr>
            <a:r>
              <a:rPr lang="fr-FR" dirty="0">
                <a:solidFill>
                  <a:srgbClr val="00497E"/>
                </a:solidFill>
                <a:latin typeface="Arial" panose="020B0604020202020204" pitchFamily="34" charset="0"/>
                <a:cs typeface="Arial" panose="020B0604020202020204" pitchFamily="34" charset="0"/>
              </a:rPr>
              <a:t>Accident cardiaque</a:t>
            </a:r>
          </a:p>
          <a:p>
            <a:pPr marL="342900" indent="-342900">
              <a:spcAft>
                <a:spcPts val="1800"/>
              </a:spcAft>
              <a:buFont typeface="Arial" panose="020B0604020202020204" pitchFamily="34" charset="0"/>
              <a:buChar char="•"/>
            </a:pPr>
            <a:r>
              <a:rPr lang="fr-FR" dirty="0">
                <a:solidFill>
                  <a:srgbClr val="00497E"/>
                </a:solidFill>
                <a:latin typeface="Arial" panose="020B0604020202020204" pitchFamily="34" charset="0"/>
                <a:cs typeface="Arial" panose="020B0604020202020204" pitchFamily="34" charset="0"/>
              </a:rPr>
              <a:t>Accident Vasculaire Cérébral</a:t>
            </a:r>
          </a:p>
          <a:p>
            <a:pPr marL="342900" indent="-342900">
              <a:spcAft>
                <a:spcPts val="1800"/>
              </a:spcAft>
              <a:buFont typeface="Arial" panose="020B0604020202020204" pitchFamily="34" charset="0"/>
              <a:buChar char="•"/>
            </a:pPr>
            <a:r>
              <a:rPr lang="fr-FR" dirty="0">
                <a:solidFill>
                  <a:srgbClr val="00497E"/>
                </a:solidFill>
                <a:latin typeface="Arial" panose="020B0604020202020204" pitchFamily="34" charset="0"/>
                <a:cs typeface="Arial" panose="020B0604020202020204" pitchFamily="34" charset="0"/>
              </a:rPr>
              <a:t>Autres types de malaise</a:t>
            </a:r>
          </a:p>
        </p:txBody>
      </p:sp>
    </p:spTree>
    <p:extLst>
      <p:ext uri="{BB962C8B-B14F-4D97-AF65-F5344CB8AC3E}">
        <p14:creationId xmlns:p14="http://schemas.microsoft.com/office/powerpoint/2010/main" val="30243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B342-C0A3-4CA4-AC9B-89EF863A5E2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894CCB6-507F-4E3C-B11F-6F6672F41A25}"/>
              </a:ext>
            </a:extLst>
          </p:cNvPr>
          <p:cNvSpPr>
            <a:spLocks noGrp="1"/>
          </p:cNvSpPr>
          <p:nvPr>
            <p:ph type="body" sz="quarter" idx="10"/>
          </p:nvPr>
        </p:nvSpPr>
        <p:spPr>
          <a:prstGeom prst="rect">
            <a:avLst/>
          </a:prstGeom>
        </p:spPr>
        <p:txBody>
          <a:bodyPr/>
          <a:lstStyle/>
          <a:p>
            <a:r>
              <a:rPr lang="fr-FR" dirty="0"/>
              <a:t>LES MALAISES</a:t>
            </a:r>
          </a:p>
        </p:txBody>
      </p:sp>
      <p:sp>
        <p:nvSpPr>
          <p:cNvPr id="6" name="Rectangle : coins arrondis 5">
            <a:extLst>
              <a:ext uri="{FF2B5EF4-FFF2-40B4-BE49-F238E27FC236}">
                <a16:creationId xmlns:a16="http://schemas.microsoft.com/office/drawing/2014/main" id="{3A5FECF1-2F96-B791-2863-61CDAD02D6C2}"/>
              </a:ext>
            </a:extLst>
          </p:cNvPr>
          <p:cNvSpPr/>
          <p:nvPr/>
        </p:nvSpPr>
        <p:spPr>
          <a:xfrm>
            <a:off x="1283607" y="2356365"/>
            <a:ext cx="9624786" cy="2145268"/>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Le malaise est une </a:t>
            </a:r>
            <a:r>
              <a:rPr lang="fr-FR" sz="2000" b="1" dirty="0">
                <a:solidFill>
                  <a:srgbClr val="00497E"/>
                </a:solidFill>
                <a:latin typeface="Arial" panose="020B0604020202020204" pitchFamily="34" charset="0"/>
                <a:cs typeface="Arial" panose="020B0604020202020204" pitchFamily="34" charset="0"/>
              </a:rPr>
              <a:t>sensation pénible </a:t>
            </a:r>
            <a:r>
              <a:rPr lang="fr-FR" sz="2000" dirty="0">
                <a:solidFill>
                  <a:srgbClr val="00497E"/>
                </a:solidFill>
                <a:latin typeface="Arial" panose="020B0604020202020204" pitchFamily="34" charset="0"/>
                <a:cs typeface="Arial" panose="020B0604020202020204" pitchFamily="34" charset="0"/>
              </a:rPr>
              <a:t>traduisant un </a:t>
            </a:r>
            <a:r>
              <a:rPr lang="fr-FR" sz="2000" b="1" dirty="0">
                <a:solidFill>
                  <a:srgbClr val="00497E"/>
                </a:solidFill>
                <a:latin typeface="Arial" panose="020B0604020202020204" pitchFamily="34" charset="0"/>
                <a:cs typeface="Arial" panose="020B0604020202020204" pitchFamily="34" charset="0"/>
              </a:rPr>
              <a:t>trouble du fonctionnement de l’organisme, </a:t>
            </a:r>
            <a:r>
              <a:rPr lang="fr-FR" sz="2000" dirty="0">
                <a:solidFill>
                  <a:srgbClr val="00497E"/>
                </a:solidFill>
                <a:latin typeface="Arial" panose="020B0604020202020204" pitchFamily="34" charset="0"/>
                <a:cs typeface="Arial" panose="020B0604020202020204" pitchFamily="34" charset="0"/>
              </a:rPr>
              <a:t>sans pouvoir en identifier obligatoirement l’origine. Cette sensation, parfois </a:t>
            </a:r>
            <a:r>
              <a:rPr lang="fr-FR" sz="2000" b="1" dirty="0">
                <a:solidFill>
                  <a:srgbClr val="00497E"/>
                </a:solidFill>
                <a:latin typeface="Arial" panose="020B0604020202020204" pitchFamily="34" charset="0"/>
                <a:cs typeface="Arial" panose="020B0604020202020204" pitchFamily="34" charset="0"/>
              </a:rPr>
              <a:t>répétitive</a:t>
            </a:r>
            <a:r>
              <a:rPr lang="fr-FR" sz="2000" dirty="0">
                <a:solidFill>
                  <a:srgbClr val="00497E"/>
                </a:solidFill>
                <a:latin typeface="Arial" panose="020B0604020202020204" pitchFamily="34" charset="0"/>
                <a:cs typeface="Arial" panose="020B0604020202020204" pitchFamily="34" charset="0"/>
              </a:rPr>
              <a:t>, peut être </a:t>
            </a:r>
            <a:r>
              <a:rPr lang="fr-FR" sz="2000" b="1" dirty="0">
                <a:solidFill>
                  <a:srgbClr val="00497E"/>
                </a:solidFill>
                <a:latin typeface="Arial" panose="020B0604020202020204" pitchFamily="34" charset="0"/>
                <a:cs typeface="Arial" panose="020B0604020202020204" pitchFamily="34" charset="0"/>
              </a:rPr>
              <a:t>fugace</a:t>
            </a:r>
            <a:r>
              <a:rPr lang="fr-FR" sz="2000" dirty="0">
                <a:solidFill>
                  <a:srgbClr val="00497E"/>
                </a:solidFill>
                <a:latin typeface="Arial" panose="020B0604020202020204" pitchFamily="34" charset="0"/>
                <a:cs typeface="Arial" panose="020B0604020202020204" pitchFamily="34" charset="0"/>
              </a:rPr>
              <a:t> ou </a:t>
            </a:r>
            <a:r>
              <a:rPr lang="fr-FR" sz="2000" b="1" dirty="0">
                <a:solidFill>
                  <a:srgbClr val="00497E"/>
                </a:solidFill>
                <a:latin typeface="Arial" panose="020B0604020202020204" pitchFamily="34" charset="0"/>
                <a:cs typeface="Arial" panose="020B0604020202020204" pitchFamily="34" charset="0"/>
              </a:rPr>
              <a:t>durable</a:t>
            </a:r>
            <a:r>
              <a:rPr lang="fr-FR" sz="2000" dirty="0">
                <a:solidFill>
                  <a:srgbClr val="00497E"/>
                </a:solidFill>
                <a:latin typeface="Arial" panose="020B0604020202020204" pitchFamily="34" charset="0"/>
                <a:cs typeface="Arial" panose="020B0604020202020204" pitchFamily="34" charset="0"/>
              </a:rPr>
              <a:t>, de survenue </a:t>
            </a:r>
            <a:r>
              <a:rPr lang="fr-FR" sz="2000" b="1" dirty="0">
                <a:solidFill>
                  <a:srgbClr val="00497E"/>
                </a:solidFill>
                <a:latin typeface="Arial" panose="020B0604020202020204" pitchFamily="34" charset="0"/>
                <a:cs typeface="Arial" panose="020B0604020202020204" pitchFamily="34" charset="0"/>
              </a:rPr>
              <a:t>brutale</a:t>
            </a:r>
            <a:r>
              <a:rPr lang="fr-FR" sz="2000" dirty="0">
                <a:solidFill>
                  <a:srgbClr val="00497E"/>
                </a:solidFill>
                <a:latin typeface="Arial" panose="020B0604020202020204" pitchFamily="34" charset="0"/>
                <a:cs typeface="Arial" panose="020B0604020202020204" pitchFamily="34" charset="0"/>
              </a:rPr>
              <a:t> ou </a:t>
            </a:r>
            <a:r>
              <a:rPr lang="fr-FR" sz="2000" b="1" dirty="0">
                <a:solidFill>
                  <a:srgbClr val="00497E"/>
                </a:solidFill>
                <a:latin typeface="Arial" panose="020B0604020202020204" pitchFamily="34" charset="0"/>
                <a:cs typeface="Arial" panose="020B0604020202020204" pitchFamily="34" charset="0"/>
              </a:rPr>
              <a:t>progressive</a:t>
            </a:r>
            <a:r>
              <a:rPr lang="fr-FR" sz="2000" dirty="0">
                <a:solidFill>
                  <a:srgbClr val="00497E"/>
                </a:solidFill>
                <a:latin typeface="Arial" panose="020B0604020202020204" pitchFamily="34" charset="0"/>
                <a:cs typeface="Arial" panose="020B0604020202020204" pitchFamily="34" charset="0"/>
              </a:rPr>
              <a:t>.</a:t>
            </a:r>
          </a:p>
          <a:p>
            <a:pPr algn="just"/>
            <a:endParaRPr lang="fr-FR" sz="2000" dirty="0">
              <a:solidFill>
                <a:srgbClr val="00497E"/>
              </a:solidFill>
              <a:latin typeface="Arial" panose="020B0604020202020204" pitchFamily="34" charset="0"/>
              <a:cs typeface="Arial" panose="020B0604020202020204" pitchFamily="34" charset="0"/>
            </a:endParaRPr>
          </a:p>
          <a:p>
            <a:pPr algn="just"/>
            <a:r>
              <a:rPr lang="fr-FR" sz="2000" dirty="0">
                <a:solidFill>
                  <a:srgbClr val="00497E"/>
                </a:solidFill>
                <a:latin typeface="Arial" panose="020B0604020202020204" pitchFamily="34" charset="0"/>
                <a:cs typeface="Arial" panose="020B0604020202020204" pitchFamily="34" charset="0"/>
              </a:rPr>
              <a:t>La victime, </a:t>
            </a:r>
            <a:r>
              <a:rPr lang="fr-FR" sz="2000" b="1" dirty="0">
                <a:solidFill>
                  <a:srgbClr val="00497E"/>
                </a:solidFill>
                <a:latin typeface="Arial" panose="020B0604020202020204" pitchFamily="34" charset="0"/>
                <a:cs typeface="Arial" panose="020B0604020202020204" pitchFamily="34" charset="0"/>
              </a:rPr>
              <a:t>consciente</a:t>
            </a:r>
            <a:r>
              <a:rPr lang="fr-FR" sz="2000" dirty="0">
                <a:solidFill>
                  <a:srgbClr val="00497E"/>
                </a:solidFill>
                <a:latin typeface="Arial" panose="020B0604020202020204" pitchFamily="34" charset="0"/>
                <a:cs typeface="Arial" panose="020B0604020202020204" pitchFamily="34" charset="0"/>
              </a:rPr>
              <a:t>, ne se sent pas bien et présente des signes inhabituels.</a:t>
            </a:r>
          </a:p>
        </p:txBody>
      </p:sp>
    </p:spTree>
    <p:extLst>
      <p:ext uri="{BB962C8B-B14F-4D97-AF65-F5344CB8AC3E}">
        <p14:creationId xmlns:p14="http://schemas.microsoft.com/office/powerpoint/2010/main" val="247363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LES MALAISES</a:t>
            </a:r>
          </a:p>
        </p:txBody>
      </p:sp>
      <p:grpSp>
        <p:nvGrpSpPr>
          <p:cNvPr id="6" name="Groupe 5">
            <a:extLst>
              <a:ext uri="{FF2B5EF4-FFF2-40B4-BE49-F238E27FC236}">
                <a16:creationId xmlns:a16="http://schemas.microsoft.com/office/drawing/2014/main" id="{05D365D5-67C1-C164-0F8D-5F57C47BBE7F}"/>
              </a:ext>
            </a:extLst>
          </p:cNvPr>
          <p:cNvGrpSpPr/>
          <p:nvPr/>
        </p:nvGrpSpPr>
        <p:grpSpPr>
          <a:xfrm>
            <a:off x="1785217" y="2180344"/>
            <a:ext cx="1989356" cy="2497312"/>
            <a:chOff x="1785217" y="1715209"/>
            <a:chExt cx="1989356" cy="2497312"/>
          </a:xfrm>
        </p:grpSpPr>
        <p:sp>
          <p:nvSpPr>
            <p:cNvPr id="9" name="ZoneTexte 8">
              <a:extLst>
                <a:ext uri="{FF2B5EF4-FFF2-40B4-BE49-F238E27FC236}">
                  <a16:creationId xmlns:a16="http://schemas.microsoft.com/office/drawing/2014/main" id="{14AA23E8-5B9A-C3DA-3AD6-BFE7E0EEE604}"/>
                </a:ext>
              </a:extLst>
            </p:cNvPr>
            <p:cNvSpPr txBox="1"/>
            <p:nvPr/>
          </p:nvSpPr>
          <p:spPr>
            <a:xfrm>
              <a:off x="1992999" y="3837950"/>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Maladies</a:t>
              </a:r>
            </a:p>
          </p:txBody>
        </p:sp>
        <p:pic>
          <p:nvPicPr>
            <p:cNvPr id="3" name="Picture 2">
              <a:extLst>
                <a:ext uri="{FF2B5EF4-FFF2-40B4-BE49-F238E27FC236}">
                  <a16:creationId xmlns:a16="http://schemas.microsoft.com/office/drawing/2014/main" id="{5C91611D-A036-050C-9E1E-CC7631649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217" y="1715209"/>
              <a:ext cx="1989356" cy="19893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e 7">
            <a:extLst>
              <a:ext uri="{FF2B5EF4-FFF2-40B4-BE49-F238E27FC236}">
                <a16:creationId xmlns:a16="http://schemas.microsoft.com/office/drawing/2014/main" id="{F5CA0B4D-94E7-3F3C-B7B9-A29CDA5636C5}"/>
              </a:ext>
            </a:extLst>
          </p:cNvPr>
          <p:cNvGrpSpPr/>
          <p:nvPr/>
        </p:nvGrpSpPr>
        <p:grpSpPr>
          <a:xfrm>
            <a:off x="7946153" y="2186583"/>
            <a:ext cx="1978060" cy="2484835"/>
            <a:chOff x="7946153" y="1726505"/>
            <a:chExt cx="1978060" cy="2484835"/>
          </a:xfrm>
        </p:grpSpPr>
        <p:sp>
          <p:nvSpPr>
            <p:cNvPr id="12" name="ZoneTexte 11">
              <a:extLst>
                <a:ext uri="{FF2B5EF4-FFF2-40B4-BE49-F238E27FC236}">
                  <a16:creationId xmlns:a16="http://schemas.microsoft.com/office/drawing/2014/main" id="{E28C87A2-0BC2-FA1F-E53F-AFD835B7AD59}"/>
                </a:ext>
              </a:extLst>
            </p:cNvPr>
            <p:cNvSpPr txBox="1"/>
            <p:nvPr/>
          </p:nvSpPr>
          <p:spPr>
            <a:xfrm>
              <a:off x="8148287" y="3836769"/>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Intoxications</a:t>
              </a:r>
            </a:p>
          </p:txBody>
        </p:sp>
        <p:pic>
          <p:nvPicPr>
            <p:cNvPr id="4" name="Picture 4">
              <a:extLst>
                <a:ext uri="{FF2B5EF4-FFF2-40B4-BE49-F238E27FC236}">
                  <a16:creationId xmlns:a16="http://schemas.microsoft.com/office/drawing/2014/main" id="{13A95A94-2607-9852-5C39-527654462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6153" y="1726505"/>
              <a:ext cx="1978060" cy="19780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a16="http://schemas.microsoft.com/office/drawing/2014/main" id="{6A3B1E9A-FA80-1DBB-0F83-22F654E69114}"/>
              </a:ext>
            </a:extLst>
          </p:cNvPr>
          <p:cNvGrpSpPr/>
          <p:nvPr/>
        </p:nvGrpSpPr>
        <p:grpSpPr>
          <a:xfrm>
            <a:off x="4683525" y="2117885"/>
            <a:ext cx="2348028" cy="2622230"/>
            <a:chOff x="4683525" y="1599743"/>
            <a:chExt cx="2348028" cy="2622230"/>
          </a:xfrm>
        </p:grpSpPr>
        <p:sp>
          <p:nvSpPr>
            <p:cNvPr id="11" name="ZoneTexte 10">
              <a:extLst>
                <a:ext uri="{FF2B5EF4-FFF2-40B4-BE49-F238E27FC236}">
                  <a16:creationId xmlns:a16="http://schemas.microsoft.com/office/drawing/2014/main" id="{8ED1FE56-0C4A-11D7-C710-7A9558433D08}"/>
                </a:ext>
              </a:extLst>
            </p:cNvPr>
            <p:cNvSpPr txBox="1"/>
            <p:nvPr/>
          </p:nvSpPr>
          <p:spPr>
            <a:xfrm>
              <a:off x="5070643" y="3847402"/>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Allergies</a:t>
              </a:r>
            </a:p>
          </p:txBody>
        </p:sp>
        <p:pic>
          <p:nvPicPr>
            <p:cNvPr id="5" name="Picture 6">
              <a:extLst>
                <a:ext uri="{FF2B5EF4-FFF2-40B4-BE49-F238E27FC236}">
                  <a16:creationId xmlns:a16="http://schemas.microsoft.com/office/drawing/2014/main" id="{43D5DEC9-7CAE-CE93-65C0-D21648639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525" y="1599743"/>
              <a:ext cx="2348028" cy="21668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4" name="Rectangle : coins arrondis 3">
            <a:extLst>
              <a:ext uri="{FF2B5EF4-FFF2-40B4-BE49-F238E27FC236}">
                <a16:creationId xmlns:a16="http://schemas.microsoft.com/office/drawing/2014/main" id="{06F329CF-D382-7909-998F-7F0C875E98A2}"/>
              </a:ext>
            </a:extLst>
          </p:cNvPr>
          <p:cNvSpPr/>
          <p:nvPr/>
        </p:nvSpPr>
        <p:spPr>
          <a:xfrm>
            <a:off x="1855136" y="2494216"/>
            <a:ext cx="8481728" cy="1869567"/>
          </a:xfrm>
          <a:prstGeom prst="roundRect">
            <a:avLst/>
          </a:prstGeom>
          <a:solidFill>
            <a:srgbClr val="FF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497E"/>
                </a:solidFill>
                <a:latin typeface="Arial" panose="020B0604020202020204" pitchFamily="34" charset="0"/>
                <a:cs typeface="Arial" panose="020B0604020202020204" pitchFamily="34" charset="0"/>
              </a:rPr>
              <a:t>Certains signes doivent être </a:t>
            </a:r>
            <a:r>
              <a:rPr lang="fr-FR" sz="2000" b="1" dirty="0">
                <a:solidFill>
                  <a:srgbClr val="BA242C"/>
                </a:solidFill>
                <a:latin typeface="Arial" panose="020B0604020202020204" pitchFamily="34" charset="0"/>
                <a:cs typeface="Arial" panose="020B0604020202020204" pitchFamily="34" charset="0"/>
              </a:rPr>
              <a:t>rapidement reconnus et transmis</a:t>
            </a:r>
            <a:r>
              <a:rPr lang="fr-FR" sz="2000" dirty="0">
                <a:solidFill>
                  <a:srgbClr val="00497E"/>
                </a:solidFill>
                <a:latin typeface="Arial" panose="020B0604020202020204" pitchFamily="34" charset="0"/>
                <a:cs typeface="Arial" panose="020B0604020202020204" pitchFamily="34" charset="0"/>
              </a:rPr>
              <a:t>, </a:t>
            </a:r>
            <a:br>
              <a:rPr lang="fr-FR" sz="2000" dirty="0">
                <a:solidFill>
                  <a:srgbClr val="00497E"/>
                </a:solidFill>
                <a:latin typeface="Arial" panose="020B0604020202020204" pitchFamily="34" charset="0"/>
                <a:cs typeface="Arial" panose="020B0604020202020204" pitchFamily="34" charset="0"/>
              </a:rPr>
            </a:br>
            <a:r>
              <a:rPr lang="fr-FR" sz="2000" b="1" dirty="0">
                <a:solidFill>
                  <a:srgbClr val="BA242C"/>
                </a:solidFill>
                <a:latin typeface="Arial" panose="020B0604020202020204" pitchFamily="34" charset="0"/>
                <a:cs typeface="Arial" panose="020B0604020202020204" pitchFamily="34" charset="0"/>
              </a:rPr>
              <a:t>pour éviter des séquelles définitives ou une évolution fatale.</a:t>
            </a:r>
          </a:p>
          <a:p>
            <a:pPr algn="ctr"/>
            <a:endParaRPr lang="fr-FR" sz="2000" dirty="0">
              <a:solidFill>
                <a:srgbClr val="00497E"/>
              </a:solidFill>
              <a:latin typeface="Arial" panose="020B0604020202020204" pitchFamily="34" charset="0"/>
              <a:cs typeface="Arial" panose="020B0604020202020204" pitchFamily="34" charset="0"/>
            </a:endParaRPr>
          </a:p>
          <a:p>
            <a:pPr algn="ctr"/>
            <a:r>
              <a:rPr lang="fr-FR" sz="2000" dirty="0">
                <a:solidFill>
                  <a:srgbClr val="00497E"/>
                </a:solidFill>
                <a:latin typeface="Arial" panose="020B0604020202020204" pitchFamily="34" charset="0"/>
                <a:cs typeface="Arial" panose="020B0604020202020204" pitchFamily="34" charset="0"/>
              </a:rPr>
              <a:t> Certains signes sans gravité, peuvent révéler une détresse vitale.</a:t>
            </a:r>
          </a:p>
        </p:txBody>
      </p:sp>
    </p:spTree>
    <p:extLst>
      <p:ext uri="{BB962C8B-B14F-4D97-AF65-F5344CB8AC3E}">
        <p14:creationId xmlns:p14="http://schemas.microsoft.com/office/powerpoint/2010/main" val="387741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cardiaque</a:t>
            </a:r>
          </a:p>
        </p:txBody>
      </p:sp>
      <p:pic>
        <p:nvPicPr>
          <p:cNvPr id="6" name="Image 5">
            <a:extLst>
              <a:ext uri="{FF2B5EF4-FFF2-40B4-BE49-F238E27FC236}">
                <a16:creationId xmlns:a16="http://schemas.microsoft.com/office/drawing/2014/main" id="{F7A6C48E-DCC8-7BDA-BEA3-62FED50213DD}"/>
              </a:ext>
            </a:extLst>
          </p:cNvPr>
          <p:cNvPicPr>
            <a:picLocks noChangeAspect="1"/>
          </p:cNvPicPr>
          <p:nvPr/>
        </p:nvPicPr>
        <p:blipFill>
          <a:blip r:embed="rId2"/>
          <a:stretch>
            <a:fillRect/>
          </a:stretch>
        </p:blipFill>
        <p:spPr>
          <a:xfrm>
            <a:off x="4337956" y="1368447"/>
            <a:ext cx="3516086" cy="3516086"/>
          </a:xfrm>
          <a:prstGeom prst="rect">
            <a:avLst/>
          </a:prstGeom>
        </p:spPr>
      </p:pic>
      <p:sp>
        <p:nvSpPr>
          <p:cNvPr id="7" name="ZoneTexte 6">
            <a:extLst>
              <a:ext uri="{FF2B5EF4-FFF2-40B4-BE49-F238E27FC236}">
                <a16:creationId xmlns:a16="http://schemas.microsoft.com/office/drawing/2014/main" id="{308FAEB7-AB1B-187A-65BB-D73DC989B7FC}"/>
              </a:ext>
            </a:extLst>
          </p:cNvPr>
          <p:cNvSpPr txBox="1"/>
          <p:nvPr/>
        </p:nvSpPr>
        <p:spPr>
          <a:xfrm>
            <a:off x="4069268" y="5137531"/>
            <a:ext cx="4053463" cy="510778"/>
          </a:xfrm>
          <a:prstGeom prst="roundRect">
            <a:avLst/>
          </a:prstGeom>
          <a:noFill/>
          <a:ln>
            <a:noFill/>
          </a:ln>
        </p:spPr>
        <p:txBody>
          <a:bodyPr wrap="square" rtlCol="0">
            <a:spAutoFit/>
          </a:bodyPr>
          <a:lstStyle/>
          <a:p>
            <a:pPr algn="ctr"/>
            <a:r>
              <a:rPr lang="fr-FR" sz="2400" b="1" dirty="0">
                <a:solidFill>
                  <a:srgbClr val="00497E"/>
                </a:solidFill>
                <a:latin typeface="Arial" panose="020B0604020202020204" pitchFamily="34" charset="0"/>
                <a:cs typeface="Arial" panose="020B0604020202020204" pitchFamily="34" charset="0"/>
              </a:rPr>
              <a:t>Douleur dans la poitrine</a:t>
            </a:r>
          </a:p>
        </p:txBody>
      </p:sp>
    </p:spTree>
    <p:extLst>
      <p:ext uri="{BB962C8B-B14F-4D97-AF65-F5344CB8AC3E}">
        <p14:creationId xmlns:p14="http://schemas.microsoft.com/office/powerpoint/2010/main" val="359254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437752"/>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3"/>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cardiaque</a:t>
            </a:r>
          </a:p>
        </p:txBody>
      </p:sp>
      <p:sp>
        <p:nvSpPr>
          <p:cNvPr id="8" name="ZoneTexte 7">
            <a:extLst>
              <a:ext uri="{FF2B5EF4-FFF2-40B4-BE49-F238E27FC236}">
                <a16:creationId xmlns:a16="http://schemas.microsoft.com/office/drawing/2014/main" id="{AABAF2DE-31A2-ECAF-3323-8D2AA666C5FB}"/>
              </a:ext>
            </a:extLst>
          </p:cNvPr>
          <p:cNvSpPr txBox="1"/>
          <p:nvPr/>
        </p:nvSpPr>
        <p:spPr>
          <a:xfrm>
            <a:off x="917208" y="303114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64900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83099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rapidement les secours</a:t>
            </a:r>
            <a:endParaRPr lang="en-US" sz="1600" dirty="0">
              <a:solidFill>
                <a:srgbClr val="BA242C"/>
              </a:solidFill>
            </a:endParaRPr>
          </a:p>
        </p:txBody>
      </p:sp>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6"/>
          <a:stretch>
            <a:fillRect/>
          </a:stretch>
        </p:blipFill>
        <p:spPr>
          <a:xfrm>
            <a:off x="1993898" y="4470405"/>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7"/>
          <a:stretch>
            <a:fillRect/>
          </a:stretch>
        </p:blipFill>
        <p:spPr>
          <a:xfrm>
            <a:off x="7098008" y="4459140"/>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8"/>
          <a:stretch>
            <a:fillRect/>
          </a:stretch>
        </p:blipFill>
        <p:spPr>
          <a:xfrm>
            <a:off x="5335948" y="4406985"/>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9"/>
          <a:stretch>
            <a:fillRect/>
          </a:stretch>
        </p:blipFill>
        <p:spPr>
          <a:xfrm>
            <a:off x="3671605" y="4435244"/>
            <a:ext cx="1026521" cy="1179406"/>
          </a:xfrm>
          <a:prstGeom prst="rect">
            <a:avLst/>
          </a:prstGeom>
        </p:spPr>
      </p:pic>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0">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sp>
        <p:nvSpPr>
          <p:cNvPr id="6" name="Rectangle : coins arrondis 5">
            <a:extLst>
              <a:ext uri="{FF2B5EF4-FFF2-40B4-BE49-F238E27FC236}">
                <a16:creationId xmlns:a16="http://schemas.microsoft.com/office/drawing/2014/main" id="{DC64EBEA-4234-040D-6EBC-32B1FC4C16AD}"/>
              </a:ext>
            </a:extLst>
          </p:cNvPr>
          <p:cNvSpPr/>
          <p:nvPr/>
        </p:nvSpPr>
        <p:spPr>
          <a:xfrm>
            <a:off x="7790648" y="1729648"/>
            <a:ext cx="1663547" cy="2344581"/>
          </a:xfrm>
          <a:prstGeom prst="roundRect">
            <a:avLst>
              <a:gd name="adj" fmla="val 11759"/>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ure 2">
            <a:extLst>
              <a:ext uri="{FF2B5EF4-FFF2-40B4-BE49-F238E27FC236}">
                <a16:creationId xmlns:a16="http://schemas.microsoft.com/office/drawing/2014/main" id="{EF7C860D-574E-A448-8C2E-ED5612FA4BCF}"/>
              </a:ext>
            </a:extLst>
          </p:cNvPr>
          <p:cNvPicPr>
            <a:picLocks noChangeAspect="1" noChangeArrowheads="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2529030" y="1729648"/>
            <a:ext cx="605356" cy="11245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2068EE3E-17AE-9456-15D2-1606D8385FC8}"/>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22677" y="1947274"/>
            <a:ext cx="1012563" cy="940535"/>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6049ABE2-1319-89DD-DA62-A5D5F9C92D52}"/>
              </a:ext>
            </a:extLst>
          </p:cNvPr>
          <p:cNvSpPr txBox="1"/>
          <p:nvPr/>
        </p:nvSpPr>
        <p:spPr>
          <a:xfrm>
            <a:off x="2052680" y="2682467"/>
            <a:ext cx="1570229" cy="253916"/>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Difficultés à respirer</a:t>
            </a:r>
          </a:p>
        </p:txBody>
      </p:sp>
      <p:sp>
        <p:nvSpPr>
          <p:cNvPr id="30" name="ZoneTexte 29">
            <a:extLst>
              <a:ext uri="{FF2B5EF4-FFF2-40B4-BE49-F238E27FC236}">
                <a16:creationId xmlns:a16="http://schemas.microsoft.com/office/drawing/2014/main" id="{F6065931-DA30-4B2D-E8FA-AAE72C9DB8C0}"/>
              </a:ext>
            </a:extLst>
          </p:cNvPr>
          <p:cNvSpPr txBox="1"/>
          <p:nvPr/>
        </p:nvSpPr>
        <p:spPr>
          <a:xfrm>
            <a:off x="508809" y="2682467"/>
            <a:ext cx="1570229" cy="253916"/>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Position standard</a:t>
            </a:r>
          </a:p>
        </p:txBody>
      </p:sp>
    </p:spTree>
    <p:extLst>
      <p:ext uri="{BB962C8B-B14F-4D97-AF65-F5344CB8AC3E}">
        <p14:creationId xmlns:p14="http://schemas.microsoft.com/office/powerpoint/2010/main" val="16517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anim calcmode="lin" valueType="num">
                                      <p:cBhvr>
                                        <p:cTn id="54" dur="500" fill="hold"/>
                                        <p:tgtEl>
                                          <p:spTgt spid="12"/>
                                        </p:tgtEl>
                                        <p:attrNameLst>
                                          <p:attrName>ppt_x</p:attrName>
                                        </p:attrNameLst>
                                      </p:cBhvr>
                                      <p:tavLst>
                                        <p:tav tm="0">
                                          <p:val>
                                            <p:strVal val="#ppt_x"/>
                                          </p:val>
                                        </p:tav>
                                        <p:tav tm="100000">
                                          <p:val>
                                            <p:strVal val="#ppt_x"/>
                                          </p:val>
                                        </p:tav>
                                      </p:tavLst>
                                    </p:anim>
                                    <p:anim calcmode="lin" valueType="num">
                                      <p:cBhvr>
                                        <p:cTn id="55" dur="5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anim calcmode="lin" valueType="num">
                                      <p:cBhvr>
                                        <p:cTn id="71" dur="500" fill="hold"/>
                                        <p:tgtEl>
                                          <p:spTgt spid="13"/>
                                        </p:tgtEl>
                                        <p:attrNameLst>
                                          <p:attrName>ppt_x</p:attrName>
                                        </p:attrNameLst>
                                      </p:cBhvr>
                                      <p:tavLst>
                                        <p:tav tm="0">
                                          <p:val>
                                            <p:strVal val="#ppt_x"/>
                                          </p:val>
                                        </p:tav>
                                        <p:tav tm="100000">
                                          <p:val>
                                            <p:strVal val="#ppt_x"/>
                                          </p:val>
                                        </p:tav>
                                      </p:tavLst>
                                    </p:anim>
                                    <p:anim calcmode="lin" valueType="num">
                                      <p:cBhvr>
                                        <p:cTn id="72" dur="500" fill="hold"/>
                                        <p:tgtEl>
                                          <p:spTgt spid="1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anim calcmode="lin" valueType="num">
                                      <p:cBhvr>
                                        <p:cTn id="76" dur="500" fill="hold"/>
                                        <p:tgtEl>
                                          <p:spTgt spid="14"/>
                                        </p:tgtEl>
                                        <p:attrNameLst>
                                          <p:attrName>ppt_x</p:attrName>
                                        </p:attrNameLst>
                                      </p:cBhvr>
                                      <p:tavLst>
                                        <p:tav tm="0">
                                          <p:val>
                                            <p:strVal val="#ppt_x"/>
                                          </p:val>
                                        </p:tav>
                                        <p:tav tm="100000">
                                          <p:val>
                                            <p:strVal val="#ppt_x"/>
                                          </p:val>
                                        </p:tav>
                                      </p:tavLst>
                                    </p:anim>
                                    <p:anim calcmode="lin" valueType="num">
                                      <p:cBhvr>
                                        <p:cTn id="7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p:bldP spid="14" grpId="0"/>
      <p:bldP spid="6" grpId="0" animBg="1"/>
      <p:bldP spid="29" grpId="0"/>
      <p:bldP spid="3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L’AVC</a:t>
            </a:r>
          </a:p>
        </p:txBody>
      </p:sp>
      <p:pic>
        <p:nvPicPr>
          <p:cNvPr id="4" name="Image 3">
            <a:extLst>
              <a:ext uri="{FF2B5EF4-FFF2-40B4-BE49-F238E27FC236}">
                <a16:creationId xmlns:a16="http://schemas.microsoft.com/office/drawing/2014/main" id="{94D39F69-DFE2-C731-E45F-69BE7E1BBFC4}"/>
              </a:ext>
            </a:extLst>
          </p:cNvPr>
          <p:cNvPicPr>
            <a:picLocks noChangeAspect="1"/>
          </p:cNvPicPr>
          <p:nvPr/>
        </p:nvPicPr>
        <p:blipFill>
          <a:blip r:embed="rId3"/>
          <a:stretch>
            <a:fillRect/>
          </a:stretch>
        </p:blipFill>
        <p:spPr>
          <a:xfrm>
            <a:off x="2337770" y="3946075"/>
            <a:ext cx="1388232" cy="1388232"/>
          </a:xfrm>
          <a:prstGeom prst="rect">
            <a:avLst/>
          </a:prstGeom>
        </p:spPr>
      </p:pic>
      <p:pic>
        <p:nvPicPr>
          <p:cNvPr id="5" name="Image 4">
            <a:extLst>
              <a:ext uri="{FF2B5EF4-FFF2-40B4-BE49-F238E27FC236}">
                <a16:creationId xmlns:a16="http://schemas.microsoft.com/office/drawing/2014/main" id="{F4C054DB-4BCA-E86A-F31F-13BB98E56DDB}"/>
              </a:ext>
            </a:extLst>
          </p:cNvPr>
          <p:cNvPicPr>
            <a:picLocks noChangeAspect="1"/>
          </p:cNvPicPr>
          <p:nvPr/>
        </p:nvPicPr>
        <p:blipFill>
          <a:blip r:embed="rId4"/>
          <a:stretch>
            <a:fillRect/>
          </a:stretch>
        </p:blipFill>
        <p:spPr>
          <a:xfrm>
            <a:off x="5561417" y="3951248"/>
            <a:ext cx="1414081" cy="1414081"/>
          </a:xfrm>
          <a:prstGeom prst="rect">
            <a:avLst/>
          </a:prstGeom>
        </p:spPr>
      </p:pic>
      <p:pic>
        <p:nvPicPr>
          <p:cNvPr id="6" name="Image 5">
            <a:extLst>
              <a:ext uri="{FF2B5EF4-FFF2-40B4-BE49-F238E27FC236}">
                <a16:creationId xmlns:a16="http://schemas.microsoft.com/office/drawing/2014/main" id="{B5689E8E-D6AE-CFE1-573B-928B635244CC}"/>
              </a:ext>
            </a:extLst>
          </p:cNvPr>
          <p:cNvPicPr>
            <a:picLocks noChangeAspect="1"/>
          </p:cNvPicPr>
          <p:nvPr/>
        </p:nvPicPr>
        <p:blipFill>
          <a:blip r:embed="rId5">
            <a:duotone>
              <a:schemeClr val="accent1">
                <a:shade val="45000"/>
                <a:satMod val="135000"/>
              </a:schemeClr>
              <a:prstClr val="white"/>
            </a:duotone>
          </a:blip>
          <a:stretch>
            <a:fillRect/>
          </a:stretch>
        </p:blipFill>
        <p:spPr>
          <a:xfrm>
            <a:off x="7180678" y="1060575"/>
            <a:ext cx="1861253" cy="1861253"/>
          </a:xfrm>
          <a:prstGeom prst="rect">
            <a:avLst/>
          </a:prstGeom>
        </p:spPr>
      </p:pic>
      <p:grpSp>
        <p:nvGrpSpPr>
          <p:cNvPr id="7" name="Groupe 6">
            <a:extLst>
              <a:ext uri="{FF2B5EF4-FFF2-40B4-BE49-F238E27FC236}">
                <a16:creationId xmlns:a16="http://schemas.microsoft.com/office/drawing/2014/main" id="{6896040F-1722-564E-0FD4-676D4C3E0472}"/>
              </a:ext>
            </a:extLst>
          </p:cNvPr>
          <p:cNvGrpSpPr/>
          <p:nvPr/>
        </p:nvGrpSpPr>
        <p:grpSpPr>
          <a:xfrm>
            <a:off x="9288849" y="3431258"/>
            <a:ext cx="2552160" cy="1824790"/>
            <a:chOff x="9141214" y="2101516"/>
            <a:chExt cx="2552160" cy="1824790"/>
          </a:xfrm>
        </p:grpSpPr>
        <p:pic>
          <p:nvPicPr>
            <p:cNvPr id="8" name="Image 7">
              <a:extLst>
                <a:ext uri="{FF2B5EF4-FFF2-40B4-BE49-F238E27FC236}">
                  <a16:creationId xmlns:a16="http://schemas.microsoft.com/office/drawing/2014/main" id="{E8AE9449-400F-C633-4FCD-F892A859E2EE}"/>
                </a:ext>
              </a:extLst>
            </p:cNvPr>
            <p:cNvPicPr>
              <a:picLocks noChangeAspect="1"/>
            </p:cNvPicPr>
            <p:nvPr/>
          </p:nvPicPr>
          <p:blipFill>
            <a:blip r:embed="rId6">
              <a:duotone>
                <a:schemeClr val="accent1">
                  <a:shade val="45000"/>
                  <a:satMod val="135000"/>
                </a:schemeClr>
                <a:prstClr val="white"/>
              </a:duotone>
            </a:blip>
            <a:stretch>
              <a:fillRect/>
            </a:stretch>
          </p:blipFill>
          <p:spPr>
            <a:xfrm>
              <a:off x="9141214" y="2560763"/>
              <a:ext cx="1365543" cy="1365543"/>
            </a:xfrm>
            <a:prstGeom prst="rect">
              <a:avLst/>
            </a:prstGeom>
          </p:spPr>
        </p:pic>
        <p:sp>
          <p:nvSpPr>
            <p:cNvPr id="9" name="Bulle narrative : ronde 11">
              <a:extLst>
                <a:ext uri="{FF2B5EF4-FFF2-40B4-BE49-F238E27FC236}">
                  <a16:creationId xmlns:a16="http://schemas.microsoft.com/office/drawing/2014/main" id="{F5136B64-84C2-41A8-5EF7-D67DA490E62F}"/>
                </a:ext>
              </a:extLst>
            </p:cNvPr>
            <p:cNvSpPr/>
            <p:nvPr/>
          </p:nvSpPr>
          <p:spPr>
            <a:xfrm>
              <a:off x="10012779" y="2101516"/>
              <a:ext cx="1680595" cy="830179"/>
            </a:xfrm>
            <a:prstGeom prst="wedgeEllipseCallout">
              <a:avLst>
                <a:gd name="adj1" fmla="val -52206"/>
                <a:gd name="adj2" fmla="val 57955"/>
              </a:avLst>
            </a:prstGeom>
            <a:solidFill>
              <a:schemeClr val="bg1"/>
            </a:solidFill>
            <a:ln>
              <a:solidFill>
                <a:srgbClr val="0046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rgbClr val="00467E"/>
                  </a:solidFill>
                </a:rPr>
                <a:t>Fjevdjdc</a:t>
              </a:r>
              <a:r>
                <a:rPr lang="fr-FR" b="1" dirty="0">
                  <a:solidFill>
                    <a:srgbClr val="00467E"/>
                  </a:solidFill>
                </a:rPr>
                <a:t>…….</a:t>
              </a:r>
            </a:p>
          </p:txBody>
        </p:sp>
      </p:grpSp>
      <p:pic>
        <p:nvPicPr>
          <p:cNvPr id="10" name="Picture 2" descr="personne avec les yeux barrés de noir, en icône, visage complet ">
            <a:extLst>
              <a:ext uri="{FF2B5EF4-FFF2-40B4-BE49-F238E27FC236}">
                <a16:creationId xmlns:a16="http://schemas.microsoft.com/office/drawing/2014/main" id="{825D921F-C741-D046-2FAC-754E9D60EE8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9883" y1="48926" x2="34375" y2="48633"/>
                        <a14:foregroundMark x1="65430" y1="49805" x2="72461" y2="50293"/>
                      </a14:backgroundRemoval>
                    </a14:imgEffect>
                  </a14:imgLayer>
                </a14:imgProps>
              </a:ext>
              <a:ext uri="{28A0092B-C50C-407E-A947-70E740481C1C}">
                <a14:useLocalDpi xmlns:a14="http://schemas.microsoft.com/office/drawing/2010/main" val="0"/>
              </a:ext>
            </a:extLst>
          </a:blip>
          <a:srcRect/>
          <a:stretch>
            <a:fillRect/>
          </a:stretch>
        </p:blipFill>
        <p:spPr bwMode="auto">
          <a:xfrm>
            <a:off x="3726002" y="1000533"/>
            <a:ext cx="1941097" cy="194109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87FCD972-30F3-4F25-0252-3B876E66D920}"/>
              </a:ext>
            </a:extLst>
          </p:cNvPr>
          <p:cNvGrpSpPr/>
          <p:nvPr/>
        </p:nvGrpSpPr>
        <p:grpSpPr>
          <a:xfrm>
            <a:off x="869814" y="1266601"/>
            <a:ext cx="1520263" cy="1827883"/>
            <a:chOff x="6590792" y="4095665"/>
            <a:chExt cx="1520263" cy="1827883"/>
          </a:xfrm>
        </p:grpSpPr>
        <p:pic>
          <p:nvPicPr>
            <p:cNvPr id="12" name="Image 11">
              <a:extLst>
                <a:ext uri="{FF2B5EF4-FFF2-40B4-BE49-F238E27FC236}">
                  <a16:creationId xmlns:a16="http://schemas.microsoft.com/office/drawing/2014/main" id="{5DA60416-8BAD-F679-263C-5621A18E07E0}"/>
                </a:ext>
              </a:extLst>
            </p:cNvPr>
            <p:cNvPicPr>
              <a:picLocks noChangeAspect="1"/>
            </p:cNvPicPr>
            <p:nvPr/>
          </p:nvPicPr>
          <p:blipFill>
            <a:blip r:embed="rId6">
              <a:duotone>
                <a:schemeClr val="accent1">
                  <a:shade val="45000"/>
                  <a:satMod val="135000"/>
                </a:schemeClr>
                <a:prstClr val="white"/>
              </a:duotone>
            </a:blip>
            <a:stretch>
              <a:fillRect/>
            </a:stretch>
          </p:blipFill>
          <p:spPr>
            <a:xfrm>
              <a:off x="6590792" y="4095665"/>
              <a:ext cx="1342609" cy="1342609"/>
            </a:xfrm>
            <a:prstGeom prst="rect">
              <a:avLst/>
            </a:prstGeom>
          </p:spPr>
        </p:pic>
        <p:sp>
          <p:nvSpPr>
            <p:cNvPr id="13" name="Rectangle : coins arrondis 12">
              <a:extLst>
                <a:ext uri="{FF2B5EF4-FFF2-40B4-BE49-F238E27FC236}">
                  <a16:creationId xmlns:a16="http://schemas.microsoft.com/office/drawing/2014/main" id="{4438FB6A-7C74-E970-2E8B-E4551187B46F}"/>
                </a:ext>
              </a:extLst>
            </p:cNvPr>
            <p:cNvSpPr/>
            <p:nvPr/>
          </p:nvSpPr>
          <p:spPr>
            <a:xfrm>
              <a:off x="6590792" y="4952999"/>
              <a:ext cx="355308" cy="970549"/>
            </a:xfrm>
            <a:prstGeom prst="roundRect">
              <a:avLst>
                <a:gd name="adj" fmla="val 50000"/>
              </a:avLst>
            </a:prstGeom>
            <a:solidFill>
              <a:srgbClr val="1D4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8DB5582A-670B-9D31-31FF-14FC1CBB5011}"/>
                </a:ext>
              </a:extLst>
            </p:cNvPr>
            <p:cNvSpPr/>
            <p:nvPr/>
          </p:nvSpPr>
          <p:spPr>
            <a:xfrm rot="1821438">
              <a:off x="7755747" y="4281693"/>
              <a:ext cx="355308" cy="970549"/>
            </a:xfrm>
            <a:prstGeom prst="roundRect">
              <a:avLst>
                <a:gd name="adj" fmla="val 50000"/>
              </a:avLst>
            </a:prstGeom>
            <a:solidFill>
              <a:srgbClr val="1D4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31973842-7766-136F-3219-1D512C105880}"/>
              </a:ext>
            </a:extLst>
          </p:cNvPr>
          <p:cNvSpPr txBox="1"/>
          <p:nvPr/>
        </p:nvSpPr>
        <p:spPr>
          <a:xfrm>
            <a:off x="465855" y="3099820"/>
            <a:ext cx="2140907"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Faiblesse ou paralysie d’un bras</a:t>
            </a:r>
          </a:p>
        </p:txBody>
      </p:sp>
      <p:sp>
        <p:nvSpPr>
          <p:cNvPr id="16" name="ZoneTexte 15">
            <a:extLst>
              <a:ext uri="{FF2B5EF4-FFF2-40B4-BE49-F238E27FC236}">
                <a16:creationId xmlns:a16="http://schemas.microsoft.com/office/drawing/2014/main" id="{88950A35-61E4-A6C2-FD16-538B489F4F62}"/>
              </a:ext>
            </a:extLst>
          </p:cNvPr>
          <p:cNvSpPr txBox="1"/>
          <p:nvPr/>
        </p:nvSpPr>
        <p:spPr>
          <a:xfrm>
            <a:off x="2318998" y="5395732"/>
            <a:ext cx="1407004" cy="523220"/>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Déformation de la face</a:t>
            </a:r>
          </a:p>
        </p:txBody>
      </p:sp>
      <p:sp>
        <p:nvSpPr>
          <p:cNvPr id="17" name="ZoneTexte 16">
            <a:extLst>
              <a:ext uri="{FF2B5EF4-FFF2-40B4-BE49-F238E27FC236}">
                <a16:creationId xmlns:a16="http://schemas.microsoft.com/office/drawing/2014/main" id="{76C73FCC-40C4-68E0-DB03-3ECFE904595F}"/>
              </a:ext>
            </a:extLst>
          </p:cNvPr>
          <p:cNvSpPr txBox="1"/>
          <p:nvPr/>
        </p:nvSpPr>
        <p:spPr>
          <a:xfrm>
            <a:off x="3858586" y="2921828"/>
            <a:ext cx="1675929" cy="738664"/>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Perte de la vision d’un œil ou des deux</a:t>
            </a:r>
          </a:p>
        </p:txBody>
      </p:sp>
      <p:sp>
        <p:nvSpPr>
          <p:cNvPr id="18" name="ZoneTexte 17">
            <a:extLst>
              <a:ext uri="{FF2B5EF4-FFF2-40B4-BE49-F238E27FC236}">
                <a16:creationId xmlns:a16="http://schemas.microsoft.com/office/drawing/2014/main" id="{AC2D9AE7-7967-3425-EBCF-66A045A561EF}"/>
              </a:ext>
            </a:extLst>
          </p:cNvPr>
          <p:cNvSpPr txBox="1"/>
          <p:nvPr/>
        </p:nvSpPr>
        <p:spPr>
          <a:xfrm>
            <a:off x="5356235" y="5442833"/>
            <a:ext cx="1824443" cy="523220"/>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Mal de tête sévère, inhabituel</a:t>
            </a:r>
          </a:p>
        </p:txBody>
      </p:sp>
      <p:sp>
        <p:nvSpPr>
          <p:cNvPr id="19" name="ZoneTexte 18">
            <a:extLst>
              <a:ext uri="{FF2B5EF4-FFF2-40B4-BE49-F238E27FC236}">
                <a16:creationId xmlns:a16="http://schemas.microsoft.com/office/drawing/2014/main" id="{A099B8FB-1C0C-9EE5-1AE6-46ECA602896C}"/>
              </a:ext>
            </a:extLst>
          </p:cNvPr>
          <p:cNvSpPr txBox="1"/>
          <p:nvPr/>
        </p:nvSpPr>
        <p:spPr>
          <a:xfrm>
            <a:off x="7207795" y="2955190"/>
            <a:ext cx="1807018" cy="954107"/>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Perte d’équilibre, instabilité de la marche ou chute inexpliqué </a:t>
            </a:r>
          </a:p>
        </p:txBody>
      </p:sp>
      <p:sp>
        <p:nvSpPr>
          <p:cNvPr id="20" name="ZoneTexte 19">
            <a:extLst>
              <a:ext uri="{FF2B5EF4-FFF2-40B4-BE49-F238E27FC236}">
                <a16:creationId xmlns:a16="http://schemas.microsoft.com/office/drawing/2014/main" id="{D7C35317-D05D-5C60-7E45-60938F41E5EF}"/>
              </a:ext>
            </a:extLst>
          </p:cNvPr>
          <p:cNvSpPr txBox="1"/>
          <p:nvPr/>
        </p:nvSpPr>
        <p:spPr>
          <a:xfrm>
            <a:off x="8694274" y="5332787"/>
            <a:ext cx="2554692" cy="738664"/>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Difficulté de langage (incohérence de la parole) ou de compréhension</a:t>
            </a:r>
          </a:p>
        </p:txBody>
      </p:sp>
    </p:spTree>
    <p:extLst>
      <p:ext uri="{BB962C8B-B14F-4D97-AF65-F5344CB8AC3E}">
        <p14:creationId xmlns:p14="http://schemas.microsoft.com/office/powerpoint/2010/main" val="136871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437752"/>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3"/>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L’AVC</a:t>
            </a:r>
          </a:p>
        </p:txBody>
      </p:sp>
      <p:sp>
        <p:nvSpPr>
          <p:cNvPr id="8" name="ZoneTexte 7">
            <a:extLst>
              <a:ext uri="{FF2B5EF4-FFF2-40B4-BE49-F238E27FC236}">
                <a16:creationId xmlns:a16="http://schemas.microsoft.com/office/drawing/2014/main" id="{AABAF2DE-31A2-ECAF-3323-8D2AA666C5FB}"/>
              </a:ext>
            </a:extLst>
          </p:cNvPr>
          <p:cNvSpPr txBox="1"/>
          <p:nvPr/>
        </p:nvSpPr>
        <p:spPr>
          <a:xfrm>
            <a:off x="917208" y="303114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64900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6064297" y="1913516"/>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023967" y="1913515"/>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6"/>
          <a:stretch>
            <a:fillRect/>
          </a:stretch>
        </p:blipFill>
        <p:spPr>
          <a:xfrm>
            <a:off x="1993898" y="4470405"/>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7"/>
          <a:stretch>
            <a:fillRect/>
          </a:stretch>
        </p:blipFill>
        <p:spPr>
          <a:xfrm>
            <a:off x="7098008" y="4459140"/>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8"/>
          <a:stretch>
            <a:fillRect/>
          </a:stretch>
        </p:blipFill>
        <p:spPr>
          <a:xfrm>
            <a:off x="5335948" y="4406985"/>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9"/>
          <a:stretch>
            <a:fillRect/>
          </a:stretch>
        </p:blipFill>
        <p:spPr>
          <a:xfrm>
            <a:off x="3671605" y="4435244"/>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7920460" y="1913515"/>
            <a:ext cx="1403924" cy="2020483"/>
            <a:chOff x="7920460" y="1913515"/>
            <a:chExt cx="1403924" cy="2020483"/>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83099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rapidement 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0">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sp>
        <p:nvSpPr>
          <p:cNvPr id="23" name="Rectangle : coins arrondis 22">
            <a:extLst>
              <a:ext uri="{FF2B5EF4-FFF2-40B4-BE49-F238E27FC236}">
                <a16:creationId xmlns:a16="http://schemas.microsoft.com/office/drawing/2014/main" id="{AF8F18AC-18B7-C509-7D11-C69A906E45A3}"/>
              </a:ext>
            </a:extLst>
          </p:cNvPr>
          <p:cNvSpPr/>
          <p:nvPr/>
        </p:nvSpPr>
        <p:spPr>
          <a:xfrm>
            <a:off x="7790648" y="1729648"/>
            <a:ext cx="1663547" cy="2344581"/>
          </a:xfrm>
          <a:prstGeom prst="roundRect">
            <a:avLst>
              <a:gd name="adj" fmla="val 11759"/>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6">
            <a:extLst>
              <a:ext uri="{FF2B5EF4-FFF2-40B4-BE49-F238E27FC236}">
                <a16:creationId xmlns:a16="http://schemas.microsoft.com/office/drawing/2014/main" id="{E3C3B5DB-B000-E87E-CA2C-201323701661}"/>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316170" y="1858458"/>
            <a:ext cx="1358871" cy="126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92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42" presetClass="entr" presetSubtype="0"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anim calcmode="lin" valueType="num">
                                      <p:cBhvr>
                                        <p:cTn id="61" dur="500" fill="hold"/>
                                        <p:tgtEl>
                                          <p:spTgt spid="18"/>
                                        </p:tgtEl>
                                        <p:attrNameLst>
                                          <p:attrName>ppt_x</p:attrName>
                                        </p:attrNameLst>
                                      </p:cBhvr>
                                      <p:tavLst>
                                        <p:tav tm="0">
                                          <p:val>
                                            <p:strVal val="#ppt_x"/>
                                          </p:val>
                                        </p:tav>
                                        <p:tav tm="100000">
                                          <p:val>
                                            <p:strVal val="#ppt_x"/>
                                          </p:val>
                                        </p:tav>
                                      </p:tavLst>
                                    </p:anim>
                                    <p:anim calcmode="lin" valueType="num">
                                      <p:cBhvr>
                                        <p:cTn id="62" dur="50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1500"/>
                            </p:stCondLst>
                            <p:childTnLst>
                              <p:par>
                                <p:cTn id="64" presetID="42"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F816FF6-55A8-235C-85E9-FF572B1F7C90}"/>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Effectuer une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protection</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en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supprimant</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ou en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écartant</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danger</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Effectuer si nécessaire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un dégagement d’urgence</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785550253"/>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vagal</a:t>
            </a:r>
          </a:p>
        </p:txBody>
      </p:sp>
      <p:pic>
        <p:nvPicPr>
          <p:cNvPr id="4" name="Picture 4">
            <a:extLst>
              <a:ext uri="{FF2B5EF4-FFF2-40B4-BE49-F238E27FC236}">
                <a16:creationId xmlns:a16="http://schemas.microsoft.com/office/drawing/2014/main" id="{AB79C1C1-F64B-BCBB-169F-DFA2156D8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83" y="2500906"/>
            <a:ext cx="1484988" cy="1484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7962E12-EFAD-7C80-382D-104B26D24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416" y="2500906"/>
            <a:ext cx="1484475" cy="14844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DB22DA17-9E4E-EE2E-8E3F-B01A6E38D9D9}"/>
              </a:ext>
            </a:extLst>
          </p:cNvPr>
          <p:cNvSpPr txBox="1"/>
          <p:nvPr/>
        </p:nvSpPr>
        <p:spPr>
          <a:xfrm>
            <a:off x="4170189" y="4084712"/>
            <a:ext cx="1800928"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Sueurs abondantes</a:t>
            </a:r>
          </a:p>
        </p:txBody>
      </p:sp>
      <p:pic>
        <p:nvPicPr>
          <p:cNvPr id="8" name="Picture 8">
            <a:extLst>
              <a:ext uri="{FF2B5EF4-FFF2-40B4-BE49-F238E27FC236}">
                <a16:creationId xmlns:a16="http://schemas.microsoft.com/office/drawing/2014/main" id="{8DBCFE37-D707-A314-AE8E-B3202BE83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030" y="2501419"/>
            <a:ext cx="1484475" cy="1484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F0C029D4-D100-68A9-9256-90A69B69F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0888" y="2501419"/>
            <a:ext cx="1484475" cy="1484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4E6AA16-A573-8CC4-9A98-BA498EA225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0184" y="2501419"/>
            <a:ext cx="1484475" cy="1484475"/>
          </a:xfrm>
          <a:prstGeom prst="rect">
            <a:avLst/>
          </a:prstGeom>
          <a:noFill/>
          <a:extLst>
            <a:ext uri="{909E8E84-426E-40DD-AFC4-6F175D3DCCD1}">
              <a14:hiddenFill xmlns:a14="http://schemas.microsoft.com/office/drawing/2010/main">
                <a:solidFill>
                  <a:srgbClr val="FFFFFF"/>
                </a:solidFill>
              </a14:hiddenFill>
            </a:ext>
          </a:extLst>
        </p:spPr>
      </p:pic>
      <p:sp>
        <p:nvSpPr>
          <p:cNvPr id="11" name="Organigramme : Connecteur 10">
            <a:extLst>
              <a:ext uri="{FF2B5EF4-FFF2-40B4-BE49-F238E27FC236}">
                <a16:creationId xmlns:a16="http://schemas.microsoft.com/office/drawing/2014/main" id="{B9E708D9-F32E-8FA6-8E01-804956A7614B}"/>
              </a:ext>
            </a:extLst>
          </p:cNvPr>
          <p:cNvSpPr/>
          <p:nvPr/>
        </p:nvSpPr>
        <p:spPr>
          <a:xfrm>
            <a:off x="10789100" y="2950025"/>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2" name="Organigramme : Connecteur 11">
            <a:extLst>
              <a:ext uri="{FF2B5EF4-FFF2-40B4-BE49-F238E27FC236}">
                <a16:creationId xmlns:a16="http://schemas.microsoft.com/office/drawing/2014/main" id="{F46C48A8-36AA-7882-8A43-E47DF8F156E9}"/>
              </a:ext>
            </a:extLst>
          </p:cNvPr>
          <p:cNvSpPr/>
          <p:nvPr/>
        </p:nvSpPr>
        <p:spPr>
          <a:xfrm>
            <a:off x="10907555" y="3142258"/>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3" name="Organigramme : Connecteur 12">
            <a:extLst>
              <a:ext uri="{FF2B5EF4-FFF2-40B4-BE49-F238E27FC236}">
                <a16:creationId xmlns:a16="http://schemas.microsoft.com/office/drawing/2014/main" id="{30FCEEA4-B20E-E043-2CDB-CA080F02C781}"/>
              </a:ext>
            </a:extLst>
          </p:cNvPr>
          <p:cNvSpPr/>
          <p:nvPr/>
        </p:nvSpPr>
        <p:spPr>
          <a:xfrm>
            <a:off x="10789100" y="3072083"/>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4" name="Organigramme : Connecteur 13">
            <a:extLst>
              <a:ext uri="{FF2B5EF4-FFF2-40B4-BE49-F238E27FC236}">
                <a16:creationId xmlns:a16="http://schemas.microsoft.com/office/drawing/2014/main" id="{DA5DFB7D-BFF3-F53A-FBC1-8FEBBE77B729}"/>
              </a:ext>
            </a:extLst>
          </p:cNvPr>
          <p:cNvSpPr/>
          <p:nvPr/>
        </p:nvSpPr>
        <p:spPr>
          <a:xfrm>
            <a:off x="10948455" y="3007062"/>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5" name="Organigramme : Connecteur 14">
            <a:extLst>
              <a:ext uri="{FF2B5EF4-FFF2-40B4-BE49-F238E27FC236}">
                <a16:creationId xmlns:a16="http://schemas.microsoft.com/office/drawing/2014/main" id="{A89232DB-26D1-D787-D227-1354743AA1D3}"/>
              </a:ext>
            </a:extLst>
          </p:cNvPr>
          <p:cNvSpPr/>
          <p:nvPr/>
        </p:nvSpPr>
        <p:spPr>
          <a:xfrm>
            <a:off x="10870231" y="3043062"/>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6" name="Organigramme : Connecteur 15">
            <a:extLst>
              <a:ext uri="{FF2B5EF4-FFF2-40B4-BE49-F238E27FC236}">
                <a16:creationId xmlns:a16="http://schemas.microsoft.com/office/drawing/2014/main" id="{C986FE2D-F9DA-85D7-CFE7-FC83B2A8B075}"/>
              </a:ext>
            </a:extLst>
          </p:cNvPr>
          <p:cNvSpPr/>
          <p:nvPr/>
        </p:nvSpPr>
        <p:spPr>
          <a:xfrm>
            <a:off x="11036424" y="3111117"/>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7" name="Organigramme : Connecteur 16">
            <a:extLst>
              <a:ext uri="{FF2B5EF4-FFF2-40B4-BE49-F238E27FC236}">
                <a16:creationId xmlns:a16="http://schemas.microsoft.com/office/drawing/2014/main" id="{A3763F25-76AF-CF8D-B820-304AAAB91692}"/>
              </a:ext>
            </a:extLst>
          </p:cNvPr>
          <p:cNvSpPr/>
          <p:nvPr/>
        </p:nvSpPr>
        <p:spPr>
          <a:xfrm>
            <a:off x="11133869" y="3008260"/>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8" name="Organigramme : Connecteur 17">
            <a:extLst>
              <a:ext uri="{FF2B5EF4-FFF2-40B4-BE49-F238E27FC236}">
                <a16:creationId xmlns:a16="http://schemas.microsoft.com/office/drawing/2014/main" id="{B2F72201-8C11-6A24-B0AB-A8D64004F397}"/>
              </a:ext>
            </a:extLst>
          </p:cNvPr>
          <p:cNvSpPr/>
          <p:nvPr/>
        </p:nvSpPr>
        <p:spPr>
          <a:xfrm>
            <a:off x="10625505" y="3036083"/>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9" name="Organigramme : Connecteur 18">
            <a:extLst>
              <a:ext uri="{FF2B5EF4-FFF2-40B4-BE49-F238E27FC236}">
                <a16:creationId xmlns:a16="http://schemas.microsoft.com/office/drawing/2014/main" id="{C2DD1733-3163-A14D-4F93-60CD6F5898C6}"/>
              </a:ext>
            </a:extLst>
          </p:cNvPr>
          <p:cNvSpPr/>
          <p:nvPr/>
        </p:nvSpPr>
        <p:spPr>
          <a:xfrm>
            <a:off x="10701095" y="3121982"/>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20" name="ZoneTexte 19">
            <a:extLst>
              <a:ext uri="{FF2B5EF4-FFF2-40B4-BE49-F238E27FC236}">
                <a16:creationId xmlns:a16="http://schemas.microsoft.com/office/drawing/2014/main" id="{B5F6AFE9-0E3B-82C5-657B-0B272E00737F}"/>
              </a:ext>
            </a:extLst>
          </p:cNvPr>
          <p:cNvSpPr txBox="1"/>
          <p:nvPr/>
        </p:nvSpPr>
        <p:spPr>
          <a:xfrm>
            <a:off x="7882518" y="4085225"/>
            <a:ext cx="2282799"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Sentiment de perte de conscience imminente</a:t>
            </a:r>
          </a:p>
        </p:txBody>
      </p:sp>
      <p:sp>
        <p:nvSpPr>
          <p:cNvPr id="39" name="ZoneTexte 38">
            <a:extLst>
              <a:ext uri="{FF2B5EF4-FFF2-40B4-BE49-F238E27FC236}">
                <a16:creationId xmlns:a16="http://schemas.microsoft.com/office/drawing/2014/main" id="{43551FA6-D812-5523-1344-500EC60482D6}"/>
              </a:ext>
            </a:extLst>
          </p:cNvPr>
          <p:cNvSpPr txBox="1"/>
          <p:nvPr/>
        </p:nvSpPr>
        <p:spPr>
          <a:xfrm>
            <a:off x="10165317" y="4085225"/>
            <a:ext cx="1484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Points noirs devant </a:t>
            </a:r>
            <a:br>
              <a:rPr lang="fr-FR" sz="1600" dirty="0">
                <a:solidFill>
                  <a:srgbClr val="00497E"/>
                </a:solidFill>
              </a:rPr>
            </a:br>
            <a:r>
              <a:rPr lang="fr-FR" sz="1600" dirty="0">
                <a:solidFill>
                  <a:srgbClr val="00497E"/>
                </a:solidFill>
              </a:rPr>
              <a:t>les yeux</a:t>
            </a:r>
          </a:p>
        </p:txBody>
      </p:sp>
      <p:sp>
        <p:nvSpPr>
          <p:cNvPr id="40" name="ZoneTexte 39">
            <a:extLst>
              <a:ext uri="{FF2B5EF4-FFF2-40B4-BE49-F238E27FC236}">
                <a16:creationId xmlns:a16="http://schemas.microsoft.com/office/drawing/2014/main" id="{71903A49-0D73-7BE9-BD87-1F6E5AAA38C6}"/>
              </a:ext>
            </a:extLst>
          </p:cNvPr>
          <p:cNvSpPr txBox="1"/>
          <p:nvPr/>
        </p:nvSpPr>
        <p:spPr>
          <a:xfrm>
            <a:off x="6187243" y="4085225"/>
            <a:ext cx="1486262"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Sensation </a:t>
            </a:r>
            <a:br>
              <a:rPr lang="fr-FR" sz="1600" dirty="0">
                <a:solidFill>
                  <a:srgbClr val="00497E"/>
                </a:solidFill>
              </a:rPr>
            </a:br>
            <a:r>
              <a:rPr lang="fr-FR" sz="1600" dirty="0">
                <a:solidFill>
                  <a:srgbClr val="00497E"/>
                </a:solidFill>
              </a:rPr>
              <a:t>de chaleur</a:t>
            </a:r>
          </a:p>
        </p:txBody>
      </p:sp>
      <p:sp>
        <p:nvSpPr>
          <p:cNvPr id="41" name="ZoneTexte 40">
            <a:extLst>
              <a:ext uri="{FF2B5EF4-FFF2-40B4-BE49-F238E27FC236}">
                <a16:creationId xmlns:a16="http://schemas.microsoft.com/office/drawing/2014/main" id="{16226AA4-FA29-D33F-1EFA-33A10BA52056}"/>
              </a:ext>
            </a:extLst>
          </p:cNvPr>
          <p:cNvSpPr txBox="1"/>
          <p:nvPr/>
        </p:nvSpPr>
        <p:spPr>
          <a:xfrm>
            <a:off x="2575803" y="4085225"/>
            <a:ext cx="1178439" cy="33855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Nausées</a:t>
            </a:r>
          </a:p>
        </p:txBody>
      </p:sp>
      <p:sp>
        <p:nvSpPr>
          <p:cNvPr id="42" name="ZoneTexte 41">
            <a:extLst>
              <a:ext uri="{FF2B5EF4-FFF2-40B4-BE49-F238E27FC236}">
                <a16:creationId xmlns:a16="http://schemas.microsoft.com/office/drawing/2014/main" id="{B27D65AF-034B-4ABB-6CDF-395C396CF282}"/>
              </a:ext>
            </a:extLst>
          </p:cNvPr>
          <p:cNvSpPr txBox="1"/>
          <p:nvPr/>
        </p:nvSpPr>
        <p:spPr>
          <a:xfrm>
            <a:off x="449999" y="4085225"/>
            <a:ext cx="1719194" cy="33855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Étourdissement</a:t>
            </a:r>
          </a:p>
        </p:txBody>
      </p:sp>
      <p:pic>
        <p:nvPicPr>
          <p:cNvPr id="24" name="Image 23">
            <a:extLst>
              <a:ext uri="{FF2B5EF4-FFF2-40B4-BE49-F238E27FC236}">
                <a16:creationId xmlns:a16="http://schemas.microsoft.com/office/drawing/2014/main" id="{C41061BA-60FB-C3D9-D4ED-A7F341DB6DEF}"/>
              </a:ext>
            </a:extLst>
          </p:cNvPr>
          <p:cNvPicPr>
            <a:picLocks noChangeAspect="1"/>
          </p:cNvPicPr>
          <p:nvPr/>
        </p:nvPicPr>
        <p:blipFill>
          <a:blip r:embed="rId8"/>
          <a:stretch>
            <a:fillRect/>
          </a:stretch>
        </p:blipFill>
        <p:spPr>
          <a:xfrm>
            <a:off x="2429120" y="2500906"/>
            <a:ext cx="1484475" cy="1484475"/>
          </a:xfrm>
          <a:prstGeom prst="rect">
            <a:avLst/>
          </a:prstGeom>
        </p:spPr>
      </p:pic>
    </p:spTree>
    <p:extLst>
      <p:ext uri="{BB962C8B-B14F-4D97-AF65-F5344CB8AC3E}">
        <p14:creationId xmlns:p14="http://schemas.microsoft.com/office/powerpoint/2010/main" val="263274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strVal val="#ppt_x"/>
                                          </p:val>
                                        </p:tav>
                                        <p:tav tm="100000">
                                          <p:val>
                                            <p:strVal val="#ppt_x"/>
                                          </p:val>
                                        </p:tav>
                                      </p:tavLst>
                                    </p:anim>
                                    <p:anim calcmode="lin" valueType="num">
                                      <p:cBhvr>
                                        <p:cTn id="2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anim calcmode="lin" valueType="num">
                                      <p:cBhvr>
                                        <p:cTn id="49" dur="500" fill="hold"/>
                                        <p:tgtEl>
                                          <p:spTgt spid="40"/>
                                        </p:tgtEl>
                                        <p:attrNameLst>
                                          <p:attrName>ppt_x</p:attrName>
                                        </p:attrNameLst>
                                      </p:cBhvr>
                                      <p:tavLst>
                                        <p:tav tm="0">
                                          <p:val>
                                            <p:strVal val="#ppt_x"/>
                                          </p:val>
                                        </p:tav>
                                        <p:tav tm="100000">
                                          <p:val>
                                            <p:strVal val="#ppt_x"/>
                                          </p:val>
                                        </p:tav>
                                      </p:tavLst>
                                    </p:anim>
                                    <p:anim calcmode="lin" valueType="num">
                                      <p:cBhvr>
                                        <p:cTn id="50"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anim calcmode="lin" valueType="num">
                                      <p:cBhvr>
                                        <p:cTn id="56" dur="500" fill="hold"/>
                                        <p:tgtEl>
                                          <p:spTgt spid="9"/>
                                        </p:tgtEl>
                                        <p:attrNameLst>
                                          <p:attrName>ppt_x</p:attrName>
                                        </p:attrNameLst>
                                      </p:cBhvr>
                                      <p:tavLst>
                                        <p:tav tm="0">
                                          <p:val>
                                            <p:strVal val="#ppt_x"/>
                                          </p:val>
                                        </p:tav>
                                        <p:tav tm="100000">
                                          <p:val>
                                            <p:strVal val="#ppt_x"/>
                                          </p:val>
                                        </p:tav>
                                      </p:tavLst>
                                    </p:anim>
                                    <p:anim calcmode="lin" valueType="num">
                                      <p:cBhvr>
                                        <p:cTn id="57" dur="500" fill="hold"/>
                                        <p:tgtEl>
                                          <p:spTgt spid="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anim calcmode="lin" valueType="num">
                                      <p:cBhvr>
                                        <p:cTn id="68" dur="500" fill="hold"/>
                                        <p:tgtEl>
                                          <p:spTgt spid="10"/>
                                        </p:tgtEl>
                                        <p:attrNameLst>
                                          <p:attrName>ppt_x</p:attrName>
                                        </p:attrNameLst>
                                      </p:cBhvr>
                                      <p:tavLst>
                                        <p:tav tm="0">
                                          <p:val>
                                            <p:strVal val="#ppt_x"/>
                                          </p:val>
                                        </p:tav>
                                        <p:tav tm="100000">
                                          <p:val>
                                            <p:strVal val="#ppt_x"/>
                                          </p:val>
                                        </p:tav>
                                      </p:tavLst>
                                    </p:anim>
                                    <p:anim calcmode="lin" valueType="num">
                                      <p:cBhvr>
                                        <p:cTn id="69" dur="5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anim calcmode="lin" valueType="num">
                                      <p:cBhvr>
                                        <p:cTn id="73" dur="500" fill="hold"/>
                                        <p:tgtEl>
                                          <p:spTgt spid="11"/>
                                        </p:tgtEl>
                                        <p:attrNameLst>
                                          <p:attrName>ppt_x</p:attrName>
                                        </p:attrNameLst>
                                      </p:cBhvr>
                                      <p:tavLst>
                                        <p:tav tm="0">
                                          <p:val>
                                            <p:strVal val="#ppt_x"/>
                                          </p:val>
                                        </p:tav>
                                        <p:tav tm="100000">
                                          <p:val>
                                            <p:strVal val="#ppt_x"/>
                                          </p:val>
                                        </p:tav>
                                      </p:tavLst>
                                    </p:anim>
                                    <p:anim calcmode="lin" valueType="num">
                                      <p:cBhvr>
                                        <p:cTn id="74" dur="500" fill="hold"/>
                                        <p:tgtEl>
                                          <p:spTgt spid="1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anim calcmode="lin" valueType="num">
                                      <p:cBhvr>
                                        <p:cTn id="78" dur="500" fill="hold"/>
                                        <p:tgtEl>
                                          <p:spTgt spid="12"/>
                                        </p:tgtEl>
                                        <p:attrNameLst>
                                          <p:attrName>ppt_x</p:attrName>
                                        </p:attrNameLst>
                                      </p:cBhvr>
                                      <p:tavLst>
                                        <p:tav tm="0">
                                          <p:val>
                                            <p:strVal val="#ppt_x"/>
                                          </p:val>
                                        </p:tav>
                                        <p:tav tm="100000">
                                          <p:val>
                                            <p:strVal val="#ppt_x"/>
                                          </p:val>
                                        </p:tav>
                                      </p:tavLst>
                                    </p:anim>
                                    <p:anim calcmode="lin" valueType="num">
                                      <p:cBhvr>
                                        <p:cTn id="79" dur="500" fill="hold"/>
                                        <p:tgtEl>
                                          <p:spTgt spid="1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anim calcmode="lin" valueType="num">
                                      <p:cBhvr>
                                        <p:cTn id="83" dur="500" fill="hold"/>
                                        <p:tgtEl>
                                          <p:spTgt spid="13"/>
                                        </p:tgtEl>
                                        <p:attrNameLst>
                                          <p:attrName>ppt_x</p:attrName>
                                        </p:attrNameLst>
                                      </p:cBhvr>
                                      <p:tavLst>
                                        <p:tav tm="0">
                                          <p:val>
                                            <p:strVal val="#ppt_x"/>
                                          </p:val>
                                        </p:tav>
                                        <p:tav tm="100000">
                                          <p:val>
                                            <p:strVal val="#ppt_x"/>
                                          </p:val>
                                        </p:tav>
                                      </p:tavLst>
                                    </p:anim>
                                    <p:anim calcmode="lin" valueType="num">
                                      <p:cBhvr>
                                        <p:cTn id="84" dur="500" fill="hold"/>
                                        <p:tgtEl>
                                          <p:spTgt spid="1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anim calcmode="lin" valueType="num">
                                      <p:cBhvr>
                                        <p:cTn id="88" dur="500" fill="hold"/>
                                        <p:tgtEl>
                                          <p:spTgt spid="14"/>
                                        </p:tgtEl>
                                        <p:attrNameLst>
                                          <p:attrName>ppt_x</p:attrName>
                                        </p:attrNameLst>
                                      </p:cBhvr>
                                      <p:tavLst>
                                        <p:tav tm="0">
                                          <p:val>
                                            <p:strVal val="#ppt_x"/>
                                          </p:val>
                                        </p:tav>
                                        <p:tav tm="100000">
                                          <p:val>
                                            <p:strVal val="#ppt_x"/>
                                          </p:val>
                                        </p:tav>
                                      </p:tavLst>
                                    </p:anim>
                                    <p:anim calcmode="lin" valueType="num">
                                      <p:cBhvr>
                                        <p:cTn id="89" dur="500" fill="hold"/>
                                        <p:tgtEl>
                                          <p:spTgt spid="1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anim calcmode="lin" valueType="num">
                                      <p:cBhvr>
                                        <p:cTn id="93" dur="500" fill="hold"/>
                                        <p:tgtEl>
                                          <p:spTgt spid="15"/>
                                        </p:tgtEl>
                                        <p:attrNameLst>
                                          <p:attrName>ppt_x</p:attrName>
                                        </p:attrNameLst>
                                      </p:cBhvr>
                                      <p:tavLst>
                                        <p:tav tm="0">
                                          <p:val>
                                            <p:strVal val="#ppt_x"/>
                                          </p:val>
                                        </p:tav>
                                        <p:tav tm="100000">
                                          <p:val>
                                            <p:strVal val="#ppt_x"/>
                                          </p:val>
                                        </p:tav>
                                      </p:tavLst>
                                    </p:anim>
                                    <p:anim calcmode="lin" valueType="num">
                                      <p:cBhvr>
                                        <p:cTn id="94" dur="500" fill="hold"/>
                                        <p:tgtEl>
                                          <p:spTgt spid="1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anim calcmode="lin" valueType="num">
                                      <p:cBhvr>
                                        <p:cTn id="98" dur="500" fill="hold"/>
                                        <p:tgtEl>
                                          <p:spTgt spid="16"/>
                                        </p:tgtEl>
                                        <p:attrNameLst>
                                          <p:attrName>ppt_x</p:attrName>
                                        </p:attrNameLst>
                                      </p:cBhvr>
                                      <p:tavLst>
                                        <p:tav tm="0">
                                          <p:val>
                                            <p:strVal val="#ppt_x"/>
                                          </p:val>
                                        </p:tav>
                                        <p:tav tm="100000">
                                          <p:val>
                                            <p:strVal val="#ppt_x"/>
                                          </p:val>
                                        </p:tav>
                                      </p:tavLst>
                                    </p:anim>
                                    <p:anim calcmode="lin" valueType="num">
                                      <p:cBhvr>
                                        <p:cTn id="99" dur="500" fill="hold"/>
                                        <p:tgtEl>
                                          <p:spTgt spid="1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anim calcmode="lin" valueType="num">
                                      <p:cBhvr>
                                        <p:cTn id="103" dur="500" fill="hold"/>
                                        <p:tgtEl>
                                          <p:spTgt spid="17"/>
                                        </p:tgtEl>
                                        <p:attrNameLst>
                                          <p:attrName>ppt_x</p:attrName>
                                        </p:attrNameLst>
                                      </p:cBhvr>
                                      <p:tavLst>
                                        <p:tav tm="0">
                                          <p:val>
                                            <p:strVal val="#ppt_x"/>
                                          </p:val>
                                        </p:tav>
                                        <p:tav tm="100000">
                                          <p:val>
                                            <p:strVal val="#ppt_x"/>
                                          </p:val>
                                        </p:tav>
                                      </p:tavLst>
                                    </p:anim>
                                    <p:anim calcmode="lin" valueType="num">
                                      <p:cBhvr>
                                        <p:cTn id="104" dur="500" fill="hold"/>
                                        <p:tgtEl>
                                          <p:spTgt spid="1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500"/>
                                        <p:tgtEl>
                                          <p:spTgt spid="18"/>
                                        </p:tgtEl>
                                      </p:cBhvr>
                                    </p:animEffect>
                                    <p:anim calcmode="lin" valueType="num">
                                      <p:cBhvr>
                                        <p:cTn id="108" dur="500" fill="hold"/>
                                        <p:tgtEl>
                                          <p:spTgt spid="18"/>
                                        </p:tgtEl>
                                        <p:attrNameLst>
                                          <p:attrName>ppt_x</p:attrName>
                                        </p:attrNameLst>
                                      </p:cBhvr>
                                      <p:tavLst>
                                        <p:tav tm="0">
                                          <p:val>
                                            <p:strVal val="#ppt_x"/>
                                          </p:val>
                                        </p:tav>
                                        <p:tav tm="100000">
                                          <p:val>
                                            <p:strVal val="#ppt_x"/>
                                          </p:val>
                                        </p:tav>
                                      </p:tavLst>
                                    </p:anim>
                                    <p:anim calcmode="lin" valueType="num">
                                      <p:cBhvr>
                                        <p:cTn id="109" dur="500" fill="hold"/>
                                        <p:tgtEl>
                                          <p:spTgt spid="18"/>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anim calcmode="lin" valueType="num">
                                      <p:cBhvr>
                                        <p:cTn id="113" dur="500" fill="hold"/>
                                        <p:tgtEl>
                                          <p:spTgt spid="19"/>
                                        </p:tgtEl>
                                        <p:attrNameLst>
                                          <p:attrName>ppt_x</p:attrName>
                                        </p:attrNameLst>
                                      </p:cBhvr>
                                      <p:tavLst>
                                        <p:tav tm="0">
                                          <p:val>
                                            <p:strVal val="#ppt_x"/>
                                          </p:val>
                                        </p:tav>
                                        <p:tav tm="100000">
                                          <p:val>
                                            <p:strVal val="#ppt_x"/>
                                          </p:val>
                                        </p:tav>
                                      </p:tavLst>
                                    </p:anim>
                                    <p:anim calcmode="lin" valueType="num">
                                      <p:cBhvr>
                                        <p:cTn id="114" dur="500" fill="hold"/>
                                        <p:tgtEl>
                                          <p:spTgt spid="19"/>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anim calcmode="lin" valueType="num">
                                      <p:cBhvr>
                                        <p:cTn id="118" dur="500" fill="hold"/>
                                        <p:tgtEl>
                                          <p:spTgt spid="39"/>
                                        </p:tgtEl>
                                        <p:attrNameLst>
                                          <p:attrName>ppt_x</p:attrName>
                                        </p:attrNameLst>
                                      </p:cBhvr>
                                      <p:tavLst>
                                        <p:tav tm="0">
                                          <p:val>
                                            <p:strVal val="#ppt_x"/>
                                          </p:val>
                                        </p:tav>
                                        <p:tav tm="100000">
                                          <p:val>
                                            <p:strVal val="#ppt_x"/>
                                          </p:val>
                                        </p:tav>
                                      </p:tavLst>
                                    </p:anim>
                                    <p:anim calcmode="lin" valueType="num">
                                      <p:cBhvr>
                                        <p:cTn id="11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39" grpId="0"/>
      <p:bldP spid="40" grpId="0"/>
      <p:bldP spid="41" grpId="0"/>
      <p:bldP spid="4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437752"/>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3"/>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vagal</a:t>
            </a:r>
          </a:p>
        </p:txBody>
      </p:sp>
      <p:sp>
        <p:nvSpPr>
          <p:cNvPr id="8" name="ZoneTexte 7">
            <a:extLst>
              <a:ext uri="{FF2B5EF4-FFF2-40B4-BE49-F238E27FC236}">
                <a16:creationId xmlns:a16="http://schemas.microsoft.com/office/drawing/2014/main" id="{AABAF2DE-31A2-ECAF-3323-8D2AA666C5FB}"/>
              </a:ext>
            </a:extLst>
          </p:cNvPr>
          <p:cNvSpPr txBox="1"/>
          <p:nvPr/>
        </p:nvSpPr>
        <p:spPr>
          <a:xfrm>
            <a:off x="2980952" y="3279672"/>
            <a:ext cx="2259806"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5417845" y="2922079"/>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7395988" y="2105591"/>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556466" y="2095583"/>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6"/>
          <a:stretch>
            <a:fillRect/>
          </a:stretch>
        </p:blipFill>
        <p:spPr>
          <a:xfrm>
            <a:off x="1993898" y="4470405"/>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7"/>
          <a:stretch>
            <a:fillRect/>
          </a:stretch>
        </p:blipFill>
        <p:spPr>
          <a:xfrm>
            <a:off x="7098008" y="4459140"/>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8"/>
          <a:stretch>
            <a:fillRect/>
          </a:stretch>
        </p:blipFill>
        <p:spPr>
          <a:xfrm>
            <a:off x="5335948" y="4406985"/>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9"/>
          <a:stretch>
            <a:fillRect/>
          </a:stretch>
        </p:blipFill>
        <p:spPr>
          <a:xfrm>
            <a:off x="3671605" y="4435244"/>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8858748" y="2100230"/>
            <a:ext cx="1403924" cy="1774261"/>
            <a:chOff x="7920460" y="1913515"/>
            <a:chExt cx="1403924" cy="1774261"/>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0">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pic>
        <p:nvPicPr>
          <p:cNvPr id="26" name="Picture 6">
            <a:extLst>
              <a:ext uri="{FF2B5EF4-FFF2-40B4-BE49-F238E27FC236}">
                <a16:creationId xmlns:a16="http://schemas.microsoft.com/office/drawing/2014/main" id="{BDB4CE15-1F4F-548D-34CA-83CBB9744184}"/>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720826" y="2195805"/>
            <a:ext cx="1012563" cy="940535"/>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6C7D8BE0-ECE4-CC0A-3CB8-09783253AAFB}"/>
              </a:ext>
            </a:extLst>
          </p:cNvPr>
          <p:cNvSpPr txBox="1"/>
          <p:nvPr/>
        </p:nvSpPr>
        <p:spPr>
          <a:xfrm>
            <a:off x="3406958" y="2930998"/>
            <a:ext cx="1570229" cy="253916"/>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Position standard</a:t>
            </a:r>
          </a:p>
        </p:txBody>
      </p:sp>
      <p:pic>
        <p:nvPicPr>
          <p:cNvPr id="5" name="Image 4">
            <a:extLst>
              <a:ext uri="{FF2B5EF4-FFF2-40B4-BE49-F238E27FC236}">
                <a16:creationId xmlns:a16="http://schemas.microsoft.com/office/drawing/2014/main" id="{837D0705-01C2-C026-EEDB-E41F3A446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990" y="1345067"/>
            <a:ext cx="1797855" cy="1881164"/>
          </a:xfrm>
          <a:prstGeom prst="rect">
            <a:avLst/>
          </a:prstGeom>
        </p:spPr>
      </p:pic>
      <p:sp>
        <p:nvSpPr>
          <p:cNvPr id="29" name="ZoneTexte 28">
            <a:extLst>
              <a:ext uri="{FF2B5EF4-FFF2-40B4-BE49-F238E27FC236}">
                <a16:creationId xmlns:a16="http://schemas.microsoft.com/office/drawing/2014/main" id="{AFFDE1A5-B64A-664B-6869-928B934B065F}"/>
              </a:ext>
            </a:extLst>
          </p:cNvPr>
          <p:cNvSpPr txBox="1"/>
          <p:nvPr/>
        </p:nvSpPr>
        <p:spPr>
          <a:xfrm>
            <a:off x="347664" y="3274093"/>
            <a:ext cx="2259806"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Manœuvre physique</a:t>
            </a:r>
          </a:p>
        </p:txBody>
      </p:sp>
    </p:spTree>
    <p:extLst>
      <p:ext uri="{BB962C8B-B14F-4D97-AF65-F5344CB8AC3E}">
        <p14:creationId xmlns:p14="http://schemas.microsoft.com/office/powerpoint/2010/main" val="111049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anim calcmode="lin" valueType="num">
                                      <p:cBhvr>
                                        <p:cTn id="30" dur="500" fill="hold"/>
                                        <p:tgtEl>
                                          <p:spTgt spid="28"/>
                                        </p:tgtEl>
                                        <p:attrNameLst>
                                          <p:attrName>ppt_x</p:attrName>
                                        </p:attrNameLst>
                                      </p:cBhvr>
                                      <p:tavLst>
                                        <p:tav tm="0">
                                          <p:val>
                                            <p:strVal val="#ppt_x"/>
                                          </p:val>
                                        </p:tav>
                                        <p:tav tm="100000">
                                          <p:val>
                                            <p:strVal val="#ppt_x"/>
                                          </p:val>
                                        </p:tav>
                                      </p:tavLst>
                                    </p:anim>
                                    <p:anim calcmode="lin" valueType="num">
                                      <p:cBhvr>
                                        <p:cTn id="31" dur="500" fill="hold"/>
                                        <p:tgtEl>
                                          <p:spTgt spid="28"/>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anim calcmode="lin" valueType="num">
                                      <p:cBhvr>
                                        <p:cTn id="42" dur="500" fill="hold"/>
                                        <p:tgtEl>
                                          <p:spTgt spid="6"/>
                                        </p:tgtEl>
                                        <p:attrNameLst>
                                          <p:attrName>ppt_x</p:attrName>
                                        </p:attrNameLst>
                                      </p:cBhvr>
                                      <p:tavLst>
                                        <p:tav tm="0">
                                          <p:val>
                                            <p:strVal val="#ppt_x"/>
                                          </p:val>
                                        </p:tav>
                                        <p:tav tm="100000">
                                          <p:val>
                                            <p:strVal val="#ppt_x"/>
                                          </p:val>
                                        </p:tav>
                                      </p:tavLst>
                                    </p:anim>
                                    <p:anim calcmode="lin" valueType="num">
                                      <p:cBhvr>
                                        <p:cTn id="43" dur="500" fill="hold"/>
                                        <p:tgtEl>
                                          <p:spTgt spid="6"/>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2"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anim calcmode="lin" valueType="num">
                                      <p:cBhvr>
                                        <p:cTn id="48" dur="500" fill="hold"/>
                                        <p:tgtEl>
                                          <p:spTgt spid="7"/>
                                        </p:tgtEl>
                                        <p:attrNameLst>
                                          <p:attrName>ppt_x</p:attrName>
                                        </p:attrNameLst>
                                      </p:cBhvr>
                                      <p:tavLst>
                                        <p:tav tm="0">
                                          <p:val>
                                            <p:strVal val="#ppt_x"/>
                                          </p:val>
                                        </p:tav>
                                        <p:tav tm="100000">
                                          <p:val>
                                            <p:strVal val="#ppt_x"/>
                                          </p:val>
                                        </p:tav>
                                      </p:tavLst>
                                    </p:anim>
                                    <p:anim calcmode="lin" valueType="num">
                                      <p:cBhvr>
                                        <p:cTn id="49" dur="500" fill="hold"/>
                                        <p:tgtEl>
                                          <p:spTgt spid="7"/>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42"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anim calcmode="lin" valueType="num">
                                      <p:cBhvr>
                                        <p:cTn id="54" dur="500" fill="hold"/>
                                        <p:tgtEl>
                                          <p:spTgt spid="22"/>
                                        </p:tgtEl>
                                        <p:attrNameLst>
                                          <p:attrName>ppt_x</p:attrName>
                                        </p:attrNameLst>
                                      </p:cBhvr>
                                      <p:tavLst>
                                        <p:tav tm="0">
                                          <p:val>
                                            <p:strVal val="#ppt_x"/>
                                          </p:val>
                                        </p:tav>
                                        <p:tav tm="100000">
                                          <p:val>
                                            <p:strVal val="#ppt_x"/>
                                          </p:val>
                                        </p:tav>
                                      </p:tavLst>
                                    </p:anim>
                                    <p:anim calcmode="lin" valueType="num">
                                      <p:cBhvr>
                                        <p:cTn id="5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anim calcmode="lin" valueType="num">
                                      <p:cBhvr>
                                        <p:cTn id="61" dur="500" fill="hold"/>
                                        <p:tgtEl>
                                          <p:spTgt spid="15"/>
                                        </p:tgtEl>
                                        <p:attrNameLst>
                                          <p:attrName>ppt_x</p:attrName>
                                        </p:attrNameLst>
                                      </p:cBhvr>
                                      <p:tavLst>
                                        <p:tav tm="0">
                                          <p:val>
                                            <p:strVal val="#ppt_x"/>
                                          </p:val>
                                        </p:tav>
                                        <p:tav tm="100000">
                                          <p:val>
                                            <p:strVal val="#ppt_x"/>
                                          </p:val>
                                        </p:tav>
                                      </p:tavLst>
                                    </p:anim>
                                    <p:anim calcmode="lin" valueType="num">
                                      <p:cBhvr>
                                        <p:cTn id="62" dur="50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500"/>
                            </p:stCondLst>
                            <p:childTnLst>
                              <p:par>
                                <p:cTn id="64" presetID="42" presetClass="entr" presetSubtype="0" fill="hold"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anim calcmode="lin" valueType="num">
                                      <p:cBhvr>
                                        <p:cTn id="67" dur="500" fill="hold"/>
                                        <p:tgtEl>
                                          <p:spTgt spid="19"/>
                                        </p:tgtEl>
                                        <p:attrNameLst>
                                          <p:attrName>ppt_x</p:attrName>
                                        </p:attrNameLst>
                                      </p:cBhvr>
                                      <p:tavLst>
                                        <p:tav tm="0">
                                          <p:val>
                                            <p:strVal val="#ppt_x"/>
                                          </p:val>
                                        </p:tav>
                                        <p:tav tm="100000">
                                          <p:val>
                                            <p:strVal val="#ppt_x"/>
                                          </p:val>
                                        </p:tav>
                                      </p:tavLst>
                                    </p:anim>
                                    <p:anim calcmode="lin" valueType="num">
                                      <p:cBhvr>
                                        <p:cTn id="68" dur="500" fill="hold"/>
                                        <p:tgtEl>
                                          <p:spTgt spid="19"/>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anim calcmode="lin" valueType="num">
                                      <p:cBhvr>
                                        <p:cTn id="73" dur="500" fill="hold"/>
                                        <p:tgtEl>
                                          <p:spTgt spid="18"/>
                                        </p:tgtEl>
                                        <p:attrNameLst>
                                          <p:attrName>ppt_x</p:attrName>
                                        </p:attrNameLst>
                                      </p:cBhvr>
                                      <p:tavLst>
                                        <p:tav tm="0">
                                          <p:val>
                                            <p:strVal val="#ppt_x"/>
                                          </p:val>
                                        </p:tav>
                                        <p:tav tm="100000">
                                          <p:val>
                                            <p:strVal val="#ppt_x"/>
                                          </p:val>
                                        </p:tav>
                                      </p:tavLst>
                                    </p:anim>
                                    <p:anim calcmode="lin" valueType="num">
                                      <p:cBhvr>
                                        <p:cTn id="74" dur="500" fill="hold"/>
                                        <p:tgtEl>
                                          <p:spTgt spid="18"/>
                                        </p:tgtEl>
                                        <p:attrNameLst>
                                          <p:attrName>ppt_y</p:attrName>
                                        </p:attrNameLst>
                                      </p:cBhvr>
                                      <p:tavLst>
                                        <p:tav tm="0">
                                          <p:val>
                                            <p:strVal val="#ppt_y+.1"/>
                                          </p:val>
                                        </p:tav>
                                        <p:tav tm="100000">
                                          <p:val>
                                            <p:strVal val="#ppt_y"/>
                                          </p:val>
                                        </p:tav>
                                      </p:tavLst>
                                    </p:anim>
                                  </p:childTnLst>
                                </p:cTn>
                              </p:par>
                            </p:childTnLst>
                          </p:cTn>
                        </p:par>
                        <p:par>
                          <p:cTn id="75" fill="hold">
                            <p:stCondLst>
                              <p:cond delay="1500"/>
                            </p:stCondLst>
                            <p:childTnLst>
                              <p:par>
                                <p:cTn id="76" presetID="42" presetClass="entr" presetSubtype="0" fill="hold"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anim calcmode="lin" valueType="num">
                                      <p:cBhvr>
                                        <p:cTn id="79" dur="500" fill="hold"/>
                                        <p:tgtEl>
                                          <p:spTgt spid="17"/>
                                        </p:tgtEl>
                                        <p:attrNameLst>
                                          <p:attrName>ppt_x</p:attrName>
                                        </p:attrNameLst>
                                      </p:cBhvr>
                                      <p:tavLst>
                                        <p:tav tm="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42" presetClass="entr" presetSubtype="0"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anim calcmode="lin" valueType="num">
                                      <p:cBhvr>
                                        <p:cTn id="85" dur="500" fill="hold"/>
                                        <p:tgtEl>
                                          <p:spTgt spid="25"/>
                                        </p:tgtEl>
                                        <p:attrNameLst>
                                          <p:attrName>ppt_x</p:attrName>
                                        </p:attrNameLst>
                                      </p:cBhvr>
                                      <p:tavLst>
                                        <p:tav tm="0">
                                          <p:val>
                                            <p:strVal val="#ppt_x"/>
                                          </p:val>
                                        </p:tav>
                                        <p:tav tm="100000">
                                          <p:val>
                                            <p:strVal val="#ppt_x"/>
                                          </p:val>
                                        </p:tav>
                                      </p:tavLst>
                                    </p:anim>
                                    <p:anim calcmode="lin" valueType="num">
                                      <p:cBhvr>
                                        <p:cTn id="8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8" grpId="0"/>
      <p:bldP spid="2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Manœuvres physiques </a:t>
            </a:r>
            <a:br>
              <a:rPr lang="fr-FR" dirty="0">
                <a:solidFill>
                  <a:srgbClr val="C00000"/>
                </a:solidFill>
              </a:rPr>
            </a:br>
            <a:r>
              <a:rPr lang="fr-FR" dirty="0">
                <a:solidFill>
                  <a:srgbClr val="C00000"/>
                </a:solidFill>
              </a:rPr>
              <a:t>pour lutter contre le malaise vagal</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p>
          <a:p>
            <a:r>
              <a:rPr lang="fr-FR" dirty="0"/>
              <a:t>des gestes</a:t>
            </a:r>
          </a:p>
        </p:txBody>
      </p:sp>
    </p:spTree>
    <p:extLst>
      <p:ext uri="{BB962C8B-B14F-4D97-AF65-F5344CB8AC3E}">
        <p14:creationId xmlns:p14="http://schemas.microsoft.com/office/powerpoint/2010/main" val="3249216266"/>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Autres types de malaises</a:t>
            </a:r>
          </a:p>
        </p:txBody>
      </p:sp>
      <p:pic>
        <p:nvPicPr>
          <p:cNvPr id="21" name="Picture 2">
            <a:extLst>
              <a:ext uri="{FF2B5EF4-FFF2-40B4-BE49-F238E27FC236}">
                <a16:creationId xmlns:a16="http://schemas.microsoft.com/office/drawing/2014/main" id="{92B59A59-8C48-E134-E125-C1B5050F8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844" y="3711285"/>
            <a:ext cx="1323182" cy="13231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85F8C9C7-DC17-4861-BB9D-9434EC4B4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11" y="15409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37AA0DEF-33D7-656C-2F23-599289315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581" y="1544191"/>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3C6A7DDE-BFD9-95A6-896B-4F5712E26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265" y="37101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392E7D66-EAC5-5925-EA02-1E69CD5FA5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734" y="37101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71C6CFEC-FC81-C1BF-DBFB-59B867D45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4806" y="37101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17459FC-5C41-F8E5-47D8-FA98F1F143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3289" y="15409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5893A531-512B-3BCD-3A9D-934E927270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0999" y="1544191"/>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Vecteur gratuit symptômes de l'infographie de style dessin animé de pneumonie">
            <a:extLst>
              <a:ext uri="{FF2B5EF4-FFF2-40B4-BE49-F238E27FC236}">
                <a16:creationId xmlns:a16="http://schemas.microsoft.com/office/drawing/2014/main" id="{F1255BE9-9F6A-4E9A-C0F7-6FC3D1810D4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6737" t="59628" r="2735" b="14359"/>
          <a:stretch/>
        </p:blipFill>
        <p:spPr bwMode="auto">
          <a:xfrm>
            <a:off x="10448707" y="1552358"/>
            <a:ext cx="1325422" cy="1325422"/>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A94509A0-0AC9-962E-86F3-E590625397D7}"/>
              </a:ext>
            </a:extLst>
          </p:cNvPr>
          <p:cNvSpPr txBox="1"/>
          <p:nvPr/>
        </p:nvSpPr>
        <p:spPr>
          <a:xfrm>
            <a:off x="293044" y="2948720"/>
            <a:ext cx="1789756"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Fièvre (&gt;37,8°C) ou sensation de fièvre et/ou frissons</a:t>
            </a:r>
          </a:p>
        </p:txBody>
      </p:sp>
      <p:sp>
        <p:nvSpPr>
          <p:cNvPr id="31" name="ZoneTexte 30">
            <a:extLst>
              <a:ext uri="{FF2B5EF4-FFF2-40B4-BE49-F238E27FC236}">
                <a16:creationId xmlns:a16="http://schemas.microsoft.com/office/drawing/2014/main" id="{44B5DCEE-73F7-5E00-6ED5-94B90A030ED9}"/>
              </a:ext>
            </a:extLst>
          </p:cNvPr>
          <p:cNvSpPr txBox="1"/>
          <p:nvPr/>
        </p:nvSpPr>
        <p:spPr>
          <a:xfrm>
            <a:off x="1843033" y="5084002"/>
            <a:ext cx="1176803"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Sueurs abondantes</a:t>
            </a:r>
          </a:p>
        </p:txBody>
      </p:sp>
      <p:sp>
        <p:nvSpPr>
          <p:cNvPr id="32" name="ZoneTexte 31">
            <a:extLst>
              <a:ext uri="{FF2B5EF4-FFF2-40B4-BE49-F238E27FC236}">
                <a16:creationId xmlns:a16="http://schemas.microsoft.com/office/drawing/2014/main" id="{365E3869-7CDD-8CC9-CD2C-BC72472DCDCA}"/>
              </a:ext>
            </a:extLst>
          </p:cNvPr>
          <p:cNvSpPr txBox="1"/>
          <p:nvPr/>
        </p:nvSpPr>
        <p:spPr>
          <a:xfrm>
            <a:off x="2858162" y="3021745"/>
            <a:ext cx="1460259" cy="30777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Courbatures</a:t>
            </a:r>
          </a:p>
        </p:txBody>
      </p:sp>
      <p:sp>
        <p:nvSpPr>
          <p:cNvPr id="33" name="ZoneTexte 32">
            <a:extLst>
              <a:ext uri="{FF2B5EF4-FFF2-40B4-BE49-F238E27FC236}">
                <a16:creationId xmlns:a16="http://schemas.microsoft.com/office/drawing/2014/main" id="{1FFE0608-1C04-4302-C5AF-26E059CE4D79}"/>
              </a:ext>
            </a:extLst>
          </p:cNvPr>
          <p:cNvSpPr txBox="1"/>
          <p:nvPr/>
        </p:nvSpPr>
        <p:spPr>
          <a:xfrm>
            <a:off x="4065373" y="5154620"/>
            <a:ext cx="1637206"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Sensation de fatigue intense</a:t>
            </a:r>
          </a:p>
        </p:txBody>
      </p:sp>
      <p:sp>
        <p:nvSpPr>
          <p:cNvPr id="34" name="ZoneTexte 33">
            <a:extLst>
              <a:ext uri="{FF2B5EF4-FFF2-40B4-BE49-F238E27FC236}">
                <a16:creationId xmlns:a16="http://schemas.microsoft.com/office/drawing/2014/main" id="{0BA70E72-14CF-8A9E-299D-BB4DC8D02312}"/>
              </a:ext>
            </a:extLst>
          </p:cNvPr>
          <p:cNvSpPr txBox="1"/>
          <p:nvPr/>
        </p:nvSpPr>
        <p:spPr>
          <a:xfrm>
            <a:off x="6581104" y="5068002"/>
            <a:ext cx="1307585"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Douleur abdominale intense</a:t>
            </a:r>
          </a:p>
        </p:txBody>
      </p:sp>
      <p:sp>
        <p:nvSpPr>
          <p:cNvPr id="35" name="ZoneTexte 34">
            <a:extLst>
              <a:ext uri="{FF2B5EF4-FFF2-40B4-BE49-F238E27FC236}">
                <a16:creationId xmlns:a16="http://schemas.microsoft.com/office/drawing/2014/main" id="{A1BA5363-9CAA-2754-C83E-AC411F5F1DBF}"/>
              </a:ext>
            </a:extLst>
          </p:cNvPr>
          <p:cNvSpPr txBox="1"/>
          <p:nvPr/>
        </p:nvSpPr>
        <p:spPr>
          <a:xfrm>
            <a:off x="9079115" y="5084002"/>
            <a:ext cx="1176804"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Troubles digestifs (diarrhée)</a:t>
            </a:r>
          </a:p>
        </p:txBody>
      </p:sp>
      <p:sp>
        <p:nvSpPr>
          <p:cNvPr id="36" name="ZoneTexte 35">
            <a:extLst>
              <a:ext uri="{FF2B5EF4-FFF2-40B4-BE49-F238E27FC236}">
                <a16:creationId xmlns:a16="http://schemas.microsoft.com/office/drawing/2014/main" id="{3AA489BA-1038-3927-30BA-63B23DE91FCF}"/>
              </a:ext>
            </a:extLst>
          </p:cNvPr>
          <p:cNvSpPr txBox="1"/>
          <p:nvPr/>
        </p:nvSpPr>
        <p:spPr>
          <a:xfrm>
            <a:off x="5312122" y="2899328"/>
            <a:ext cx="1064903"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Sensation de froid</a:t>
            </a:r>
          </a:p>
        </p:txBody>
      </p:sp>
      <p:sp>
        <p:nvSpPr>
          <p:cNvPr id="37" name="ZoneTexte 36">
            <a:extLst>
              <a:ext uri="{FF2B5EF4-FFF2-40B4-BE49-F238E27FC236}">
                <a16:creationId xmlns:a16="http://schemas.microsoft.com/office/drawing/2014/main" id="{1824A2AD-071C-C31A-BE9A-0768FF10A11E}"/>
              </a:ext>
            </a:extLst>
          </p:cNvPr>
          <p:cNvSpPr txBox="1"/>
          <p:nvPr/>
        </p:nvSpPr>
        <p:spPr>
          <a:xfrm>
            <a:off x="10632220" y="2948720"/>
            <a:ext cx="958395"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Pâleur intense</a:t>
            </a:r>
          </a:p>
        </p:txBody>
      </p:sp>
      <p:sp>
        <p:nvSpPr>
          <p:cNvPr id="38" name="ZoneTexte 37">
            <a:extLst>
              <a:ext uri="{FF2B5EF4-FFF2-40B4-BE49-F238E27FC236}">
                <a16:creationId xmlns:a16="http://schemas.microsoft.com/office/drawing/2014/main" id="{4C4DD57A-1C2B-E4E2-2081-9D8E51CFACBF}"/>
              </a:ext>
            </a:extLst>
          </p:cNvPr>
          <p:cNvSpPr txBox="1"/>
          <p:nvPr/>
        </p:nvSpPr>
        <p:spPr>
          <a:xfrm>
            <a:off x="7991710" y="2902838"/>
            <a:ext cx="1224000"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Difficulté </a:t>
            </a:r>
            <a:br>
              <a:rPr lang="fr-FR" sz="1400" dirty="0">
                <a:solidFill>
                  <a:srgbClr val="00497E"/>
                </a:solidFill>
              </a:rPr>
            </a:br>
            <a:r>
              <a:rPr lang="fr-FR" sz="1400" dirty="0">
                <a:solidFill>
                  <a:srgbClr val="00497E"/>
                </a:solidFill>
              </a:rPr>
              <a:t>à respirer ou à parler</a:t>
            </a:r>
          </a:p>
        </p:txBody>
      </p:sp>
    </p:spTree>
    <p:extLst>
      <p:ext uri="{BB962C8B-B14F-4D97-AF65-F5344CB8AC3E}">
        <p14:creationId xmlns:p14="http://schemas.microsoft.com/office/powerpoint/2010/main" val="424238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anim calcmode="lin" valueType="num">
                                      <p:cBhvr>
                                        <p:cTn id="25" dur="500" fill="hold"/>
                                        <p:tgtEl>
                                          <p:spTgt spid="32"/>
                                        </p:tgtEl>
                                        <p:attrNameLst>
                                          <p:attrName>ppt_x</p:attrName>
                                        </p:attrNameLst>
                                      </p:cBhvr>
                                      <p:tavLst>
                                        <p:tav tm="0">
                                          <p:val>
                                            <p:strVal val="#ppt_x"/>
                                          </p:val>
                                        </p:tav>
                                        <p:tav tm="100000">
                                          <p:val>
                                            <p:strVal val="#ppt_x"/>
                                          </p:val>
                                        </p:tav>
                                      </p:tavLst>
                                    </p:anim>
                                    <p:anim calcmode="lin" valueType="num">
                                      <p:cBhvr>
                                        <p:cTn id="26"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anim calcmode="lin" valueType="num">
                                      <p:cBhvr>
                                        <p:cTn id="32" dur="500" fill="hold"/>
                                        <p:tgtEl>
                                          <p:spTgt spid="36"/>
                                        </p:tgtEl>
                                        <p:attrNameLst>
                                          <p:attrName>ppt_x</p:attrName>
                                        </p:attrNameLst>
                                      </p:cBhvr>
                                      <p:tavLst>
                                        <p:tav tm="0">
                                          <p:val>
                                            <p:strVal val="#ppt_x"/>
                                          </p:val>
                                        </p:tav>
                                        <p:tav tm="100000">
                                          <p:val>
                                            <p:strVal val="#ppt_x"/>
                                          </p:val>
                                        </p:tav>
                                      </p:tavLst>
                                    </p:anim>
                                    <p:anim calcmode="lin" valueType="num">
                                      <p:cBhvr>
                                        <p:cTn id="33" dur="5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anim calcmode="lin" valueType="num">
                                      <p:cBhvr>
                                        <p:cTn id="44" dur="500" fill="hold"/>
                                        <p:tgtEl>
                                          <p:spTgt spid="28"/>
                                        </p:tgtEl>
                                        <p:attrNameLst>
                                          <p:attrName>ppt_x</p:attrName>
                                        </p:attrNameLst>
                                      </p:cBhvr>
                                      <p:tavLst>
                                        <p:tav tm="0">
                                          <p:val>
                                            <p:strVal val="#ppt_x"/>
                                          </p:val>
                                        </p:tav>
                                        <p:tav tm="100000">
                                          <p:val>
                                            <p:strVal val="#ppt_x"/>
                                          </p:val>
                                        </p:tav>
                                      </p:tavLst>
                                    </p:anim>
                                    <p:anim calcmode="lin" valueType="num">
                                      <p:cBhvr>
                                        <p:cTn id="45" dur="5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anim calcmode="lin" valueType="num">
                                      <p:cBhvr>
                                        <p:cTn id="49" dur="500" fill="hold"/>
                                        <p:tgtEl>
                                          <p:spTgt spid="38"/>
                                        </p:tgtEl>
                                        <p:attrNameLst>
                                          <p:attrName>ppt_x</p:attrName>
                                        </p:attrNameLst>
                                      </p:cBhvr>
                                      <p:tavLst>
                                        <p:tav tm="0">
                                          <p:val>
                                            <p:strVal val="#ppt_x"/>
                                          </p:val>
                                        </p:tav>
                                        <p:tav tm="100000">
                                          <p:val>
                                            <p:strVal val="#ppt_x"/>
                                          </p:val>
                                        </p:tav>
                                      </p:tavLst>
                                    </p:anim>
                                    <p:anim calcmode="lin" valueType="num">
                                      <p:cBhvr>
                                        <p:cTn id="5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anim calcmode="lin" valueType="num">
                                      <p:cBhvr>
                                        <p:cTn id="56" dur="500" fill="hold"/>
                                        <p:tgtEl>
                                          <p:spTgt spid="29"/>
                                        </p:tgtEl>
                                        <p:attrNameLst>
                                          <p:attrName>ppt_x</p:attrName>
                                        </p:attrNameLst>
                                      </p:cBhvr>
                                      <p:tavLst>
                                        <p:tav tm="0">
                                          <p:val>
                                            <p:strVal val="#ppt_x"/>
                                          </p:val>
                                        </p:tav>
                                        <p:tav tm="100000">
                                          <p:val>
                                            <p:strVal val="#ppt_x"/>
                                          </p:val>
                                        </p:tav>
                                      </p:tavLst>
                                    </p:anim>
                                    <p:anim calcmode="lin" valueType="num">
                                      <p:cBhvr>
                                        <p:cTn id="57" dur="500" fill="hold"/>
                                        <p:tgtEl>
                                          <p:spTgt spid="2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anim calcmode="lin" valueType="num">
                                      <p:cBhvr>
                                        <p:cTn id="61" dur="500" fill="hold"/>
                                        <p:tgtEl>
                                          <p:spTgt spid="37"/>
                                        </p:tgtEl>
                                        <p:attrNameLst>
                                          <p:attrName>ppt_x</p:attrName>
                                        </p:attrNameLst>
                                      </p:cBhvr>
                                      <p:tavLst>
                                        <p:tav tm="0">
                                          <p:val>
                                            <p:strVal val="#ppt_x"/>
                                          </p:val>
                                        </p:tav>
                                        <p:tav tm="100000">
                                          <p:val>
                                            <p:strVal val="#ppt_x"/>
                                          </p:val>
                                        </p:tav>
                                      </p:tavLst>
                                    </p:anim>
                                    <p:anim calcmode="lin" valueType="num">
                                      <p:cBhvr>
                                        <p:cTn id="6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anim calcmode="lin" valueType="num">
                                      <p:cBhvr>
                                        <p:cTn id="68" dur="500" fill="hold"/>
                                        <p:tgtEl>
                                          <p:spTgt spid="31"/>
                                        </p:tgtEl>
                                        <p:attrNameLst>
                                          <p:attrName>ppt_x</p:attrName>
                                        </p:attrNameLst>
                                      </p:cBhvr>
                                      <p:tavLst>
                                        <p:tav tm="0">
                                          <p:val>
                                            <p:strVal val="#ppt_x"/>
                                          </p:val>
                                        </p:tav>
                                        <p:tav tm="100000">
                                          <p:val>
                                            <p:strVal val="#ppt_x"/>
                                          </p:val>
                                        </p:tav>
                                      </p:tavLst>
                                    </p:anim>
                                    <p:anim calcmode="lin" valueType="num">
                                      <p:cBhvr>
                                        <p:cTn id="69" dur="5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anim calcmode="lin" valueType="num">
                                      <p:cBhvr>
                                        <p:cTn id="73" dur="500" fill="hold"/>
                                        <p:tgtEl>
                                          <p:spTgt spid="21"/>
                                        </p:tgtEl>
                                        <p:attrNameLst>
                                          <p:attrName>ppt_x</p:attrName>
                                        </p:attrNameLst>
                                      </p:cBhvr>
                                      <p:tavLst>
                                        <p:tav tm="0">
                                          <p:val>
                                            <p:strVal val="#ppt_x"/>
                                          </p:val>
                                        </p:tav>
                                        <p:tav tm="100000">
                                          <p:val>
                                            <p:strVal val="#ppt_x"/>
                                          </p:val>
                                        </p:tav>
                                      </p:tavLst>
                                    </p:anim>
                                    <p:anim calcmode="lin" valueType="num">
                                      <p:cBhvr>
                                        <p:cTn id="7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anim calcmode="lin" valueType="num">
                                      <p:cBhvr>
                                        <p:cTn id="80" dur="500" fill="hold"/>
                                        <p:tgtEl>
                                          <p:spTgt spid="24"/>
                                        </p:tgtEl>
                                        <p:attrNameLst>
                                          <p:attrName>ppt_x</p:attrName>
                                        </p:attrNameLst>
                                      </p:cBhvr>
                                      <p:tavLst>
                                        <p:tav tm="0">
                                          <p:val>
                                            <p:strVal val="#ppt_x"/>
                                          </p:val>
                                        </p:tav>
                                        <p:tav tm="100000">
                                          <p:val>
                                            <p:strVal val="#ppt_x"/>
                                          </p:val>
                                        </p:tav>
                                      </p:tavLst>
                                    </p:anim>
                                    <p:anim calcmode="lin" valueType="num">
                                      <p:cBhvr>
                                        <p:cTn id="81" dur="500" fill="hold"/>
                                        <p:tgtEl>
                                          <p:spTgt spid="2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anim calcmode="lin" valueType="num">
                                      <p:cBhvr>
                                        <p:cTn id="85" dur="500" fill="hold"/>
                                        <p:tgtEl>
                                          <p:spTgt spid="33"/>
                                        </p:tgtEl>
                                        <p:attrNameLst>
                                          <p:attrName>ppt_x</p:attrName>
                                        </p:attrNameLst>
                                      </p:cBhvr>
                                      <p:tavLst>
                                        <p:tav tm="0">
                                          <p:val>
                                            <p:strVal val="#ppt_x"/>
                                          </p:val>
                                        </p:tav>
                                        <p:tav tm="100000">
                                          <p:val>
                                            <p:strVal val="#ppt_x"/>
                                          </p:val>
                                        </p:tav>
                                      </p:tavLst>
                                    </p:anim>
                                    <p:anim calcmode="lin" valueType="num">
                                      <p:cBhvr>
                                        <p:cTn id="8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anim calcmode="lin" valueType="num">
                                      <p:cBhvr>
                                        <p:cTn id="92" dur="500" fill="hold"/>
                                        <p:tgtEl>
                                          <p:spTgt spid="34"/>
                                        </p:tgtEl>
                                        <p:attrNameLst>
                                          <p:attrName>ppt_x</p:attrName>
                                        </p:attrNameLst>
                                      </p:cBhvr>
                                      <p:tavLst>
                                        <p:tav tm="0">
                                          <p:val>
                                            <p:strVal val="#ppt_x"/>
                                          </p:val>
                                        </p:tav>
                                        <p:tav tm="100000">
                                          <p:val>
                                            <p:strVal val="#ppt_x"/>
                                          </p:val>
                                        </p:tav>
                                      </p:tavLst>
                                    </p:anim>
                                    <p:anim calcmode="lin" valueType="num">
                                      <p:cBhvr>
                                        <p:cTn id="93" dur="500" fill="hold"/>
                                        <p:tgtEl>
                                          <p:spTgt spid="34"/>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anim calcmode="lin" valueType="num">
                                      <p:cBhvr>
                                        <p:cTn id="97" dur="500" fill="hold"/>
                                        <p:tgtEl>
                                          <p:spTgt spid="25"/>
                                        </p:tgtEl>
                                        <p:attrNameLst>
                                          <p:attrName>ppt_x</p:attrName>
                                        </p:attrNameLst>
                                      </p:cBhvr>
                                      <p:tavLst>
                                        <p:tav tm="0">
                                          <p:val>
                                            <p:strVal val="#ppt_x"/>
                                          </p:val>
                                        </p:tav>
                                        <p:tav tm="100000">
                                          <p:val>
                                            <p:strVal val="#ppt_x"/>
                                          </p:val>
                                        </p:tav>
                                      </p:tavLst>
                                    </p:anim>
                                    <p:anim calcmode="lin" valueType="num">
                                      <p:cBhvr>
                                        <p:cTn id="9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anim calcmode="lin" valueType="num">
                                      <p:cBhvr>
                                        <p:cTn id="104" dur="500" fill="hold"/>
                                        <p:tgtEl>
                                          <p:spTgt spid="26"/>
                                        </p:tgtEl>
                                        <p:attrNameLst>
                                          <p:attrName>ppt_x</p:attrName>
                                        </p:attrNameLst>
                                      </p:cBhvr>
                                      <p:tavLst>
                                        <p:tav tm="0">
                                          <p:val>
                                            <p:strVal val="#ppt_x"/>
                                          </p:val>
                                        </p:tav>
                                        <p:tav tm="100000">
                                          <p:val>
                                            <p:strVal val="#ppt_x"/>
                                          </p:val>
                                        </p:tav>
                                      </p:tavLst>
                                    </p:anim>
                                    <p:anim calcmode="lin" valueType="num">
                                      <p:cBhvr>
                                        <p:cTn id="105" dur="500" fill="hold"/>
                                        <p:tgtEl>
                                          <p:spTgt spid="26"/>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500"/>
                                        <p:tgtEl>
                                          <p:spTgt spid="35"/>
                                        </p:tgtEl>
                                      </p:cBhvr>
                                    </p:animEffect>
                                    <p:anim calcmode="lin" valueType="num">
                                      <p:cBhvr>
                                        <p:cTn id="109" dur="500" fill="hold"/>
                                        <p:tgtEl>
                                          <p:spTgt spid="35"/>
                                        </p:tgtEl>
                                        <p:attrNameLst>
                                          <p:attrName>ppt_x</p:attrName>
                                        </p:attrNameLst>
                                      </p:cBhvr>
                                      <p:tavLst>
                                        <p:tav tm="0">
                                          <p:val>
                                            <p:strVal val="#ppt_x"/>
                                          </p:val>
                                        </p:tav>
                                        <p:tav tm="100000">
                                          <p:val>
                                            <p:strVal val="#ppt_x"/>
                                          </p:val>
                                        </p:tav>
                                      </p:tavLst>
                                    </p:anim>
                                    <p:anim calcmode="lin" valueType="num">
                                      <p:cBhvr>
                                        <p:cTn id="110"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749483"/>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3"/>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Autres types de malaises</a:t>
            </a:r>
          </a:p>
        </p:txBody>
      </p:sp>
      <p:pic>
        <p:nvPicPr>
          <p:cNvPr id="4" name="Picture 2">
            <a:extLst>
              <a:ext uri="{FF2B5EF4-FFF2-40B4-BE49-F238E27FC236}">
                <a16:creationId xmlns:a16="http://schemas.microsoft.com/office/drawing/2014/main" id="{F0C33656-4B14-E927-661A-F9636E6376BA}"/>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2192456" y="1199217"/>
            <a:ext cx="809987" cy="16199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448FF012-D953-96DB-7B23-30F95BE2DB34}"/>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560" y="1692883"/>
            <a:ext cx="1051107" cy="105110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ABAF2DE-31A2-ECAF-3323-8D2AA666C5FB}"/>
              </a:ext>
            </a:extLst>
          </p:cNvPr>
          <p:cNvSpPr txBox="1"/>
          <p:nvPr/>
        </p:nvSpPr>
        <p:spPr>
          <a:xfrm>
            <a:off x="917208" y="251222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13008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6064297" y="1394596"/>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023967" y="1394595"/>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8"/>
          <a:stretch>
            <a:fillRect/>
          </a:stretch>
        </p:blipFill>
        <p:spPr>
          <a:xfrm>
            <a:off x="1993898" y="4782136"/>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9"/>
          <a:stretch>
            <a:fillRect/>
          </a:stretch>
        </p:blipFill>
        <p:spPr>
          <a:xfrm>
            <a:off x="7098008" y="4770871"/>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10"/>
          <a:stretch>
            <a:fillRect/>
          </a:stretch>
        </p:blipFill>
        <p:spPr>
          <a:xfrm>
            <a:off x="5335948" y="4718716"/>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11"/>
          <a:stretch>
            <a:fillRect/>
          </a:stretch>
        </p:blipFill>
        <p:spPr>
          <a:xfrm>
            <a:off x="3671605" y="4746975"/>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7920460" y="1394595"/>
            <a:ext cx="1403924" cy="1774261"/>
            <a:chOff x="7920460" y="1913515"/>
            <a:chExt cx="1403924" cy="1774261"/>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2">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pic>
        <p:nvPicPr>
          <p:cNvPr id="23" name="Picture 18">
            <a:extLst>
              <a:ext uri="{FF2B5EF4-FFF2-40B4-BE49-F238E27FC236}">
                <a16:creationId xmlns:a16="http://schemas.microsoft.com/office/drawing/2014/main" id="{AB2E08E0-18D3-A2AC-3CA4-7728DB108F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22012" y="3330590"/>
            <a:ext cx="1200458" cy="1200458"/>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FEF7E1F2-1146-FBA0-688E-C036A3D658F9}"/>
              </a:ext>
            </a:extLst>
          </p:cNvPr>
          <p:cNvSpPr txBox="1"/>
          <p:nvPr/>
        </p:nvSpPr>
        <p:spPr>
          <a:xfrm>
            <a:off x="7702536" y="3636636"/>
            <a:ext cx="3243696" cy="584775"/>
          </a:xfrm>
          <a:prstGeom prst="rect">
            <a:avLst/>
          </a:prstGeom>
          <a:noFill/>
          <a:ln>
            <a:noFill/>
          </a:ln>
        </p:spPr>
        <p:txBody>
          <a:bodyPr wrap="square" rtlCol="0">
            <a:spAutoFit/>
          </a:bodyPr>
          <a:lstStyle>
            <a:defPPr>
              <a:defRPr lang="fr-FR"/>
            </a:defPPr>
            <a:lvl1pPr algn="r">
              <a:defRPr sz="1600" b="1">
                <a:solidFill>
                  <a:srgbClr val="00529B"/>
                </a:solidFill>
                <a:latin typeface="Arial" panose="020B0604020202020204" pitchFamily="34" charset="0"/>
                <a:cs typeface="Arial" panose="020B0604020202020204" pitchFamily="34" charset="0"/>
              </a:defRPr>
            </a:lvl1pPr>
          </a:lstStyle>
          <a:p>
            <a:pPr algn="l"/>
            <a:r>
              <a:rPr lang="fr-FR" dirty="0"/>
              <a:t>Mesures barrière en cas de risque de maladie infectieuses</a:t>
            </a:r>
          </a:p>
        </p:txBody>
      </p:sp>
      <p:pic>
        <p:nvPicPr>
          <p:cNvPr id="27" name="Picture 14">
            <a:extLst>
              <a:ext uri="{FF2B5EF4-FFF2-40B4-BE49-F238E27FC236}">
                <a16:creationId xmlns:a16="http://schemas.microsoft.com/office/drawing/2014/main" id="{FFAFF55A-4C77-59CC-07A0-F8E43B67F2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47132" y="3282452"/>
            <a:ext cx="1116171" cy="1116171"/>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98F1E75C-6E20-6CB3-4B05-AD9384BA97DB}"/>
              </a:ext>
            </a:extLst>
          </p:cNvPr>
          <p:cNvSpPr txBox="1"/>
          <p:nvPr/>
        </p:nvSpPr>
        <p:spPr>
          <a:xfrm>
            <a:off x="3235761" y="3448087"/>
            <a:ext cx="1552403" cy="830997"/>
          </a:xfrm>
          <a:prstGeom prst="rect">
            <a:avLst/>
          </a:prstGeom>
          <a:noFill/>
          <a:ln>
            <a:noFill/>
          </a:ln>
        </p:spPr>
        <p:txBody>
          <a:bodyPr wrap="square" rtlCol="0">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pPr algn="r"/>
            <a:r>
              <a:rPr lang="fr-FR" dirty="0"/>
              <a:t>Aide à la prise de médicaments</a:t>
            </a:r>
          </a:p>
        </p:txBody>
      </p:sp>
    </p:spTree>
    <p:extLst>
      <p:ext uri="{BB962C8B-B14F-4D97-AF65-F5344CB8AC3E}">
        <p14:creationId xmlns:p14="http://schemas.microsoft.com/office/powerpoint/2010/main" val="365096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strVal val="#ppt_x"/>
                                          </p:val>
                                        </p:tav>
                                        <p:tav tm="100000">
                                          <p:val>
                                            <p:strVal val="#ppt_x"/>
                                          </p:val>
                                        </p:tav>
                                      </p:tavLst>
                                    </p:anim>
                                    <p:anim calcmode="lin" valueType="num">
                                      <p:cBhvr>
                                        <p:cTn id="50" dur="5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anim calcmode="lin" valueType="num">
                                      <p:cBhvr>
                                        <p:cTn id="54" dur="500" fill="hold"/>
                                        <p:tgtEl>
                                          <p:spTgt spid="27"/>
                                        </p:tgtEl>
                                        <p:attrNameLst>
                                          <p:attrName>ppt_x</p:attrName>
                                        </p:attrNameLst>
                                      </p:cBhvr>
                                      <p:tavLst>
                                        <p:tav tm="0">
                                          <p:val>
                                            <p:strVal val="#ppt_x"/>
                                          </p:val>
                                        </p:tav>
                                        <p:tav tm="100000">
                                          <p:val>
                                            <p:strVal val="#ppt_x"/>
                                          </p:val>
                                        </p:tav>
                                      </p:tavLst>
                                    </p:anim>
                                    <p:anim calcmode="lin" valueType="num">
                                      <p:cBhvr>
                                        <p:cTn id="55" dur="5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500"/>
                            </p:stCondLst>
                            <p:childTnLst>
                              <p:par>
                                <p:cTn id="57" presetID="42"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anim calcmode="lin" valueType="num">
                                      <p:cBhvr>
                                        <p:cTn id="60" dur="500" fill="hold"/>
                                        <p:tgtEl>
                                          <p:spTgt spid="23"/>
                                        </p:tgtEl>
                                        <p:attrNameLst>
                                          <p:attrName>ppt_x</p:attrName>
                                        </p:attrNameLst>
                                      </p:cBhvr>
                                      <p:tavLst>
                                        <p:tav tm="0">
                                          <p:val>
                                            <p:strVal val="#ppt_x"/>
                                          </p:val>
                                        </p:tav>
                                        <p:tav tm="100000">
                                          <p:val>
                                            <p:strVal val="#ppt_x"/>
                                          </p:val>
                                        </p:tav>
                                      </p:tavLst>
                                    </p:anim>
                                    <p:anim calcmode="lin" valueType="num">
                                      <p:cBhvr>
                                        <p:cTn id="61" dur="5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anim calcmode="lin" valueType="num">
                                      <p:cBhvr>
                                        <p:cTn id="65" dur="500" fill="hold"/>
                                        <p:tgtEl>
                                          <p:spTgt spid="26"/>
                                        </p:tgtEl>
                                        <p:attrNameLst>
                                          <p:attrName>ppt_x</p:attrName>
                                        </p:attrNameLst>
                                      </p:cBhvr>
                                      <p:tavLst>
                                        <p:tav tm="0">
                                          <p:val>
                                            <p:strVal val="#ppt_x"/>
                                          </p:val>
                                        </p:tav>
                                        <p:tav tm="100000">
                                          <p:val>
                                            <p:strVal val="#ppt_x"/>
                                          </p:val>
                                        </p:tav>
                                      </p:tavLst>
                                    </p:anim>
                                    <p:anim calcmode="lin" valueType="num">
                                      <p:cBhvr>
                                        <p:cTn id="6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anim calcmode="lin" valueType="num">
                                      <p:cBhvr>
                                        <p:cTn id="72" dur="500" fill="hold"/>
                                        <p:tgtEl>
                                          <p:spTgt spid="15"/>
                                        </p:tgtEl>
                                        <p:attrNameLst>
                                          <p:attrName>ppt_x</p:attrName>
                                        </p:attrNameLst>
                                      </p:cBhvr>
                                      <p:tavLst>
                                        <p:tav tm="0">
                                          <p:val>
                                            <p:strVal val="#ppt_x"/>
                                          </p:val>
                                        </p:tav>
                                        <p:tav tm="100000">
                                          <p:val>
                                            <p:strVal val="#ppt_x"/>
                                          </p:val>
                                        </p:tav>
                                      </p:tavLst>
                                    </p:anim>
                                    <p:anim calcmode="lin" valueType="num">
                                      <p:cBhvr>
                                        <p:cTn id="73" dur="500" fill="hold"/>
                                        <p:tgtEl>
                                          <p:spTgt spid="15"/>
                                        </p:tgtEl>
                                        <p:attrNameLst>
                                          <p:attrName>ppt_y</p:attrName>
                                        </p:attrNameLst>
                                      </p:cBhvr>
                                      <p:tavLst>
                                        <p:tav tm="0">
                                          <p:val>
                                            <p:strVal val="#ppt_y+.1"/>
                                          </p:val>
                                        </p:tav>
                                        <p:tav tm="100000">
                                          <p:val>
                                            <p:strVal val="#ppt_y"/>
                                          </p:val>
                                        </p:tav>
                                      </p:tavLst>
                                    </p:anim>
                                  </p:childTnLst>
                                </p:cTn>
                              </p:par>
                            </p:childTnLst>
                          </p:cTn>
                        </p:par>
                        <p:par>
                          <p:cTn id="74" fill="hold">
                            <p:stCondLst>
                              <p:cond delay="500"/>
                            </p:stCondLst>
                            <p:childTnLst>
                              <p:par>
                                <p:cTn id="75" presetID="42" presetClass="entr" presetSubtype="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anim calcmode="lin" valueType="num">
                                      <p:cBhvr>
                                        <p:cTn id="78" dur="500" fill="hold"/>
                                        <p:tgtEl>
                                          <p:spTgt spid="19"/>
                                        </p:tgtEl>
                                        <p:attrNameLst>
                                          <p:attrName>ppt_x</p:attrName>
                                        </p:attrNameLst>
                                      </p:cBhvr>
                                      <p:tavLst>
                                        <p:tav tm="0">
                                          <p:val>
                                            <p:strVal val="#ppt_x"/>
                                          </p:val>
                                        </p:tav>
                                        <p:tav tm="100000">
                                          <p:val>
                                            <p:strVal val="#ppt_x"/>
                                          </p:val>
                                        </p:tav>
                                      </p:tavLst>
                                    </p:anim>
                                    <p:anim calcmode="lin" valueType="num">
                                      <p:cBhvr>
                                        <p:cTn id="79" dur="500" fill="hold"/>
                                        <p:tgtEl>
                                          <p:spTgt spid="19"/>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42"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anim calcmode="lin" valueType="num">
                                      <p:cBhvr>
                                        <p:cTn id="84" dur="500" fill="hold"/>
                                        <p:tgtEl>
                                          <p:spTgt spid="18"/>
                                        </p:tgtEl>
                                        <p:attrNameLst>
                                          <p:attrName>ppt_x</p:attrName>
                                        </p:attrNameLst>
                                      </p:cBhvr>
                                      <p:tavLst>
                                        <p:tav tm="0">
                                          <p:val>
                                            <p:strVal val="#ppt_x"/>
                                          </p:val>
                                        </p:tav>
                                        <p:tav tm="100000">
                                          <p:val>
                                            <p:strVal val="#ppt_x"/>
                                          </p:val>
                                        </p:tav>
                                      </p:tavLst>
                                    </p:anim>
                                    <p:anim calcmode="lin" valueType="num">
                                      <p:cBhvr>
                                        <p:cTn id="85" dur="500" fill="hold"/>
                                        <p:tgtEl>
                                          <p:spTgt spid="18"/>
                                        </p:tgtEl>
                                        <p:attrNameLst>
                                          <p:attrName>ppt_y</p:attrName>
                                        </p:attrNameLst>
                                      </p:cBhvr>
                                      <p:tavLst>
                                        <p:tav tm="0">
                                          <p:val>
                                            <p:strVal val="#ppt_y+.1"/>
                                          </p:val>
                                        </p:tav>
                                        <p:tav tm="100000">
                                          <p:val>
                                            <p:strVal val="#ppt_y"/>
                                          </p:val>
                                        </p:tav>
                                      </p:tavLst>
                                    </p:anim>
                                  </p:childTnLst>
                                </p:cTn>
                              </p:par>
                            </p:childTnLst>
                          </p:cTn>
                        </p:par>
                        <p:par>
                          <p:cTn id="86" fill="hold">
                            <p:stCondLst>
                              <p:cond delay="1500"/>
                            </p:stCondLst>
                            <p:childTnLst>
                              <p:par>
                                <p:cTn id="87" presetID="42" presetClass="entr" presetSubtype="0"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anim calcmode="lin" valueType="num">
                                      <p:cBhvr>
                                        <p:cTn id="90" dur="500" fill="hold"/>
                                        <p:tgtEl>
                                          <p:spTgt spid="17"/>
                                        </p:tgtEl>
                                        <p:attrNameLst>
                                          <p:attrName>ppt_x</p:attrName>
                                        </p:attrNameLst>
                                      </p:cBhvr>
                                      <p:tavLst>
                                        <p:tav tm="0">
                                          <p:val>
                                            <p:strVal val="#ppt_x"/>
                                          </p:val>
                                        </p:tav>
                                        <p:tav tm="100000">
                                          <p:val>
                                            <p:strVal val="#ppt_x"/>
                                          </p:val>
                                        </p:tav>
                                      </p:tavLst>
                                    </p:anim>
                                    <p:anim calcmode="lin" valueType="num">
                                      <p:cBhvr>
                                        <p:cTn id="91" dur="500" fill="hold"/>
                                        <p:tgtEl>
                                          <p:spTgt spid="17"/>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42"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anim calcmode="lin" valueType="num">
                                      <p:cBhvr>
                                        <p:cTn id="96" dur="500" fill="hold"/>
                                        <p:tgtEl>
                                          <p:spTgt spid="25"/>
                                        </p:tgtEl>
                                        <p:attrNameLst>
                                          <p:attrName>ppt_x</p:attrName>
                                        </p:attrNameLst>
                                      </p:cBhvr>
                                      <p:tavLst>
                                        <p:tav tm="0">
                                          <p:val>
                                            <p:strVal val="#ppt_x"/>
                                          </p:val>
                                        </p:tav>
                                        <p:tav tm="100000">
                                          <p:val>
                                            <p:strVal val="#ppt_x"/>
                                          </p:val>
                                        </p:tav>
                                      </p:tavLst>
                                    </p:anim>
                                    <p:anim calcmode="lin" valueType="num">
                                      <p:cBhvr>
                                        <p:cTn id="97"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p:bldP spid="2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Lié/provoqué par à la chaleur</a:t>
            </a:r>
          </a:p>
        </p:txBody>
      </p:sp>
      <p:sp>
        <p:nvSpPr>
          <p:cNvPr id="7" name="ZoneTexte 6">
            <a:extLst>
              <a:ext uri="{FF2B5EF4-FFF2-40B4-BE49-F238E27FC236}">
                <a16:creationId xmlns:a16="http://schemas.microsoft.com/office/drawing/2014/main" id="{E90B3C57-D04E-E279-07EE-81992558882C}"/>
              </a:ext>
            </a:extLst>
          </p:cNvPr>
          <p:cNvSpPr txBox="1"/>
          <p:nvPr/>
        </p:nvSpPr>
        <p:spPr>
          <a:xfrm>
            <a:off x="7416459" y="4084712"/>
            <a:ext cx="1800928" cy="33855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Canicule</a:t>
            </a:r>
          </a:p>
        </p:txBody>
      </p:sp>
      <p:sp>
        <p:nvSpPr>
          <p:cNvPr id="8" name="ZoneTexte 7">
            <a:extLst>
              <a:ext uri="{FF2B5EF4-FFF2-40B4-BE49-F238E27FC236}">
                <a16:creationId xmlns:a16="http://schemas.microsoft.com/office/drawing/2014/main" id="{BE02933C-3CC3-9A79-3959-1C4DA83CBA8D}"/>
              </a:ext>
            </a:extLst>
          </p:cNvPr>
          <p:cNvSpPr txBox="1"/>
          <p:nvPr/>
        </p:nvSpPr>
        <p:spPr>
          <a:xfrm>
            <a:off x="5400541" y="4085225"/>
            <a:ext cx="1178439"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Effort prolongé</a:t>
            </a:r>
          </a:p>
        </p:txBody>
      </p:sp>
      <p:sp>
        <p:nvSpPr>
          <p:cNvPr id="9" name="ZoneTexte 8">
            <a:extLst>
              <a:ext uri="{FF2B5EF4-FFF2-40B4-BE49-F238E27FC236}">
                <a16:creationId xmlns:a16="http://schemas.microsoft.com/office/drawing/2014/main" id="{AEA05052-C5DC-4CCE-ED4D-8483833FD4F1}"/>
              </a:ext>
            </a:extLst>
          </p:cNvPr>
          <p:cNvSpPr txBox="1"/>
          <p:nvPr/>
        </p:nvSpPr>
        <p:spPr>
          <a:xfrm>
            <a:off x="2771429" y="4085225"/>
            <a:ext cx="1936758"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Travail en ambiance chaude</a:t>
            </a:r>
          </a:p>
        </p:txBody>
      </p:sp>
      <p:pic>
        <p:nvPicPr>
          <p:cNvPr id="11" name="Image 10" descr="Une image contenant Graphique, logo, orange, Police&#10;&#10;Description générée automatiquement">
            <a:extLst>
              <a:ext uri="{FF2B5EF4-FFF2-40B4-BE49-F238E27FC236}">
                <a16:creationId xmlns:a16="http://schemas.microsoft.com/office/drawing/2014/main" id="{31FEFA55-6C36-CFFC-1E70-93710F30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808" y="2494322"/>
            <a:ext cx="1440000" cy="1440000"/>
          </a:xfrm>
          <a:prstGeom prst="rect">
            <a:avLst/>
          </a:prstGeom>
        </p:spPr>
      </p:pic>
      <p:pic>
        <p:nvPicPr>
          <p:cNvPr id="13" name="Image 12" descr="Une image contenant clipart, cercle, dessin humoristique, illustration&#10;&#10;Description générée automatiquement">
            <a:extLst>
              <a:ext uri="{FF2B5EF4-FFF2-40B4-BE49-F238E27FC236}">
                <a16:creationId xmlns:a16="http://schemas.microsoft.com/office/drawing/2014/main" id="{C06FFE5B-D6A1-A152-E6C2-4C848344D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923" y="2494322"/>
            <a:ext cx="1440000" cy="1440000"/>
          </a:xfrm>
          <a:prstGeom prst="rect">
            <a:avLst/>
          </a:prstGeom>
        </p:spPr>
      </p:pic>
      <p:pic>
        <p:nvPicPr>
          <p:cNvPr id="15" name="Image 14" descr="Une image contenant balle, clipart, basket, dessin humoristique&#10;&#10;Description générée automatiquement">
            <a:extLst>
              <a:ext uri="{FF2B5EF4-FFF2-40B4-BE49-F238E27FC236}">
                <a16:creationId xmlns:a16="http://schemas.microsoft.com/office/drawing/2014/main" id="{D8FFA5D5-D86A-D943-B4A1-3B49159C5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194" y="2494322"/>
            <a:ext cx="1440000" cy="1440000"/>
          </a:xfrm>
          <a:prstGeom prst="rect">
            <a:avLst/>
          </a:prstGeom>
        </p:spPr>
      </p:pic>
    </p:spTree>
    <p:extLst>
      <p:ext uri="{BB962C8B-B14F-4D97-AF65-F5344CB8AC3E}">
        <p14:creationId xmlns:p14="http://schemas.microsoft.com/office/powerpoint/2010/main" val="302253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749483"/>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3"/>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Lié/provoqué par à la chaleur</a:t>
            </a:r>
          </a:p>
        </p:txBody>
      </p:sp>
      <p:sp>
        <p:nvSpPr>
          <p:cNvPr id="8" name="ZoneTexte 7">
            <a:extLst>
              <a:ext uri="{FF2B5EF4-FFF2-40B4-BE49-F238E27FC236}">
                <a16:creationId xmlns:a16="http://schemas.microsoft.com/office/drawing/2014/main" id="{AABAF2DE-31A2-ECAF-3323-8D2AA666C5FB}"/>
              </a:ext>
            </a:extLst>
          </p:cNvPr>
          <p:cNvSpPr txBox="1"/>
          <p:nvPr/>
        </p:nvSpPr>
        <p:spPr>
          <a:xfrm>
            <a:off x="917208" y="251222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13008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6064297" y="1394596"/>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023967" y="1394595"/>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6"/>
          <a:stretch>
            <a:fillRect/>
          </a:stretch>
        </p:blipFill>
        <p:spPr>
          <a:xfrm>
            <a:off x="1993898" y="4782136"/>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7"/>
          <a:stretch>
            <a:fillRect/>
          </a:stretch>
        </p:blipFill>
        <p:spPr>
          <a:xfrm>
            <a:off x="7098008" y="4770871"/>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8"/>
          <a:stretch>
            <a:fillRect/>
          </a:stretch>
        </p:blipFill>
        <p:spPr>
          <a:xfrm>
            <a:off x="5335948" y="4718716"/>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9"/>
          <a:stretch>
            <a:fillRect/>
          </a:stretch>
        </p:blipFill>
        <p:spPr>
          <a:xfrm>
            <a:off x="3671605" y="4746975"/>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7920460" y="1394595"/>
            <a:ext cx="1403924" cy="1774261"/>
            <a:chOff x="7920460" y="1913515"/>
            <a:chExt cx="1403924" cy="1774261"/>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0">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sp>
        <p:nvSpPr>
          <p:cNvPr id="26" name="ZoneTexte 25">
            <a:extLst>
              <a:ext uri="{FF2B5EF4-FFF2-40B4-BE49-F238E27FC236}">
                <a16:creationId xmlns:a16="http://schemas.microsoft.com/office/drawing/2014/main" id="{FEF7E1F2-1146-FBA0-688E-C036A3D658F9}"/>
              </a:ext>
            </a:extLst>
          </p:cNvPr>
          <p:cNvSpPr txBox="1"/>
          <p:nvPr/>
        </p:nvSpPr>
        <p:spPr>
          <a:xfrm>
            <a:off x="7725280" y="3620584"/>
            <a:ext cx="1279880" cy="584775"/>
          </a:xfrm>
          <a:prstGeom prst="rect">
            <a:avLst/>
          </a:prstGeom>
          <a:noFill/>
          <a:ln>
            <a:noFill/>
          </a:ln>
        </p:spPr>
        <p:txBody>
          <a:bodyPr wrap="square" rtlCol="0">
            <a:spAutoFit/>
          </a:bodyPr>
          <a:lstStyle>
            <a:defPPr>
              <a:defRPr lang="fr-FR"/>
            </a:defPPr>
            <a:lvl1pPr algn="r">
              <a:defRPr sz="1600" b="1">
                <a:solidFill>
                  <a:srgbClr val="00529B"/>
                </a:solidFill>
                <a:latin typeface="Arial" panose="020B0604020202020204" pitchFamily="34" charset="0"/>
                <a:cs typeface="Arial" panose="020B0604020202020204" pitchFamily="34" charset="0"/>
              </a:defRPr>
            </a:lvl1pPr>
          </a:lstStyle>
          <a:p>
            <a:pPr algn="l"/>
            <a:r>
              <a:rPr lang="fr-FR" dirty="0"/>
              <a:t>Rafraîchir la victime</a:t>
            </a:r>
          </a:p>
        </p:txBody>
      </p:sp>
      <p:sp>
        <p:nvSpPr>
          <p:cNvPr id="28" name="ZoneTexte 27">
            <a:extLst>
              <a:ext uri="{FF2B5EF4-FFF2-40B4-BE49-F238E27FC236}">
                <a16:creationId xmlns:a16="http://schemas.microsoft.com/office/drawing/2014/main" id="{98F1E75C-6E20-6CB3-4B05-AD9384BA97DB}"/>
              </a:ext>
            </a:extLst>
          </p:cNvPr>
          <p:cNvSpPr txBox="1"/>
          <p:nvPr/>
        </p:nvSpPr>
        <p:spPr>
          <a:xfrm>
            <a:off x="2795081" y="3448087"/>
            <a:ext cx="1993084" cy="830997"/>
          </a:xfrm>
          <a:prstGeom prst="rect">
            <a:avLst/>
          </a:prstGeom>
          <a:noFill/>
          <a:ln>
            <a:noFill/>
          </a:ln>
        </p:spPr>
        <p:txBody>
          <a:bodyPr wrap="square" rtlCol="0">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pPr algn="r"/>
            <a:r>
              <a:rPr lang="fr-FR" dirty="0"/>
              <a:t>Faire boire de l’eau fraiche par petites gorgées</a:t>
            </a:r>
          </a:p>
        </p:txBody>
      </p:sp>
      <p:pic>
        <p:nvPicPr>
          <p:cNvPr id="30" name="Picture 2">
            <a:extLst>
              <a:ext uri="{FF2B5EF4-FFF2-40B4-BE49-F238E27FC236}">
                <a16:creationId xmlns:a16="http://schemas.microsoft.com/office/drawing/2014/main" id="{2D6AD815-E5C4-2591-91CF-0C85D149B8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7132" y="3293061"/>
            <a:ext cx="1075253" cy="10752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9AAD9E89-2728-A802-1143-E5C9EBAFD4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4614" y="3325958"/>
            <a:ext cx="1075253" cy="10752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06400BC5-7DBD-40E2-46D1-8638519E2B06}"/>
              </a:ext>
            </a:extLst>
          </p:cNvPr>
          <p:cNvPicPr>
            <a:picLocks noChangeAspect="1" noChangeArrowheads="1"/>
          </p:cNvPicPr>
          <p:nvPr/>
        </p:nvPicPr>
        <p:blipFill rotWithShape="1">
          <a:blip r:embed="rId13">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2430326" y="1176969"/>
            <a:ext cx="605356" cy="11245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934AB718-664C-AD46-1358-01B4DD22F3C2}"/>
              </a:ext>
            </a:extLst>
          </p:cNvPr>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3973" y="1394595"/>
            <a:ext cx="1012563" cy="940535"/>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A03EDC8A-BF9B-CDF9-0709-C31A6632A755}"/>
              </a:ext>
            </a:extLst>
          </p:cNvPr>
          <p:cNvSpPr txBox="1"/>
          <p:nvPr/>
        </p:nvSpPr>
        <p:spPr>
          <a:xfrm>
            <a:off x="1953976" y="2129788"/>
            <a:ext cx="1570229" cy="253916"/>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Difficultés à respirer</a:t>
            </a:r>
          </a:p>
        </p:txBody>
      </p:sp>
      <p:sp>
        <p:nvSpPr>
          <p:cNvPr id="31" name="ZoneTexte 30">
            <a:extLst>
              <a:ext uri="{FF2B5EF4-FFF2-40B4-BE49-F238E27FC236}">
                <a16:creationId xmlns:a16="http://schemas.microsoft.com/office/drawing/2014/main" id="{B8E5E5AA-AFFF-AF62-3946-0DE661DDA2DC}"/>
              </a:ext>
            </a:extLst>
          </p:cNvPr>
          <p:cNvSpPr txBox="1"/>
          <p:nvPr/>
        </p:nvSpPr>
        <p:spPr>
          <a:xfrm>
            <a:off x="410105" y="2129788"/>
            <a:ext cx="1570229" cy="253916"/>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Position standard</a:t>
            </a:r>
          </a:p>
        </p:txBody>
      </p:sp>
    </p:spTree>
    <p:extLst>
      <p:ext uri="{BB962C8B-B14F-4D97-AF65-F5344CB8AC3E}">
        <p14:creationId xmlns:p14="http://schemas.microsoft.com/office/powerpoint/2010/main" val="20922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anim calcmode="lin" valueType="num">
                                      <p:cBhvr>
                                        <p:cTn id="40" dur="500" fill="hold"/>
                                        <p:tgtEl>
                                          <p:spTgt spid="6"/>
                                        </p:tgtEl>
                                        <p:attrNameLst>
                                          <p:attrName>ppt_x</p:attrName>
                                        </p:attrNameLst>
                                      </p:cBhvr>
                                      <p:tavLst>
                                        <p:tav tm="0">
                                          <p:val>
                                            <p:strVal val="#ppt_x"/>
                                          </p:val>
                                        </p:tav>
                                        <p:tav tm="100000">
                                          <p:val>
                                            <p:strVal val="#ppt_x"/>
                                          </p:val>
                                        </p:tav>
                                      </p:tavLst>
                                    </p:anim>
                                    <p:anim calcmode="lin" valueType="num">
                                      <p:cBhvr>
                                        <p:cTn id="41" dur="50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anim calcmode="lin" valueType="num">
                                      <p:cBhvr>
                                        <p:cTn id="52" dur="500" fill="hold"/>
                                        <p:tgtEl>
                                          <p:spTgt spid="22"/>
                                        </p:tgtEl>
                                        <p:attrNameLst>
                                          <p:attrName>ppt_x</p:attrName>
                                        </p:attrNameLst>
                                      </p:cBhvr>
                                      <p:tavLst>
                                        <p:tav tm="0">
                                          <p:val>
                                            <p:strVal val="#ppt_x"/>
                                          </p:val>
                                        </p:tav>
                                        <p:tav tm="100000">
                                          <p:val>
                                            <p:strVal val="#ppt_x"/>
                                          </p:val>
                                        </p:tav>
                                      </p:tavLst>
                                    </p:anim>
                                    <p:anim calcmode="lin" valueType="num">
                                      <p:cBhvr>
                                        <p:cTn id="5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anim calcmode="lin" valueType="num">
                                      <p:cBhvr>
                                        <p:cTn id="59" dur="500" fill="hold"/>
                                        <p:tgtEl>
                                          <p:spTgt spid="28"/>
                                        </p:tgtEl>
                                        <p:attrNameLst>
                                          <p:attrName>ppt_x</p:attrName>
                                        </p:attrNameLst>
                                      </p:cBhvr>
                                      <p:tavLst>
                                        <p:tav tm="0">
                                          <p:val>
                                            <p:strVal val="#ppt_x"/>
                                          </p:val>
                                        </p:tav>
                                        <p:tav tm="100000">
                                          <p:val>
                                            <p:strVal val="#ppt_x"/>
                                          </p:val>
                                        </p:tav>
                                      </p:tavLst>
                                    </p:anim>
                                    <p:anim calcmode="lin" valueType="num">
                                      <p:cBhvr>
                                        <p:cTn id="60" dur="500" fill="hold"/>
                                        <p:tgtEl>
                                          <p:spTgt spid="28"/>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anim calcmode="lin" valueType="num">
                                      <p:cBhvr>
                                        <p:cTn id="64" dur="500" fill="hold"/>
                                        <p:tgtEl>
                                          <p:spTgt spid="30"/>
                                        </p:tgtEl>
                                        <p:attrNameLst>
                                          <p:attrName>ppt_x</p:attrName>
                                        </p:attrNameLst>
                                      </p:cBhvr>
                                      <p:tavLst>
                                        <p:tav tm="0">
                                          <p:val>
                                            <p:strVal val="#ppt_x"/>
                                          </p:val>
                                        </p:tav>
                                        <p:tav tm="100000">
                                          <p:val>
                                            <p:strVal val="#ppt_x"/>
                                          </p:val>
                                        </p:tav>
                                      </p:tavLst>
                                    </p:anim>
                                    <p:anim calcmode="lin" valueType="num">
                                      <p:cBhvr>
                                        <p:cTn id="65" dur="500" fill="hold"/>
                                        <p:tgtEl>
                                          <p:spTgt spid="30"/>
                                        </p:tgtEl>
                                        <p:attrNameLst>
                                          <p:attrName>ppt_y</p:attrName>
                                        </p:attrNameLst>
                                      </p:cBhvr>
                                      <p:tavLst>
                                        <p:tav tm="0">
                                          <p:val>
                                            <p:strVal val="#ppt_y+.1"/>
                                          </p:val>
                                        </p:tav>
                                        <p:tav tm="100000">
                                          <p:val>
                                            <p:strVal val="#ppt_y"/>
                                          </p:val>
                                        </p:tav>
                                      </p:tavLst>
                                    </p:anim>
                                  </p:childTnLst>
                                </p:cTn>
                              </p:par>
                            </p:childTnLst>
                          </p:cTn>
                        </p:par>
                        <p:par>
                          <p:cTn id="66" fill="hold">
                            <p:stCondLst>
                              <p:cond delay="500"/>
                            </p:stCondLst>
                            <p:childTnLst>
                              <p:par>
                                <p:cTn id="67" presetID="42" presetClass="entr" presetSubtype="0"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strVal val="#ppt_x"/>
                                          </p:val>
                                        </p:tav>
                                        <p:tav tm="100000">
                                          <p:val>
                                            <p:strVal val="#ppt_x"/>
                                          </p:val>
                                        </p:tav>
                                      </p:tavLst>
                                    </p:anim>
                                    <p:anim calcmode="lin" valueType="num">
                                      <p:cBhvr>
                                        <p:cTn id="71" dur="500" fill="hold"/>
                                        <p:tgtEl>
                                          <p:spTgt spid="2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anim calcmode="lin" valueType="num">
                                      <p:cBhvr>
                                        <p:cTn id="75" dur="500" fill="hold"/>
                                        <p:tgtEl>
                                          <p:spTgt spid="33"/>
                                        </p:tgtEl>
                                        <p:attrNameLst>
                                          <p:attrName>ppt_x</p:attrName>
                                        </p:attrNameLst>
                                      </p:cBhvr>
                                      <p:tavLst>
                                        <p:tav tm="0">
                                          <p:val>
                                            <p:strVal val="#ppt_x"/>
                                          </p:val>
                                        </p:tav>
                                        <p:tav tm="100000">
                                          <p:val>
                                            <p:strVal val="#ppt_x"/>
                                          </p:val>
                                        </p:tav>
                                      </p:tavLst>
                                    </p:anim>
                                    <p:anim calcmode="lin" valueType="num">
                                      <p:cBhvr>
                                        <p:cTn id="7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anim calcmode="lin" valueType="num">
                                      <p:cBhvr>
                                        <p:cTn id="82" dur="500" fill="hold"/>
                                        <p:tgtEl>
                                          <p:spTgt spid="15"/>
                                        </p:tgtEl>
                                        <p:attrNameLst>
                                          <p:attrName>ppt_x</p:attrName>
                                        </p:attrNameLst>
                                      </p:cBhvr>
                                      <p:tavLst>
                                        <p:tav tm="0">
                                          <p:val>
                                            <p:strVal val="#ppt_x"/>
                                          </p:val>
                                        </p:tav>
                                        <p:tav tm="100000">
                                          <p:val>
                                            <p:strVal val="#ppt_x"/>
                                          </p:val>
                                        </p:tav>
                                      </p:tavLst>
                                    </p:anim>
                                    <p:anim calcmode="lin" valueType="num">
                                      <p:cBhvr>
                                        <p:cTn id="83" dur="500" fill="hold"/>
                                        <p:tgtEl>
                                          <p:spTgt spid="15"/>
                                        </p:tgtEl>
                                        <p:attrNameLst>
                                          <p:attrName>ppt_y</p:attrName>
                                        </p:attrNameLst>
                                      </p:cBhvr>
                                      <p:tavLst>
                                        <p:tav tm="0">
                                          <p:val>
                                            <p:strVal val="#ppt_y+.1"/>
                                          </p:val>
                                        </p:tav>
                                        <p:tav tm="100000">
                                          <p:val>
                                            <p:strVal val="#ppt_y"/>
                                          </p:val>
                                        </p:tav>
                                      </p:tavLst>
                                    </p:anim>
                                  </p:childTnLst>
                                </p:cTn>
                              </p:par>
                            </p:childTnLst>
                          </p:cTn>
                        </p:par>
                        <p:par>
                          <p:cTn id="84" fill="hold">
                            <p:stCondLst>
                              <p:cond delay="500"/>
                            </p:stCondLst>
                            <p:childTnLst>
                              <p:par>
                                <p:cTn id="85" presetID="42" presetClass="entr" presetSubtype="0" fill="hold"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anim calcmode="lin" valueType="num">
                                      <p:cBhvr>
                                        <p:cTn id="88" dur="500" fill="hold"/>
                                        <p:tgtEl>
                                          <p:spTgt spid="19"/>
                                        </p:tgtEl>
                                        <p:attrNameLst>
                                          <p:attrName>ppt_x</p:attrName>
                                        </p:attrNameLst>
                                      </p:cBhvr>
                                      <p:tavLst>
                                        <p:tav tm="0">
                                          <p:val>
                                            <p:strVal val="#ppt_x"/>
                                          </p:val>
                                        </p:tav>
                                        <p:tav tm="100000">
                                          <p:val>
                                            <p:strVal val="#ppt_x"/>
                                          </p:val>
                                        </p:tav>
                                      </p:tavLst>
                                    </p:anim>
                                    <p:anim calcmode="lin" valueType="num">
                                      <p:cBhvr>
                                        <p:cTn id="89" dur="500" fill="hold"/>
                                        <p:tgtEl>
                                          <p:spTgt spid="19"/>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anim calcmode="lin" valueType="num">
                                      <p:cBhvr>
                                        <p:cTn id="94" dur="500" fill="hold"/>
                                        <p:tgtEl>
                                          <p:spTgt spid="18"/>
                                        </p:tgtEl>
                                        <p:attrNameLst>
                                          <p:attrName>ppt_x</p:attrName>
                                        </p:attrNameLst>
                                      </p:cBhvr>
                                      <p:tavLst>
                                        <p:tav tm="0">
                                          <p:val>
                                            <p:strVal val="#ppt_x"/>
                                          </p:val>
                                        </p:tav>
                                        <p:tav tm="100000">
                                          <p:val>
                                            <p:strVal val="#ppt_x"/>
                                          </p:val>
                                        </p:tav>
                                      </p:tavLst>
                                    </p:anim>
                                    <p:anim calcmode="lin" valueType="num">
                                      <p:cBhvr>
                                        <p:cTn id="95" dur="500" fill="hold"/>
                                        <p:tgtEl>
                                          <p:spTgt spid="18"/>
                                        </p:tgtEl>
                                        <p:attrNameLst>
                                          <p:attrName>ppt_y</p:attrName>
                                        </p:attrNameLst>
                                      </p:cBhvr>
                                      <p:tavLst>
                                        <p:tav tm="0">
                                          <p:val>
                                            <p:strVal val="#ppt_y+.1"/>
                                          </p:val>
                                        </p:tav>
                                        <p:tav tm="100000">
                                          <p:val>
                                            <p:strVal val="#ppt_y"/>
                                          </p:val>
                                        </p:tav>
                                      </p:tavLst>
                                    </p:anim>
                                  </p:childTnLst>
                                </p:cTn>
                              </p:par>
                            </p:childTnLst>
                          </p:cTn>
                        </p:par>
                        <p:par>
                          <p:cTn id="96" fill="hold">
                            <p:stCondLst>
                              <p:cond delay="1500"/>
                            </p:stCondLst>
                            <p:childTnLst>
                              <p:par>
                                <p:cTn id="97" presetID="42" presetClass="entr" presetSubtype="0" fill="hold" nodeType="after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500"/>
                                        <p:tgtEl>
                                          <p:spTgt spid="17"/>
                                        </p:tgtEl>
                                      </p:cBhvr>
                                    </p:animEffect>
                                    <p:anim calcmode="lin" valueType="num">
                                      <p:cBhvr>
                                        <p:cTn id="100" dur="500" fill="hold"/>
                                        <p:tgtEl>
                                          <p:spTgt spid="17"/>
                                        </p:tgtEl>
                                        <p:attrNameLst>
                                          <p:attrName>ppt_x</p:attrName>
                                        </p:attrNameLst>
                                      </p:cBhvr>
                                      <p:tavLst>
                                        <p:tav tm="0">
                                          <p:val>
                                            <p:strVal val="#ppt_x"/>
                                          </p:val>
                                        </p:tav>
                                        <p:tav tm="100000">
                                          <p:val>
                                            <p:strVal val="#ppt_x"/>
                                          </p:val>
                                        </p:tav>
                                      </p:tavLst>
                                    </p:anim>
                                    <p:anim calcmode="lin" valueType="num">
                                      <p:cBhvr>
                                        <p:cTn id="101" dur="500" fill="hold"/>
                                        <p:tgtEl>
                                          <p:spTgt spid="17"/>
                                        </p:tgtEl>
                                        <p:attrNameLst>
                                          <p:attrName>ppt_y</p:attrName>
                                        </p:attrNameLst>
                                      </p:cBhvr>
                                      <p:tavLst>
                                        <p:tav tm="0">
                                          <p:val>
                                            <p:strVal val="#ppt_y+.1"/>
                                          </p:val>
                                        </p:tav>
                                        <p:tav tm="100000">
                                          <p:val>
                                            <p:strVal val="#ppt_y"/>
                                          </p:val>
                                        </p:tav>
                                      </p:tavLst>
                                    </p:anim>
                                  </p:childTnLst>
                                </p:cTn>
                              </p:par>
                            </p:childTnLst>
                          </p:cTn>
                        </p:par>
                        <p:par>
                          <p:cTn id="102" fill="hold">
                            <p:stCondLst>
                              <p:cond delay="2000"/>
                            </p:stCondLst>
                            <p:childTnLst>
                              <p:par>
                                <p:cTn id="103" presetID="42" presetClass="entr" presetSubtype="0" fill="hold" nodeType="after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500"/>
                                        <p:tgtEl>
                                          <p:spTgt spid="25"/>
                                        </p:tgtEl>
                                      </p:cBhvr>
                                    </p:animEffect>
                                    <p:anim calcmode="lin" valueType="num">
                                      <p:cBhvr>
                                        <p:cTn id="106" dur="500" fill="hold"/>
                                        <p:tgtEl>
                                          <p:spTgt spid="25"/>
                                        </p:tgtEl>
                                        <p:attrNameLst>
                                          <p:attrName>ppt_x</p:attrName>
                                        </p:attrNameLst>
                                      </p:cBhvr>
                                      <p:tavLst>
                                        <p:tav tm="0">
                                          <p:val>
                                            <p:strVal val="#ppt_x"/>
                                          </p:val>
                                        </p:tav>
                                        <p:tav tm="100000">
                                          <p:val>
                                            <p:strVal val="#ppt_x"/>
                                          </p:val>
                                        </p:tav>
                                      </p:tavLst>
                                    </p:anim>
                                    <p:anim calcmode="lin" valueType="num">
                                      <p:cBhvr>
                                        <p:cTn id="107"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p:bldP spid="28" grpId="0"/>
      <p:bldP spid="29" grpId="0"/>
      <p:bldP spid="3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8E3608-97A0-9114-1F24-A6B97BCE16DC}"/>
              </a:ext>
            </a:extLst>
          </p:cNvPr>
          <p:cNvSpPr>
            <a:spLocks noGrp="1"/>
          </p:cNvSpPr>
          <p:nvPr>
            <p:ph type="body" sz="quarter" idx="10"/>
          </p:nvPr>
        </p:nvSpPr>
        <p:spPr/>
        <p:txBody>
          <a:bodyPr/>
          <a:lstStyle/>
          <a:p>
            <a:r>
              <a:rPr lang="fr-FR" sz="1700" dirty="0"/>
              <a:t>Le malaise est une </a:t>
            </a:r>
            <a:r>
              <a:rPr lang="fr-FR" sz="1700" b="1" dirty="0">
                <a:solidFill>
                  <a:srgbClr val="BA242C"/>
                </a:solidFill>
              </a:rPr>
              <a:t>sensation pénible </a:t>
            </a:r>
            <a:r>
              <a:rPr lang="fr-FR" sz="1700" dirty="0"/>
              <a:t>traduisant un </a:t>
            </a:r>
            <a:r>
              <a:rPr lang="fr-FR" sz="1700" b="1" dirty="0">
                <a:solidFill>
                  <a:srgbClr val="BA242C"/>
                </a:solidFill>
              </a:rPr>
              <a:t>trouble du fonctionnement de l’organisme</a:t>
            </a:r>
            <a:r>
              <a:rPr lang="fr-FR" sz="1700" dirty="0"/>
              <a:t>, sans pouvoir </a:t>
            </a:r>
            <a:br>
              <a:rPr lang="fr-FR" sz="1700" dirty="0"/>
            </a:br>
            <a:r>
              <a:rPr lang="fr-FR" sz="1700" dirty="0"/>
              <a:t>en identifier obligatoirement l’origine. La victime, </a:t>
            </a:r>
            <a:r>
              <a:rPr lang="fr-FR" sz="1700" b="1" dirty="0">
                <a:solidFill>
                  <a:srgbClr val="BA242C"/>
                </a:solidFill>
              </a:rPr>
              <a:t>consciente</a:t>
            </a:r>
            <a:r>
              <a:rPr lang="fr-FR" sz="1700" dirty="0"/>
              <a:t>, ne se sent pas bien et présente des signes inhabituels.</a:t>
            </a:r>
          </a:p>
        </p:txBody>
      </p:sp>
      <p:sp>
        <p:nvSpPr>
          <p:cNvPr id="3" name="Espace réservé du texte 2">
            <a:extLst>
              <a:ext uri="{FF2B5EF4-FFF2-40B4-BE49-F238E27FC236}">
                <a16:creationId xmlns:a16="http://schemas.microsoft.com/office/drawing/2014/main" id="{F399CEBC-0CF2-2233-32A9-CC6D6A42028E}"/>
              </a:ext>
            </a:extLst>
          </p:cNvPr>
          <p:cNvSpPr>
            <a:spLocks noGrp="1"/>
          </p:cNvSpPr>
          <p:nvPr>
            <p:ph type="body" sz="quarter" idx="11"/>
          </p:nvPr>
        </p:nvSpPr>
        <p:spPr/>
        <p:txBody>
          <a:bodyPr/>
          <a:lstStyle/>
          <a:p>
            <a:r>
              <a:rPr lang="fr-FR" dirty="0"/>
              <a:t>Les malaises</a:t>
            </a:r>
          </a:p>
        </p:txBody>
      </p:sp>
      <p:sp>
        <p:nvSpPr>
          <p:cNvPr id="5" name="Rectangle : coins arrondis 4">
            <a:extLst>
              <a:ext uri="{FF2B5EF4-FFF2-40B4-BE49-F238E27FC236}">
                <a16:creationId xmlns:a16="http://schemas.microsoft.com/office/drawing/2014/main" id="{87BA4EA0-8524-E25F-15F0-FCD42AD71769}"/>
              </a:ext>
            </a:extLst>
          </p:cNvPr>
          <p:cNvSpPr/>
          <p:nvPr/>
        </p:nvSpPr>
        <p:spPr>
          <a:xfrm>
            <a:off x="5796672" y="2343061"/>
            <a:ext cx="5849493" cy="808913"/>
          </a:xfrm>
          <a:prstGeom prst="roundRect">
            <a:avLst/>
          </a:prstGeom>
          <a:solidFill>
            <a:srgbClr val="FF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fr-FR" sz="1400" dirty="0">
                <a:solidFill>
                  <a:srgbClr val="00497E"/>
                </a:solidFill>
                <a:latin typeface="Arial" panose="020B0604020202020204" pitchFamily="34" charset="0"/>
                <a:cs typeface="Arial" panose="020B0604020202020204" pitchFamily="34" charset="0"/>
              </a:rPr>
              <a:t>Certains signes doivent être </a:t>
            </a:r>
            <a:r>
              <a:rPr lang="fr-FR" sz="1400" b="1" dirty="0">
                <a:solidFill>
                  <a:srgbClr val="BA242C"/>
                </a:solidFill>
                <a:latin typeface="Arial" panose="020B0604020202020204" pitchFamily="34" charset="0"/>
                <a:cs typeface="Arial" panose="020B0604020202020204" pitchFamily="34" charset="0"/>
              </a:rPr>
              <a:t>rapidement reconnus, </a:t>
            </a:r>
            <a:br>
              <a:rPr lang="fr-FR" sz="1400" b="1" dirty="0">
                <a:solidFill>
                  <a:srgbClr val="BA242C"/>
                </a:solidFill>
                <a:latin typeface="Arial" panose="020B0604020202020204" pitchFamily="34" charset="0"/>
                <a:cs typeface="Arial" panose="020B0604020202020204" pitchFamily="34" charset="0"/>
              </a:rPr>
            </a:br>
            <a:r>
              <a:rPr lang="fr-FR" sz="1400" dirty="0">
                <a:solidFill>
                  <a:srgbClr val="00497E"/>
                </a:solidFill>
                <a:latin typeface="Arial" panose="020B0604020202020204" pitchFamily="34" charset="0"/>
                <a:cs typeface="Arial" panose="020B0604020202020204" pitchFamily="34" charset="0"/>
              </a:rPr>
              <a:t>car la prise en charge de la victime est urgente en service spécialisé </a:t>
            </a:r>
            <a:r>
              <a:rPr lang="fr-FR" sz="1400" b="1" dirty="0">
                <a:solidFill>
                  <a:srgbClr val="BA242C"/>
                </a:solidFill>
                <a:latin typeface="Arial" panose="020B0604020202020204" pitchFamily="34" charset="0"/>
                <a:cs typeface="Arial" panose="020B0604020202020204" pitchFamily="34" charset="0"/>
              </a:rPr>
              <a:t>pour éviter des séquelles définitives ou une évolution fatale.</a:t>
            </a:r>
          </a:p>
        </p:txBody>
      </p:sp>
      <p:sp>
        <p:nvSpPr>
          <p:cNvPr id="6" name="Rectangle : coins arrondis 5">
            <a:extLst>
              <a:ext uri="{FF2B5EF4-FFF2-40B4-BE49-F238E27FC236}">
                <a16:creationId xmlns:a16="http://schemas.microsoft.com/office/drawing/2014/main" id="{76C67220-198C-1960-939C-9AEE20790DEF}"/>
              </a:ext>
            </a:extLst>
          </p:cNvPr>
          <p:cNvSpPr/>
          <p:nvPr/>
        </p:nvSpPr>
        <p:spPr>
          <a:xfrm>
            <a:off x="545836" y="2346636"/>
            <a:ext cx="5024496" cy="813036"/>
          </a:xfrm>
          <a:prstGeom prst="roundRect">
            <a:avLst>
              <a:gd name="adj" fmla="val 19741"/>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Picture 8">
            <a:extLst>
              <a:ext uri="{FF2B5EF4-FFF2-40B4-BE49-F238E27FC236}">
                <a16:creationId xmlns:a16="http://schemas.microsoft.com/office/drawing/2014/main" id="{F359E309-AB61-8F5E-A1D9-6164225AC10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36072" y="2530636"/>
            <a:ext cx="404929" cy="40492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a:extLst>
              <a:ext uri="{FF2B5EF4-FFF2-40B4-BE49-F238E27FC236}">
                <a16:creationId xmlns:a16="http://schemas.microsoft.com/office/drawing/2014/main" id="{9512394A-1E48-7193-F9CB-C2C0680FDDA5}"/>
              </a:ext>
            </a:extLst>
          </p:cNvPr>
          <p:cNvGrpSpPr>
            <a:grpSpLocks noChangeAspect="1"/>
          </p:cNvGrpSpPr>
          <p:nvPr/>
        </p:nvGrpSpPr>
        <p:grpSpPr>
          <a:xfrm>
            <a:off x="934634" y="2457287"/>
            <a:ext cx="773172" cy="682506"/>
            <a:chOff x="1977105" y="5028380"/>
            <a:chExt cx="1029159" cy="908473"/>
          </a:xfrm>
        </p:grpSpPr>
        <p:pic>
          <p:nvPicPr>
            <p:cNvPr id="10" name="Picture 2">
              <a:extLst>
                <a:ext uri="{FF2B5EF4-FFF2-40B4-BE49-F238E27FC236}">
                  <a16:creationId xmlns:a16="http://schemas.microsoft.com/office/drawing/2014/main" id="{218922D6-3B5E-093A-9C2E-3C9C1CF4E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164" y="5028380"/>
              <a:ext cx="595041" cy="59504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9DB941B-1961-ACA8-8084-C2471A19DF76}"/>
                </a:ext>
              </a:extLst>
            </p:cNvPr>
            <p:cNvSpPr txBox="1"/>
            <p:nvPr/>
          </p:nvSpPr>
          <p:spPr>
            <a:xfrm>
              <a:off x="1977105" y="5598869"/>
              <a:ext cx="1029159" cy="337984"/>
            </a:xfrm>
            <a:prstGeom prst="rect">
              <a:avLst/>
            </a:prstGeom>
            <a:noFill/>
          </p:spPr>
          <p:txBody>
            <a:bodyPr wrap="square" rtlCol="0">
              <a:spAutoFit/>
            </a:bodyPr>
            <a:lstStyle/>
            <a:p>
              <a:pPr algn="ctr"/>
              <a:r>
                <a:rPr lang="fr-FR" sz="1050" dirty="0"/>
                <a:t>Maladies</a:t>
              </a:r>
            </a:p>
          </p:txBody>
        </p:sp>
      </p:grpSp>
      <p:grpSp>
        <p:nvGrpSpPr>
          <p:cNvPr id="12" name="Groupe 11">
            <a:extLst>
              <a:ext uri="{FF2B5EF4-FFF2-40B4-BE49-F238E27FC236}">
                <a16:creationId xmlns:a16="http://schemas.microsoft.com/office/drawing/2014/main" id="{77543A51-ACA5-8A99-E690-58B5A78B42B9}"/>
              </a:ext>
            </a:extLst>
          </p:cNvPr>
          <p:cNvGrpSpPr>
            <a:grpSpLocks noChangeAspect="1"/>
          </p:cNvGrpSpPr>
          <p:nvPr/>
        </p:nvGrpSpPr>
        <p:grpSpPr>
          <a:xfrm>
            <a:off x="2137380" y="2422277"/>
            <a:ext cx="934077" cy="698975"/>
            <a:chOff x="2725731" y="4984138"/>
            <a:chExt cx="1217318" cy="910924"/>
          </a:xfrm>
        </p:grpSpPr>
        <p:pic>
          <p:nvPicPr>
            <p:cNvPr id="13" name="Picture 4">
              <a:extLst>
                <a:ext uri="{FF2B5EF4-FFF2-40B4-BE49-F238E27FC236}">
                  <a16:creationId xmlns:a16="http://schemas.microsoft.com/office/drawing/2014/main" id="{05C74D58-29CE-B57C-10B5-843BC3CE0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2197" y="4984138"/>
              <a:ext cx="595041" cy="59504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6C14B41F-FDFD-EA92-F24D-9898E99EB74A}"/>
                </a:ext>
              </a:extLst>
            </p:cNvPr>
            <p:cNvSpPr txBox="1"/>
            <p:nvPr/>
          </p:nvSpPr>
          <p:spPr>
            <a:xfrm>
              <a:off x="2725731" y="5564151"/>
              <a:ext cx="1217318" cy="330911"/>
            </a:xfrm>
            <a:prstGeom prst="rect">
              <a:avLst/>
            </a:prstGeom>
            <a:noFill/>
          </p:spPr>
          <p:txBody>
            <a:bodyPr wrap="square" rtlCol="0">
              <a:spAutoFit/>
            </a:bodyPr>
            <a:lstStyle/>
            <a:p>
              <a:pPr algn="ctr"/>
              <a:r>
                <a:rPr lang="fr-FR" sz="1050" dirty="0"/>
                <a:t>Intoxications</a:t>
              </a:r>
            </a:p>
          </p:txBody>
        </p:sp>
      </p:grpSp>
      <p:grpSp>
        <p:nvGrpSpPr>
          <p:cNvPr id="15" name="Groupe 14">
            <a:extLst>
              <a:ext uri="{FF2B5EF4-FFF2-40B4-BE49-F238E27FC236}">
                <a16:creationId xmlns:a16="http://schemas.microsoft.com/office/drawing/2014/main" id="{403B19AA-D5AD-B2CC-8B86-6DF7240B70CE}"/>
              </a:ext>
            </a:extLst>
          </p:cNvPr>
          <p:cNvGrpSpPr/>
          <p:nvPr/>
        </p:nvGrpSpPr>
        <p:grpSpPr>
          <a:xfrm>
            <a:off x="3501031" y="2450283"/>
            <a:ext cx="805468" cy="679832"/>
            <a:chOff x="4164807" y="5252912"/>
            <a:chExt cx="1049711" cy="901819"/>
          </a:xfrm>
        </p:grpSpPr>
        <p:pic>
          <p:nvPicPr>
            <p:cNvPr id="16" name="Picture 6">
              <a:extLst>
                <a:ext uri="{FF2B5EF4-FFF2-40B4-BE49-F238E27FC236}">
                  <a16:creationId xmlns:a16="http://schemas.microsoft.com/office/drawing/2014/main" id="{161E2EEF-8590-9938-8B57-08AA10D591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0915" y="5252912"/>
              <a:ext cx="627953" cy="62795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5BA82CE1-2062-F08A-0EB6-BCA76F8AAB4F}"/>
                </a:ext>
              </a:extLst>
            </p:cNvPr>
            <p:cNvSpPr txBox="1"/>
            <p:nvPr/>
          </p:nvSpPr>
          <p:spPr>
            <a:xfrm>
              <a:off x="4164807" y="5817904"/>
              <a:ext cx="1049711" cy="336827"/>
            </a:xfrm>
            <a:prstGeom prst="rect">
              <a:avLst/>
            </a:prstGeom>
            <a:noFill/>
          </p:spPr>
          <p:txBody>
            <a:bodyPr wrap="square" rtlCol="0">
              <a:spAutoFit/>
            </a:bodyPr>
            <a:lstStyle/>
            <a:p>
              <a:pPr algn="ctr"/>
              <a:r>
                <a:rPr lang="fr-FR" sz="1050" dirty="0"/>
                <a:t>Allergies</a:t>
              </a:r>
              <a:endParaRPr lang="fr-FR" sz="1200" dirty="0"/>
            </a:p>
          </p:txBody>
        </p:sp>
      </p:grpSp>
      <p:grpSp>
        <p:nvGrpSpPr>
          <p:cNvPr id="25" name="Groupe 24">
            <a:extLst>
              <a:ext uri="{FF2B5EF4-FFF2-40B4-BE49-F238E27FC236}">
                <a16:creationId xmlns:a16="http://schemas.microsoft.com/office/drawing/2014/main" id="{5B02BA82-EB0E-D7BE-E44E-7BCF98634DA4}"/>
              </a:ext>
            </a:extLst>
          </p:cNvPr>
          <p:cNvGrpSpPr/>
          <p:nvPr/>
        </p:nvGrpSpPr>
        <p:grpSpPr>
          <a:xfrm>
            <a:off x="9146215" y="4025981"/>
            <a:ext cx="2385685" cy="2170270"/>
            <a:chOff x="8920740" y="4025981"/>
            <a:chExt cx="2385685" cy="2170270"/>
          </a:xfrm>
        </p:grpSpPr>
        <p:pic>
          <p:nvPicPr>
            <p:cNvPr id="19" name="Image 18">
              <a:extLst>
                <a:ext uri="{FF2B5EF4-FFF2-40B4-BE49-F238E27FC236}">
                  <a16:creationId xmlns:a16="http://schemas.microsoft.com/office/drawing/2014/main" id="{C48E2544-F266-5365-5409-F73AEE20E9F4}"/>
                </a:ext>
              </a:extLst>
            </p:cNvPr>
            <p:cNvPicPr>
              <a:picLocks noChangeAspect="1"/>
            </p:cNvPicPr>
            <p:nvPr/>
          </p:nvPicPr>
          <p:blipFill>
            <a:blip r:embed="rId7"/>
            <a:stretch>
              <a:fillRect/>
            </a:stretch>
          </p:blipFill>
          <p:spPr>
            <a:xfrm>
              <a:off x="8920740" y="4025981"/>
              <a:ext cx="752914" cy="810031"/>
            </a:xfrm>
            <a:prstGeom prst="rect">
              <a:avLst/>
            </a:prstGeom>
          </p:spPr>
        </p:pic>
        <p:pic>
          <p:nvPicPr>
            <p:cNvPr id="21" name="Image 20">
              <a:extLst>
                <a:ext uri="{FF2B5EF4-FFF2-40B4-BE49-F238E27FC236}">
                  <a16:creationId xmlns:a16="http://schemas.microsoft.com/office/drawing/2014/main" id="{011C0C5E-A8E2-6DEE-ED4D-AADB679D670F}"/>
                </a:ext>
              </a:extLst>
            </p:cNvPr>
            <p:cNvPicPr>
              <a:picLocks noChangeAspect="1"/>
            </p:cNvPicPr>
            <p:nvPr/>
          </p:nvPicPr>
          <p:blipFill>
            <a:blip r:embed="rId8"/>
            <a:stretch>
              <a:fillRect/>
            </a:stretch>
          </p:blipFill>
          <p:spPr>
            <a:xfrm>
              <a:off x="8958565" y="5386220"/>
              <a:ext cx="727542" cy="810031"/>
            </a:xfrm>
            <a:prstGeom prst="rect">
              <a:avLst/>
            </a:prstGeom>
          </p:spPr>
        </p:pic>
        <p:pic>
          <p:nvPicPr>
            <p:cNvPr id="22" name="Image 21">
              <a:extLst>
                <a:ext uri="{FF2B5EF4-FFF2-40B4-BE49-F238E27FC236}">
                  <a16:creationId xmlns:a16="http://schemas.microsoft.com/office/drawing/2014/main" id="{EE9A6603-BD64-EFD4-BD93-245DE96B4D22}"/>
                </a:ext>
              </a:extLst>
            </p:cNvPr>
            <p:cNvPicPr>
              <a:picLocks noChangeAspect="1"/>
            </p:cNvPicPr>
            <p:nvPr/>
          </p:nvPicPr>
          <p:blipFill>
            <a:blip r:embed="rId9"/>
            <a:stretch>
              <a:fillRect/>
            </a:stretch>
          </p:blipFill>
          <p:spPr>
            <a:xfrm>
              <a:off x="9720528" y="4700225"/>
              <a:ext cx="758600" cy="810031"/>
            </a:xfrm>
            <a:prstGeom prst="rect">
              <a:avLst/>
            </a:prstGeom>
          </p:spPr>
        </p:pic>
        <p:pic>
          <p:nvPicPr>
            <p:cNvPr id="23" name="Image 22">
              <a:extLst>
                <a:ext uri="{FF2B5EF4-FFF2-40B4-BE49-F238E27FC236}">
                  <a16:creationId xmlns:a16="http://schemas.microsoft.com/office/drawing/2014/main" id="{C11FB88D-54C2-2F80-B220-47248FC598AA}"/>
                </a:ext>
              </a:extLst>
            </p:cNvPr>
            <p:cNvPicPr>
              <a:picLocks noChangeAspect="1"/>
            </p:cNvPicPr>
            <p:nvPr/>
          </p:nvPicPr>
          <p:blipFill>
            <a:blip r:embed="rId10"/>
            <a:stretch>
              <a:fillRect/>
            </a:stretch>
          </p:blipFill>
          <p:spPr>
            <a:xfrm>
              <a:off x="10536069" y="4025981"/>
              <a:ext cx="705028" cy="810031"/>
            </a:xfrm>
            <a:prstGeom prst="rect">
              <a:avLst/>
            </a:prstGeom>
          </p:spPr>
        </p:pic>
        <p:grpSp>
          <p:nvGrpSpPr>
            <p:cNvPr id="28" name="Groupe 27">
              <a:extLst>
                <a:ext uri="{FF2B5EF4-FFF2-40B4-BE49-F238E27FC236}">
                  <a16:creationId xmlns:a16="http://schemas.microsoft.com/office/drawing/2014/main" id="{DF4B0D7B-51D8-5850-D621-EFF56E35798E}"/>
                </a:ext>
              </a:extLst>
            </p:cNvPr>
            <p:cNvGrpSpPr/>
            <p:nvPr/>
          </p:nvGrpSpPr>
          <p:grpSpPr>
            <a:xfrm>
              <a:off x="10545553" y="5385524"/>
              <a:ext cx="760872" cy="800058"/>
              <a:chOff x="8941763" y="4444369"/>
              <a:chExt cx="1113992" cy="1171365"/>
            </a:xfrm>
          </p:grpSpPr>
          <p:pic>
            <p:nvPicPr>
              <p:cNvPr id="29" name="Image 28">
                <a:extLst>
                  <a:ext uri="{FF2B5EF4-FFF2-40B4-BE49-F238E27FC236}">
                    <a16:creationId xmlns:a16="http://schemas.microsoft.com/office/drawing/2014/main" id="{1CCAB37D-B4D3-9268-0A3E-14091E9E0752}"/>
                  </a:ext>
                </a:extLst>
              </p:cNvPr>
              <p:cNvPicPr>
                <a:picLocks noChangeAspect="1"/>
              </p:cNvPicPr>
              <p:nvPr/>
            </p:nvPicPr>
            <p:blipFill>
              <a:blip r:embed="rId11"/>
              <a:stretch>
                <a:fillRect/>
              </a:stretch>
            </p:blipFill>
            <p:spPr>
              <a:xfrm>
                <a:off x="8941763" y="4444369"/>
                <a:ext cx="1113992" cy="1171365"/>
              </a:xfrm>
              <a:prstGeom prst="rect">
                <a:avLst/>
              </a:prstGeom>
            </p:spPr>
          </p:pic>
          <p:sp>
            <p:nvSpPr>
              <p:cNvPr id="30" name="Forme libre 29">
                <a:extLst>
                  <a:ext uri="{FF2B5EF4-FFF2-40B4-BE49-F238E27FC236}">
                    <a16:creationId xmlns:a16="http://schemas.microsoft.com/office/drawing/2014/main" id="{022E22F8-FDFD-9AE7-2525-6A1EBBCB1485}"/>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1" name="ZoneTexte 30">
                <a:extLst>
                  <a:ext uri="{FF2B5EF4-FFF2-40B4-BE49-F238E27FC236}">
                    <a16:creationId xmlns:a16="http://schemas.microsoft.com/office/drawing/2014/main" id="{199C74ED-FCAA-5B11-FCF3-C7ACD969C973}"/>
                  </a:ext>
                </a:extLst>
              </p:cNvPr>
              <p:cNvSpPr txBox="1"/>
              <p:nvPr/>
            </p:nvSpPr>
            <p:spPr>
              <a:xfrm>
                <a:off x="8968168" y="4465757"/>
                <a:ext cx="1023202" cy="856169"/>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1</a:t>
                </a:r>
                <a:r>
                  <a:rPr lang="fr-FR" sz="1600" baseline="30000" dirty="0">
                    <a:solidFill>
                      <a:srgbClr val="00497E"/>
                    </a:solidFill>
                  </a:rPr>
                  <a:t>re</a:t>
                </a:r>
                <a:br>
                  <a:rPr lang="fr-FR" sz="1600" dirty="0">
                    <a:solidFill>
                      <a:srgbClr val="00497E"/>
                    </a:solidFill>
                  </a:rPr>
                </a:br>
                <a:r>
                  <a:rPr lang="fr-FR" sz="1600" dirty="0">
                    <a:solidFill>
                      <a:srgbClr val="00497E"/>
                    </a:solidFill>
                  </a:rPr>
                  <a:t>fois</a:t>
                </a:r>
                <a:r>
                  <a:rPr lang="fr-FR" sz="1600" spc="-300" dirty="0">
                    <a:solidFill>
                      <a:srgbClr val="00497E"/>
                    </a:solidFill>
                  </a:rPr>
                  <a:t> ?</a:t>
                </a:r>
              </a:p>
            </p:txBody>
          </p:sp>
        </p:grpSp>
      </p:grpSp>
      <p:sp>
        <p:nvSpPr>
          <p:cNvPr id="4" name="ZoneTexte 3">
            <a:extLst>
              <a:ext uri="{FF2B5EF4-FFF2-40B4-BE49-F238E27FC236}">
                <a16:creationId xmlns:a16="http://schemas.microsoft.com/office/drawing/2014/main" id="{57CA1BD1-7B2C-97E4-00C1-07C4403D4BC4}"/>
              </a:ext>
            </a:extLst>
          </p:cNvPr>
          <p:cNvSpPr txBox="1"/>
          <p:nvPr/>
        </p:nvSpPr>
        <p:spPr>
          <a:xfrm>
            <a:off x="545835" y="2019913"/>
            <a:ext cx="5124367"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pPr algn="l"/>
            <a:r>
              <a:rPr lang="fr-FR" dirty="0"/>
              <a:t>CAUSES</a:t>
            </a:r>
          </a:p>
        </p:txBody>
      </p:sp>
      <p:sp>
        <p:nvSpPr>
          <p:cNvPr id="20" name="ZoneTexte 19">
            <a:extLst>
              <a:ext uri="{FF2B5EF4-FFF2-40B4-BE49-F238E27FC236}">
                <a16:creationId xmlns:a16="http://schemas.microsoft.com/office/drawing/2014/main" id="{39DEB380-161E-F7AD-7B08-FCD2EE2DF06D}"/>
              </a:ext>
            </a:extLst>
          </p:cNvPr>
          <p:cNvSpPr txBox="1"/>
          <p:nvPr/>
        </p:nvSpPr>
        <p:spPr>
          <a:xfrm>
            <a:off x="549427" y="3332707"/>
            <a:ext cx="5124367"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pPr algn="l"/>
            <a:r>
              <a:rPr lang="fr-FR" dirty="0"/>
              <a:t>PRINCIPE D’ACTION</a:t>
            </a:r>
          </a:p>
        </p:txBody>
      </p:sp>
      <p:grpSp>
        <p:nvGrpSpPr>
          <p:cNvPr id="48" name="Groupe 47">
            <a:extLst>
              <a:ext uri="{FF2B5EF4-FFF2-40B4-BE49-F238E27FC236}">
                <a16:creationId xmlns:a16="http://schemas.microsoft.com/office/drawing/2014/main" id="{1A470F33-E957-17C4-5D62-7AC6B2D7F3EE}"/>
              </a:ext>
            </a:extLst>
          </p:cNvPr>
          <p:cNvGrpSpPr/>
          <p:nvPr/>
        </p:nvGrpSpPr>
        <p:grpSpPr>
          <a:xfrm>
            <a:off x="3113243" y="3288088"/>
            <a:ext cx="510787" cy="509525"/>
            <a:chOff x="536288" y="799534"/>
            <a:chExt cx="780053" cy="778126"/>
          </a:xfrm>
        </p:grpSpPr>
        <p:sp>
          <p:nvSpPr>
            <p:cNvPr id="49" name="Rectangle : coins arrondis 48">
              <a:extLst>
                <a:ext uri="{FF2B5EF4-FFF2-40B4-BE49-F238E27FC236}">
                  <a16:creationId xmlns:a16="http://schemas.microsoft.com/office/drawing/2014/main" id="{A786F077-EC0F-471E-C050-C7A8DA493F71}"/>
                </a:ext>
              </a:extLst>
            </p:cNvPr>
            <p:cNvSpPr/>
            <p:nvPr/>
          </p:nvSpPr>
          <p:spPr>
            <a:xfrm>
              <a:off x="536288" y="799534"/>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a:extLst>
                <a:ext uri="{FF2B5EF4-FFF2-40B4-BE49-F238E27FC236}">
                  <a16:creationId xmlns:a16="http://schemas.microsoft.com/office/drawing/2014/main" id="{3C0F0DAE-29F5-9C2F-6787-CDAD576F45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763" y="907046"/>
              <a:ext cx="563102" cy="563102"/>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ZoneTexte 50">
            <a:extLst>
              <a:ext uri="{FF2B5EF4-FFF2-40B4-BE49-F238E27FC236}">
                <a16:creationId xmlns:a16="http://schemas.microsoft.com/office/drawing/2014/main" id="{030881F2-5D7A-9520-D0B5-4E83C75F8442}"/>
              </a:ext>
            </a:extLst>
          </p:cNvPr>
          <p:cNvSpPr txBox="1"/>
          <p:nvPr/>
        </p:nvSpPr>
        <p:spPr>
          <a:xfrm>
            <a:off x="3737831" y="3371152"/>
            <a:ext cx="1521513" cy="367005"/>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OBSERVER</a:t>
            </a:r>
          </a:p>
        </p:txBody>
      </p:sp>
      <p:grpSp>
        <p:nvGrpSpPr>
          <p:cNvPr id="53" name="Groupe 52">
            <a:extLst>
              <a:ext uri="{FF2B5EF4-FFF2-40B4-BE49-F238E27FC236}">
                <a16:creationId xmlns:a16="http://schemas.microsoft.com/office/drawing/2014/main" id="{0F128516-446E-EFA3-EA46-37DE1B781D70}"/>
              </a:ext>
            </a:extLst>
          </p:cNvPr>
          <p:cNvGrpSpPr/>
          <p:nvPr/>
        </p:nvGrpSpPr>
        <p:grpSpPr>
          <a:xfrm>
            <a:off x="6943419" y="3289826"/>
            <a:ext cx="516868" cy="517956"/>
            <a:chOff x="536288" y="795964"/>
            <a:chExt cx="780053" cy="781696"/>
          </a:xfrm>
        </p:grpSpPr>
        <p:sp>
          <p:nvSpPr>
            <p:cNvPr id="54" name="Rectangle : coins arrondis 53">
              <a:extLst>
                <a:ext uri="{FF2B5EF4-FFF2-40B4-BE49-F238E27FC236}">
                  <a16:creationId xmlns:a16="http://schemas.microsoft.com/office/drawing/2014/main" id="{63DED502-527C-31EC-3A24-BFBD3C41AF4C}"/>
                </a:ext>
              </a:extLst>
            </p:cNvPr>
            <p:cNvSpPr/>
            <p:nvPr/>
          </p:nvSpPr>
          <p:spPr>
            <a:xfrm>
              <a:off x="536288" y="799534"/>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E7E0621C-83DA-DB89-B8A3-766D18C65226}"/>
                </a:ext>
              </a:extLst>
            </p:cNvPr>
            <p:cNvPicPr>
              <a:picLocks noChangeAspect="1" noChangeArrowheads="1"/>
            </p:cNvPicPr>
            <p:nvPr/>
          </p:nvPicPr>
          <p:blipFill>
            <a:blip r:embed="rId13">
              <a:duotone>
                <a:prstClr val="black"/>
                <a:schemeClr val="tx2">
                  <a:tint val="45000"/>
                  <a:satMod val="400000"/>
                </a:schemeClr>
              </a:duotone>
              <a:extLst>
                <a:ext uri="{28A0092B-C50C-407E-A947-70E740481C1C}">
                  <a14:useLocalDpi xmlns:a14="http://schemas.microsoft.com/office/drawing/2010/main" val="0"/>
                </a:ext>
              </a:extLst>
            </a:blip>
            <a:srcRect/>
            <a:stretch/>
          </p:blipFill>
          <p:spPr bwMode="auto">
            <a:xfrm>
              <a:off x="752599" y="795964"/>
              <a:ext cx="391453" cy="777688"/>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ZoneTexte 55">
            <a:extLst>
              <a:ext uri="{FF2B5EF4-FFF2-40B4-BE49-F238E27FC236}">
                <a16:creationId xmlns:a16="http://schemas.microsoft.com/office/drawing/2014/main" id="{C2C64816-C32F-1533-C477-E612DB61B2DF}"/>
              </a:ext>
            </a:extLst>
          </p:cNvPr>
          <p:cNvSpPr txBox="1"/>
          <p:nvPr/>
        </p:nvSpPr>
        <p:spPr>
          <a:xfrm>
            <a:off x="7603617" y="3396352"/>
            <a:ext cx="1259056" cy="367005"/>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AGIR</a:t>
            </a:r>
          </a:p>
        </p:txBody>
      </p:sp>
      <p:grpSp>
        <p:nvGrpSpPr>
          <p:cNvPr id="68" name="Groupe 67">
            <a:extLst>
              <a:ext uri="{FF2B5EF4-FFF2-40B4-BE49-F238E27FC236}">
                <a16:creationId xmlns:a16="http://schemas.microsoft.com/office/drawing/2014/main" id="{E0BC76C6-A053-098A-FF3F-E00CDF70562F}"/>
              </a:ext>
            </a:extLst>
          </p:cNvPr>
          <p:cNvGrpSpPr/>
          <p:nvPr/>
        </p:nvGrpSpPr>
        <p:grpSpPr>
          <a:xfrm>
            <a:off x="9173210" y="3299958"/>
            <a:ext cx="510787" cy="509525"/>
            <a:chOff x="536288" y="799534"/>
            <a:chExt cx="780053" cy="778126"/>
          </a:xfrm>
        </p:grpSpPr>
        <p:sp>
          <p:nvSpPr>
            <p:cNvPr id="69" name="Rectangle : coins arrondis 68">
              <a:extLst>
                <a:ext uri="{FF2B5EF4-FFF2-40B4-BE49-F238E27FC236}">
                  <a16:creationId xmlns:a16="http://schemas.microsoft.com/office/drawing/2014/main" id="{E41063A4-CE5E-4E9E-99B4-DC9DB96EB86D}"/>
                </a:ext>
              </a:extLst>
            </p:cNvPr>
            <p:cNvSpPr/>
            <p:nvPr/>
          </p:nvSpPr>
          <p:spPr>
            <a:xfrm>
              <a:off x="536288" y="799534"/>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a:extLst>
                <a:ext uri="{FF2B5EF4-FFF2-40B4-BE49-F238E27FC236}">
                  <a16:creationId xmlns:a16="http://schemas.microsoft.com/office/drawing/2014/main" id="{6C614296-93DE-0C53-BD04-3A573AFF9990}"/>
                </a:ext>
              </a:extLst>
            </p:cNvPr>
            <p:cNvPicPr>
              <a:picLocks noChangeAspect="1" noChangeArrowheads="1"/>
            </p:cNvPicPr>
            <p:nvPr/>
          </p:nvPicPr>
          <p:blipFill>
            <a:blip r:embed="rId14">
              <a:grayscl/>
              <a:extLst>
                <a:ext uri="{28A0092B-C50C-407E-A947-70E740481C1C}">
                  <a14:useLocalDpi xmlns:a14="http://schemas.microsoft.com/office/drawing/2010/main" val="0"/>
                </a:ext>
              </a:extLst>
            </a:blip>
            <a:srcRect/>
            <a:stretch/>
          </p:blipFill>
          <p:spPr bwMode="auto">
            <a:xfrm>
              <a:off x="660440" y="902300"/>
              <a:ext cx="531747" cy="526532"/>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ZoneTexte 71">
            <a:extLst>
              <a:ext uri="{FF2B5EF4-FFF2-40B4-BE49-F238E27FC236}">
                <a16:creationId xmlns:a16="http://schemas.microsoft.com/office/drawing/2014/main" id="{F4954FB2-9375-EEA6-DDFD-FBEBD4F4D9DD}"/>
              </a:ext>
            </a:extLst>
          </p:cNvPr>
          <p:cNvSpPr txBox="1"/>
          <p:nvPr/>
        </p:nvSpPr>
        <p:spPr>
          <a:xfrm>
            <a:off x="9801059" y="3360208"/>
            <a:ext cx="2135909" cy="367005"/>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INTERROGER</a:t>
            </a:r>
          </a:p>
        </p:txBody>
      </p:sp>
      <p:grpSp>
        <p:nvGrpSpPr>
          <p:cNvPr id="35" name="Groupe 34">
            <a:extLst>
              <a:ext uri="{FF2B5EF4-FFF2-40B4-BE49-F238E27FC236}">
                <a16:creationId xmlns:a16="http://schemas.microsoft.com/office/drawing/2014/main" id="{1B7AAB51-03C5-A4E1-231D-42B7C39FADD2}"/>
              </a:ext>
            </a:extLst>
          </p:cNvPr>
          <p:cNvGrpSpPr/>
          <p:nvPr/>
        </p:nvGrpSpPr>
        <p:grpSpPr>
          <a:xfrm>
            <a:off x="2761630" y="4085909"/>
            <a:ext cx="3018821" cy="276999"/>
            <a:chOff x="2748691" y="4097941"/>
            <a:chExt cx="3018821" cy="276999"/>
          </a:xfrm>
        </p:grpSpPr>
        <p:sp>
          <p:nvSpPr>
            <p:cNvPr id="58" name="ZoneTexte 57">
              <a:extLst>
                <a:ext uri="{FF2B5EF4-FFF2-40B4-BE49-F238E27FC236}">
                  <a16:creationId xmlns:a16="http://schemas.microsoft.com/office/drawing/2014/main" id="{F0C0955B-80F0-D142-CE4A-EF983EBE5B34}"/>
                </a:ext>
              </a:extLst>
            </p:cNvPr>
            <p:cNvSpPr txBox="1"/>
            <p:nvPr/>
          </p:nvSpPr>
          <p:spPr>
            <a:xfrm>
              <a:off x="3267634" y="4097941"/>
              <a:ext cx="2499878" cy="276999"/>
            </a:xfrm>
            <a:prstGeom prst="rect">
              <a:avLst/>
            </a:prstGeom>
            <a:noFill/>
          </p:spPr>
          <p:txBody>
            <a:bodyPr wrap="square">
              <a:spAutoFit/>
            </a:bodyPr>
            <a:lstStyle/>
            <a:p>
              <a:r>
                <a:rPr lang="fr-FR" sz="1200" noProof="0" dirty="0">
                  <a:solidFill>
                    <a:srgbClr val="00497E"/>
                  </a:solidFill>
                </a:rPr>
                <a:t>Douleurs dans poitrine</a:t>
              </a:r>
            </a:p>
          </p:txBody>
        </p:sp>
        <p:cxnSp>
          <p:nvCxnSpPr>
            <p:cNvPr id="74" name="Connecteur droit avec flèche 73">
              <a:extLst>
                <a:ext uri="{FF2B5EF4-FFF2-40B4-BE49-F238E27FC236}">
                  <a16:creationId xmlns:a16="http://schemas.microsoft.com/office/drawing/2014/main" id="{A6824CC5-FD2B-7922-CB30-4DF69F2913BE}"/>
                </a:ext>
              </a:extLst>
            </p:cNvPr>
            <p:cNvCxnSpPr>
              <a:cxnSpLocks/>
            </p:cNvCxnSpPr>
            <p:nvPr/>
          </p:nvCxnSpPr>
          <p:spPr>
            <a:xfrm>
              <a:off x="2748691" y="4236440"/>
              <a:ext cx="5036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34" name="Groupe 33">
            <a:extLst>
              <a:ext uri="{FF2B5EF4-FFF2-40B4-BE49-F238E27FC236}">
                <a16:creationId xmlns:a16="http://schemas.microsoft.com/office/drawing/2014/main" id="{0CEB779C-3573-4CB6-6D28-40D84F631585}"/>
              </a:ext>
            </a:extLst>
          </p:cNvPr>
          <p:cNvGrpSpPr/>
          <p:nvPr/>
        </p:nvGrpSpPr>
        <p:grpSpPr>
          <a:xfrm>
            <a:off x="2761630" y="4481002"/>
            <a:ext cx="3089738" cy="461665"/>
            <a:chOff x="2748691" y="4511651"/>
            <a:chExt cx="3089738" cy="461665"/>
          </a:xfrm>
        </p:grpSpPr>
        <p:sp>
          <p:nvSpPr>
            <p:cNvPr id="60" name="ZoneTexte 59">
              <a:extLst>
                <a:ext uri="{FF2B5EF4-FFF2-40B4-BE49-F238E27FC236}">
                  <a16:creationId xmlns:a16="http://schemas.microsoft.com/office/drawing/2014/main" id="{376F68B6-E6FB-84F0-E38C-0C983E1B4A0B}"/>
                </a:ext>
              </a:extLst>
            </p:cNvPr>
            <p:cNvSpPr txBox="1"/>
            <p:nvPr/>
          </p:nvSpPr>
          <p:spPr>
            <a:xfrm>
              <a:off x="3267634" y="4511651"/>
              <a:ext cx="2570795" cy="461665"/>
            </a:xfrm>
            <a:prstGeom prst="rect">
              <a:avLst/>
            </a:prstGeom>
            <a:noFill/>
          </p:spPr>
          <p:txBody>
            <a:bodyPr wrap="square">
              <a:spAutoFit/>
            </a:bodyPr>
            <a:lstStyle/>
            <a:p>
              <a:r>
                <a:rPr lang="fr-FR" sz="1200" noProof="0" dirty="0">
                  <a:solidFill>
                    <a:srgbClr val="00497E"/>
                  </a:solidFill>
                </a:rPr>
                <a:t>Dissymétrie de la face / du corps – </a:t>
              </a:r>
              <a:br>
                <a:rPr lang="fr-FR" sz="1200" noProof="0" dirty="0">
                  <a:solidFill>
                    <a:srgbClr val="00497E"/>
                  </a:solidFill>
                </a:rPr>
              </a:br>
              <a:r>
                <a:rPr lang="fr-FR" sz="1200" noProof="0" dirty="0">
                  <a:solidFill>
                    <a:srgbClr val="00497E"/>
                  </a:solidFill>
                </a:rPr>
                <a:t>trouble de la parole, maux de tête</a:t>
              </a:r>
            </a:p>
          </p:txBody>
        </p:sp>
        <p:cxnSp>
          <p:nvCxnSpPr>
            <p:cNvPr id="75" name="Connecteur droit avec flèche 74">
              <a:extLst>
                <a:ext uri="{FF2B5EF4-FFF2-40B4-BE49-F238E27FC236}">
                  <a16:creationId xmlns:a16="http://schemas.microsoft.com/office/drawing/2014/main" id="{33FEF465-31EB-A0A9-AD25-AF21F4503FBA}"/>
                </a:ext>
              </a:extLst>
            </p:cNvPr>
            <p:cNvCxnSpPr/>
            <p:nvPr/>
          </p:nvCxnSpPr>
          <p:spPr>
            <a:xfrm>
              <a:off x="2748691" y="4668609"/>
              <a:ext cx="5036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33" name="Groupe 32">
            <a:extLst>
              <a:ext uri="{FF2B5EF4-FFF2-40B4-BE49-F238E27FC236}">
                <a16:creationId xmlns:a16="http://schemas.microsoft.com/office/drawing/2014/main" id="{D64A02FE-22DB-79AC-21D0-E4693DC58860}"/>
              </a:ext>
            </a:extLst>
          </p:cNvPr>
          <p:cNvGrpSpPr/>
          <p:nvPr/>
        </p:nvGrpSpPr>
        <p:grpSpPr>
          <a:xfrm>
            <a:off x="2742213" y="5012633"/>
            <a:ext cx="2756540" cy="461665"/>
            <a:chOff x="2729274" y="4989429"/>
            <a:chExt cx="2756540" cy="461665"/>
          </a:xfrm>
        </p:grpSpPr>
        <p:sp>
          <p:nvSpPr>
            <p:cNvPr id="62" name="ZoneTexte 61">
              <a:extLst>
                <a:ext uri="{FF2B5EF4-FFF2-40B4-BE49-F238E27FC236}">
                  <a16:creationId xmlns:a16="http://schemas.microsoft.com/office/drawing/2014/main" id="{F24DDC33-DEC6-2362-EC85-454A5CAE2176}"/>
                </a:ext>
              </a:extLst>
            </p:cNvPr>
            <p:cNvSpPr txBox="1"/>
            <p:nvPr/>
          </p:nvSpPr>
          <p:spPr>
            <a:xfrm>
              <a:off x="3263330" y="4989429"/>
              <a:ext cx="2222484" cy="461665"/>
            </a:xfrm>
            <a:prstGeom prst="rect">
              <a:avLst/>
            </a:prstGeom>
            <a:noFill/>
          </p:spPr>
          <p:txBody>
            <a:bodyPr wrap="square">
              <a:spAutoFit/>
            </a:bodyPr>
            <a:lstStyle/>
            <a:p>
              <a:r>
                <a:rPr lang="fr-FR" sz="1200" noProof="0" dirty="0">
                  <a:solidFill>
                    <a:srgbClr val="00497E"/>
                  </a:solidFill>
                </a:rPr>
                <a:t>Étourdissements – nausées – </a:t>
              </a:r>
              <a:br>
                <a:rPr lang="fr-FR" sz="1200" noProof="0" dirty="0">
                  <a:solidFill>
                    <a:srgbClr val="00497E"/>
                  </a:solidFill>
                </a:rPr>
              </a:br>
              <a:r>
                <a:rPr lang="fr-FR" sz="1200" noProof="0" dirty="0">
                  <a:solidFill>
                    <a:srgbClr val="00497E"/>
                  </a:solidFill>
                </a:rPr>
                <a:t>troubles de la vision…</a:t>
              </a:r>
            </a:p>
          </p:txBody>
        </p:sp>
        <p:cxnSp>
          <p:nvCxnSpPr>
            <p:cNvPr id="76" name="Connecteur droit avec flèche 75">
              <a:extLst>
                <a:ext uri="{FF2B5EF4-FFF2-40B4-BE49-F238E27FC236}">
                  <a16:creationId xmlns:a16="http://schemas.microsoft.com/office/drawing/2014/main" id="{1EB1821E-D4C4-1FF4-090D-7D1A6274ED88}"/>
                </a:ext>
              </a:extLst>
            </p:cNvPr>
            <p:cNvCxnSpPr/>
            <p:nvPr/>
          </p:nvCxnSpPr>
          <p:spPr>
            <a:xfrm>
              <a:off x="2729274" y="5119109"/>
              <a:ext cx="5036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32" name="Groupe 31">
            <a:extLst>
              <a:ext uri="{FF2B5EF4-FFF2-40B4-BE49-F238E27FC236}">
                <a16:creationId xmlns:a16="http://schemas.microsoft.com/office/drawing/2014/main" id="{3C459C87-AB43-76A4-D5E9-90DC57FF5B83}"/>
              </a:ext>
            </a:extLst>
          </p:cNvPr>
          <p:cNvGrpSpPr/>
          <p:nvPr/>
        </p:nvGrpSpPr>
        <p:grpSpPr>
          <a:xfrm>
            <a:off x="2752331" y="5520200"/>
            <a:ext cx="2553447" cy="461665"/>
            <a:chOff x="2739392" y="5522988"/>
            <a:chExt cx="2553447" cy="461665"/>
          </a:xfrm>
        </p:grpSpPr>
        <p:sp>
          <p:nvSpPr>
            <p:cNvPr id="64" name="ZoneTexte 63">
              <a:extLst>
                <a:ext uri="{FF2B5EF4-FFF2-40B4-BE49-F238E27FC236}">
                  <a16:creationId xmlns:a16="http://schemas.microsoft.com/office/drawing/2014/main" id="{71EA3D9D-1FA2-D153-C59C-0DDE00CE4A5C}"/>
                </a:ext>
              </a:extLst>
            </p:cNvPr>
            <p:cNvSpPr txBox="1"/>
            <p:nvPr/>
          </p:nvSpPr>
          <p:spPr>
            <a:xfrm>
              <a:off x="3263330" y="5522988"/>
              <a:ext cx="2029509" cy="461665"/>
            </a:xfrm>
            <a:prstGeom prst="rect">
              <a:avLst/>
            </a:prstGeom>
            <a:noFill/>
          </p:spPr>
          <p:txBody>
            <a:bodyPr wrap="square">
              <a:spAutoFit/>
            </a:bodyPr>
            <a:lstStyle/>
            <a:p>
              <a:r>
                <a:rPr lang="fr-FR" sz="1200" noProof="0" dirty="0">
                  <a:solidFill>
                    <a:srgbClr val="00497E"/>
                  </a:solidFill>
                </a:rPr>
                <a:t>Fièvre / sueurs / pâleurs / </a:t>
              </a:r>
              <a:br>
                <a:rPr lang="fr-FR" sz="1200" noProof="0" dirty="0">
                  <a:solidFill>
                    <a:srgbClr val="00497E"/>
                  </a:solidFill>
                </a:rPr>
              </a:br>
              <a:r>
                <a:rPr lang="fr-FR" sz="1200" noProof="0" dirty="0">
                  <a:solidFill>
                    <a:srgbClr val="00497E"/>
                  </a:solidFill>
                </a:rPr>
                <a:t>courbatures / fatigue…</a:t>
              </a:r>
            </a:p>
          </p:txBody>
        </p:sp>
        <p:cxnSp>
          <p:nvCxnSpPr>
            <p:cNvPr id="77" name="Connecteur droit avec flèche 76">
              <a:extLst>
                <a:ext uri="{FF2B5EF4-FFF2-40B4-BE49-F238E27FC236}">
                  <a16:creationId xmlns:a16="http://schemas.microsoft.com/office/drawing/2014/main" id="{9B6806C4-CA72-D34F-3EC0-3B44AD2E1540}"/>
                </a:ext>
              </a:extLst>
            </p:cNvPr>
            <p:cNvCxnSpPr>
              <a:cxnSpLocks/>
            </p:cNvCxnSpPr>
            <p:nvPr/>
          </p:nvCxnSpPr>
          <p:spPr>
            <a:xfrm>
              <a:off x="2739392" y="5648290"/>
              <a:ext cx="5036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27" name="Groupe 26">
            <a:extLst>
              <a:ext uri="{FF2B5EF4-FFF2-40B4-BE49-F238E27FC236}">
                <a16:creationId xmlns:a16="http://schemas.microsoft.com/office/drawing/2014/main" id="{B2F328B3-B593-2F3D-557C-99CB9D650A1D}"/>
              </a:ext>
            </a:extLst>
          </p:cNvPr>
          <p:cNvGrpSpPr/>
          <p:nvPr/>
        </p:nvGrpSpPr>
        <p:grpSpPr>
          <a:xfrm>
            <a:off x="2752331" y="6015735"/>
            <a:ext cx="3981672" cy="276999"/>
            <a:chOff x="2739392" y="6003703"/>
            <a:chExt cx="3981672" cy="276999"/>
          </a:xfrm>
        </p:grpSpPr>
        <p:sp>
          <p:nvSpPr>
            <p:cNvPr id="66" name="ZoneTexte 65">
              <a:extLst>
                <a:ext uri="{FF2B5EF4-FFF2-40B4-BE49-F238E27FC236}">
                  <a16:creationId xmlns:a16="http://schemas.microsoft.com/office/drawing/2014/main" id="{61EB20D0-309E-9F3D-7F38-EEC1D48060F2}"/>
                </a:ext>
              </a:extLst>
            </p:cNvPr>
            <p:cNvSpPr txBox="1"/>
            <p:nvPr/>
          </p:nvSpPr>
          <p:spPr>
            <a:xfrm>
              <a:off x="3263329" y="6003703"/>
              <a:ext cx="3457735" cy="276999"/>
            </a:xfrm>
            <a:prstGeom prst="rect">
              <a:avLst/>
            </a:prstGeom>
            <a:noFill/>
          </p:spPr>
          <p:txBody>
            <a:bodyPr wrap="square">
              <a:spAutoFit/>
            </a:bodyPr>
            <a:lstStyle/>
            <a:p>
              <a:r>
                <a:rPr lang="fr-FR" sz="1200" noProof="0" dirty="0">
                  <a:solidFill>
                    <a:srgbClr val="00497E"/>
                  </a:solidFill>
                </a:rPr>
                <a:t>Ambiance chaude / Effort prolongé / Canicule</a:t>
              </a:r>
            </a:p>
          </p:txBody>
        </p:sp>
        <p:cxnSp>
          <p:nvCxnSpPr>
            <p:cNvPr id="78" name="Connecteur droit avec flèche 77">
              <a:extLst>
                <a:ext uri="{FF2B5EF4-FFF2-40B4-BE49-F238E27FC236}">
                  <a16:creationId xmlns:a16="http://schemas.microsoft.com/office/drawing/2014/main" id="{4DBA9537-D542-5602-A888-9F7C035D37E1}"/>
                </a:ext>
              </a:extLst>
            </p:cNvPr>
            <p:cNvCxnSpPr>
              <a:cxnSpLocks/>
            </p:cNvCxnSpPr>
            <p:nvPr/>
          </p:nvCxnSpPr>
          <p:spPr>
            <a:xfrm>
              <a:off x="2739392" y="6142202"/>
              <a:ext cx="5036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26" name="Groupe 25">
            <a:extLst>
              <a:ext uri="{FF2B5EF4-FFF2-40B4-BE49-F238E27FC236}">
                <a16:creationId xmlns:a16="http://schemas.microsoft.com/office/drawing/2014/main" id="{DE247790-8289-A263-BDE2-CB5EFAB95BE0}"/>
              </a:ext>
            </a:extLst>
          </p:cNvPr>
          <p:cNvGrpSpPr/>
          <p:nvPr/>
        </p:nvGrpSpPr>
        <p:grpSpPr>
          <a:xfrm>
            <a:off x="6986705" y="4106424"/>
            <a:ext cx="1600867" cy="2253643"/>
            <a:chOff x="6361643" y="4106424"/>
            <a:chExt cx="1600867" cy="2253643"/>
          </a:xfrm>
        </p:grpSpPr>
        <p:pic>
          <p:nvPicPr>
            <p:cNvPr id="80" name="Picture 2">
              <a:extLst>
                <a:ext uri="{FF2B5EF4-FFF2-40B4-BE49-F238E27FC236}">
                  <a16:creationId xmlns:a16="http://schemas.microsoft.com/office/drawing/2014/main" id="{F307F4CC-64FD-CCED-F084-F814C300BEE2}"/>
                </a:ext>
              </a:extLst>
            </p:cNvPr>
            <p:cNvPicPr>
              <a:picLocks noChangeAspect="1" noChangeArrowheads="1"/>
            </p:cNvPicPr>
            <p:nvPr/>
          </p:nvPicPr>
          <p:blipFill rotWithShape="1">
            <a:blip r:embed="rId15">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7448517" y="4106424"/>
              <a:ext cx="513993" cy="9548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a:extLst>
                <a:ext uri="{FF2B5EF4-FFF2-40B4-BE49-F238E27FC236}">
                  <a16:creationId xmlns:a16="http://schemas.microsoft.com/office/drawing/2014/main" id="{BB9AD672-6857-0CB3-DA65-BA801CDDAB1F}"/>
                </a:ext>
              </a:extLst>
            </p:cNvPr>
            <p:cNvPicPr>
              <a:picLocks noChangeAspect="1" noChangeArrowheads="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361643" y="4282892"/>
              <a:ext cx="909769" cy="845053"/>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 81">
              <a:extLst>
                <a:ext uri="{FF2B5EF4-FFF2-40B4-BE49-F238E27FC236}">
                  <a16:creationId xmlns:a16="http://schemas.microsoft.com/office/drawing/2014/main" id="{F20F8FFB-34E0-6703-6F85-88271E0536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55187" y="4966011"/>
              <a:ext cx="1332319" cy="1394056"/>
            </a:xfrm>
            <a:prstGeom prst="rect">
              <a:avLst/>
            </a:prstGeom>
          </p:spPr>
        </p:pic>
      </p:grpSp>
      <p:sp>
        <p:nvSpPr>
          <p:cNvPr id="79" name="ZoneTexte 78">
            <a:extLst>
              <a:ext uri="{FF2B5EF4-FFF2-40B4-BE49-F238E27FC236}">
                <a16:creationId xmlns:a16="http://schemas.microsoft.com/office/drawing/2014/main" id="{D1C84EC7-09FD-2AE0-763E-56CDC3062A8F}"/>
              </a:ext>
            </a:extLst>
          </p:cNvPr>
          <p:cNvSpPr txBox="1"/>
          <p:nvPr/>
        </p:nvSpPr>
        <p:spPr>
          <a:xfrm>
            <a:off x="541846" y="4021698"/>
            <a:ext cx="2046474" cy="2355413"/>
          </a:xfrm>
          <a:prstGeom prst="roundRect">
            <a:avLst>
              <a:gd name="adj" fmla="val 8858"/>
            </a:avLst>
          </a:prstGeom>
          <a:solidFill>
            <a:schemeClr val="bg1"/>
          </a:solidFill>
          <a:ln>
            <a:solidFill>
              <a:srgbClr val="C00000"/>
            </a:solidFill>
          </a:ln>
          <a:effectLst>
            <a:outerShdw blurRad="50800" dist="38100" dir="2700000" algn="tl" rotWithShape="0">
              <a:prstClr val="black">
                <a:alpha val="40000"/>
              </a:prstClr>
            </a:outerShdw>
          </a:effectLst>
        </p:spPr>
        <p:txBody>
          <a:bodyPr wrap="square" rtlCol="0">
            <a:spAutoFit/>
          </a:bodyPr>
          <a:lstStyle/>
          <a:p>
            <a:pPr algn="r" fontAlgn="ctr">
              <a:spcAft>
                <a:spcPts val="2400"/>
              </a:spcAft>
            </a:pPr>
            <a:r>
              <a:rPr lang="fr-FR" sz="1100" b="1" dirty="0">
                <a:solidFill>
                  <a:srgbClr val="C00000"/>
                </a:solidFill>
              </a:rPr>
              <a:t>Le malaise cardiaque</a:t>
            </a:r>
          </a:p>
          <a:p>
            <a:pPr algn="r" fontAlgn="ctr">
              <a:spcAft>
                <a:spcPts val="2400"/>
              </a:spcAft>
            </a:pPr>
            <a:r>
              <a:rPr lang="fr-FR" sz="1100" b="1" dirty="0">
                <a:solidFill>
                  <a:srgbClr val="C00000"/>
                </a:solidFill>
              </a:rPr>
              <a:t>L’AVC</a:t>
            </a:r>
          </a:p>
          <a:p>
            <a:pPr algn="r" fontAlgn="ctr">
              <a:spcAft>
                <a:spcPts val="2400"/>
              </a:spcAft>
            </a:pPr>
            <a:r>
              <a:rPr lang="fr-FR" sz="1100" b="1" dirty="0">
                <a:solidFill>
                  <a:srgbClr val="C00000"/>
                </a:solidFill>
              </a:rPr>
              <a:t>Le malaise Vagal</a:t>
            </a:r>
          </a:p>
          <a:p>
            <a:pPr algn="r" fontAlgn="ctr">
              <a:spcAft>
                <a:spcPts val="2400"/>
              </a:spcAft>
            </a:pPr>
            <a:r>
              <a:rPr lang="fr-FR" sz="1100" b="1" dirty="0">
                <a:solidFill>
                  <a:srgbClr val="C00000"/>
                </a:solidFill>
              </a:rPr>
              <a:t>Le malaise dû à la maladie</a:t>
            </a:r>
          </a:p>
          <a:p>
            <a:pPr algn="r" fontAlgn="ctr">
              <a:spcAft>
                <a:spcPts val="2400"/>
              </a:spcAft>
            </a:pPr>
            <a:r>
              <a:rPr lang="fr-FR" sz="1100" b="1" dirty="0">
                <a:solidFill>
                  <a:srgbClr val="C00000"/>
                </a:solidFill>
              </a:rPr>
              <a:t>Le malaise dû à la chaleur</a:t>
            </a:r>
          </a:p>
        </p:txBody>
      </p:sp>
      <p:sp>
        <p:nvSpPr>
          <p:cNvPr id="18" name="ZoneTexte 17">
            <a:extLst>
              <a:ext uri="{FF2B5EF4-FFF2-40B4-BE49-F238E27FC236}">
                <a16:creationId xmlns:a16="http://schemas.microsoft.com/office/drawing/2014/main" id="{7F2A3AA3-EB0F-326F-0D2B-B58311CEE70D}"/>
              </a:ext>
            </a:extLst>
          </p:cNvPr>
          <p:cNvSpPr txBox="1"/>
          <p:nvPr/>
        </p:nvSpPr>
        <p:spPr>
          <a:xfrm>
            <a:off x="519383" y="3784697"/>
            <a:ext cx="2136657" cy="253916"/>
          </a:xfrm>
          <a:prstGeom prst="rect">
            <a:avLst/>
          </a:prstGeom>
          <a:noFill/>
        </p:spPr>
        <p:txBody>
          <a:bodyPr wrap="square">
            <a:spAutoFit/>
          </a:bodyPr>
          <a:lstStyle/>
          <a:p>
            <a:pPr fontAlgn="ctr">
              <a:spcAft>
                <a:spcPts val="600"/>
              </a:spcAft>
            </a:pPr>
            <a:r>
              <a:rPr lang="fr-FR" sz="1050" i="1" dirty="0">
                <a:solidFill>
                  <a:srgbClr val="00497E"/>
                </a:solidFill>
              </a:rPr>
              <a:t>TYPE DE MALAISE</a:t>
            </a:r>
          </a:p>
        </p:txBody>
      </p:sp>
      <p:cxnSp>
        <p:nvCxnSpPr>
          <p:cNvPr id="36" name="Connecteur droit 35">
            <a:extLst>
              <a:ext uri="{FF2B5EF4-FFF2-40B4-BE49-F238E27FC236}">
                <a16:creationId xmlns:a16="http://schemas.microsoft.com/office/drawing/2014/main" id="{B6F646FB-4E51-CF41-B20A-D249481D3423}"/>
              </a:ext>
            </a:extLst>
          </p:cNvPr>
          <p:cNvCxnSpPr>
            <a:cxnSpLocks/>
          </p:cNvCxnSpPr>
          <p:nvPr/>
        </p:nvCxnSpPr>
        <p:spPr>
          <a:xfrm>
            <a:off x="6649782" y="3299958"/>
            <a:ext cx="0" cy="3092846"/>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0DFC40A-4EC1-C650-2BAF-F761B97B44B3}"/>
              </a:ext>
            </a:extLst>
          </p:cNvPr>
          <p:cNvCxnSpPr>
            <a:cxnSpLocks/>
          </p:cNvCxnSpPr>
          <p:nvPr/>
        </p:nvCxnSpPr>
        <p:spPr>
          <a:xfrm>
            <a:off x="8913814" y="3299958"/>
            <a:ext cx="0" cy="3092846"/>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66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9">
                                            <p:bg/>
                                          </p:spTgt>
                                        </p:tgtEl>
                                        <p:attrNameLst>
                                          <p:attrName>style.visibility</p:attrName>
                                        </p:attrNameLst>
                                      </p:cBhvr>
                                      <p:to>
                                        <p:strVal val="visible"/>
                                      </p:to>
                                    </p:set>
                                    <p:animEffect transition="in" filter="fade">
                                      <p:cBhvr>
                                        <p:cTn id="63" dur="500"/>
                                        <p:tgtEl>
                                          <p:spTgt spid="79">
                                            <p:bg/>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9">
                                            <p:txEl>
                                              <p:pRg st="0" end="0"/>
                                            </p:txEl>
                                          </p:spTgt>
                                        </p:tgtEl>
                                        <p:attrNameLst>
                                          <p:attrName>style.visibility</p:attrName>
                                        </p:attrNameLst>
                                      </p:cBhvr>
                                      <p:to>
                                        <p:strVal val="visible"/>
                                      </p:to>
                                    </p:set>
                                    <p:animEffect transition="in" filter="fade">
                                      <p:cBhvr>
                                        <p:cTn id="68" dur="500"/>
                                        <p:tgtEl>
                                          <p:spTgt spid="79">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9">
                                            <p:txEl>
                                              <p:pRg st="1" end="1"/>
                                            </p:txEl>
                                          </p:spTgt>
                                        </p:tgtEl>
                                        <p:attrNameLst>
                                          <p:attrName>style.visibility</p:attrName>
                                        </p:attrNameLst>
                                      </p:cBhvr>
                                      <p:to>
                                        <p:strVal val="visible"/>
                                      </p:to>
                                    </p:set>
                                    <p:animEffect transition="in" filter="fade">
                                      <p:cBhvr>
                                        <p:cTn id="76" dur="500"/>
                                        <p:tgtEl>
                                          <p:spTgt spid="79">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9">
                                            <p:txEl>
                                              <p:pRg st="2" end="2"/>
                                            </p:txEl>
                                          </p:spTgt>
                                        </p:tgtEl>
                                        <p:attrNameLst>
                                          <p:attrName>style.visibility</p:attrName>
                                        </p:attrNameLst>
                                      </p:cBhvr>
                                      <p:to>
                                        <p:strVal val="visible"/>
                                      </p:to>
                                    </p:set>
                                    <p:animEffect transition="in" filter="fade">
                                      <p:cBhvr>
                                        <p:cTn id="84" dur="500"/>
                                        <p:tgtEl>
                                          <p:spTgt spid="79">
                                            <p:txEl>
                                              <p:pRg st="2" end="2"/>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9">
                                            <p:txEl>
                                              <p:pRg st="3" end="3"/>
                                            </p:txEl>
                                          </p:spTgt>
                                        </p:tgtEl>
                                        <p:attrNameLst>
                                          <p:attrName>style.visibility</p:attrName>
                                        </p:attrNameLst>
                                      </p:cBhvr>
                                      <p:to>
                                        <p:strVal val="visible"/>
                                      </p:to>
                                    </p:set>
                                    <p:animEffect transition="in" filter="fade">
                                      <p:cBhvr>
                                        <p:cTn id="92" dur="500"/>
                                        <p:tgtEl>
                                          <p:spTgt spid="79">
                                            <p:txEl>
                                              <p:pRg st="3" end="3"/>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79">
                                            <p:txEl>
                                              <p:pRg st="4" end="4"/>
                                            </p:txEl>
                                          </p:spTgt>
                                        </p:tgtEl>
                                        <p:attrNameLst>
                                          <p:attrName>style.visibility</p:attrName>
                                        </p:attrNameLst>
                                      </p:cBhvr>
                                      <p:to>
                                        <p:strVal val="visible"/>
                                      </p:to>
                                    </p:set>
                                    <p:animEffect transition="in" filter="fade">
                                      <p:cBhvr>
                                        <p:cTn id="100" dur="500"/>
                                        <p:tgtEl>
                                          <p:spTgt spid="79">
                                            <p:txEl>
                                              <p:pRg st="4" end="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500"/>
                                        <p:tgtEl>
                                          <p:spTgt spid="36"/>
                                        </p:tgtEl>
                                      </p:cBhvr>
                                    </p:animEffect>
                                  </p:childTnLst>
                                </p:cTn>
                              </p:par>
                              <p:par>
                                <p:cTn id="109" presetID="10" presetClass="entr" presetSubtype="0" fill="hold"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par>
                                <p:cTn id="117" presetID="10" presetClass="entr" presetSubtype="0" fill="hold" nodeType="with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fade">
                                      <p:cBhvr>
                                        <p:cTn id="1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20" grpId="0" animBg="1"/>
      <p:bldP spid="51" grpId="0"/>
      <p:bldP spid="56" grpId="0"/>
      <p:bldP spid="72" grpId="0"/>
      <p:bldP spid="79" grpId="0" uiExpand="1" build="p" animBg="1"/>
      <p:bldP spid="1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298553"/>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3C4665-BCCB-2FE6-0320-A807FCA8ED20}"/>
              </a:ext>
            </a:extLst>
          </p:cNvPr>
          <p:cNvSpPr>
            <a:spLocks noGrp="1"/>
          </p:cNvSpPr>
          <p:nvPr>
            <p:ph type="body" sz="quarter" idx="11"/>
          </p:nvPr>
        </p:nvSpPr>
        <p:spPr>
          <a:xfrm>
            <a:off x="1766888" y="4843463"/>
            <a:ext cx="4824412" cy="1619250"/>
          </a:xfrm>
        </p:spPr>
        <p:txBody>
          <a:bodyPr/>
          <a:lstStyle/>
          <a:p>
            <a:r>
              <a:rPr lang="fr-FR" dirty="0"/>
              <a:t>Identifier la perte de connaissance</a:t>
            </a:r>
          </a:p>
          <a:p>
            <a:r>
              <a:rPr lang="fr-FR" dirty="0"/>
              <a:t>Agir face à une perte de connaissance</a:t>
            </a:r>
          </a:p>
          <a:p>
            <a:r>
              <a:rPr lang="fr-FR" dirty="0"/>
              <a:t>Cas particuliers</a:t>
            </a:r>
          </a:p>
        </p:txBody>
      </p:sp>
      <p:sp>
        <p:nvSpPr>
          <p:cNvPr id="3" name="Espace réservé du texte 2">
            <a:extLst>
              <a:ext uri="{FF2B5EF4-FFF2-40B4-BE49-F238E27FC236}">
                <a16:creationId xmlns:a16="http://schemas.microsoft.com/office/drawing/2014/main" id="{EAB7EFBF-2476-B8D7-24F4-76CD555C94D1}"/>
              </a:ext>
            </a:extLst>
          </p:cNvPr>
          <p:cNvSpPr>
            <a:spLocks noGrp="1"/>
          </p:cNvSpPr>
          <p:nvPr>
            <p:ph type="body" sz="quarter" idx="13"/>
          </p:nvPr>
        </p:nvSpPr>
        <p:spPr/>
        <p:txBody>
          <a:bodyPr/>
          <a:lstStyle/>
          <a:p>
            <a:r>
              <a:rPr lang="fr-FR" dirty="0"/>
              <a:t>25 min.</a:t>
            </a:r>
          </a:p>
        </p:txBody>
      </p:sp>
    </p:spTree>
    <p:extLst>
      <p:ext uri="{BB962C8B-B14F-4D97-AF65-F5344CB8AC3E}">
        <p14:creationId xmlns:p14="http://schemas.microsoft.com/office/powerpoint/2010/main" val="396744499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40D7C894-23C2-4885-FAFC-5094208DE7D9}"/>
              </a:ext>
            </a:extLst>
          </p:cNvPr>
          <p:cNvGraphicFramePr>
            <a:graphicFrameLocks noChangeAspect="1"/>
          </p:cNvGraphicFramePr>
          <p:nvPr>
            <p:custDataLst>
              <p:tags r:id="rId1"/>
            </p:custDataLst>
            <p:extLst>
              <p:ext uri="{D42A27DB-BD31-4B8C-83A1-F6EECF244321}">
                <p14:modId xmlns:p14="http://schemas.microsoft.com/office/powerpoint/2010/main" val="212515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16" imgH="416" progId="TCLayout.ActiveDocument.1">
                  <p:embed/>
                </p:oleObj>
              </mc:Choice>
              <mc:Fallback>
                <p:oleObj name="Diapositive think-cell"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Image 11">
            <a:extLst>
              <a:ext uri="{FF2B5EF4-FFF2-40B4-BE49-F238E27FC236}">
                <a16:creationId xmlns:a16="http://schemas.microsoft.com/office/drawing/2014/main" id="{C65EB916-5D15-DB1B-95E8-29D7655F2C21}"/>
              </a:ext>
            </a:extLst>
          </p:cNvPr>
          <p:cNvPicPr>
            <a:picLocks noChangeAspect="1"/>
          </p:cNvPicPr>
          <p:nvPr/>
        </p:nvPicPr>
        <p:blipFill>
          <a:blip r:embed="rId6"/>
          <a:stretch>
            <a:fillRect/>
          </a:stretch>
        </p:blipFill>
        <p:spPr>
          <a:xfrm>
            <a:off x="440031" y="1480650"/>
            <a:ext cx="6257916" cy="4102179"/>
          </a:xfrm>
          <a:prstGeom prst="roundRect">
            <a:avLst>
              <a:gd name="adj" fmla="val 8151"/>
            </a:avLst>
          </a:prstGeom>
          <a:effectLst>
            <a:outerShdw blurRad="50800" dist="38100" dir="2700000" algn="tl" rotWithShape="0">
              <a:prstClr val="black">
                <a:alpha val="40000"/>
              </a:prstClr>
            </a:outerShdw>
          </a:effectLst>
        </p:spPr>
      </p:pic>
      <p:sp>
        <p:nvSpPr>
          <p:cNvPr id="11" name="ZoneTexte 10">
            <a:extLst>
              <a:ext uri="{FF2B5EF4-FFF2-40B4-BE49-F238E27FC236}">
                <a16:creationId xmlns:a16="http://schemas.microsoft.com/office/drawing/2014/main" id="{172A5C7E-5BAA-1E07-4346-3FF1DFFC4154}"/>
              </a:ext>
            </a:extLst>
          </p:cNvPr>
          <p:cNvSpPr txBox="1"/>
          <p:nvPr/>
        </p:nvSpPr>
        <p:spPr>
          <a:xfrm rot="16200000">
            <a:off x="6130880" y="4717154"/>
            <a:ext cx="1041801" cy="92333"/>
          </a:xfrm>
          <a:prstGeom prst="rect">
            <a:avLst/>
          </a:prstGeom>
          <a:noFill/>
        </p:spPr>
        <p:txBody>
          <a:bodyPr wrap="square" lIns="0" tIns="0" rIns="0" bIns="0" rtlCol="0">
            <a:spAutoFit/>
          </a:bodyPr>
          <a:lstStyle/>
          <a:p>
            <a:r>
              <a:rPr lang="fr-FR" sz="600" i="1" dirty="0">
                <a:solidFill>
                  <a:schemeClr val="bg1"/>
                </a:solidFill>
              </a:rPr>
              <a:t>Image : freepik.com</a:t>
            </a:r>
          </a:p>
        </p:txBody>
      </p:sp>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a:t>LA PROTECTION</a:t>
            </a:r>
          </a:p>
        </p:txBody>
      </p:sp>
      <p:sp>
        <p:nvSpPr>
          <p:cNvPr id="3" name="Espace réservé du texte 2">
            <a:extLst>
              <a:ext uri="{FF2B5EF4-FFF2-40B4-BE49-F238E27FC236}">
                <a16:creationId xmlns:a16="http://schemas.microsoft.com/office/drawing/2014/main" id="{690D9332-4071-4D01-40CB-1F2464CBD69B}"/>
              </a:ext>
            </a:extLst>
          </p:cNvPr>
          <p:cNvSpPr>
            <a:spLocks noGrp="1"/>
          </p:cNvSpPr>
          <p:nvPr>
            <p:ph type="body" sz="quarter" idx="11"/>
          </p:nvPr>
        </p:nvSpPr>
        <p:spPr/>
        <p:txBody>
          <a:bodyPr/>
          <a:lstStyle/>
          <a:p>
            <a:r>
              <a:rPr lang="fr-FR" dirty="0"/>
              <a:t>Etude de cas</a:t>
            </a:r>
          </a:p>
        </p:txBody>
      </p:sp>
      <p:sp>
        <p:nvSpPr>
          <p:cNvPr id="4" name="ZoneTexte 3">
            <a:extLst>
              <a:ext uri="{FF2B5EF4-FFF2-40B4-BE49-F238E27FC236}">
                <a16:creationId xmlns:a16="http://schemas.microsoft.com/office/drawing/2014/main" id="{285F5F06-1131-0118-415A-DAF370E82695}"/>
              </a:ext>
            </a:extLst>
          </p:cNvPr>
          <p:cNvSpPr txBox="1"/>
          <p:nvPr/>
        </p:nvSpPr>
        <p:spPr>
          <a:xfrm>
            <a:off x="7099825" y="2931574"/>
            <a:ext cx="4652144" cy="1200329"/>
          </a:xfrm>
          <a:prstGeom prst="rect">
            <a:avLst/>
          </a:prstGeom>
          <a:noFill/>
        </p:spPr>
        <p:txBody>
          <a:bodyPr wrap="square">
            <a:spAutoFit/>
          </a:bodyPr>
          <a:lstStyle/>
          <a:p>
            <a:pPr lvl="0" algn="ctr">
              <a:defRPr/>
            </a:pPr>
            <a:r>
              <a:rPr lang="fr-FR" dirty="0">
                <a:solidFill>
                  <a:srgbClr val="00467E"/>
                </a:solidFill>
                <a:latin typeface="Arial" panose="020B0604020202020204" pitchFamily="34" charset="0"/>
                <a:cs typeface="Arial" panose="020B0604020202020204" pitchFamily="34" charset="0"/>
              </a:rPr>
              <a:t>En voulant brancher son chargeur abîmé sur une ancienne multiprise, Chloé s’effondre sans explication. Noah, assistant à la scène, veut intervenir…</a:t>
            </a:r>
          </a:p>
        </p:txBody>
      </p:sp>
    </p:spTree>
    <p:extLst>
      <p:ext uri="{BB962C8B-B14F-4D97-AF65-F5344CB8AC3E}">
        <p14:creationId xmlns:p14="http://schemas.microsoft.com/office/powerpoint/2010/main" val="11769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pPr algn="ctr"/>
            <a:r>
              <a:rPr lang="fr-FR" dirty="0">
                <a:solidFill>
                  <a:srgbClr val="00529B"/>
                </a:solidFill>
                <a:latin typeface="Arial" panose="020B0604020202020204" pitchFamily="34" charset="0"/>
                <a:cs typeface="Arial" panose="020B0604020202020204" pitchFamily="34" charset="0"/>
              </a:rPr>
              <a:t>A</a:t>
            </a:r>
            <a:r>
              <a:rPr lang="fr-FR" sz="2000" dirty="0">
                <a:solidFill>
                  <a:srgbClr val="00529B"/>
                </a:solidFill>
                <a:latin typeface="Arial" panose="020B0604020202020204" pitchFamily="34" charset="0"/>
                <a:cs typeface="Arial" panose="020B0604020202020204" pitchFamily="34" charset="0"/>
              </a:rPr>
              <a:t>ssurer la </a:t>
            </a:r>
            <a:r>
              <a:rPr lang="fr-FR" sz="2000" b="1" dirty="0">
                <a:solidFill>
                  <a:srgbClr val="C00000"/>
                </a:solidFill>
                <a:latin typeface="Arial" panose="020B0604020202020204" pitchFamily="34" charset="0"/>
                <a:cs typeface="Arial" panose="020B0604020202020204" pitchFamily="34" charset="0"/>
              </a:rPr>
              <a:t>libération des voies aériennes</a:t>
            </a:r>
            <a:r>
              <a:rPr lang="fr-FR" sz="2000" b="1" dirty="0">
                <a:solidFill>
                  <a:srgbClr val="00529B"/>
                </a:solidFill>
                <a:latin typeface="Arial" panose="020B0604020202020204" pitchFamily="34" charset="0"/>
                <a:cs typeface="Arial" panose="020B0604020202020204" pitchFamily="34" charset="0"/>
              </a:rPr>
              <a:t> </a:t>
            </a:r>
            <a:r>
              <a:rPr lang="fr-FR" sz="2000" dirty="0">
                <a:solidFill>
                  <a:srgbClr val="00529B"/>
                </a:solidFill>
                <a:latin typeface="Arial" panose="020B0604020202020204" pitchFamily="34" charset="0"/>
                <a:cs typeface="Arial" panose="020B0604020202020204" pitchFamily="34" charset="0"/>
              </a:rPr>
              <a:t>de la victime </a:t>
            </a:r>
            <a:r>
              <a:rPr lang="fr-FR" dirty="0"/>
              <a:t>afin de permettre l’écoulement des liquides vers l’extérieur en attendant l’arrivée des secours</a:t>
            </a:r>
            <a:r>
              <a:rPr lang="fr-FR" sz="2000" dirty="0">
                <a:solidFill>
                  <a:srgbClr val="00529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0219554"/>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095CCA3-1BA9-28EA-9F25-A8AB3CAA04EA}"/>
              </a:ext>
            </a:extLst>
          </p:cNvPr>
          <p:cNvSpPr>
            <a:spLocks noGrp="1"/>
          </p:cNvSpPr>
          <p:nvPr>
            <p:ph type="body" sz="quarter" idx="10"/>
          </p:nvPr>
        </p:nvSpPr>
        <p:spPr/>
        <p:txBody>
          <a:bodyPr/>
          <a:lstStyle/>
          <a:p>
            <a:r>
              <a:rPr lang="fr-FR" dirty="0"/>
              <a:t>LA PERTE DE CONNAISSANCE</a:t>
            </a:r>
          </a:p>
        </p:txBody>
      </p:sp>
      <p:sp>
        <p:nvSpPr>
          <p:cNvPr id="5" name="ZoneTexte 4">
            <a:extLst>
              <a:ext uri="{FF2B5EF4-FFF2-40B4-BE49-F238E27FC236}">
                <a16:creationId xmlns:a16="http://schemas.microsoft.com/office/drawing/2014/main" id="{C587AC7F-4ABA-233D-BFBA-C2825028DE48}"/>
              </a:ext>
            </a:extLst>
          </p:cNvPr>
          <p:cNvSpPr txBox="1"/>
          <p:nvPr/>
        </p:nvSpPr>
        <p:spPr>
          <a:xfrm>
            <a:off x="1583183" y="1728244"/>
            <a:ext cx="9025633" cy="830997"/>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Qu’est-ce qu’une perte de connaissance et comment la reconnaître ?</a:t>
            </a:r>
          </a:p>
        </p:txBody>
      </p:sp>
      <p:sp>
        <p:nvSpPr>
          <p:cNvPr id="6" name="ZoneTexte 5">
            <a:extLst>
              <a:ext uri="{FF2B5EF4-FFF2-40B4-BE49-F238E27FC236}">
                <a16:creationId xmlns:a16="http://schemas.microsoft.com/office/drawing/2014/main" id="{9D1C9C6E-34BB-81CC-118E-F50D4D50196A}"/>
              </a:ext>
            </a:extLst>
          </p:cNvPr>
          <p:cNvSpPr txBox="1"/>
          <p:nvPr/>
        </p:nvSpPr>
        <p:spPr>
          <a:xfrm>
            <a:off x="3914502" y="4948676"/>
            <a:ext cx="4362994" cy="461665"/>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 feriez-vous ?</a:t>
            </a:r>
          </a:p>
        </p:txBody>
      </p:sp>
      <p:sp>
        <p:nvSpPr>
          <p:cNvPr id="2" name="ZoneTexte 1">
            <a:extLst>
              <a:ext uri="{FF2B5EF4-FFF2-40B4-BE49-F238E27FC236}">
                <a16:creationId xmlns:a16="http://schemas.microsoft.com/office/drawing/2014/main" id="{B83912CF-FB38-4FBD-2EBB-0E54A34239B5}"/>
              </a:ext>
            </a:extLst>
          </p:cNvPr>
          <p:cNvSpPr txBox="1"/>
          <p:nvPr/>
        </p:nvSpPr>
        <p:spPr>
          <a:xfrm>
            <a:off x="4089928" y="4121420"/>
            <a:ext cx="4012142" cy="461665"/>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Quels sont les risques ?</a:t>
            </a:r>
          </a:p>
        </p:txBody>
      </p:sp>
      <p:sp>
        <p:nvSpPr>
          <p:cNvPr id="8" name="ZoneTexte 7">
            <a:extLst>
              <a:ext uri="{FF2B5EF4-FFF2-40B4-BE49-F238E27FC236}">
                <a16:creationId xmlns:a16="http://schemas.microsoft.com/office/drawing/2014/main" id="{465D3630-FA6F-0498-0034-7CD8CDEC4998}"/>
              </a:ext>
            </a:extLst>
          </p:cNvPr>
          <p:cNvSpPr txBox="1"/>
          <p:nvPr/>
        </p:nvSpPr>
        <p:spPr>
          <a:xfrm>
            <a:off x="4089928" y="2924832"/>
            <a:ext cx="4012142" cy="830997"/>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Quelles en sont les causes?</a:t>
            </a:r>
          </a:p>
        </p:txBody>
      </p:sp>
    </p:spTree>
    <p:extLst>
      <p:ext uri="{BB962C8B-B14F-4D97-AF65-F5344CB8AC3E}">
        <p14:creationId xmlns:p14="http://schemas.microsoft.com/office/powerpoint/2010/main" val="140872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 PERTE DE CONNAISSANCE</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2238928" y="3037403"/>
            <a:ext cx="7714144" cy="783193"/>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Une personne a </a:t>
            </a:r>
            <a:r>
              <a:rPr lang="fr-FR" sz="2000" b="1" dirty="0">
                <a:solidFill>
                  <a:srgbClr val="C00000"/>
                </a:solidFill>
                <a:latin typeface="Arial" panose="020B0604020202020204" pitchFamily="34" charset="0"/>
                <a:cs typeface="Arial" panose="020B0604020202020204" pitchFamily="34" charset="0"/>
              </a:rPr>
              <a:t>perdu connaissance </a:t>
            </a:r>
            <a:r>
              <a:rPr lang="fr-FR" sz="2000" dirty="0">
                <a:solidFill>
                  <a:srgbClr val="00497E"/>
                </a:solidFill>
                <a:latin typeface="Arial" panose="020B0604020202020204" pitchFamily="34" charset="0"/>
                <a:cs typeface="Arial" panose="020B0604020202020204" pitchFamily="34" charset="0"/>
              </a:rPr>
              <a:t>lorsqu'elle ne répond et ne réagit à </a:t>
            </a:r>
            <a:r>
              <a:rPr lang="fr-FR" sz="2000" b="1" dirty="0">
                <a:solidFill>
                  <a:srgbClr val="C00000"/>
                </a:solidFill>
                <a:latin typeface="Arial" panose="020B0604020202020204" pitchFamily="34" charset="0"/>
                <a:cs typeface="Arial" panose="020B0604020202020204" pitchFamily="34" charset="0"/>
              </a:rPr>
              <a:t>aucune sollicitation verbale</a:t>
            </a:r>
            <a:r>
              <a:rPr lang="fr-FR" sz="2000" dirty="0">
                <a:solidFill>
                  <a:srgbClr val="00497E"/>
                </a:solidFill>
                <a:latin typeface="Arial" panose="020B0604020202020204" pitchFamily="34" charset="0"/>
                <a:cs typeface="Arial" panose="020B0604020202020204" pitchFamily="34" charset="0"/>
              </a:rPr>
              <a:t> ou </a:t>
            </a:r>
            <a:r>
              <a:rPr lang="fr-FR" sz="2000" b="1" dirty="0">
                <a:solidFill>
                  <a:srgbClr val="C00000"/>
                </a:solidFill>
                <a:latin typeface="Arial" panose="020B0604020202020204" pitchFamily="34" charset="0"/>
                <a:cs typeface="Arial" panose="020B0604020202020204" pitchFamily="34" charset="0"/>
              </a:rPr>
              <a:t>physique</a:t>
            </a:r>
            <a:r>
              <a:rPr lang="fr-FR" sz="2000" dirty="0">
                <a:solidFill>
                  <a:srgbClr val="00497E"/>
                </a:solidFill>
                <a:latin typeface="Arial" panose="020B0604020202020204" pitchFamily="34" charset="0"/>
                <a:cs typeface="Arial" panose="020B0604020202020204" pitchFamily="34" charset="0"/>
              </a:rPr>
              <a:t> mais </a:t>
            </a:r>
            <a:r>
              <a:rPr lang="fr-FR" sz="2000" b="1" dirty="0">
                <a:solidFill>
                  <a:srgbClr val="C00000"/>
                </a:solidFill>
                <a:latin typeface="Arial" panose="020B0604020202020204" pitchFamily="34" charset="0"/>
                <a:cs typeface="Arial" panose="020B0604020202020204" pitchFamily="34" charset="0"/>
              </a:rPr>
              <a:t>respire.</a:t>
            </a:r>
          </a:p>
        </p:txBody>
      </p:sp>
    </p:spTree>
    <p:extLst>
      <p:ext uri="{BB962C8B-B14F-4D97-AF65-F5344CB8AC3E}">
        <p14:creationId xmlns:p14="http://schemas.microsoft.com/office/powerpoint/2010/main" val="35028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LA PERTE DE CONNAISSANCE</a:t>
            </a:r>
          </a:p>
        </p:txBody>
      </p:sp>
      <p:grpSp>
        <p:nvGrpSpPr>
          <p:cNvPr id="16" name="Groupe 15">
            <a:extLst>
              <a:ext uri="{FF2B5EF4-FFF2-40B4-BE49-F238E27FC236}">
                <a16:creationId xmlns:a16="http://schemas.microsoft.com/office/drawing/2014/main" id="{0650ED32-2908-C2D7-A7B3-B5BAD57B8D30}"/>
              </a:ext>
            </a:extLst>
          </p:cNvPr>
          <p:cNvGrpSpPr/>
          <p:nvPr/>
        </p:nvGrpSpPr>
        <p:grpSpPr>
          <a:xfrm>
            <a:off x="1934359" y="2322932"/>
            <a:ext cx="1837433" cy="2354724"/>
            <a:chOff x="1934359" y="2322932"/>
            <a:chExt cx="1837433" cy="2354724"/>
          </a:xfrm>
        </p:grpSpPr>
        <p:sp>
          <p:nvSpPr>
            <p:cNvPr id="9" name="ZoneTexte 8">
              <a:extLst>
                <a:ext uri="{FF2B5EF4-FFF2-40B4-BE49-F238E27FC236}">
                  <a16:creationId xmlns:a16="http://schemas.microsoft.com/office/drawing/2014/main" id="{14AA23E8-5B9A-C3DA-3AD6-BFE7E0EEE604}"/>
                </a:ext>
              </a:extLst>
            </p:cNvPr>
            <p:cNvSpPr txBox="1"/>
            <p:nvPr/>
          </p:nvSpPr>
          <p:spPr>
            <a:xfrm>
              <a:off x="1992999" y="4303085"/>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Traumatique</a:t>
              </a:r>
            </a:p>
          </p:txBody>
        </p:sp>
        <p:pic>
          <p:nvPicPr>
            <p:cNvPr id="10" name="Picture 2">
              <a:extLst>
                <a:ext uri="{FF2B5EF4-FFF2-40B4-BE49-F238E27FC236}">
                  <a16:creationId xmlns:a16="http://schemas.microsoft.com/office/drawing/2014/main" id="{947704E9-336E-4C0E-4A9C-45320B003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359" y="2322932"/>
              <a:ext cx="1837433" cy="1837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e 14">
            <a:extLst>
              <a:ext uri="{FF2B5EF4-FFF2-40B4-BE49-F238E27FC236}">
                <a16:creationId xmlns:a16="http://schemas.microsoft.com/office/drawing/2014/main" id="{FEB4F9A5-C81B-C92B-68F9-C27DCB1488E0}"/>
              </a:ext>
            </a:extLst>
          </p:cNvPr>
          <p:cNvGrpSpPr/>
          <p:nvPr/>
        </p:nvGrpSpPr>
        <p:grpSpPr>
          <a:xfrm>
            <a:off x="4995121" y="2324365"/>
            <a:ext cx="1836000" cy="2415750"/>
            <a:chOff x="4995121" y="2324365"/>
            <a:chExt cx="1836000" cy="2415750"/>
          </a:xfrm>
        </p:grpSpPr>
        <p:sp>
          <p:nvSpPr>
            <p:cNvPr id="11" name="ZoneTexte 10">
              <a:extLst>
                <a:ext uri="{FF2B5EF4-FFF2-40B4-BE49-F238E27FC236}">
                  <a16:creationId xmlns:a16="http://schemas.microsoft.com/office/drawing/2014/main" id="{8ED1FE56-0C4A-11D7-C710-7A9558433D08}"/>
                </a:ext>
              </a:extLst>
            </p:cNvPr>
            <p:cNvSpPr txBox="1"/>
            <p:nvPr/>
          </p:nvSpPr>
          <p:spPr>
            <a:xfrm>
              <a:off x="5070643" y="4365544"/>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Médicale</a:t>
              </a:r>
            </a:p>
          </p:txBody>
        </p:sp>
        <p:pic>
          <p:nvPicPr>
            <p:cNvPr id="13" name="Picture 4">
              <a:extLst>
                <a:ext uri="{FF2B5EF4-FFF2-40B4-BE49-F238E27FC236}">
                  <a16:creationId xmlns:a16="http://schemas.microsoft.com/office/drawing/2014/main" id="{28A81038-8C35-F8F6-B58A-B6CBF48F8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121" y="2324365"/>
              <a:ext cx="1836000" cy="183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a:extLst>
              <a:ext uri="{FF2B5EF4-FFF2-40B4-BE49-F238E27FC236}">
                <a16:creationId xmlns:a16="http://schemas.microsoft.com/office/drawing/2014/main" id="{B6A043C6-3258-A34C-3C9A-842D098F7CF2}"/>
              </a:ext>
            </a:extLst>
          </p:cNvPr>
          <p:cNvGrpSpPr/>
          <p:nvPr/>
        </p:nvGrpSpPr>
        <p:grpSpPr>
          <a:xfrm>
            <a:off x="8017183" y="2322932"/>
            <a:ext cx="1836000" cy="2417182"/>
            <a:chOff x="8017183" y="2322932"/>
            <a:chExt cx="1836000" cy="2417182"/>
          </a:xfrm>
        </p:grpSpPr>
        <p:sp>
          <p:nvSpPr>
            <p:cNvPr id="12" name="ZoneTexte 11">
              <a:extLst>
                <a:ext uri="{FF2B5EF4-FFF2-40B4-BE49-F238E27FC236}">
                  <a16:creationId xmlns:a16="http://schemas.microsoft.com/office/drawing/2014/main" id="{E28C87A2-0BC2-FA1F-E53F-AFD835B7AD59}"/>
                </a:ext>
              </a:extLst>
            </p:cNvPr>
            <p:cNvSpPr txBox="1"/>
            <p:nvPr/>
          </p:nvSpPr>
          <p:spPr>
            <a:xfrm>
              <a:off x="8148287" y="4365543"/>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Toxique</a:t>
              </a:r>
            </a:p>
          </p:txBody>
        </p:sp>
        <p:pic>
          <p:nvPicPr>
            <p:cNvPr id="14" name="Picture 6">
              <a:extLst>
                <a:ext uri="{FF2B5EF4-FFF2-40B4-BE49-F238E27FC236}">
                  <a16:creationId xmlns:a16="http://schemas.microsoft.com/office/drawing/2014/main" id="{D5816728-5FC8-00D1-929B-2F43CC41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183" y="2322932"/>
              <a:ext cx="1836000" cy="183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824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grpSp>
        <p:nvGrpSpPr>
          <p:cNvPr id="7" name="Groupe 6">
            <a:extLst>
              <a:ext uri="{FF2B5EF4-FFF2-40B4-BE49-F238E27FC236}">
                <a16:creationId xmlns:a16="http://schemas.microsoft.com/office/drawing/2014/main" id="{85BD457F-5C27-0E7A-2B7F-1F4D85FDD05B}"/>
              </a:ext>
            </a:extLst>
          </p:cNvPr>
          <p:cNvGrpSpPr/>
          <p:nvPr/>
        </p:nvGrpSpPr>
        <p:grpSpPr>
          <a:xfrm>
            <a:off x="3649944" y="1645368"/>
            <a:ext cx="1958275" cy="1787745"/>
            <a:chOff x="2964669" y="1958262"/>
            <a:chExt cx="2945472" cy="2947265"/>
          </a:xfrm>
        </p:grpSpPr>
        <p:sp>
          <p:nvSpPr>
            <p:cNvPr id="9" name="ZoneTexte 8">
              <a:extLst>
                <a:ext uri="{FF2B5EF4-FFF2-40B4-BE49-F238E27FC236}">
                  <a16:creationId xmlns:a16="http://schemas.microsoft.com/office/drawing/2014/main" id="{14AA23E8-5B9A-C3DA-3AD6-BFE7E0EEE604}"/>
                </a:ext>
              </a:extLst>
            </p:cNvPr>
            <p:cNvSpPr txBox="1"/>
            <p:nvPr/>
          </p:nvSpPr>
          <p:spPr>
            <a:xfrm>
              <a:off x="2964669" y="4288012"/>
              <a:ext cx="2945472" cy="617515"/>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Arrêt respiratoire</a:t>
              </a:r>
            </a:p>
          </p:txBody>
        </p:sp>
        <p:pic>
          <p:nvPicPr>
            <p:cNvPr id="4" name="Picture 8">
              <a:extLst>
                <a:ext uri="{FF2B5EF4-FFF2-40B4-BE49-F238E27FC236}">
                  <a16:creationId xmlns:a16="http://schemas.microsoft.com/office/drawing/2014/main" id="{EB8E0F68-424A-6040-1AE6-CAEEB5698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319" y="1958262"/>
              <a:ext cx="2195926" cy="2195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Groupe 5">
            <a:extLst>
              <a:ext uri="{FF2B5EF4-FFF2-40B4-BE49-F238E27FC236}">
                <a16:creationId xmlns:a16="http://schemas.microsoft.com/office/drawing/2014/main" id="{C99D8539-4E90-FF5E-90F7-B70741499346}"/>
              </a:ext>
            </a:extLst>
          </p:cNvPr>
          <p:cNvGrpSpPr/>
          <p:nvPr/>
        </p:nvGrpSpPr>
        <p:grpSpPr>
          <a:xfrm>
            <a:off x="6576140" y="1645369"/>
            <a:ext cx="1868421" cy="1787712"/>
            <a:chOff x="6717859" y="2577099"/>
            <a:chExt cx="1868421" cy="1985904"/>
          </a:xfrm>
        </p:grpSpPr>
        <p:sp>
          <p:nvSpPr>
            <p:cNvPr id="11" name="ZoneTexte 10">
              <a:extLst>
                <a:ext uri="{FF2B5EF4-FFF2-40B4-BE49-F238E27FC236}">
                  <a16:creationId xmlns:a16="http://schemas.microsoft.com/office/drawing/2014/main" id="{8ED1FE56-0C4A-11D7-C710-7A9558433D08}"/>
                </a:ext>
              </a:extLst>
            </p:cNvPr>
            <p:cNvSpPr txBox="1"/>
            <p:nvPr/>
          </p:nvSpPr>
          <p:spPr>
            <a:xfrm>
              <a:off x="6717859" y="4188432"/>
              <a:ext cx="1868421"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Arrêt cardiaque</a:t>
              </a:r>
            </a:p>
          </p:txBody>
        </p:sp>
        <p:pic>
          <p:nvPicPr>
            <p:cNvPr id="5" name="Picture 10">
              <a:extLst>
                <a:ext uri="{FF2B5EF4-FFF2-40B4-BE49-F238E27FC236}">
                  <a16:creationId xmlns:a16="http://schemas.microsoft.com/office/drawing/2014/main" id="{E063FEB0-F115-D7EA-EF44-DB7EC74B4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235" y="2577099"/>
              <a:ext cx="1479670" cy="14796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8" name="ZoneTexte 7">
            <a:extLst>
              <a:ext uri="{FF2B5EF4-FFF2-40B4-BE49-F238E27FC236}">
                <a16:creationId xmlns:a16="http://schemas.microsoft.com/office/drawing/2014/main" id="{F4F341D4-36DA-0399-9564-BCBB0B479102}"/>
              </a:ext>
            </a:extLst>
          </p:cNvPr>
          <p:cNvSpPr txBox="1"/>
          <p:nvPr/>
        </p:nvSpPr>
        <p:spPr>
          <a:xfrm>
            <a:off x="1497905" y="3984138"/>
            <a:ext cx="9196190" cy="1477328"/>
          </a:xfrm>
          <a:prstGeom prst="rect">
            <a:avLst/>
          </a:prstGeom>
          <a:noFill/>
        </p:spPr>
        <p:txBody>
          <a:bodyPr wrap="square">
            <a:spAutoFit/>
          </a:bodyPr>
          <a:lstStyle/>
          <a:p>
            <a:pPr algn="ctr"/>
            <a:r>
              <a:rPr lang="fr-FR" dirty="0">
                <a:solidFill>
                  <a:srgbClr val="00497E"/>
                </a:solidFill>
              </a:rPr>
              <a:t>Le risque de la perte de connaissance est </a:t>
            </a:r>
            <a:br>
              <a:rPr lang="fr-FR" dirty="0">
                <a:solidFill>
                  <a:srgbClr val="00497E"/>
                </a:solidFill>
              </a:rPr>
            </a:br>
            <a:r>
              <a:rPr lang="fr-FR" b="1" dirty="0">
                <a:solidFill>
                  <a:srgbClr val="C00000"/>
                </a:solidFill>
              </a:rPr>
              <a:t>d'évoluer vers l'arrêt respiratoire et l'arrêt cardiaque</a:t>
            </a:r>
            <a:r>
              <a:rPr lang="fr-FR" dirty="0">
                <a:solidFill>
                  <a:srgbClr val="00497E"/>
                </a:solidFill>
              </a:rPr>
              <a:t>. </a:t>
            </a:r>
          </a:p>
          <a:p>
            <a:pPr algn="ctr"/>
            <a:endParaRPr lang="fr-FR" dirty="0">
              <a:solidFill>
                <a:srgbClr val="00497E"/>
              </a:solidFill>
            </a:endParaRPr>
          </a:p>
          <a:p>
            <a:pPr algn="ctr">
              <a:spcAft>
                <a:spcPts val="600"/>
              </a:spcAft>
            </a:pPr>
            <a:r>
              <a:rPr lang="fr-FR" dirty="0">
                <a:solidFill>
                  <a:srgbClr val="00497E"/>
                </a:solidFill>
              </a:rPr>
              <a:t>Une personne qui a </a:t>
            </a:r>
            <a:r>
              <a:rPr lang="fr-FR" b="1" dirty="0">
                <a:solidFill>
                  <a:srgbClr val="C00000"/>
                </a:solidFill>
              </a:rPr>
              <a:t>perdu connaissance</a:t>
            </a:r>
            <a:r>
              <a:rPr lang="fr-FR" dirty="0">
                <a:solidFill>
                  <a:srgbClr val="00497E"/>
                </a:solidFill>
              </a:rPr>
              <a:t>, </a:t>
            </a:r>
            <a:r>
              <a:rPr lang="fr-FR" b="1" dirty="0">
                <a:solidFill>
                  <a:srgbClr val="C00000"/>
                </a:solidFill>
              </a:rPr>
              <a:t>laissée sur le dos</a:t>
            </a:r>
            <a:r>
              <a:rPr lang="fr-FR" dirty="0">
                <a:solidFill>
                  <a:srgbClr val="00497E"/>
                </a:solidFill>
              </a:rPr>
              <a:t>, </a:t>
            </a:r>
            <a:br>
              <a:rPr lang="fr-FR" dirty="0">
                <a:solidFill>
                  <a:srgbClr val="00497E"/>
                </a:solidFill>
              </a:rPr>
            </a:br>
            <a:r>
              <a:rPr lang="fr-FR" dirty="0">
                <a:solidFill>
                  <a:srgbClr val="00497E"/>
                </a:solidFill>
              </a:rPr>
              <a:t>est toujours </a:t>
            </a:r>
            <a:r>
              <a:rPr lang="fr-FR" b="1" dirty="0">
                <a:solidFill>
                  <a:srgbClr val="C00000"/>
                </a:solidFill>
              </a:rPr>
              <a:t>exposée à des difficultés respiratoires</a:t>
            </a:r>
            <a:r>
              <a:rPr lang="fr-FR" dirty="0">
                <a:solidFill>
                  <a:srgbClr val="00497E"/>
                </a:solidFill>
              </a:rPr>
              <a:t>.</a:t>
            </a:r>
          </a:p>
        </p:txBody>
      </p:sp>
    </p:spTree>
    <p:extLst>
      <p:ext uri="{BB962C8B-B14F-4D97-AF65-F5344CB8AC3E}">
        <p14:creationId xmlns:p14="http://schemas.microsoft.com/office/powerpoint/2010/main" val="282491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BDA6A78E-5703-A31C-39EC-E6F44D02416A}"/>
              </a:ext>
            </a:extLst>
          </p:cNvPr>
          <p:cNvSpPr>
            <a:spLocks noGrp="1"/>
          </p:cNvSpPr>
          <p:nvPr>
            <p:ph type="body" sz="quarter" idx="11"/>
          </p:nvPr>
        </p:nvSpPr>
        <p:spPr/>
        <p:txBody>
          <a:bodyPr/>
          <a:lstStyle/>
          <a:p>
            <a:r>
              <a:rPr lang="fr-FR" dirty="0"/>
              <a:t>Évaluer la conscience</a:t>
            </a:r>
          </a:p>
        </p:txBody>
      </p:sp>
      <p:sp>
        <p:nvSpPr>
          <p:cNvPr id="8" name="Organigramme : Délai 6">
            <a:extLst>
              <a:ext uri="{FF2B5EF4-FFF2-40B4-BE49-F238E27FC236}">
                <a16:creationId xmlns:a16="http://schemas.microsoft.com/office/drawing/2014/main" id="{9F0CD884-AA77-92B4-A64F-7591DF54526B}"/>
              </a:ext>
            </a:extLst>
          </p:cNvPr>
          <p:cNvSpPr>
            <a:spLocks noChangeAspect="1"/>
          </p:cNvSpPr>
          <p:nvPr/>
        </p:nvSpPr>
        <p:spPr>
          <a:xfrm rot="5400000" flipH="1">
            <a:off x="5149637" y="3167279"/>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0" name="Ellipse 9">
            <a:extLst>
              <a:ext uri="{FF2B5EF4-FFF2-40B4-BE49-F238E27FC236}">
                <a16:creationId xmlns:a16="http://schemas.microsoft.com/office/drawing/2014/main" id="{848AC5FE-9BB4-70F7-E5CE-527D1D0FE69C}"/>
              </a:ext>
            </a:extLst>
          </p:cNvPr>
          <p:cNvSpPr>
            <a:spLocks noChangeAspect="1"/>
          </p:cNvSpPr>
          <p:nvPr/>
        </p:nvSpPr>
        <p:spPr>
          <a:xfrm>
            <a:off x="2202079" y="4554665"/>
            <a:ext cx="1188000" cy="1188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2" name="Rectangle 10">
            <a:extLst>
              <a:ext uri="{FF2B5EF4-FFF2-40B4-BE49-F238E27FC236}">
                <a16:creationId xmlns:a16="http://schemas.microsoft.com/office/drawing/2014/main" id="{13A76B60-C1E1-1F6E-8EC2-575ADC56D3AE}"/>
              </a:ext>
            </a:extLst>
          </p:cNvPr>
          <p:cNvSpPr>
            <a:spLocks noChangeAspect="1"/>
          </p:cNvSpPr>
          <p:nvPr/>
        </p:nvSpPr>
        <p:spPr>
          <a:xfrm>
            <a:off x="6069573" y="4677131"/>
            <a:ext cx="2753642" cy="677054"/>
          </a:xfrm>
          <a:custGeom>
            <a:avLst/>
            <a:gdLst>
              <a:gd name="connsiteX0" fmla="*/ 0 w 3210043"/>
              <a:gd name="connsiteY0" fmla="*/ 0 h 1152000"/>
              <a:gd name="connsiteX1" fmla="*/ 3210043 w 3210043"/>
              <a:gd name="connsiteY1" fmla="*/ 0 h 1152000"/>
              <a:gd name="connsiteX2" fmla="*/ 3210043 w 3210043"/>
              <a:gd name="connsiteY2" fmla="*/ 1152000 h 1152000"/>
              <a:gd name="connsiteX3" fmla="*/ 0 w 3210043"/>
              <a:gd name="connsiteY3" fmla="*/ 1152000 h 1152000"/>
              <a:gd name="connsiteX4" fmla="*/ 0 w 3210043"/>
              <a:gd name="connsiteY4" fmla="*/ 0 h 1152000"/>
              <a:gd name="connsiteX0" fmla="*/ 17362 w 3210043"/>
              <a:gd name="connsiteY0" fmla="*/ 0 h 1267747"/>
              <a:gd name="connsiteX1" fmla="*/ 3210043 w 3210043"/>
              <a:gd name="connsiteY1" fmla="*/ 115747 h 1267747"/>
              <a:gd name="connsiteX2" fmla="*/ 3210043 w 3210043"/>
              <a:gd name="connsiteY2" fmla="*/ 1267747 h 1267747"/>
              <a:gd name="connsiteX3" fmla="*/ 0 w 3210043"/>
              <a:gd name="connsiteY3" fmla="*/ 1267747 h 1267747"/>
              <a:gd name="connsiteX4" fmla="*/ 17362 w 3210043"/>
              <a:gd name="connsiteY4" fmla="*/ 0 h 126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043" h="1267747">
                <a:moveTo>
                  <a:pt x="17362" y="0"/>
                </a:moveTo>
                <a:lnTo>
                  <a:pt x="3210043" y="115747"/>
                </a:lnTo>
                <a:lnTo>
                  <a:pt x="3210043" y="1267747"/>
                </a:lnTo>
                <a:lnTo>
                  <a:pt x="0" y="1267747"/>
                </a:lnTo>
                <a:lnTo>
                  <a:pt x="17362" y="0"/>
                </a:lnTo>
                <a:close/>
              </a:path>
            </a:pathLst>
          </a:custGeom>
          <a:solidFill>
            <a:schemeClr val="accent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3" name="Organigramme : Délai 11">
            <a:extLst>
              <a:ext uri="{FF2B5EF4-FFF2-40B4-BE49-F238E27FC236}">
                <a16:creationId xmlns:a16="http://schemas.microsoft.com/office/drawing/2014/main" id="{E80D3DA3-A7FB-09E8-BEF7-97699F3529D1}"/>
              </a:ext>
            </a:extLst>
          </p:cNvPr>
          <p:cNvSpPr>
            <a:spLocks noChangeAspect="1"/>
          </p:cNvSpPr>
          <p:nvPr/>
        </p:nvSpPr>
        <p:spPr>
          <a:xfrm>
            <a:off x="8823974" y="4738947"/>
            <a:ext cx="1021189" cy="615238"/>
          </a:xfrm>
          <a:custGeom>
            <a:avLst/>
            <a:gdLst>
              <a:gd name="connsiteX0" fmla="*/ 0 w 968829"/>
              <a:gd name="connsiteY0" fmla="*/ 0 h 1152000"/>
              <a:gd name="connsiteX1" fmla="*/ 484415 w 968829"/>
              <a:gd name="connsiteY1" fmla="*/ 0 h 1152000"/>
              <a:gd name="connsiteX2" fmla="*/ 968830 w 968829"/>
              <a:gd name="connsiteY2" fmla="*/ 576000 h 1152000"/>
              <a:gd name="connsiteX3" fmla="*/ 484415 w 968829"/>
              <a:gd name="connsiteY3" fmla="*/ 1152000 h 1152000"/>
              <a:gd name="connsiteX4" fmla="*/ 0 w 968829"/>
              <a:gd name="connsiteY4" fmla="*/ 1152000 h 1152000"/>
              <a:gd name="connsiteX5" fmla="*/ 0 w 968829"/>
              <a:gd name="connsiteY5" fmla="*/ 0 h 1152000"/>
              <a:gd name="connsiteX0" fmla="*/ 0 w 1061428"/>
              <a:gd name="connsiteY0" fmla="*/ 0 h 1152000"/>
              <a:gd name="connsiteX1" fmla="*/ 484415 w 1061428"/>
              <a:gd name="connsiteY1" fmla="*/ 0 h 1152000"/>
              <a:gd name="connsiteX2" fmla="*/ 1061428 w 1061428"/>
              <a:gd name="connsiteY2" fmla="*/ 576000 h 1152000"/>
              <a:gd name="connsiteX3" fmla="*/ 484415 w 1061428"/>
              <a:gd name="connsiteY3" fmla="*/ 1152000 h 1152000"/>
              <a:gd name="connsiteX4" fmla="*/ 0 w 1061428"/>
              <a:gd name="connsiteY4" fmla="*/ 1152000 h 1152000"/>
              <a:gd name="connsiteX5" fmla="*/ 0 w 1061428"/>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28" h="1152000">
                <a:moveTo>
                  <a:pt x="0" y="0"/>
                </a:moveTo>
                <a:lnTo>
                  <a:pt x="484415" y="0"/>
                </a:lnTo>
                <a:cubicBezTo>
                  <a:pt x="751950" y="0"/>
                  <a:pt x="1061428" y="257884"/>
                  <a:pt x="1061428" y="576000"/>
                </a:cubicBezTo>
                <a:cubicBezTo>
                  <a:pt x="1061428" y="894116"/>
                  <a:pt x="751950" y="1152000"/>
                  <a:pt x="484415" y="1152000"/>
                </a:cubicBezTo>
                <a:lnTo>
                  <a:pt x="0" y="1152000"/>
                </a:lnTo>
                <a:lnTo>
                  <a:pt x="0" y="0"/>
                </a:lnTo>
                <a:close/>
              </a:path>
            </a:pathLst>
          </a:cu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4" name="Organigramme : Terminateur 9">
            <a:extLst>
              <a:ext uri="{FF2B5EF4-FFF2-40B4-BE49-F238E27FC236}">
                <a16:creationId xmlns:a16="http://schemas.microsoft.com/office/drawing/2014/main" id="{61133A8C-53F5-D348-6808-F14C0017E709}"/>
              </a:ext>
            </a:extLst>
          </p:cNvPr>
          <p:cNvSpPr>
            <a:spLocks noChangeAspect="1"/>
          </p:cNvSpPr>
          <p:nvPr/>
        </p:nvSpPr>
        <p:spPr>
          <a:xfrm rot="16200000">
            <a:off x="6124008" y="3915131"/>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5" name="Ellipse 14">
            <a:extLst>
              <a:ext uri="{FF2B5EF4-FFF2-40B4-BE49-F238E27FC236}">
                <a16:creationId xmlns:a16="http://schemas.microsoft.com/office/drawing/2014/main" id="{4B7D3A19-2A41-6E23-5BE9-098E6B98E37F}"/>
              </a:ext>
            </a:extLst>
          </p:cNvPr>
          <p:cNvSpPr>
            <a:spLocks noChangeAspect="1"/>
          </p:cNvSpPr>
          <p:nvPr/>
        </p:nvSpPr>
        <p:spPr>
          <a:xfrm>
            <a:off x="5149043" y="1773080"/>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16" name="Organigramme : Terminateur 11">
            <a:extLst>
              <a:ext uri="{FF2B5EF4-FFF2-40B4-BE49-F238E27FC236}">
                <a16:creationId xmlns:a16="http://schemas.microsoft.com/office/drawing/2014/main" id="{741CEE5B-D188-E045-E110-03238EBF4DDE}"/>
              </a:ext>
            </a:extLst>
          </p:cNvPr>
          <p:cNvSpPr>
            <a:spLocks noChangeAspect="1"/>
          </p:cNvSpPr>
          <p:nvPr/>
        </p:nvSpPr>
        <p:spPr>
          <a:xfrm rot="16200000">
            <a:off x="4604116" y="3915131"/>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B114E4B-87EE-5057-C263-EFB16F95182C}"/>
              </a:ext>
            </a:extLst>
          </p:cNvPr>
          <p:cNvSpPr txBox="1"/>
          <p:nvPr/>
        </p:nvSpPr>
        <p:spPr>
          <a:xfrm>
            <a:off x="6874660" y="1991599"/>
            <a:ext cx="3482425" cy="369332"/>
          </a:xfrm>
          <a:prstGeom prst="rect">
            <a:avLst/>
          </a:prstGeom>
          <a:noFill/>
        </p:spPr>
        <p:txBody>
          <a:bodyPr wrap="square">
            <a:spAutoFit/>
          </a:bodyPr>
          <a:lstStyle/>
          <a:p>
            <a:pPr algn="ctr"/>
            <a:r>
              <a:rPr lang="fr-FR" b="1" dirty="0">
                <a:solidFill>
                  <a:srgbClr val="00497E"/>
                </a:solidFill>
                <a:latin typeface="Arial" panose="020B0604020202020204" pitchFamily="34" charset="0"/>
                <a:cs typeface="Arial" panose="020B0604020202020204" pitchFamily="34" charset="0"/>
              </a:rPr>
              <a:t>Poser des questions simples</a:t>
            </a:r>
          </a:p>
        </p:txBody>
      </p:sp>
      <p:grpSp>
        <p:nvGrpSpPr>
          <p:cNvPr id="18" name="Groupe 17">
            <a:extLst>
              <a:ext uri="{FF2B5EF4-FFF2-40B4-BE49-F238E27FC236}">
                <a16:creationId xmlns:a16="http://schemas.microsoft.com/office/drawing/2014/main" id="{71ACA8DE-6269-7C19-AEAF-AB3F727A7FDC}"/>
              </a:ext>
            </a:extLst>
          </p:cNvPr>
          <p:cNvGrpSpPr/>
          <p:nvPr/>
        </p:nvGrpSpPr>
        <p:grpSpPr>
          <a:xfrm>
            <a:off x="6938370" y="2412407"/>
            <a:ext cx="3355007" cy="1150804"/>
            <a:chOff x="6912713" y="2091566"/>
            <a:chExt cx="3355007" cy="1150804"/>
          </a:xfrm>
        </p:grpSpPr>
        <p:sp>
          <p:nvSpPr>
            <p:cNvPr id="19" name="Rectangle : coins arrondis 1047">
              <a:extLst>
                <a:ext uri="{FF2B5EF4-FFF2-40B4-BE49-F238E27FC236}">
                  <a16:creationId xmlns:a16="http://schemas.microsoft.com/office/drawing/2014/main" id="{70CEE54E-AD79-741C-11A8-8D4FD6DF922B}"/>
                </a:ext>
              </a:extLst>
            </p:cNvPr>
            <p:cNvSpPr/>
            <p:nvPr/>
          </p:nvSpPr>
          <p:spPr>
            <a:xfrm>
              <a:off x="6912713" y="2091566"/>
              <a:ext cx="3355007" cy="1150804"/>
            </a:xfrm>
            <a:custGeom>
              <a:avLst/>
              <a:gdLst>
                <a:gd name="connsiteX0" fmla="*/ 0 w 3958389"/>
                <a:gd name="connsiteY0" fmla="*/ 266518 h 1599075"/>
                <a:gd name="connsiteX1" fmla="*/ 266518 w 3958389"/>
                <a:gd name="connsiteY1" fmla="*/ 0 h 1599075"/>
                <a:gd name="connsiteX2" fmla="*/ 3691871 w 3958389"/>
                <a:gd name="connsiteY2" fmla="*/ 0 h 1599075"/>
                <a:gd name="connsiteX3" fmla="*/ 3958389 w 3958389"/>
                <a:gd name="connsiteY3" fmla="*/ 266518 h 1599075"/>
                <a:gd name="connsiteX4" fmla="*/ 3958389 w 3958389"/>
                <a:gd name="connsiteY4" fmla="*/ 1332557 h 1599075"/>
                <a:gd name="connsiteX5" fmla="*/ 3691871 w 3958389"/>
                <a:gd name="connsiteY5" fmla="*/ 1599075 h 1599075"/>
                <a:gd name="connsiteX6" fmla="*/ 266518 w 3958389"/>
                <a:gd name="connsiteY6" fmla="*/ 1599075 h 1599075"/>
                <a:gd name="connsiteX7" fmla="*/ 0 w 3958389"/>
                <a:gd name="connsiteY7" fmla="*/ 1332557 h 1599075"/>
                <a:gd name="connsiteX8" fmla="*/ 0 w 3958389"/>
                <a:gd name="connsiteY8" fmla="*/ 266518 h 1599075"/>
                <a:gd name="connsiteX0" fmla="*/ 386811 w 4345200"/>
                <a:gd name="connsiteY0" fmla="*/ 266518 h 1599075"/>
                <a:gd name="connsiteX1" fmla="*/ 26795 w 4345200"/>
                <a:gd name="connsiteY1" fmla="*/ 25400 h 1599075"/>
                <a:gd name="connsiteX2" fmla="*/ 4078682 w 4345200"/>
                <a:gd name="connsiteY2" fmla="*/ 0 h 1599075"/>
                <a:gd name="connsiteX3" fmla="*/ 4345200 w 4345200"/>
                <a:gd name="connsiteY3" fmla="*/ 266518 h 1599075"/>
                <a:gd name="connsiteX4" fmla="*/ 4345200 w 4345200"/>
                <a:gd name="connsiteY4" fmla="*/ 1332557 h 1599075"/>
                <a:gd name="connsiteX5" fmla="*/ 4078682 w 4345200"/>
                <a:gd name="connsiteY5" fmla="*/ 1599075 h 1599075"/>
                <a:gd name="connsiteX6" fmla="*/ 653329 w 4345200"/>
                <a:gd name="connsiteY6" fmla="*/ 1599075 h 1599075"/>
                <a:gd name="connsiteX7" fmla="*/ 386811 w 4345200"/>
                <a:gd name="connsiteY7" fmla="*/ 1332557 h 1599075"/>
                <a:gd name="connsiteX8" fmla="*/ 386811 w 4345200"/>
                <a:gd name="connsiteY8" fmla="*/ 266518 h 1599075"/>
                <a:gd name="connsiteX0" fmla="*/ 306481 w 4349537"/>
                <a:gd name="connsiteY0" fmla="*/ 287684 h 1599075"/>
                <a:gd name="connsiteX1" fmla="*/ 31132 w 4349537"/>
                <a:gd name="connsiteY1" fmla="*/ 25400 h 1599075"/>
                <a:gd name="connsiteX2" fmla="*/ 4083019 w 4349537"/>
                <a:gd name="connsiteY2" fmla="*/ 0 h 1599075"/>
                <a:gd name="connsiteX3" fmla="*/ 4349537 w 4349537"/>
                <a:gd name="connsiteY3" fmla="*/ 266518 h 1599075"/>
                <a:gd name="connsiteX4" fmla="*/ 4349537 w 4349537"/>
                <a:gd name="connsiteY4" fmla="*/ 1332557 h 1599075"/>
                <a:gd name="connsiteX5" fmla="*/ 4083019 w 4349537"/>
                <a:gd name="connsiteY5" fmla="*/ 1599075 h 1599075"/>
                <a:gd name="connsiteX6" fmla="*/ 657666 w 4349537"/>
                <a:gd name="connsiteY6" fmla="*/ 1599075 h 1599075"/>
                <a:gd name="connsiteX7" fmla="*/ 391148 w 4349537"/>
                <a:gd name="connsiteY7" fmla="*/ 1332557 h 1599075"/>
                <a:gd name="connsiteX8" fmla="*/ 306481 w 4349537"/>
                <a:gd name="connsiteY8" fmla="*/ 287684 h 1599075"/>
                <a:gd name="connsiteX0" fmla="*/ 266887 w 4352276"/>
                <a:gd name="connsiteY0" fmla="*/ 330017 h 1599075"/>
                <a:gd name="connsiteX1" fmla="*/ 33871 w 4352276"/>
                <a:gd name="connsiteY1" fmla="*/ 25400 h 1599075"/>
                <a:gd name="connsiteX2" fmla="*/ 4085758 w 4352276"/>
                <a:gd name="connsiteY2" fmla="*/ 0 h 1599075"/>
                <a:gd name="connsiteX3" fmla="*/ 4352276 w 4352276"/>
                <a:gd name="connsiteY3" fmla="*/ 266518 h 1599075"/>
                <a:gd name="connsiteX4" fmla="*/ 4352276 w 4352276"/>
                <a:gd name="connsiteY4" fmla="*/ 1332557 h 1599075"/>
                <a:gd name="connsiteX5" fmla="*/ 4085758 w 4352276"/>
                <a:gd name="connsiteY5" fmla="*/ 1599075 h 1599075"/>
                <a:gd name="connsiteX6" fmla="*/ 660405 w 4352276"/>
                <a:gd name="connsiteY6" fmla="*/ 1599075 h 1599075"/>
                <a:gd name="connsiteX7" fmla="*/ 393887 w 4352276"/>
                <a:gd name="connsiteY7" fmla="*/ 1332557 h 1599075"/>
                <a:gd name="connsiteX8" fmla="*/ 266887 w 4352276"/>
                <a:gd name="connsiteY8" fmla="*/ 330017 h 1599075"/>
                <a:gd name="connsiteX0" fmla="*/ 378723 w 4464112"/>
                <a:gd name="connsiteY0" fmla="*/ 330017 h 1599075"/>
                <a:gd name="connsiteX1" fmla="*/ 27174 w 4464112"/>
                <a:gd name="connsiteY1" fmla="*/ 33866 h 1599075"/>
                <a:gd name="connsiteX2" fmla="*/ 4197594 w 4464112"/>
                <a:gd name="connsiteY2" fmla="*/ 0 h 1599075"/>
                <a:gd name="connsiteX3" fmla="*/ 4464112 w 4464112"/>
                <a:gd name="connsiteY3" fmla="*/ 266518 h 1599075"/>
                <a:gd name="connsiteX4" fmla="*/ 4464112 w 4464112"/>
                <a:gd name="connsiteY4" fmla="*/ 1332557 h 1599075"/>
                <a:gd name="connsiteX5" fmla="*/ 4197594 w 4464112"/>
                <a:gd name="connsiteY5" fmla="*/ 1599075 h 1599075"/>
                <a:gd name="connsiteX6" fmla="*/ 772241 w 4464112"/>
                <a:gd name="connsiteY6" fmla="*/ 1599075 h 1599075"/>
                <a:gd name="connsiteX7" fmla="*/ 505723 w 4464112"/>
                <a:gd name="connsiteY7" fmla="*/ 1332557 h 1599075"/>
                <a:gd name="connsiteX8" fmla="*/ 378723 w 4464112"/>
                <a:gd name="connsiteY8" fmla="*/ 330017 h 1599075"/>
                <a:gd name="connsiteX0" fmla="*/ 326438 w 4466860"/>
                <a:gd name="connsiteY0" fmla="*/ 380817 h 1599075"/>
                <a:gd name="connsiteX1" fmla="*/ 29922 w 4466860"/>
                <a:gd name="connsiteY1" fmla="*/ 33866 h 1599075"/>
                <a:gd name="connsiteX2" fmla="*/ 4200342 w 4466860"/>
                <a:gd name="connsiteY2" fmla="*/ 0 h 1599075"/>
                <a:gd name="connsiteX3" fmla="*/ 4466860 w 4466860"/>
                <a:gd name="connsiteY3" fmla="*/ 266518 h 1599075"/>
                <a:gd name="connsiteX4" fmla="*/ 4466860 w 4466860"/>
                <a:gd name="connsiteY4" fmla="*/ 1332557 h 1599075"/>
                <a:gd name="connsiteX5" fmla="*/ 4200342 w 4466860"/>
                <a:gd name="connsiteY5" fmla="*/ 1599075 h 1599075"/>
                <a:gd name="connsiteX6" fmla="*/ 774989 w 4466860"/>
                <a:gd name="connsiteY6" fmla="*/ 1599075 h 1599075"/>
                <a:gd name="connsiteX7" fmla="*/ 508471 w 4466860"/>
                <a:gd name="connsiteY7" fmla="*/ 1332557 h 1599075"/>
                <a:gd name="connsiteX8" fmla="*/ 326438 w 4466860"/>
                <a:gd name="connsiteY8" fmla="*/ 380817 h 1599075"/>
                <a:gd name="connsiteX0" fmla="*/ 286627 w 4469382"/>
                <a:gd name="connsiteY0" fmla="*/ 435851 h 1599075"/>
                <a:gd name="connsiteX1" fmla="*/ 32444 w 4469382"/>
                <a:gd name="connsiteY1" fmla="*/ 33866 h 1599075"/>
                <a:gd name="connsiteX2" fmla="*/ 4202864 w 4469382"/>
                <a:gd name="connsiteY2" fmla="*/ 0 h 1599075"/>
                <a:gd name="connsiteX3" fmla="*/ 4469382 w 4469382"/>
                <a:gd name="connsiteY3" fmla="*/ 266518 h 1599075"/>
                <a:gd name="connsiteX4" fmla="*/ 4469382 w 4469382"/>
                <a:gd name="connsiteY4" fmla="*/ 1332557 h 1599075"/>
                <a:gd name="connsiteX5" fmla="*/ 4202864 w 4469382"/>
                <a:gd name="connsiteY5" fmla="*/ 1599075 h 1599075"/>
                <a:gd name="connsiteX6" fmla="*/ 777511 w 4469382"/>
                <a:gd name="connsiteY6" fmla="*/ 1599075 h 1599075"/>
                <a:gd name="connsiteX7" fmla="*/ 510993 w 4469382"/>
                <a:gd name="connsiteY7" fmla="*/ 1332557 h 1599075"/>
                <a:gd name="connsiteX8" fmla="*/ 286627 w 4469382"/>
                <a:gd name="connsiteY8" fmla="*/ 435851 h 1599075"/>
                <a:gd name="connsiteX0" fmla="*/ 456043 w 4460892"/>
                <a:gd name="connsiteY0" fmla="*/ 459847 h 1599075"/>
                <a:gd name="connsiteX1" fmla="*/ 23954 w 4460892"/>
                <a:gd name="connsiteY1" fmla="*/ 33866 h 1599075"/>
                <a:gd name="connsiteX2" fmla="*/ 4194374 w 4460892"/>
                <a:gd name="connsiteY2" fmla="*/ 0 h 1599075"/>
                <a:gd name="connsiteX3" fmla="*/ 4460892 w 4460892"/>
                <a:gd name="connsiteY3" fmla="*/ 266518 h 1599075"/>
                <a:gd name="connsiteX4" fmla="*/ 4460892 w 4460892"/>
                <a:gd name="connsiteY4" fmla="*/ 1332557 h 1599075"/>
                <a:gd name="connsiteX5" fmla="*/ 4194374 w 4460892"/>
                <a:gd name="connsiteY5" fmla="*/ 1599075 h 1599075"/>
                <a:gd name="connsiteX6" fmla="*/ 769021 w 4460892"/>
                <a:gd name="connsiteY6" fmla="*/ 1599075 h 1599075"/>
                <a:gd name="connsiteX7" fmla="*/ 502503 w 4460892"/>
                <a:gd name="connsiteY7" fmla="*/ 1332557 h 1599075"/>
                <a:gd name="connsiteX8" fmla="*/ 456043 w 4460892"/>
                <a:gd name="connsiteY8" fmla="*/ 459847 h 1599075"/>
                <a:gd name="connsiteX0" fmla="*/ 481917 w 4459984"/>
                <a:gd name="connsiteY0" fmla="*/ 451848 h 1599075"/>
                <a:gd name="connsiteX1" fmla="*/ 23046 w 4459984"/>
                <a:gd name="connsiteY1" fmla="*/ 33866 h 1599075"/>
                <a:gd name="connsiteX2" fmla="*/ 4193466 w 4459984"/>
                <a:gd name="connsiteY2" fmla="*/ 0 h 1599075"/>
                <a:gd name="connsiteX3" fmla="*/ 4459984 w 4459984"/>
                <a:gd name="connsiteY3" fmla="*/ 266518 h 1599075"/>
                <a:gd name="connsiteX4" fmla="*/ 4459984 w 4459984"/>
                <a:gd name="connsiteY4" fmla="*/ 1332557 h 1599075"/>
                <a:gd name="connsiteX5" fmla="*/ 4193466 w 4459984"/>
                <a:gd name="connsiteY5" fmla="*/ 1599075 h 1599075"/>
                <a:gd name="connsiteX6" fmla="*/ 768113 w 4459984"/>
                <a:gd name="connsiteY6" fmla="*/ 1599075 h 1599075"/>
                <a:gd name="connsiteX7" fmla="*/ 501595 w 4459984"/>
                <a:gd name="connsiteY7" fmla="*/ 1332557 h 1599075"/>
                <a:gd name="connsiteX8" fmla="*/ 481917 w 4459984"/>
                <a:gd name="connsiteY8" fmla="*/ 451848 h 1599075"/>
                <a:gd name="connsiteX0" fmla="*/ 484763 w 4462830"/>
                <a:gd name="connsiteY0" fmla="*/ 451848 h 1599075"/>
                <a:gd name="connsiteX1" fmla="*/ 22949 w 4462830"/>
                <a:gd name="connsiteY1" fmla="*/ 6162 h 1599075"/>
                <a:gd name="connsiteX2" fmla="*/ 4196312 w 4462830"/>
                <a:gd name="connsiteY2" fmla="*/ 0 h 1599075"/>
                <a:gd name="connsiteX3" fmla="*/ 4462830 w 4462830"/>
                <a:gd name="connsiteY3" fmla="*/ 266518 h 1599075"/>
                <a:gd name="connsiteX4" fmla="*/ 4462830 w 4462830"/>
                <a:gd name="connsiteY4" fmla="*/ 1332557 h 1599075"/>
                <a:gd name="connsiteX5" fmla="*/ 4196312 w 4462830"/>
                <a:gd name="connsiteY5" fmla="*/ 1599075 h 1599075"/>
                <a:gd name="connsiteX6" fmla="*/ 770959 w 4462830"/>
                <a:gd name="connsiteY6" fmla="*/ 1599075 h 1599075"/>
                <a:gd name="connsiteX7" fmla="*/ 504441 w 4462830"/>
                <a:gd name="connsiteY7" fmla="*/ 1332557 h 1599075"/>
                <a:gd name="connsiteX8" fmla="*/ 484763 w 4462830"/>
                <a:gd name="connsiteY8" fmla="*/ 451848 h 1599075"/>
                <a:gd name="connsiteX0" fmla="*/ 481916 w 4459983"/>
                <a:gd name="connsiteY0" fmla="*/ 451848 h 1599075"/>
                <a:gd name="connsiteX1" fmla="*/ 23046 w 4459983"/>
                <a:gd name="connsiteY1" fmla="*/ 9239 h 1599075"/>
                <a:gd name="connsiteX2" fmla="*/ 4193465 w 4459983"/>
                <a:gd name="connsiteY2" fmla="*/ 0 h 1599075"/>
                <a:gd name="connsiteX3" fmla="*/ 4459983 w 4459983"/>
                <a:gd name="connsiteY3" fmla="*/ 266518 h 1599075"/>
                <a:gd name="connsiteX4" fmla="*/ 4459983 w 4459983"/>
                <a:gd name="connsiteY4" fmla="*/ 1332557 h 1599075"/>
                <a:gd name="connsiteX5" fmla="*/ 4193465 w 4459983"/>
                <a:gd name="connsiteY5" fmla="*/ 1599075 h 1599075"/>
                <a:gd name="connsiteX6" fmla="*/ 768112 w 4459983"/>
                <a:gd name="connsiteY6" fmla="*/ 1599075 h 1599075"/>
                <a:gd name="connsiteX7" fmla="*/ 501594 w 4459983"/>
                <a:gd name="connsiteY7" fmla="*/ 1332557 h 1599075"/>
                <a:gd name="connsiteX8" fmla="*/ 481916 w 4459983"/>
                <a:gd name="connsiteY8" fmla="*/ 451848 h 1599075"/>
                <a:gd name="connsiteX0" fmla="*/ 491685 w 4469752"/>
                <a:gd name="connsiteY0" fmla="*/ 456691 h 1603918"/>
                <a:gd name="connsiteX1" fmla="*/ 22719 w 4469752"/>
                <a:gd name="connsiteY1" fmla="*/ 0 h 1603918"/>
                <a:gd name="connsiteX2" fmla="*/ 4203234 w 4469752"/>
                <a:gd name="connsiteY2" fmla="*/ 4843 h 1603918"/>
                <a:gd name="connsiteX3" fmla="*/ 4469752 w 4469752"/>
                <a:gd name="connsiteY3" fmla="*/ 271361 h 1603918"/>
                <a:gd name="connsiteX4" fmla="*/ 4469752 w 4469752"/>
                <a:gd name="connsiteY4" fmla="*/ 1337400 h 1603918"/>
                <a:gd name="connsiteX5" fmla="*/ 4203234 w 4469752"/>
                <a:gd name="connsiteY5" fmla="*/ 1603918 h 1603918"/>
                <a:gd name="connsiteX6" fmla="*/ 777881 w 4469752"/>
                <a:gd name="connsiteY6" fmla="*/ 1603918 h 1603918"/>
                <a:gd name="connsiteX7" fmla="*/ 511363 w 4469752"/>
                <a:gd name="connsiteY7" fmla="*/ 1337400 h 1603918"/>
                <a:gd name="connsiteX8" fmla="*/ 491685 w 4469752"/>
                <a:gd name="connsiteY8" fmla="*/ 456691 h 160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9752" h="1603918">
                  <a:moveTo>
                    <a:pt x="491685" y="456691"/>
                  </a:moveTo>
                  <a:cubicBezTo>
                    <a:pt x="491685" y="309497"/>
                    <a:pt x="-124475" y="0"/>
                    <a:pt x="22719" y="0"/>
                  </a:cubicBezTo>
                  <a:lnTo>
                    <a:pt x="4203234" y="4843"/>
                  </a:lnTo>
                  <a:cubicBezTo>
                    <a:pt x="4350428" y="4843"/>
                    <a:pt x="4469752" y="124167"/>
                    <a:pt x="4469752" y="271361"/>
                  </a:cubicBezTo>
                  <a:lnTo>
                    <a:pt x="4469752" y="1337400"/>
                  </a:lnTo>
                  <a:cubicBezTo>
                    <a:pt x="4469752" y="1484594"/>
                    <a:pt x="4350428" y="1603918"/>
                    <a:pt x="4203234" y="1603918"/>
                  </a:cubicBezTo>
                  <a:lnTo>
                    <a:pt x="777881" y="1603918"/>
                  </a:lnTo>
                  <a:cubicBezTo>
                    <a:pt x="630687" y="1603918"/>
                    <a:pt x="511363" y="1484594"/>
                    <a:pt x="511363" y="1337400"/>
                  </a:cubicBezTo>
                  <a:lnTo>
                    <a:pt x="491685" y="456691"/>
                  </a:lnTo>
                  <a:close/>
                </a:path>
              </a:pathLst>
            </a:custGeom>
            <a:solidFill>
              <a:schemeClr val="bg1"/>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4C43738F-9FEC-8F10-0D21-23789E97E611}"/>
                </a:ext>
              </a:extLst>
            </p:cNvPr>
            <p:cNvSpPr txBox="1"/>
            <p:nvPr/>
          </p:nvSpPr>
          <p:spPr>
            <a:xfrm>
              <a:off x="7293166" y="2345539"/>
              <a:ext cx="2974554" cy="646331"/>
            </a:xfrm>
            <a:prstGeom prst="rect">
              <a:avLst/>
            </a:prstGeom>
            <a:noFill/>
          </p:spPr>
          <p:txBody>
            <a:bodyPr wrap="square" rtlCol="0">
              <a:spAutoFit/>
            </a:bodyPr>
            <a:lstStyle/>
            <a:p>
              <a:pPr algn="ctr"/>
              <a:r>
                <a:rPr lang="fr-FR" dirty="0">
                  <a:solidFill>
                    <a:srgbClr val="00497E"/>
                  </a:solidFill>
                  <a:latin typeface="Arial" panose="020B0604020202020204" pitchFamily="34" charset="0"/>
                  <a:cs typeface="Arial" panose="020B0604020202020204" pitchFamily="34" charset="0"/>
                </a:rPr>
                <a:t>Comment ça va ?</a:t>
              </a:r>
            </a:p>
            <a:p>
              <a:pPr algn="ctr"/>
              <a:r>
                <a:rPr lang="fr-FR" dirty="0">
                  <a:solidFill>
                    <a:srgbClr val="00497E"/>
                  </a:solidFill>
                  <a:latin typeface="Arial" panose="020B0604020202020204" pitchFamily="34" charset="0"/>
                  <a:cs typeface="Arial" panose="020B0604020202020204" pitchFamily="34" charset="0"/>
                </a:rPr>
                <a:t>Vous m’entendez ?</a:t>
              </a:r>
            </a:p>
          </p:txBody>
        </p:sp>
      </p:grpSp>
      <p:sp>
        <p:nvSpPr>
          <p:cNvPr id="21" name="Ellipse 20">
            <a:extLst>
              <a:ext uri="{FF2B5EF4-FFF2-40B4-BE49-F238E27FC236}">
                <a16:creationId xmlns:a16="http://schemas.microsoft.com/office/drawing/2014/main" id="{012488E1-F290-770E-922D-1650240D723D}"/>
              </a:ext>
            </a:extLst>
          </p:cNvPr>
          <p:cNvSpPr>
            <a:spLocks noChangeAspect="1"/>
          </p:cNvSpPr>
          <p:nvPr/>
        </p:nvSpPr>
        <p:spPr>
          <a:xfrm>
            <a:off x="3398131" y="1879483"/>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838D0EAB-ACA7-2C84-B2D8-471216410C38}"/>
              </a:ext>
            </a:extLst>
          </p:cNvPr>
          <p:cNvSpPr txBox="1"/>
          <p:nvPr/>
        </p:nvSpPr>
        <p:spPr>
          <a:xfrm>
            <a:off x="450000" y="1403748"/>
            <a:ext cx="3995453" cy="369332"/>
          </a:xfrm>
          <a:prstGeom prst="rect">
            <a:avLst/>
          </a:prstGeom>
          <a:noFill/>
        </p:spPr>
        <p:txBody>
          <a:bodyPr wrap="square">
            <a:spAutoFit/>
          </a:bodyPr>
          <a:lstStyle/>
          <a:p>
            <a:pPr algn="ctr"/>
            <a:r>
              <a:rPr lang="fr-FR" b="1" dirty="0">
                <a:solidFill>
                  <a:srgbClr val="00497E"/>
                </a:solidFill>
                <a:latin typeface="Arial" panose="020B0604020202020204" pitchFamily="34" charset="0"/>
                <a:cs typeface="Arial" panose="020B0604020202020204" pitchFamily="34" charset="0"/>
              </a:rPr>
              <a:t>Secouer doucement les épaules</a:t>
            </a:r>
          </a:p>
        </p:txBody>
      </p:sp>
      <p:grpSp>
        <p:nvGrpSpPr>
          <p:cNvPr id="23" name="Groupe 22">
            <a:extLst>
              <a:ext uri="{FF2B5EF4-FFF2-40B4-BE49-F238E27FC236}">
                <a16:creationId xmlns:a16="http://schemas.microsoft.com/office/drawing/2014/main" id="{1C3CF593-51DF-9C0D-915F-D6E9FEA68D14}"/>
              </a:ext>
            </a:extLst>
          </p:cNvPr>
          <p:cNvGrpSpPr/>
          <p:nvPr/>
        </p:nvGrpSpPr>
        <p:grpSpPr>
          <a:xfrm>
            <a:off x="7237512" y="2925066"/>
            <a:ext cx="3347675" cy="1147329"/>
            <a:chOff x="8605626" y="486709"/>
            <a:chExt cx="3347675" cy="1147329"/>
          </a:xfrm>
        </p:grpSpPr>
        <p:sp>
          <p:nvSpPr>
            <p:cNvPr id="24" name="Rectangle : coins arrondis 1047">
              <a:extLst>
                <a:ext uri="{FF2B5EF4-FFF2-40B4-BE49-F238E27FC236}">
                  <a16:creationId xmlns:a16="http://schemas.microsoft.com/office/drawing/2014/main" id="{7BA0C9DD-E5CD-FB5F-3646-C85EC174A3F6}"/>
                </a:ext>
              </a:extLst>
            </p:cNvPr>
            <p:cNvSpPr/>
            <p:nvPr/>
          </p:nvSpPr>
          <p:spPr>
            <a:xfrm>
              <a:off x="8605626" y="486709"/>
              <a:ext cx="3347675" cy="1147329"/>
            </a:xfrm>
            <a:custGeom>
              <a:avLst/>
              <a:gdLst>
                <a:gd name="connsiteX0" fmla="*/ 0 w 3958389"/>
                <a:gd name="connsiteY0" fmla="*/ 266518 h 1599075"/>
                <a:gd name="connsiteX1" fmla="*/ 266518 w 3958389"/>
                <a:gd name="connsiteY1" fmla="*/ 0 h 1599075"/>
                <a:gd name="connsiteX2" fmla="*/ 3691871 w 3958389"/>
                <a:gd name="connsiteY2" fmla="*/ 0 h 1599075"/>
                <a:gd name="connsiteX3" fmla="*/ 3958389 w 3958389"/>
                <a:gd name="connsiteY3" fmla="*/ 266518 h 1599075"/>
                <a:gd name="connsiteX4" fmla="*/ 3958389 w 3958389"/>
                <a:gd name="connsiteY4" fmla="*/ 1332557 h 1599075"/>
                <a:gd name="connsiteX5" fmla="*/ 3691871 w 3958389"/>
                <a:gd name="connsiteY5" fmla="*/ 1599075 h 1599075"/>
                <a:gd name="connsiteX6" fmla="*/ 266518 w 3958389"/>
                <a:gd name="connsiteY6" fmla="*/ 1599075 h 1599075"/>
                <a:gd name="connsiteX7" fmla="*/ 0 w 3958389"/>
                <a:gd name="connsiteY7" fmla="*/ 1332557 h 1599075"/>
                <a:gd name="connsiteX8" fmla="*/ 0 w 3958389"/>
                <a:gd name="connsiteY8" fmla="*/ 266518 h 1599075"/>
                <a:gd name="connsiteX0" fmla="*/ 386811 w 4345200"/>
                <a:gd name="connsiteY0" fmla="*/ 266518 h 1599075"/>
                <a:gd name="connsiteX1" fmla="*/ 26795 w 4345200"/>
                <a:gd name="connsiteY1" fmla="*/ 25400 h 1599075"/>
                <a:gd name="connsiteX2" fmla="*/ 4078682 w 4345200"/>
                <a:gd name="connsiteY2" fmla="*/ 0 h 1599075"/>
                <a:gd name="connsiteX3" fmla="*/ 4345200 w 4345200"/>
                <a:gd name="connsiteY3" fmla="*/ 266518 h 1599075"/>
                <a:gd name="connsiteX4" fmla="*/ 4345200 w 4345200"/>
                <a:gd name="connsiteY4" fmla="*/ 1332557 h 1599075"/>
                <a:gd name="connsiteX5" fmla="*/ 4078682 w 4345200"/>
                <a:gd name="connsiteY5" fmla="*/ 1599075 h 1599075"/>
                <a:gd name="connsiteX6" fmla="*/ 653329 w 4345200"/>
                <a:gd name="connsiteY6" fmla="*/ 1599075 h 1599075"/>
                <a:gd name="connsiteX7" fmla="*/ 386811 w 4345200"/>
                <a:gd name="connsiteY7" fmla="*/ 1332557 h 1599075"/>
                <a:gd name="connsiteX8" fmla="*/ 386811 w 4345200"/>
                <a:gd name="connsiteY8" fmla="*/ 266518 h 1599075"/>
                <a:gd name="connsiteX0" fmla="*/ 306481 w 4349537"/>
                <a:gd name="connsiteY0" fmla="*/ 287684 h 1599075"/>
                <a:gd name="connsiteX1" fmla="*/ 31132 w 4349537"/>
                <a:gd name="connsiteY1" fmla="*/ 25400 h 1599075"/>
                <a:gd name="connsiteX2" fmla="*/ 4083019 w 4349537"/>
                <a:gd name="connsiteY2" fmla="*/ 0 h 1599075"/>
                <a:gd name="connsiteX3" fmla="*/ 4349537 w 4349537"/>
                <a:gd name="connsiteY3" fmla="*/ 266518 h 1599075"/>
                <a:gd name="connsiteX4" fmla="*/ 4349537 w 4349537"/>
                <a:gd name="connsiteY4" fmla="*/ 1332557 h 1599075"/>
                <a:gd name="connsiteX5" fmla="*/ 4083019 w 4349537"/>
                <a:gd name="connsiteY5" fmla="*/ 1599075 h 1599075"/>
                <a:gd name="connsiteX6" fmla="*/ 657666 w 4349537"/>
                <a:gd name="connsiteY6" fmla="*/ 1599075 h 1599075"/>
                <a:gd name="connsiteX7" fmla="*/ 391148 w 4349537"/>
                <a:gd name="connsiteY7" fmla="*/ 1332557 h 1599075"/>
                <a:gd name="connsiteX8" fmla="*/ 306481 w 4349537"/>
                <a:gd name="connsiteY8" fmla="*/ 287684 h 1599075"/>
                <a:gd name="connsiteX0" fmla="*/ 266887 w 4352276"/>
                <a:gd name="connsiteY0" fmla="*/ 330017 h 1599075"/>
                <a:gd name="connsiteX1" fmla="*/ 33871 w 4352276"/>
                <a:gd name="connsiteY1" fmla="*/ 25400 h 1599075"/>
                <a:gd name="connsiteX2" fmla="*/ 4085758 w 4352276"/>
                <a:gd name="connsiteY2" fmla="*/ 0 h 1599075"/>
                <a:gd name="connsiteX3" fmla="*/ 4352276 w 4352276"/>
                <a:gd name="connsiteY3" fmla="*/ 266518 h 1599075"/>
                <a:gd name="connsiteX4" fmla="*/ 4352276 w 4352276"/>
                <a:gd name="connsiteY4" fmla="*/ 1332557 h 1599075"/>
                <a:gd name="connsiteX5" fmla="*/ 4085758 w 4352276"/>
                <a:gd name="connsiteY5" fmla="*/ 1599075 h 1599075"/>
                <a:gd name="connsiteX6" fmla="*/ 660405 w 4352276"/>
                <a:gd name="connsiteY6" fmla="*/ 1599075 h 1599075"/>
                <a:gd name="connsiteX7" fmla="*/ 393887 w 4352276"/>
                <a:gd name="connsiteY7" fmla="*/ 1332557 h 1599075"/>
                <a:gd name="connsiteX8" fmla="*/ 266887 w 4352276"/>
                <a:gd name="connsiteY8" fmla="*/ 330017 h 1599075"/>
                <a:gd name="connsiteX0" fmla="*/ 378723 w 4464112"/>
                <a:gd name="connsiteY0" fmla="*/ 330017 h 1599075"/>
                <a:gd name="connsiteX1" fmla="*/ 27174 w 4464112"/>
                <a:gd name="connsiteY1" fmla="*/ 33866 h 1599075"/>
                <a:gd name="connsiteX2" fmla="*/ 4197594 w 4464112"/>
                <a:gd name="connsiteY2" fmla="*/ 0 h 1599075"/>
                <a:gd name="connsiteX3" fmla="*/ 4464112 w 4464112"/>
                <a:gd name="connsiteY3" fmla="*/ 266518 h 1599075"/>
                <a:gd name="connsiteX4" fmla="*/ 4464112 w 4464112"/>
                <a:gd name="connsiteY4" fmla="*/ 1332557 h 1599075"/>
                <a:gd name="connsiteX5" fmla="*/ 4197594 w 4464112"/>
                <a:gd name="connsiteY5" fmla="*/ 1599075 h 1599075"/>
                <a:gd name="connsiteX6" fmla="*/ 772241 w 4464112"/>
                <a:gd name="connsiteY6" fmla="*/ 1599075 h 1599075"/>
                <a:gd name="connsiteX7" fmla="*/ 505723 w 4464112"/>
                <a:gd name="connsiteY7" fmla="*/ 1332557 h 1599075"/>
                <a:gd name="connsiteX8" fmla="*/ 378723 w 4464112"/>
                <a:gd name="connsiteY8" fmla="*/ 330017 h 1599075"/>
                <a:gd name="connsiteX0" fmla="*/ 326438 w 4466860"/>
                <a:gd name="connsiteY0" fmla="*/ 380817 h 1599075"/>
                <a:gd name="connsiteX1" fmla="*/ 29922 w 4466860"/>
                <a:gd name="connsiteY1" fmla="*/ 33866 h 1599075"/>
                <a:gd name="connsiteX2" fmla="*/ 4200342 w 4466860"/>
                <a:gd name="connsiteY2" fmla="*/ 0 h 1599075"/>
                <a:gd name="connsiteX3" fmla="*/ 4466860 w 4466860"/>
                <a:gd name="connsiteY3" fmla="*/ 266518 h 1599075"/>
                <a:gd name="connsiteX4" fmla="*/ 4466860 w 4466860"/>
                <a:gd name="connsiteY4" fmla="*/ 1332557 h 1599075"/>
                <a:gd name="connsiteX5" fmla="*/ 4200342 w 4466860"/>
                <a:gd name="connsiteY5" fmla="*/ 1599075 h 1599075"/>
                <a:gd name="connsiteX6" fmla="*/ 774989 w 4466860"/>
                <a:gd name="connsiteY6" fmla="*/ 1599075 h 1599075"/>
                <a:gd name="connsiteX7" fmla="*/ 508471 w 4466860"/>
                <a:gd name="connsiteY7" fmla="*/ 1332557 h 1599075"/>
                <a:gd name="connsiteX8" fmla="*/ 326438 w 4466860"/>
                <a:gd name="connsiteY8" fmla="*/ 380817 h 1599075"/>
                <a:gd name="connsiteX0" fmla="*/ 286627 w 4469382"/>
                <a:gd name="connsiteY0" fmla="*/ 435851 h 1599075"/>
                <a:gd name="connsiteX1" fmla="*/ 32444 w 4469382"/>
                <a:gd name="connsiteY1" fmla="*/ 33866 h 1599075"/>
                <a:gd name="connsiteX2" fmla="*/ 4202864 w 4469382"/>
                <a:gd name="connsiteY2" fmla="*/ 0 h 1599075"/>
                <a:gd name="connsiteX3" fmla="*/ 4469382 w 4469382"/>
                <a:gd name="connsiteY3" fmla="*/ 266518 h 1599075"/>
                <a:gd name="connsiteX4" fmla="*/ 4469382 w 4469382"/>
                <a:gd name="connsiteY4" fmla="*/ 1332557 h 1599075"/>
                <a:gd name="connsiteX5" fmla="*/ 4202864 w 4469382"/>
                <a:gd name="connsiteY5" fmla="*/ 1599075 h 1599075"/>
                <a:gd name="connsiteX6" fmla="*/ 777511 w 4469382"/>
                <a:gd name="connsiteY6" fmla="*/ 1599075 h 1599075"/>
                <a:gd name="connsiteX7" fmla="*/ 510993 w 4469382"/>
                <a:gd name="connsiteY7" fmla="*/ 1332557 h 1599075"/>
                <a:gd name="connsiteX8" fmla="*/ 286627 w 4469382"/>
                <a:gd name="connsiteY8" fmla="*/ 435851 h 1599075"/>
                <a:gd name="connsiteX0" fmla="*/ 456043 w 4460892"/>
                <a:gd name="connsiteY0" fmla="*/ 459847 h 1599075"/>
                <a:gd name="connsiteX1" fmla="*/ 23954 w 4460892"/>
                <a:gd name="connsiteY1" fmla="*/ 33866 h 1599075"/>
                <a:gd name="connsiteX2" fmla="*/ 4194374 w 4460892"/>
                <a:gd name="connsiteY2" fmla="*/ 0 h 1599075"/>
                <a:gd name="connsiteX3" fmla="*/ 4460892 w 4460892"/>
                <a:gd name="connsiteY3" fmla="*/ 266518 h 1599075"/>
                <a:gd name="connsiteX4" fmla="*/ 4460892 w 4460892"/>
                <a:gd name="connsiteY4" fmla="*/ 1332557 h 1599075"/>
                <a:gd name="connsiteX5" fmla="*/ 4194374 w 4460892"/>
                <a:gd name="connsiteY5" fmla="*/ 1599075 h 1599075"/>
                <a:gd name="connsiteX6" fmla="*/ 769021 w 4460892"/>
                <a:gd name="connsiteY6" fmla="*/ 1599075 h 1599075"/>
                <a:gd name="connsiteX7" fmla="*/ 502503 w 4460892"/>
                <a:gd name="connsiteY7" fmla="*/ 1332557 h 1599075"/>
                <a:gd name="connsiteX8" fmla="*/ 456043 w 4460892"/>
                <a:gd name="connsiteY8" fmla="*/ 459847 h 1599075"/>
                <a:gd name="connsiteX0" fmla="*/ 481917 w 4459984"/>
                <a:gd name="connsiteY0" fmla="*/ 451848 h 1599075"/>
                <a:gd name="connsiteX1" fmla="*/ 23046 w 4459984"/>
                <a:gd name="connsiteY1" fmla="*/ 33866 h 1599075"/>
                <a:gd name="connsiteX2" fmla="*/ 4193466 w 4459984"/>
                <a:gd name="connsiteY2" fmla="*/ 0 h 1599075"/>
                <a:gd name="connsiteX3" fmla="*/ 4459984 w 4459984"/>
                <a:gd name="connsiteY3" fmla="*/ 266518 h 1599075"/>
                <a:gd name="connsiteX4" fmla="*/ 4459984 w 4459984"/>
                <a:gd name="connsiteY4" fmla="*/ 1332557 h 1599075"/>
                <a:gd name="connsiteX5" fmla="*/ 4193466 w 4459984"/>
                <a:gd name="connsiteY5" fmla="*/ 1599075 h 1599075"/>
                <a:gd name="connsiteX6" fmla="*/ 768113 w 4459984"/>
                <a:gd name="connsiteY6" fmla="*/ 1599075 h 1599075"/>
                <a:gd name="connsiteX7" fmla="*/ 501595 w 4459984"/>
                <a:gd name="connsiteY7" fmla="*/ 1332557 h 1599075"/>
                <a:gd name="connsiteX8" fmla="*/ 481917 w 4459984"/>
                <a:gd name="connsiteY8" fmla="*/ 451848 h 159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9984" h="1599075">
                  <a:moveTo>
                    <a:pt x="481917" y="451848"/>
                  </a:moveTo>
                  <a:cubicBezTo>
                    <a:pt x="481917" y="304654"/>
                    <a:pt x="-124148" y="33866"/>
                    <a:pt x="23046" y="33866"/>
                  </a:cubicBezTo>
                  <a:lnTo>
                    <a:pt x="4193466" y="0"/>
                  </a:lnTo>
                  <a:cubicBezTo>
                    <a:pt x="4340660" y="0"/>
                    <a:pt x="4459984" y="119324"/>
                    <a:pt x="4459984" y="266518"/>
                  </a:cubicBezTo>
                  <a:lnTo>
                    <a:pt x="4459984" y="1332557"/>
                  </a:lnTo>
                  <a:cubicBezTo>
                    <a:pt x="4459984" y="1479751"/>
                    <a:pt x="4340660" y="1599075"/>
                    <a:pt x="4193466" y="1599075"/>
                  </a:cubicBezTo>
                  <a:lnTo>
                    <a:pt x="768113" y="1599075"/>
                  </a:lnTo>
                  <a:cubicBezTo>
                    <a:pt x="620919" y="1599075"/>
                    <a:pt x="501595" y="1479751"/>
                    <a:pt x="501595" y="1332557"/>
                  </a:cubicBezTo>
                  <a:lnTo>
                    <a:pt x="481917" y="451848"/>
                  </a:lnTo>
                  <a:close/>
                </a:path>
              </a:pathLst>
            </a:custGeom>
            <a:solidFill>
              <a:schemeClr val="bg1"/>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02506F5A-352E-F95E-BDAF-61C5B669B1F5}"/>
                </a:ext>
              </a:extLst>
            </p:cNvPr>
            <p:cNvSpPr txBox="1"/>
            <p:nvPr/>
          </p:nvSpPr>
          <p:spPr>
            <a:xfrm>
              <a:off x="8999621" y="737208"/>
              <a:ext cx="2953680" cy="646331"/>
            </a:xfrm>
            <a:prstGeom prst="rect">
              <a:avLst/>
            </a:prstGeom>
            <a:noFill/>
          </p:spPr>
          <p:txBody>
            <a:bodyPr wrap="square">
              <a:spAutoFit/>
            </a:bodyPr>
            <a:lstStyle/>
            <a:p>
              <a:pPr algn="ctr"/>
              <a:r>
                <a:rPr lang="fr-FR" dirty="0">
                  <a:solidFill>
                    <a:srgbClr val="00497E"/>
                  </a:solidFill>
                  <a:latin typeface="Arial" panose="020B0604020202020204" pitchFamily="34" charset="0"/>
                  <a:cs typeface="Arial" panose="020B0604020202020204" pitchFamily="34" charset="0"/>
                </a:rPr>
                <a:t>Serrez-moi la main</a:t>
              </a:r>
            </a:p>
            <a:p>
              <a:pPr algn="ctr"/>
              <a:r>
                <a:rPr lang="fr-FR" dirty="0">
                  <a:solidFill>
                    <a:srgbClr val="00497E"/>
                  </a:solidFill>
                  <a:latin typeface="Arial" panose="020B0604020202020204" pitchFamily="34" charset="0"/>
                  <a:cs typeface="Arial" panose="020B0604020202020204" pitchFamily="34" charset="0"/>
                </a:rPr>
                <a:t>Clignez des yeux</a:t>
              </a:r>
            </a:p>
          </p:txBody>
        </p:sp>
      </p:grpSp>
      <p:sp>
        <p:nvSpPr>
          <p:cNvPr id="26" name="ZoneTexte 25">
            <a:extLst>
              <a:ext uri="{FF2B5EF4-FFF2-40B4-BE49-F238E27FC236}">
                <a16:creationId xmlns:a16="http://schemas.microsoft.com/office/drawing/2014/main" id="{5837B2B6-0869-13A8-A07B-D84A47359CC6}"/>
              </a:ext>
            </a:extLst>
          </p:cNvPr>
          <p:cNvSpPr txBox="1"/>
          <p:nvPr/>
        </p:nvSpPr>
        <p:spPr>
          <a:xfrm>
            <a:off x="6456679" y="2153485"/>
            <a:ext cx="4909339" cy="646331"/>
          </a:xfrm>
          <a:prstGeom prst="rect">
            <a:avLst/>
          </a:prstGeom>
          <a:noFill/>
        </p:spPr>
        <p:txBody>
          <a:bodyPr wrap="square">
            <a:spAutoFit/>
          </a:bodyPr>
          <a:lstStyle/>
          <a:p>
            <a:pPr algn="ctr"/>
            <a:r>
              <a:rPr lang="fr-FR" b="1" dirty="0">
                <a:solidFill>
                  <a:srgbClr val="00497E"/>
                </a:solidFill>
                <a:latin typeface="Arial" panose="020B0604020202020204" pitchFamily="34" charset="0"/>
                <a:cs typeface="Arial" panose="020B0604020202020204" pitchFamily="34" charset="0"/>
              </a:rPr>
              <a:t>Prendre la main de la victime </a:t>
            </a:r>
            <a:br>
              <a:rPr lang="fr-FR" b="1" dirty="0">
                <a:solidFill>
                  <a:srgbClr val="00497E"/>
                </a:solidFill>
                <a:latin typeface="Arial" panose="020B0604020202020204" pitchFamily="34" charset="0"/>
                <a:cs typeface="Arial" panose="020B0604020202020204" pitchFamily="34" charset="0"/>
              </a:rPr>
            </a:br>
            <a:r>
              <a:rPr lang="fr-FR" b="1" dirty="0">
                <a:solidFill>
                  <a:srgbClr val="00497E"/>
                </a:solidFill>
                <a:latin typeface="Arial" panose="020B0604020202020204" pitchFamily="34" charset="0"/>
                <a:cs typeface="Arial" panose="020B0604020202020204" pitchFamily="34" charset="0"/>
              </a:rPr>
              <a:t>et demander d’exécuter un ordre simple</a:t>
            </a:r>
          </a:p>
        </p:txBody>
      </p:sp>
      <p:sp>
        <p:nvSpPr>
          <p:cNvPr id="27" name="Organigramme : Terminateur 22">
            <a:extLst>
              <a:ext uri="{FF2B5EF4-FFF2-40B4-BE49-F238E27FC236}">
                <a16:creationId xmlns:a16="http://schemas.microsoft.com/office/drawing/2014/main" id="{08C9F37B-4BE0-AF9E-DAC4-19F670531C13}"/>
              </a:ext>
            </a:extLst>
          </p:cNvPr>
          <p:cNvSpPr>
            <a:spLocks noChangeAspect="1"/>
          </p:cNvSpPr>
          <p:nvPr/>
        </p:nvSpPr>
        <p:spPr>
          <a:xfrm rot="19121264">
            <a:off x="3365774" y="4102444"/>
            <a:ext cx="1923418"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28" name="Organigramme : Délai 6">
            <a:extLst>
              <a:ext uri="{FF2B5EF4-FFF2-40B4-BE49-F238E27FC236}">
                <a16:creationId xmlns:a16="http://schemas.microsoft.com/office/drawing/2014/main" id="{71640AA4-3C87-5F37-9446-766048DC7632}"/>
              </a:ext>
            </a:extLst>
          </p:cNvPr>
          <p:cNvSpPr>
            <a:spLocks noChangeAspect="1"/>
          </p:cNvSpPr>
          <p:nvPr/>
        </p:nvSpPr>
        <p:spPr>
          <a:xfrm rot="5400000" flipH="1">
            <a:off x="4936938" y="2744474"/>
            <a:ext cx="1587869" cy="2209323"/>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 name="connsiteX0" fmla="*/ 0 w 3265176"/>
              <a:gd name="connsiteY0" fmla="*/ 0 h 2594959"/>
              <a:gd name="connsiteX1" fmla="*/ 1480458 w 3265176"/>
              <a:gd name="connsiteY1" fmla="*/ 0 h 2594959"/>
              <a:gd name="connsiteX2" fmla="*/ 3265151 w 3265176"/>
              <a:gd name="connsiteY2" fmla="*/ 2247650 h 2594959"/>
              <a:gd name="connsiteX3" fmla="*/ 1480458 w 3265176"/>
              <a:gd name="connsiteY3" fmla="*/ 1755318 h 2594959"/>
              <a:gd name="connsiteX4" fmla="*/ 0 w 3265176"/>
              <a:gd name="connsiteY4" fmla="*/ 1755318 h 2594959"/>
              <a:gd name="connsiteX5" fmla="*/ 0 w 3265176"/>
              <a:gd name="connsiteY5" fmla="*/ 0 h 2594959"/>
              <a:gd name="connsiteX0" fmla="*/ 0 w 3265162"/>
              <a:gd name="connsiteY0" fmla="*/ 0 h 2432604"/>
              <a:gd name="connsiteX1" fmla="*/ 1480458 w 3265162"/>
              <a:gd name="connsiteY1" fmla="*/ 0 h 2432604"/>
              <a:gd name="connsiteX2" fmla="*/ 3265151 w 3265162"/>
              <a:gd name="connsiteY2" fmla="*/ 2247650 h 2432604"/>
              <a:gd name="connsiteX3" fmla="*/ 1457923 w 3265162"/>
              <a:gd name="connsiteY3" fmla="*/ 2299645 h 2432604"/>
              <a:gd name="connsiteX4" fmla="*/ 0 w 3265162"/>
              <a:gd name="connsiteY4" fmla="*/ 1755318 h 2432604"/>
              <a:gd name="connsiteX5" fmla="*/ 0 w 3265162"/>
              <a:gd name="connsiteY5" fmla="*/ 0 h 2432604"/>
              <a:gd name="connsiteX0" fmla="*/ 0 w 3265162"/>
              <a:gd name="connsiteY0" fmla="*/ 0 h 2477397"/>
              <a:gd name="connsiteX1" fmla="*/ 1480458 w 3265162"/>
              <a:gd name="connsiteY1" fmla="*/ 0 h 2477397"/>
              <a:gd name="connsiteX2" fmla="*/ 3265151 w 3265162"/>
              <a:gd name="connsiteY2" fmla="*/ 2247650 h 2477397"/>
              <a:gd name="connsiteX3" fmla="*/ 1457923 w 3265162"/>
              <a:gd name="connsiteY3" fmla="*/ 2299645 h 2477397"/>
              <a:gd name="connsiteX4" fmla="*/ 0 w 3265162"/>
              <a:gd name="connsiteY4" fmla="*/ 1755318 h 2477397"/>
              <a:gd name="connsiteX5" fmla="*/ 0 w 3265162"/>
              <a:gd name="connsiteY5" fmla="*/ 0 h 2477397"/>
              <a:gd name="connsiteX0" fmla="*/ 0 w 3265162"/>
              <a:gd name="connsiteY0" fmla="*/ 0 h 2502002"/>
              <a:gd name="connsiteX1" fmla="*/ 1480458 w 3265162"/>
              <a:gd name="connsiteY1" fmla="*/ 0 h 2502002"/>
              <a:gd name="connsiteX2" fmla="*/ 3265151 w 3265162"/>
              <a:gd name="connsiteY2" fmla="*/ 2247650 h 2502002"/>
              <a:gd name="connsiteX3" fmla="*/ 1457923 w 3265162"/>
              <a:gd name="connsiteY3" fmla="*/ 2299645 h 2502002"/>
              <a:gd name="connsiteX4" fmla="*/ 0 w 3265162"/>
              <a:gd name="connsiteY4" fmla="*/ 1755318 h 2502002"/>
              <a:gd name="connsiteX5" fmla="*/ 0 w 3265162"/>
              <a:gd name="connsiteY5" fmla="*/ 0 h 2502002"/>
              <a:gd name="connsiteX0" fmla="*/ 0 w 3265162"/>
              <a:gd name="connsiteY0" fmla="*/ 0 h 2508229"/>
              <a:gd name="connsiteX1" fmla="*/ 1480458 w 3265162"/>
              <a:gd name="connsiteY1" fmla="*/ 0 h 2508229"/>
              <a:gd name="connsiteX2" fmla="*/ 3265151 w 3265162"/>
              <a:gd name="connsiteY2" fmla="*/ 2247650 h 2508229"/>
              <a:gd name="connsiteX3" fmla="*/ 1457923 w 3265162"/>
              <a:gd name="connsiteY3" fmla="*/ 2299645 h 2508229"/>
              <a:gd name="connsiteX4" fmla="*/ 0 w 3265162"/>
              <a:gd name="connsiteY4" fmla="*/ 1755318 h 2508229"/>
              <a:gd name="connsiteX5" fmla="*/ 0 w 3265162"/>
              <a:gd name="connsiteY5" fmla="*/ 0 h 2508229"/>
              <a:gd name="connsiteX0" fmla="*/ 0 w 3267977"/>
              <a:gd name="connsiteY0" fmla="*/ 0 h 2467797"/>
              <a:gd name="connsiteX1" fmla="*/ 1780448 w 3267977"/>
              <a:gd name="connsiteY1" fmla="*/ 658714 h 2467797"/>
              <a:gd name="connsiteX2" fmla="*/ 3265151 w 3267977"/>
              <a:gd name="connsiteY2" fmla="*/ 2247650 h 2467797"/>
              <a:gd name="connsiteX3" fmla="*/ 1457923 w 3267977"/>
              <a:gd name="connsiteY3" fmla="*/ 2299645 h 2467797"/>
              <a:gd name="connsiteX4" fmla="*/ 0 w 3267977"/>
              <a:gd name="connsiteY4" fmla="*/ 1755318 h 2467797"/>
              <a:gd name="connsiteX5" fmla="*/ 0 w 3267977"/>
              <a:gd name="connsiteY5" fmla="*/ 0 h 2467797"/>
              <a:gd name="connsiteX0" fmla="*/ 0 w 3267697"/>
              <a:gd name="connsiteY0" fmla="*/ 0 h 2467797"/>
              <a:gd name="connsiteX1" fmla="*/ 1780448 w 3267697"/>
              <a:gd name="connsiteY1" fmla="*/ 658714 h 2467797"/>
              <a:gd name="connsiteX2" fmla="*/ 3265151 w 3267697"/>
              <a:gd name="connsiteY2" fmla="*/ 2247650 h 2467797"/>
              <a:gd name="connsiteX3" fmla="*/ 1457923 w 3267697"/>
              <a:gd name="connsiteY3" fmla="*/ 2299645 h 2467797"/>
              <a:gd name="connsiteX4" fmla="*/ 0 w 3267697"/>
              <a:gd name="connsiteY4" fmla="*/ 1755318 h 2467797"/>
              <a:gd name="connsiteX5" fmla="*/ 0 w 3267697"/>
              <a:gd name="connsiteY5" fmla="*/ 0 h 246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7697" h="2467797">
                <a:moveTo>
                  <a:pt x="0" y="0"/>
                </a:moveTo>
                <a:lnTo>
                  <a:pt x="1780448" y="658714"/>
                </a:lnTo>
                <a:cubicBezTo>
                  <a:pt x="2511723" y="1053450"/>
                  <a:pt x="3318905" y="1974162"/>
                  <a:pt x="3265151" y="2247650"/>
                </a:cubicBezTo>
                <a:cubicBezTo>
                  <a:pt x="3211397" y="2521138"/>
                  <a:pt x="2309551" y="2541361"/>
                  <a:pt x="1457923" y="2299645"/>
                </a:cubicBezTo>
                <a:lnTo>
                  <a:pt x="0" y="1755318"/>
                </a:lnTo>
                <a:lnTo>
                  <a:pt x="0" y="0"/>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29" name="Organigramme : Délai 6">
            <a:extLst>
              <a:ext uri="{FF2B5EF4-FFF2-40B4-BE49-F238E27FC236}">
                <a16:creationId xmlns:a16="http://schemas.microsoft.com/office/drawing/2014/main" id="{AA86A668-BBCE-EB19-D00C-210FA711D7BE}"/>
              </a:ext>
            </a:extLst>
          </p:cNvPr>
          <p:cNvSpPr>
            <a:spLocks noChangeAspect="1"/>
          </p:cNvSpPr>
          <p:nvPr/>
        </p:nvSpPr>
        <p:spPr>
          <a:xfrm rot="5400000" flipH="1">
            <a:off x="5145366" y="3163604"/>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0" name="Ellipse 29">
            <a:extLst>
              <a:ext uri="{FF2B5EF4-FFF2-40B4-BE49-F238E27FC236}">
                <a16:creationId xmlns:a16="http://schemas.microsoft.com/office/drawing/2014/main" id="{0AE69CEF-BE11-3D9B-5554-EB4DEB292F7F}"/>
              </a:ext>
            </a:extLst>
          </p:cNvPr>
          <p:cNvSpPr>
            <a:spLocks noChangeAspect="1"/>
          </p:cNvSpPr>
          <p:nvPr/>
        </p:nvSpPr>
        <p:spPr>
          <a:xfrm>
            <a:off x="5144772" y="1769405"/>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31" name="Organigramme : Terminateur 26">
            <a:extLst>
              <a:ext uri="{FF2B5EF4-FFF2-40B4-BE49-F238E27FC236}">
                <a16:creationId xmlns:a16="http://schemas.microsoft.com/office/drawing/2014/main" id="{65F7805B-F4EC-A8BF-6422-75F3F6A5161E}"/>
              </a:ext>
            </a:extLst>
          </p:cNvPr>
          <p:cNvSpPr>
            <a:spLocks noChangeAspect="1"/>
          </p:cNvSpPr>
          <p:nvPr/>
        </p:nvSpPr>
        <p:spPr>
          <a:xfrm rot="14963509">
            <a:off x="4538586" y="4176049"/>
            <a:ext cx="1497092"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2" name="Organigramme : Terminateur 27">
            <a:extLst>
              <a:ext uri="{FF2B5EF4-FFF2-40B4-BE49-F238E27FC236}">
                <a16:creationId xmlns:a16="http://schemas.microsoft.com/office/drawing/2014/main" id="{D9B7AD3A-0933-7EDD-25E8-67921726E9F7}"/>
              </a:ext>
            </a:extLst>
          </p:cNvPr>
          <p:cNvSpPr>
            <a:spLocks noChangeAspect="1"/>
          </p:cNvSpPr>
          <p:nvPr/>
        </p:nvSpPr>
        <p:spPr>
          <a:xfrm rot="16607923">
            <a:off x="5523065" y="4399431"/>
            <a:ext cx="1993480"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3" name="Organigramme : Délai 6">
            <a:extLst>
              <a:ext uri="{FF2B5EF4-FFF2-40B4-BE49-F238E27FC236}">
                <a16:creationId xmlns:a16="http://schemas.microsoft.com/office/drawing/2014/main" id="{67E862B7-1C20-56E2-B22A-260DEB5F5162}"/>
              </a:ext>
            </a:extLst>
          </p:cNvPr>
          <p:cNvSpPr>
            <a:spLocks noChangeAspect="1"/>
          </p:cNvSpPr>
          <p:nvPr/>
        </p:nvSpPr>
        <p:spPr>
          <a:xfrm flipH="1">
            <a:off x="3464833" y="4677131"/>
            <a:ext cx="2604740" cy="943068"/>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4" name="Organigramme : Terminateur 29">
            <a:extLst>
              <a:ext uri="{FF2B5EF4-FFF2-40B4-BE49-F238E27FC236}">
                <a16:creationId xmlns:a16="http://schemas.microsoft.com/office/drawing/2014/main" id="{72B3B992-275B-81F9-403A-739D8D199081}"/>
              </a:ext>
            </a:extLst>
          </p:cNvPr>
          <p:cNvSpPr>
            <a:spLocks noChangeAspect="1"/>
          </p:cNvSpPr>
          <p:nvPr/>
        </p:nvSpPr>
        <p:spPr>
          <a:xfrm>
            <a:off x="3844479" y="5263708"/>
            <a:ext cx="2893848" cy="356491"/>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5" name="Organigramme : Terminateur 30">
            <a:extLst>
              <a:ext uri="{FF2B5EF4-FFF2-40B4-BE49-F238E27FC236}">
                <a16:creationId xmlns:a16="http://schemas.microsoft.com/office/drawing/2014/main" id="{37982A09-272F-4F28-AAA2-D45CFBB1A10C}"/>
              </a:ext>
            </a:extLst>
          </p:cNvPr>
          <p:cNvSpPr>
            <a:spLocks noChangeAspect="1"/>
          </p:cNvSpPr>
          <p:nvPr/>
        </p:nvSpPr>
        <p:spPr>
          <a:xfrm rot="18343394">
            <a:off x="3342463" y="4370842"/>
            <a:ext cx="2187850"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grpSp>
        <p:nvGrpSpPr>
          <p:cNvPr id="36" name="Groupe 35">
            <a:extLst>
              <a:ext uri="{FF2B5EF4-FFF2-40B4-BE49-F238E27FC236}">
                <a16:creationId xmlns:a16="http://schemas.microsoft.com/office/drawing/2014/main" id="{46321FBE-764A-21BD-270E-15DC6FA570F4}"/>
              </a:ext>
            </a:extLst>
          </p:cNvPr>
          <p:cNvGrpSpPr/>
          <p:nvPr/>
        </p:nvGrpSpPr>
        <p:grpSpPr>
          <a:xfrm>
            <a:off x="4902480" y="1773080"/>
            <a:ext cx="1933054" cy="2904050"/>
            <a:chOff x="4876823" y="1452239"/>
            <a:chExt cx="1933054" cy="2904050"/>
          </a:xfrm>
        </p:grpSpPr>
        <p:sp>
          <p:nvSpPr>
            <p:cNvPr id="37" name="Organigramme : Délai 6">
              <a:extLst>
                <a:ext uri="{FF2B5EF4-FFF2-40B4-BE49-F238E27FC236}">
                  <a16:creationId xmlns:a16="http://schemas.microsoft.com/office/drawing/2014/main" id="{CAB2F440-FF54-129A-8A31-AA31BC255153}"/>
                </a:ext>
              </a:extLst>
            </p:cNvPr>
            <p:cNvSpPr>
              <a:spLocks noChangeAspect="1"/>
            </p:cNvSpPr>
            <p:nvPr/>
          </p:nvSpPr>
          <p:spPr>
            <a:xfrm rot="5400000" flipH="1">
              <a:off x="5123980" y="2846438"/>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8" name="Organigramme : Terminateur 34">
              <a:extLst>
                <a:ext uri="{FF2B5EF4-FFF2-40B4-BE49-F238E27FC236}">
                  <a16:creationId xmlns:a16="http://schemas.microsoft.com/office/drawing/2014/main" id="{E2F77CB8-3FFC-5095-D4DA-07CE3B2F1A95}"/>
                </a:ext>
              </a:extLst>
            </p:cNvPr>
            <p:cNvSpPr>
              <a:spLocks noChangeAspect="1"/>
            </p:cNvSpPr>
            <p:nvPr/>
          </p:nvSpPr>
          <p:spPr>
            <a:xfrm rot="16200000">
              <a:off x="6098351" y="3594290"/>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9" name="Ellipse 38">
              <a:extLst>
                <a:ext uri="{FF2B5EF4-FFF2-40B4-BE49-F238E27FC236}">
                  <a16:creationId xmlns:a16="http://schemas.microsoft.com/office/drawing/2014/main" id="{225710E5-0218-A244-F2D2-4ECFB17DBBB3}"/>
                </a:ext>
              </a:extLst>
            </p:cNvPr>
            <p:cNvSpPr>
              <a:spLocks noChangeAspect="1"/>
            </p:cNvSpPr>
            <p:nvPr/>
          </p:nvSpPr>
          <p:spPr>
            <a:xfrm>
              <a:off x="5123386" y="1452239"/>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40" name="Organigramme : Terminateur 36">
              <a:extLst>
                <a:ext uri="{FF2B5EF4-FFF2-40B4-BE49-F238E27FC236}">
                  <a16:creationId xmlns:a16="http://schemas.microsoft.com/office/drawing/2014/main" id="{3422BE64-0A10-BD08-FB3F-6EA11D408304}"/>
                </a:ext>
              </a:extLst>
            </p:cNvPr>
            <p:cNvSpPr>
              <a:spLocks noChangeAspect="1"/>
            </p:cNvSpPr>
            <p:nvPr/>
          </p:nvSpPr>
          <p:spPr>
            <a:xfrm rot="16200000">
              <a:off x="4578459" y="3594290"/>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grpSp>
      <p:grpSp>
        <p:nvGrpSpPr>
          <p:cNvPr id="41" name="Groupe 40">
            <a:extLst>
              <a:ext uri="{FF2B5EF4-FFF2-40B4-BE49-F238E27FC236}">
                <a16:creationId xmlns:a16="http://schemas.microsoft.com/office/drawing/2014/main" id="{38A95717-19FA-648A-302E-E08F11E42B64}"/>
              </a:ext>
            </a:extLst>
          </p:cNvPr>
          <p:cNvGrpSpPr/>
          <p:nvPr/>
        </p:nvGrpSpPr>
        <p:grpSpPr>
          <a:xfrm>
            <a:off x="1338943" y="1991599"/>
            <a:ext cx="9650186" cy="3462653"/>
            <a:chOff x="-109680" y="3689140"/>
            <a:chExt cx="9650186" cy="3462653"/>
          </a:xfrm>
        </p:grpSpPr>
        <p:sp>
          <p:nvSpPr>
            <p:cNvPr id="42" name="Rectangle : coins arrondis 41">
              <a:extLst>
                <a:ext uri="{FF2B5EF4-FFF2-40B4-BE49-F238E27FC236}">
                  <a16:creationId xmlns:a16="http://schemas.microsoft.com/office/drawing/2014/main" id="{58D9A00B-0AFC-29F5-7747-BCD96F6D75FF}"/>
                </a:ext>
              </a:extLst>
            </p:cNvPr>
            <p:cNvSpPr/>
            <p:nvPr/>
          </p:nvSpPr>
          <p:spPr>
            <a:xfrm>
              <a:off x="-109680" y="3689140"/>
              <a:ext cx="9650186" cy="346265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43" name="ZoneTexte 42">
              <a:extLst>
                <a:ext uri="{FF2B5EF4-FFF2-40B4-BE49-F238E27FC236}">
                  <a16:creationId xmlns:a16="http://schemas.microsoft.com/office/drawing/2014/main" id="{2B5E12F8-B0EE-7CF1-2D44-2BC3BA393473}"/>
                </a:ext>
              </a:extLst>
            </p:cNvPr>
            <p:cNvSpPr txBox="1"/>
            <p:nvPr/>
          </p:nvSpPr>
          <p:spPr>
            <a:xfrm>
              <a:off x="1262063" y="4394474"/>
              <a:ext cx="6462401" cy="646331"/>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Si la victime répond ou réagit : elle est consciente. </a:t>
              </a:r>
              <a:br>
                <a:rPr lang="fr-FR" dirty="0">
                  <a:solidFill>
                    <a:srgbClr val="00497E"/>
                  </a:solidFill>
                  <a:latin typeface="Arial" panose="020B0604020202020204" pitchFamily="34" charset="0"/>
                  <a:cs typeface="Arial" panose="020B0604020202020204" pitchFamily="34" charset="0"/>
                </a:rPr>
              </a:br>
              <a:r>
                <a:rPr lang="fr-FR" dirty="0">
                  <a:solidFill>
                    <a:srgbClr val="00497E"/>
                  </a:solidFill>
                  <a:latin typeface="Arial" panose="020B0604020202020204" pitchFamily="34" charset="0"/>
                  <a:cs typeface="Arial" panose="020B0604020202020204" pitchFamily="34" charset="0"/>
                </a:rPr>
                <a:t>Il convient d’adopter la conduite à tenir adaptée au malaise.</a:t>
              </a:r>
            </a:p>
          </p:txBody>
        </p:sp>
        <p:sp>
          <p:nvSpPr>
            <p:cNvPr id="44" name="ZoneTexte 43">
              <a:extLst>
                <a:ext uri="{FF2B5EF4-FFF2-40B4-BE49-F238E27FC236}">
                  <a16:creationId xmlns:a16="http://schemas.microsoft.com/office/drawing/2014/main" id="{CA84A2A6-4605-4767-3615-0A20E166F542}"/>
                </a:ext>
              </a:extLst>
            </p:cNvPr>
            <p:cNvSpPr txBox="1"/>
            <p:nvPr/>
          </p:nvSpPr>
          <p:spPr>
            <a:xfrm>
              <a:off x="1305110" y="5206109"/>
              <a:ext cx="6116180"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Si la victime ne répond pas et ne réagit pas :</a:t>
              </a:r>
            </a:p>
          </p:txBody>
        </p:sp>
        <p:sp>
          <p:nvSpPr>
            <p:cNvPr id="45" name="ZoneTexte 44">
              <a:extLst>
                <a:ext uri="{FF2B5EF4-FFF2-40B4-BE49-F238E27FC236}">
                  <a16:creationId xmlns:a16="http://schemas.microsoft.com/office/drawing/2014/main" id="{F14D0049-CDC2-23FC-9960-5A9F87D45AE2}"/>
                </a:ext>
              </a:extLst>
            </p:cNvPr>
            <p:cNvSpPr txBox="1"/>
            <p:nvPr/>
          </p:nvSpPr>
          <p:spPr>
            <a:xfrm>
              <a:off x="2251782" y="6027458"/>
              <a:ext cx="5866664"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L’allonger sur le dos, quelle que soit sa position initiale</a:t>
              </a:r>
            </a:p>
          </p:txBody>
        </p:sp>
        <p:sp>
          <p:nvSpPr>
            <p:cNvPr id="46" name="ZoneTexte 45">
              <a:extLst>
                <a:ext uri="{FF2B5EF4-FFF2-40B4-BE49-F238E27FC236}">
                  <a16:creationId xmlns:a16="http://schemas.microsoft.com/office/drawing/2014/main" id="{02317190-20A5-A1DC-E343-905C47A984E2}"/>
                </a:ext>
              </a:extLst>
            </p:cNvPr>
            <p:cNvSpPr txBox="1"/>
            <p:nvPr/>
          </p:nvSpPr>
          <p:spPr>
            <a:xfrm>
              <a:off x="2251782" y="5617935"/>
              <a:ext cx="4485268"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Demander de l’aide, si vous êtes seul</a:t>
              </a:r>
            </a:p>
          </p:txBody>
        </p:sp>
        <p:sp>
          <p:nvSpPr>
            <p:cNvPr id="47" name="Flèche : droite 40">
              <a:extLst>
                <a:ext uri="{FF2B5EF4-FFF2-40B4-BE49-F238E27FC236}">
                  <a16:creationId xmlns:a16="http://schemas.microsoft.com/office/drawing/2014/main" id="{D7F3112D-1C2F-2775-25A9-93419C15560A}"/>
                </a:ext>
              </a:extLst>
            </p:cNvPr>
            <p:cNvSpPr/>
            <p:nvPr/>
          </p:nvSpPr>
          <p:spPr>
            <a:xfrm>
              <a:off x="1466953" y="5605698"/>
              <a:ext cx="752169" cy="39728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48" name="Flèche : droite 41">
              <a:extLst>
                <a:ext uri="{FF2B5EF4-FFF2-40B4-BE49-F238E27FC236}">
                  <a16:creationId xmlns:a16="http://schemas.microsoft.com/office/drawing/2014/main" id="{B9991EFF-F958-56D0-DC82-B529A28D6852}"/>
                </a:ext>
              </a:extLst>
            </p:cNvPr>
            <p:cNvSpPr/>
            <p:nvPr/>
          </p:nvSpPr>
          <p:spPr>
            <a:xfrm>
              <a:off x="1460002" y="6032238"/>
              <a:ext cx="752169" cy="39728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grpSp>
    </p:spTree>
    <p:extLst>
      <p:ext uri="{BB962C8B-B14F-4D97-AF65-F5344CB8AC3E}">
        <p14:creationId xmlns:p14="http://schemas.microsoft.com/office/powerpoint/2010/main" val="34765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xit" presetSubtype="0" fill="hold" grpId="1"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15" grpId="0" animBg="1"/>
      <p:bldP spid="16" grpId="0" animBg="1"/>
      <p:bldP spid="17" grpId="0"/>
      <p:bldP spid="21" grpId="0" animBg="1"/>
      <p:bldP spid="22" grpId="0"/>
      <p:bldP spid="26" grpId="0"/>
      <p:bldP spid="27" grpId="0" animBg="1"/>
      <p:bldP spid="28" grpId="0" animBg="1"/>
      <p:bldP spid="29" grpId="0" animBg="1"/>
      <p:bldP spid="30" grpId="0" animBg="1"/>
      <p:bldP spid="31" grpId="0" animBg="1"/>
      <p:bldP spid="32" grpId="0" animBg="1"/>
      <p:bldP spid="32" grpId="1" animBg="1"/>
      <p:bldP spid="33" grpId="0" animBg="1"/>
      <p:bldP spid="34" grpId="0" animBg="1"/>
      <p:bldP spid="3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BDA6A78E-5703-A31C-39EC-E6F44D02416A}"/>
              </a:ext>
            </a:extLst>
          </p:cNvPr>
          <p:cNvSpPr>
            <a:spLocks noGrp="1"/>
          </p:cNvSpPr>
          <p:nvPr>
            <p:ph type="body" sz="quarter" idx="11"/>
          </p:nvPr>
        </p:nvSpPr>
        <p:spPr/>
        <p:txBody>
          <a:bodyPr/>
          <a:lstStyle/>
          <a:p>
            <a:r>
              <a:rPr lang="fr-FR" dirty="0"/>
              <a:t>Libérer les voies aériennes</a:t>
            </a:r>
          </a:p>
        </p:txBody>
      </p:sp>
      <p:sp>
        <p:nvSpPr>
          <p:cNvPr id="5" name="Rectangle : coins arrondis 4">
            <a:extLst>
              <a:ext uri="{FF2B5EF4-FFF2-40B4-BE49-F238E27FC236}">
                <a16:creationId xmlns:a16="http://schemas.microsoft.com/office/drawing/2014/main" id="{BECF1F37-D465-D3EC-57E4-5BED4D9A916B}"/>
              </a:ext>
            </a:extLst>
          </p:cNvPr>
          <p:cNvSpPr/>
          <p:nvPr/>
        </p:nvSpPr>
        <p:spPr>
          <a:xfrm>
            <a:off x="427681" y="1209691"/>
            <a:ext cx="11336638" cy="3092399"/>
          </a:xfrm>
          <a:prstGeom prst="roundRect">
            <a:avLst>
              <a:gd name="adj" fmla="val 10585"/>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rgbClr val="00497E"/>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439AA9D-8651-1A2E-9378-8BBF6B7F66C5}"/>
              </a:ext>
            </a:extLst>
          </p:cNvPr>
          <p:cNvSpPr txBox="1"/>
          <p:nvPr/>
        </p:nvSpPr>
        <p:spPr>
          <a:xfrm>
            <a:off x="3700653" y="1215426"/>
            <a:ext cx="4790694" cy="369332"/>
          </a:xfrm>
          <a:prstGeom prst="rect">
            <a:avLst/>
          </a:prstGeom>
          <a:noFill/>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Libération des voies aériennes</a:t>
            </a:r>
          </a:p>
        </p:txBody>
      </p:sp>
      <p:sp>
        <p:nvSpPr>
          <p:cNvPr id="7" name="ZoneTexte 6">
            <a:extLst>
              <a:ext uri="{FF2B5EF4-FFF2-40B4-BE49-F238E27FC236}">
                <a16:creationId xmlns:a16="http://schemas.microsoft.com/office/drawing/2014/main" id="{32357361-0678-F975-9A73-D3378B60F6E3}"/>
              </a:ext>
            </a:extLst>
          </p:cNvPr>
          <p:cNvSpPr txBox="1"/>
          <p:nvPr/>
        </p:nvSpPr>
        <p:spPr>
          <a:xfrm>
            <a:off x="2240884" y="2009962"/>
            <a:ext cx="2032917" cy="30646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Adulte et enfant</a:t>
            </a:r>
          </a:p>
        </p:txBody>
      </p:sp>
      <p:sp>
        <p:nvSpPr>
          <p:cNvPr id="49" name="ZoneTexte 48">
            <a:extLst>
              <a:ext uri="{FF2B5EF4-FFF2-40B4-BE49-F238E27FC236}">
                <a16:creationId xmlns:a16="http://schemas.microsoft.com/office/drawing/2014/main" id="{3F066E29-6AF6-6B1E-4A07-879F98BAE474}"/>
              </a:ext>
            </a:extLst>
          </p:cNvPr>
          <p:cNvSpPr txBox="1"/>
          <p:nvPr/>
        </p:nvSpPr>
        <p:spPr>
          <a:xfrm>
            <a:off x="8267899" y="1998404"/>
            <a:ext cx="1456469" cy="27699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lgn="ctr">
              <a:defRPr sz="12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Nourrisson</a:t>
            </a:r>
          </a:p>
        </p:txBody>
      </p:sp>
      <p:sp>
        <p:nvSpPr>
          <p:cNvPr id="50" name="ZoneTexte 49">
            <a:extLst>
              <a:ext uri="{FF2B5EF4-FFF2-40B4-BE49-F238E27FC236}">
                <a16:creationId xmlns:a16="http://schemas.microsoft.com/office/drawing/2014/main" id="{731B056E-BAAD-5A0A-1541-40E914329DC2}"/>
              </a:ext>
            </a:extLst>
          </p:cNvPr>
          <p:cNvSpPr txBox="1"/>
          <p:nvPr/>
        </p:nvSpPr>
        <p:spPr>
          <a:xfrm>
            <a:off x="3086592" y="2810865"/>
            <a:ext cx="2955388" cy="954107"/>
          </a:xfrm>
          <a:prstGeom prst="rect">
            <a:avLst/>
          </a:prstGeom>
          <a:noFill/>
        </p:spPr>
        <p:txBody>
          <a:bodyPr wrap="square">
            <a:spAutoFit/>
          </a:bodyPr>
          <a:lstStyle/>
          <a:p>
            <a:pPr algn="just"/>
            <a:r>
              <a:rPr lang="fr-FR" sz="1400" dirty="0">
                <a:solidFill>
                  <a:srgbClr val="00497E"/>
                </a:solidFill>
                <a:latin typeface="Arial" panose="020B0604020202020204" pitchFamily="34" charset="0"/>
                <a:cs typeface="Arial" panose="020B0604020202020204" pitchFamily="34" charset="0"/>
              </a:rPr>
              <a:t>Basculer la tête de la victime en arrière en appuyant sur le front tout en élevant le menton pour libérer les voies aériennes. </a:t>
            </a:r>
          </a:p>
        </p:txBody>
      </p:sp>
      <p:sp>
        <p:nvSpPr>
          <p:cNvPr id="51" name="ZoneTexte 50">
            <a:extLst>
              <a:ext uri="{FF2B5EF4-FFF2-40B4-BE49-F238E27FC236}">
                <a16:creationId xmlns:a16="http://schemas.microsoft.com/office/drawing/2014/main" id="{DE88C96F-90E6-0412-9F10-CE8DBB3D4DD6}"/>
              </a:ext>
            </a:extLst>
          </p:cNvPr>
          <p:cNvSpPr txBox="1"/>
          <p:nvPr/>
        </p:nvSpPr>
        <p:spPr>
          <a:xfrm>
            <a:off x="8787324" y="2918586"/>
            <a:ext cx="2377981" cy="738664"/>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Amener la tête en position neutre dans l'alignement du torse et élever le menton.</a:t>
            </a:r>
          </a:p>
        </p:txBody>
      </p:sp>
      <p:cxnSp>
        <p:nvCxnSpPr>
          <p:cNvPr id="52" name="Connecteur droit 51">
            <a:extLst>
              <a:ext uri="{FF2B5EF4-FFF2-40B4-BE49-F238E27FC236}">
                <a16:creationId xmlns:a16="http://schemas.microsoft.com/office/drawing/2014/main" id="{6E63EC37-ADF4-FF49-5426-E912667CC293}"/>
              </a:ext>
            </a:extLst>
          </p:cNvPr>
          <p:cNvCxnSpPr>
            <a:cxnSpLocks/>
          </p:cNvCxnSpPr>
          <p:nvPr/>
        </p:nvCxnSpPr>
        <p:spPr>
          <a:xfrm>
            <a:off x="6310768" y="1998404"/>
            <a:ext cx="0" cy="1766568"/>
          </a:xfrm>
          <a:prstGeom prst="line">
            <a:avLst/>
          </a:prstGeom>
          <a:ln w="38100">
            <a:solidFill>
              <a:srgbClr val="C2D1EC"/>
            </a:solidFill>
          </a:ln>
        </p:spPr>
        <p:style>
          <a:lnRef idx="1">
            <a:schemeClr val="accent1"/>
          </a:lnRef>
          <a:fillRef idx="0">
            <a:schemeClr val="accent1"/>
          </a:fillRef>
          <a:effectRef idx="0">
            <a:schemeClr val="accent1"/>
          </a:effectRef>
          <a:fontRef idx="minor">
            <a:schemeClr val="tx1"/>
          </a:fontRef>
        </p:style>
      </p:cxnSp>
      <p:pic>
        <p:nvPicPr>
          <p:cNvPr id="53" name="Picture 4" descr="La libération des voies aériennes - Cours soignants">
            <a:extLst>
              <a:ext uri="{FF2B5EF4-FFF2-40B4-BE49-F238E27FC236}">
                <a16:creationId xmlns:a16="http://schemas.microsoft.com/office/drawing/2014/main" id="{13359173-CDE6-E197-ECC7-573E8D462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49" y="2530634"/>
            <a:ext cx="2249672" cy="151456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402B3A7A-6C72-45DC-1989-685C737F02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 r="1455"/>
          <a:stretch/>
        </p:blipFill>
        <p:spPr bwMode="auto">
          <a:xfrm>
            <a:off x="6612881" y="2815982"/>
            <a:ext cx="2113481" cy="1045472"/>
          </a:xfrm>
          <a:prstGeom prst="rect">
            <a:avLst/>
          </a:prstGeom>
          <a:noFill/>
          <a:extLst>
            <a:ext uri="{909E8E84-426E-40DD-AFC4-6F175D3DCCD1}">
              <a14:hiddenFill xmlns:a14="http://schemas.microsoft.com/office/drawing/2010/main">
                <a:solidFill>
                  <a:srgbClr val="FFFFFF"/>
                </a:solidFill>
              </a14:hiddenFill>
            </a:ext>
          </a:extLst>
        </p:spPr>
      </p:pic>
      <p:sp>
        <p:nvSpPr>
          <p:cNvPr id="55" name="ZoneTexte 54">
            <a:extLst>
              <a:ext uri="{FF2B5EF4-FFF2-40B4-BE49-F238E27FC236}">
                <a16:creationId xmlns:a16="http://schemas.microsoft.com/office/drawing/2014/main" id="{B5028EEF-F069-9BA8-3339-E2F83FB0C597}"/>
              </a:ext>
            </a:extLst>
          </p:cNvPr>
          <p:cNvSpPr txBox="1"/>
          <p:nvPr/>
        </p:nvSpPr>
        <p:spPr>
          <a:xfrm>
            <a:off x="820039" y="4398343"/>
            <a:ext cx="10551923" cy="307777"/>
          </a:xfrm>
          <a:prstGeom prst="rect">
            <a:avLst/>
          </a:prstGeom>
          <a:noFill/>
        </p:spPr>
        <p:txBody>
          <a:bodyPr wrap="square">
            <a:spAutoFit/>
          </a:bodyPr>
          <a:lstStyle>
            <a:defPPr>
              <a:defRPr lang="fr-FR"/>
            </a:defPPr>
            <a:lvl1pPr>
              <a:defRPr sz="1400">
                <a:solidFill>
                  <a:srgbClr val="00529B"/>
                </a:solidFill>
                <a:latin typeface="Arial" panose="020B0604020202020204" pitchFamily="34" charset="0"/>
                <a:cs typeface="Arial" panose="020B0604020202020204" pitchFamily="34" charset="0"/>
              </a:defRPr>
            </a:lvl1pPr>
            <a:lvl2pPr marL="742950" lvl="1" indent="-285750">
              <a:buFontTx/>
              <a:buChar char="-"/>
              <a:defRPr sz="1400">
                <a:solidFill>
                  <a:srgbClr val="00529B"/>
                </a:solidFill>
                <a:latin typeface="Arial" panose="020B0604020202020204" pitchFamily="34" charset="0"/>
                <a:cs typeface="Arial" panose="020B0604020202020204" pitchFamily="34" charset="0"/>
              </a:defRPr>
            </a:lvl2pPr>
          </a:lstStyle>
          <a:p>
            <a:pPr algn="ctr"/>
            <a:r>
              <a:rPr lang="fr-FR" b="1" dirty="0">
                <a:solidFill>
                  <a:srgbClr val="BA242B"/>
                </a:solidFill>
              </a:rPr>
              <a:t>LA LIBÉRATION DES VOIES AÉRIENNES PERMET DE DÉCOLLER LA LANGUE DU FOND DE LA GORGE</a:t>
            </a:r>
          </a:p>
        </p:txBody>
      </p:sp>
      <p:grpSp>
        <p:nvGrpSpPr>
          <p:cNvPr id="28" name="Groupe 27">
            <a:extLst>
              <a:ext uri="{FF2B5EF4-FFF2-40B4-BE49-F238E27FC236}">
                <a16:creationId xmlns:a16="http://schemas.microsoft.com/office/drawing/2014/main" id="{4EF740A3-1C06-6496-B6BA-42A628E35577}"/>
              </a:ext>
            </a:extLst>
          </p:cNvPr>
          <p:cNvGrpSpPr/>
          <p:nvPr/>
        </p:nvGrpSpPr>
        <p:grpSpPr>
          <a:xfrm>
            <a:off x="3945145" y="4635892"/>
            <a:ext cx="1790337" cy="1790337"/>
            <a:chOff x="2782461" y="4706120"/>
            <a:chExt cx="1790337" cy="1790337"/>
          </a:xfrm>
        </p:grpSpPr>
        <p:pic>
          <p:nvPicPr>
            <p:cNvPr id="10" name="Image 9">
              <a:extLst>
                <a:ext uri="{FF2B5EF4-FFF2-40B4-BE49-F238E27FC236}">
                  <a16:creationId xmlns:a16="http://schemas.microsoft.com/office/drawing/2014/main" id="{A1D3F031-7D54-A538-73E9-202680A277EC}"/>
                </a:ext>
              </a:extLst>
            </p:cNvPr>
            <p:cNvPicPr>
              <a:picLocks noChangeAspect="1"/>
            </p:cNvPicPr>
            <p:nvPr/>
          </p:nvPicPr>
          <p:blipFill>
            <a:blip r:embed="rId4"/>
            <a:stretch>
              <a:fillRect/>
            </a:stretch>
          </p:blipFill>
          <p:spPr>
            <a:xfrm rot="5400000">
              <a:off x="2782461" y="4706120"/>
              <a:ext cx="1790337" cy="1790337"/>
            </a:xfrm>
            <a:prstGeom prst="rect">
              <a:avLst/>
            </a:prstGeom>
          </p:spPr>
        </p:pic>
        <p:sp>
          <p:nvSpPr>
            <p:cNvPr id="16" name="Rectangle 15">
              <a:extLst>
                <a:ext uri="{FF2B5EF4-FFF2-40B4-BE49-F238E27FC236}">
                  <a16:creationId xmlns:a16="http://schemas.microsoft.com/office/drawing/2014/main" id="{26E55052-7A23-41F7-824F-427A494B8B8C}"/>
                </a:ext>
              </a:extLst>
            </p:cNvPr>
            <p:cNvSpPr/>
            <p:nvPr/>
          </p:nvSpPr>
          <p:spPr>
            <a:xfrm>
              <a:off x="3466214" y="5411972"/>
              <a:ext cx="478465" cy="329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a:extLst>
                <a:ext uri="{FF2B5EF4-FFF2-40B4-BE49-F238E27FC236}">
                  <a16:creationId xmlns:a16="http://schemas.microsoft.com/office/drawing/2014/main" id="{8E68EEA6-FF1E-9D8B-4086-FF7471377B69}"/>
                </a:ext>
              </a:extLst>
            </p:cNvPr>
            <p:cNvGrpSpPr/>
            <p:nvPr/>
          </p:nvGrpSpPr>
          <p:grpSpPr>
            <a:xfrm>
              <a:off x="3433080" y="5126138"/>
              <a:ext cx="489098" cy="647342"/>
              <a:chOff x="6677246" y="5411972"/>
              <a:chExt cx="489098" cy="368825"/>
            </a:xfrm>
          </p:grpSpPr>
          <p:sp>
            <p:nvSpPr>
              <p:cNvPr id="13" name="Forme libre : forme 12">
                <a:extLst>
                  <a:ext uri="{FF2B5EF4-FFF2-40B4-BE49-F238E27FC236}">
                    <a16:creationId xmlns:a16="http://schemas.microsoft.com/office/drawing/2014/main" id="{C5E2D1B0-FDDB-A3DA-2944-E16AD6069A60}"/>
                  </a:ext>
                </a:extLst>
              </p:cNvPr>
              <p:cNvSpPr/>
              <p:nvPr/>
            </p:nvSpPr>
            <p:spPr>
              <a:xfrm>
                <a:off x="6677247" y="5411972"/>
                <a:ext cx="404036" cy="318977"/>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21C01AA7-95FA-D855-D347-7B1ED20471FC}"/>
                  </a:ext>
                </a:extLst>
              </p:cNvPr>
              <p:cNvSpPr/>
              <p:nvPr/>
            </p:nvSpPr>
            <p:spPr>
              <a:xfrm>
                <a:off x="6677246" y="5411973"/>
                <a:ext cx="489098" cy="368824"/>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Forme libre : forme 11">
              <a:extLst>
                <a:ext uri="{FF2B5EF4-FFF2-40B4-BE49-F238E27FC236}">
                  <a16:creationId xmlns:a16="http://schemas.microsoft.com/office/drawing/2014/main" id="{1731C8C5-650C-5CBF-40B1-772F64161956}"/>
                </a:ext>
              </a:extLst>
            </p:cNvPr>
            <p:cNvSpPr/>
            <p:nvPr/>
          </p:nvSpPr>
          <p:spPr>
            <a:xfrm rot="18576241">
              <a:off x="3543233" y="5348267"/>
              <a:ext cx="431948" cy="277145"/>
            </a:xfrm>
            <a:custGeom>
              <a:avLst/>
              <a:gdLst>
                <a:gd name="connsiteX0" fmla="*/ 8360 w 540093"/>
                <a:gd name="connsiteY0" fmla="*/ 330691 h 405540"/>
                <a:gd name="connsiteX1" fmla="*/ 114685 w 540093"/>
                <a:gd name="connsiteY1" fmla="*/ 405119 h 405540"/>
                <a:gd name="connsiteX2" fmla="*/ 497457 w 540093"/>
                <a:gd name="connsiteY2" fmla="*/ 298793 h 405540"/>
                <a:gd name="connsiteX3" fmla="*/ 508090 w 540093"/>
                <a:gd name="connsiteY3" fmla="*/ 1082 h 405540"/>
                <a:gd name="connsiteX4" fmla="*/ 295439 w 540093"/>
                <a:gd name="connsiteY4" fmla="*/ 203100 h 405540"/>
                <a:gd name="connsiteX5" fmla="*/ 8360 w 540093"/>
                <a:gd name="connsiteY5" fmla="*/ 330691 h 40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93" h="405540">
                  <a:moveTo>
                    <a:pt x="8360" y="330691"/>
                  </a:moveTo>
                  <a:cubicBezTo>
                    <a:pt x="-21766" y="364361"/>
                    <a:pt x="33169" y="410435"/>
                    <a:pt x="114685" y="405119"/>
                  </a:cubicBezTo>
                  <a:cubicBezTo>
                    <a:pt x="196201" y="399803"/>
                    <a:pt x="431889" y="366133"/>
                    <a:pt x="497457" y="298793"/>
                  </a:cubicBezTo>
                  <a:cubicBezTo>
                    <a:pt x="563025" y="231453"/>
                    <a:pt x="541760" y="17031"/>
                    <a:pt x="508090" y="1082"/>
                  </a:cubicBezTo>
                  <a:cubicBezTo>
                    <a:pt x="474420" y="-14867"/>
                    <a:pt x="380500" y="149937"/>
                    <a:pt x="295439" y="203100"/>
                  </a:cubicBezTo>
                  <a:cubicBezTo>
                    <a:pt x="210379" y="256263"/>
                    <a:pt x="38486" y="297021"/>
                    <a:pt x="8360" y="33069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Connecteur droit avec flèche 29">
            <a:extLst>
              <a:ext uri="{FF2B5EF4-FFF2-40B4-BE49-F238E27FC236}">
                <a16:creationId xmlns:a16="http://schemas.microsoft.com/office/drawing/2014/main" id="{0C3E365C-EA7D-DC79-F349-FCAC45A84662}"/>
              </a:ext>
            </a:extLst>
          </p:cNvPr>
          <p:cNvCxnSpPr>
            <a:cxnSpLocks/>
            <a:stCxn id="10" idx="0"/>
            <a:endCxn id="17" idx="2"/>
          </p:cNvCxnSpPr>
          <p:nvPr/>
        </p:nvCxnSpPr>
        <p:spPr>
          <a:xfrm>
            <a:off x="5735482" y="5531061"/>
            <a:ext cx="11505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5DDD045B-8C01-1A15-984F-B9DFE3628016}"/>
              </a:ext>
            </a:extLst>
          </p:cNvPr>
          <p:cNvGrpSpPr/>
          <p:nvPr/>
        </p:nvGrpSpPr>
        <p:grpSpPr>
          <a:xfrm>
            <a:off x="6886054" y="4635892"/>
            <a:ext cx="1773961" cy="1790337"/>
            <a:chOff x="6886054" y="4635892"/>
            <a:chExt cx="1773961" cy="1790337"/>
          </a:xfrm>
        </p:grpSpPr>
        <p:grpSp>
          <p:nvGrpSpPr>
            <p:cNvPr id="27" name="Groupe 26">
              <a:extLst>
                <a:ext uri="{FF2B5EF4-FFF2-40B4-BE49-F238E27FC236}">
                  <a16:creationId xmlns:a16="http://schemas.microsoft.com/office/drawing/2014/main" id="{F3FD4CC3-D707-CC39-55DE-B87EDD85947E}"/>
                </a:ext>
              </a:extLst>
            </p:cNvPr>
            <p:cNvGrpSpPr/>
            <p:nvPr/>
          </p:nvGrpSpPr>
          <p:grpSpPr>
            <a:xfrm>
              <a:off x="6886054" y="4635892"/>
              <a:ext cx="1773961" cy="1790337"/>
              <a:chOff x="6506743" y="4503463"/>
              <a:chExt cx="1773961" cy="1790337"/>
            </a:xfrm>
          </p:grpSpPr>
          <p:grpSp>
            <p:nvGrpSpPr>
              <p:cNvPr id="19" name="Groupe 18">
                <a:extLst>
                  <a:ext uri="{FF2B5EF4-FFF2-40B4-BE49-F238E27FC236}">
                    <a16:creationId xmlns:a16="http://schemas.microsoft.com/office/drawing/2014/main" id="{9F2E3617-64C8-CF9D-3713-EEF3B291B47D}"/>
                  </a:ext>
                </a:extLst>
              </p:cNvPr>
              <p:cNvGrpSpPr/>
              <p:nvPr/>
            </p:nvGrpSpPr>
            <p:grpSpPr>
              <a:xfrm>
                <a:off x="6506743" y="4503463"/>
                <a:ext cx="1773961" cy="1790337"/>
                <a:chOff x="6535220" y="4516803"/>
                <a:chExt cx="1773961" cy="1790337"/>
              </a:xfrm>
            </p:grpSpPr>
            <p:pic>
              <p:nvPicPr>
                <p:cNvPr id="17" name="Image 16">
                  <a:extLst>
                    <a:ext uri="{FF2B5EF4-FFF2-40B4-BE49-F238E27FC236}">
                      <a16:creationId xmlns:a16="http://schemas.microsoft.com/office/drawing/2014/main" id="{8834B972-CA2B-7B23-013E-A981C1E9BEF3}"/>
                    </a:ext>
                  </a:extLst>
                </p:cNvPr>
                <p:cNvPicPr>
                  <a:picLocks noChangeAspect="1"/>
                </p:cNvPicPr>
                <p:nvPr/>
              </p:nvPicPr>
              <p:blipFill rotWithShape="1">
                <a:blip r:embed="rId4"/>
                <a:srcRect t="49025"/>
                <a:stretch/>
              </p:blipFill>
              <p:spPr>
                <a:xfrm rot="5400000">
                  <a:off x="6096364" y="4955659"/>
                  <a:ext cx="1790337" cy="912625"/>
                </a:xfrm>
                <a:prstGeom prst="rect">
                  <a:avLst/>
                </a:prstGeom>
              </p:spPr>
            </p:pic>
            <p:pic>
              <p:nvPicPr>
                <p:cNvPr id="18" name="Image 17">
                  <a:extLst>
                    <a:ext uri="{FF2B5EF4-FFF2-40B4-BE49-F238E27FC236}">
                      <a16:creationId xmlns:a16="http://schemas.microsoft.com/office/drawing/2014/main" id="{C2CE9A6F-7F12-0CB5-9781-FE029B3F7569}"/>
                    </a:ext>
                  </a:extLst>
                </p:cNvPr>
                <p:cNvPicPr>
                  <a:picLocks noChangeAspect="1"/>
                </p:cNvPicPr>
                <p:nvPr/>
              </p:nvPicPr>
              <p:blipFill rotWithShape="1">
                <a:blip r:embed="rId4"/>
                <a:srcRect r="22496" b="49499"/>
                <a:stretch/>
              </p:blipFill>
              <p:spPr>
                <a:xfrm rot="6375734">
                  <a:off x="7163320" y="4886985"/>
                  <a:ext cx="1387581" cy="904141"/>
                </a:xfrm>
                <a:prstGeom prst="rect">
                  <a:avLst/>
                </a:prstGeom>
              </p:spPr>
            </p:pic>
          </p:grpSp>
          <p:sp>
            <p:nvSpPr>
              <p:cNvPr id="26" name="Rectangle 25">
                <a:extLst>
                  <a:ext uri="{FF2B5EF4-FFF2-40B4-BE49-F238E27FC236}">
                    <a16:creationId xmlns:a16="http://schemas.microsoft.com/office/drawing/2014/main" id="{67DFBA66-C0FC-F70B-2761-686B91EC169D}"/>
                  </a:ext>
                </a:extLst>
              </p:cNvPr>
              <p:cNvSpPr/>
              <p:nvPr/>
            </p:nvSpPr>
            <p:spPr>
              <a:xfrm>
                <a:off x="7154492" y="5309027"/>
                <a:ext cx="478465" cy="329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e 21">
                <a:extLst>
                  <a:ext uri="{FF2B5EF4-FFF2-40B4-BE49-F238E27FC236}">
                    <a16:creationId xmlns:a16="http://schemas.microsoft.com/office/drawing/2014/main" id="{143209AA-939C-A376-BA20-63EBA04C0531}"/>
                  </a:ext>
                </a:extLst>
              </p:cNvPr>
              <p:cNvGrpSpPr/>
              <p:nvPr/>
            </p:nvGrpSpPr>
            <p:grpSpPr>
              <a:xfrm rot="997004">
                <a:off x="7232965" y="5013414"/>
                <a:ext cx="489098" cy="647342"/>
                <a:chOff x="6677246" y="5411972"/>
                <a:chExt cx="489098" cy="368825"/>
              </a:xfrm>
            </p:grpSpPr>
            <p:sp>
              <p:nvSpPr>
                <p:cNvPr id="23" name="Forme libre : forme 22">
                  <a:extLst>
                    <a:ext uri="{FF2B5EF4-FFF2-40B4-BE49-F238E27FC236}">
                      <a16:creationId xmlns:a16="http://schemas.microsoft.com/office/drawing/2014/main" id="{18FE60D7-ADD2-CE4C-8089-38A0B96EC2E5}"/>
                    </a:ext>
                  </a:extLst>
                </p:cNvPr>
                <p:cNvSpPr/>
                <p:nvPr/>
              </p:nvSpPr>
              <p:spPr>
                <a:xfrm>
                  <a:off x="6677247" y="5411972"/>
                  <a:ext cx="404036" cy="318977"/>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C2D20ACD-353E-C009-1D23-4951A64EBCDC}"/>
                    </a:ext>
                  </a:extLst>
                </p:cNvPr>
                <p:cNvSpPr/>
                <p:nvPr/>
              </p:nvSpPr>
              <p:spPr>
                <a:xfrm>
                  <a:off x="6677246" y="5411973"/>
                  <a:ext cx="489098" cy="368824"/>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 name="Forme libre : forme 3">
              <a:extLst>
                <a:ext uri="{FF2B5EF4-FFF2-40B4-BE49-F238E27FC236}">
                  <a16:creationId xmlns:a16="http://schemas.microsoft.com/office/drawing/2014/main" id="{922772CE-7AFB-57B3-9A1B-233C71C6AB55}"/>
                </a:ext>
              </a:extLst>
            </p:cNvPr>
            <p:cNvSpPr/>
            <p:nvPr/>
          </p:nvSpPr>
          <p:spPr>
            <a:xfrm rot="19541529">
              <a:off x="7664976" y="5285548"/>
              <a:ext cx="431948" cy="277145"/>
            </a:xfrm>
            <a:custGeom>
              <a:avLst/>
              <a:gdLst>
                <a:gd name="connsiteX0" fmla="*/ 8360 w 540093"/>
                <a:gd name="connsiteY0" fmla="*/ 330691 h 405540"/>
                <a:gd name="connsiteX1" fmla="*/ 114685 w 540093"/>
                <a:gd name="connsiteY1" fmla="*/ 405119 h 405540"/>
                <a:gd name="connsiteX2" fmla="*/ 497457 w 540093"/>
                <a:gd name="connsiteY2" fmla="*/ 298793 h 405540"/>
                <a:gd name="connsiteX3" fmla="*/ 508090 w 540093"/>
                <a:gd name="connsiteY3" fmla="*/ 1082 h 405540"/>
                <a:gd name="connsiteX4" fmla="*/ 295439 w 540093"/>
                <a:gd name="connsiteY4" fmla="*/ 203100 h 405540"/>
                <a:gd name="connsiteX5" fmla="*/ 8360 w 540093"/>
                <a:gd name="connsiteY5" fmla="*/ 330691 h 40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93" h="405540">
                  <a:moveTo>
                    <a:pt x="8360" y="330691"/>
                  </a:moveTo>
                  <a:cubicBezTo>
                    <a:pt x="-21766" y="364361"/>
                    <a:pt x="33169" y="410435"/>
                    <a:pt x="114685" y="405119"/>
                  </a:cubicBezTo>
                  <a:cubicBezTo>
                    <a:pt x="196201" y="399803"/>
                    <a:pt x="431889" y="366133"/>
                    <a:pt x="497457" y="298793"/>
                  </a:cubicBezTo>
                  <a:cubicBezTo>
                    <a:pt x="563025" y="231453"/>
                    <a:pt x="541760" y="17031"/>
                    <a:pt x="508090" y="1082"/>
                  </a:cubicBezTo>
                  <a:cubicBezTo>
                    <a:pt x="474420" y="-14867"/>
                    <a:pt x="380500" y="149937"/>
                    <a:pt x="295439" y="203100"/>
                  </a:cubicBezTo>
                  <a:cubicBezTo>
                    <a:pt x="210379" y="256263"/>
                    <a:pt x="38486" y="297021"/>
                    <a:pt x="8360" y="33069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296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49" grpId="0" animBg="1"/>
      <p:bldP spid="50" grpId="0"/>
      <p:bldP spid="51" grpId="0"/>
      <p:bldP spid="5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BDA6A78E-5703-A31C-39EC-E6F44D02416A}"/>
              </a:ext>
            </a:extLst>
          </p:cNvPr>
          <p:cNvSpPr>
            <a:spLocks noGrp="1"/>
          </p:cNvSpPr>
          <p:nvPr>
            <p:ph type="body" sz="quarter" idx="11"/>
          </p:nvPr>
        </p:nvSpPr>
        <p:spPr/>
        <p:txBody>
          <a:bodyPr/>
          <a:lstStyle/>
          <a:p>
            <a:r>
              <a:rPr lang="fr-FR" dirty="0"/>
              <a:t>Libérer les voies aériennes</a:t>
            </a:r>
          </a:p>
        </p:txBody>
      </p:sp>
      <p:sp>
        <p:nvSpPr>
          <p:cNvPr id="8" name="ZoneTexte 7">
            <a:extLst>
              <a:ext uri="{FF2B5EF4-FFF2-40B4-BE49-F238E27FC236}">
                <a16:creationId xmlns:a16="http://schemas.microsoft.com/office/drawing/2014/main" id="{D90A3646-46FD-8D19-EED7-FDE1723618AE}"/>
              </a:ext>
            </a:extLst>
          </p:cNvPr>
          <p:cNvSpPr txBox="1"/>
          <p:nvPr/>
        </p:nvSpPr>
        <p:spPr>
          <a:xfrm>
            <a:off x="2653257" y="2479358"/>
            <a:ext cx="6885487" cy="1708160"/>
          </a:xfrm>
          <a:prstGeom prst="rect">
            <a:avLst/>
          </a:prstGeom>
          <a:noFill/>
        </p:spPr>
        <p:txBody>
          <a:bodyPr wrap="square">
            <a:spAutoFit/>
          </a:bodyPr>
          <a:lstStyle/>
          <a:p>
            <a:pPr>
              <a:spcAft>
                <a:spcPts val="600"/>
              </a:spcAft>
            </a:pPr>
            <a:r>
              <a:rPr lang="fr-FR" dirty="0">
                <a:solidFill>
                  <a:srgbClr val="00497E"/>
                </a:solidFill>
                <a:latin typeface="Arial" panose="020B0604020202020204" pitchFamily="34" charset="0"/>
                <a:cs typeface="Arial" panose="020B0604020202020204" pitchFamily="34" charset="0"/>
              </a:rPr>
              <a:t>Se pencher sur la victime, oreille et joue du sauveteur au-dessus de la bouche et du nez de la victime puis :</a:t>
            </a:r>
          </a:p>
          <a:p>
            <a:pPr marL="285750" indent="-285750">
              <a:spcAft>
                <a:spcPts val="600"/>
              </a:spcAft>
              <a:buFont typeface="Arial" panose="020B0604020202020204" pitchFamily="34" charset="0"/>
              <a:buChar char="•"/>
            </a:pPr>
            <a:r>
              <a:rPr lang="fr-FR" b="1" dirty="0">
                <a:solidFill>
                  <a:srgbClr val="BA242B"/>
                </a:solidFill>
                <a:latin typeface="Arial" panose="020B0604020202020204" pitchFamily="34" charset="0"/>
                <a:cs typeface="Arial" panose="020B0604020202020204" pitchFamily="34" charset="0"/>
              </a:rPr>
              <a:t>Regarder</a:t>
            </a:r>
            <a:r>
              <a:rPr lang="fr-FR" dirty="0">
                <a:solidFill>
                  <a:srgbClr val="00497E"/>
                </a:solidFill>
                <a:latin typeface="Arial" panose="020B0604020202020204" pitchFamily="34" charset="0"/>
                <a:cs typeface="Arial" panose="020B0604020202020204" pitchFamily="34" charset="0"/>
              </a:rPr>
              <a:t> si le ventre et la poitrine se soulèvent.</a:t>
            </a:r>
          </a:p>
          <a:p>
            <a:pPr marL="285750" indent="-285750">
              <a:spcAft>
                <a:spcPts val="600"/>
              </a:spcAft>
              <a:buFont typeface="Arial" panose="020B0604020202020204" pitchFamily="34" charset="0"/>
              <a:buChar char="•"/>
            </a:pPr>
            <a:r>
              <a:rPr lang="fr-FR" b="1" dirty="0">
                <a:solidFill>
                  <a:srgbClr val="BA242B"/>
                </a:solidFill>
                <a:latin typeface="Arial" panose="020B0604020202020204" pitchFamily="34" charset="0"/>
                <a:cs typeface="Arial" panose="020B0604020202020204" pitchFamily="34" charset="0"/>
              </a:rPr>
              <a:t>Écouter</a:t>
            </a:r>
            <a:r>
              <a:rPr lang="fr-FR" dirty="0">
                <a:solidFill>
                  <a:srgbClr val="00497E"/>
                </a:solidFill>
                <a:latin typeface="Arial" panose="020B0604020202020204" pitchFamily="34" charset="0"/>
                <a:cs typeface="Arial" panose="020B0604020202020204" pitchFamily="34" charset="0"/>
              </a:rPr>
              <a:t> d’éventuels sons provoqués par la respiration.</a:t>
            </a:r>
          </a:p>
          <a:p>
            <a:pPr marL="285750" indent="-285750">
              <a:spcAft>
                <a:spcPts val="600"/>
              </a:spcAft>
              <a:buFont typeface="Arial" panose="020B0604020202020204" pitchFamily="34" charset="0"/>
              <a:buChar char="•"/>
            </a:pPr>
            <a:r>
              <a:rPr lang="fr-FR" b="1" dirty="0">
                <a:solidFill>
                  <a:srgbClr val="BA242B"/>
                </a:solidFill>
                <a:latin typeface="Arial" panose="020B0604020202020204" pitchFamily="34" charset="0"/>
                <a:cs typeface="Arial" panose="020B0604020202020204" pitchFamily="34" charset="0"/>
              </a:rPr>
              <a:t>Sentir</a:t>
            </a:r>
            <a:r>
              <a:rPr lang="fr-FR" dirty="0">
                <a:solidFill>
                  <a:srgbClr val="00497E"/>
                </a:solidFill>
                <a:latin typeface="Arial" panose="020B0604020202020204" pitchFamily="34" charset="0"/>
                <a:cs typeface="Arial" panose="020B0604020202020204" pitchFamily="34" charset="0"/>
              </a:rPr>
              <a:t> un éventuel flux d’air à l’expiration. </a:t>
            </a:r>
          </a:p>
        </p:txBody>
      </p:sp>
      <p:sp>
        <p:nvSpPr>
          <p:cNvPr id="10" name="ZoneTexte 9">
            <a:extLst>
              <a:ext uri="{FF2B5EF4-FFF2-40B4-BE49-F238E27FC236}">
                <a16:creationId xmlns:a16="http://schemas.microsoft.com/office/drawing/2014/main" id="{CF339D3C-D75F-C34F-3D6C-B0F3C4DCE9C8}"/>
              </a:ext>
            </a:extLst>
          </p:cNvPr>
          <p:cNvSpPr txBox="1"/>
          <p:nvPr/>
        </p:nvSpPr>
        <p:spPr>
          <a:xfrm>
            <a:off x="2653257" y="1739417"/>
            <a:ext cx="6885486"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Maintenir la libération des voies aériennes.</a:t>
            </a:r>
          </a:p>
        </p:txBody>
      </p:sp>
      <p:sp>
        <p:nvSpPr>
          <p:cNvPr id="12" name="ZoneTexte 11">
            <a:extLst>
              <a:ext uri="{FF2B5EF4-FFF2-40B4-BE49-F238E27FC236}">
                <a16:creationId xmlns:a16="http://schemas.microsoft.com/office/drawing/2014/main" id="{D9F39BE6-0B65-8F6F-46E4-6F39F13C1FD4}"/>
              </a:ext>
            </a:extLst>
          </p:cNvPr>
          <p:cNvSpPr txBox="1"/>
          <p:nvPr/>
        </p:nvSpPr>
        <p:spPr>
          <a:xfrm>
            <a:off x="2293863" y="4624197"/>
            <a:ext cx="7604274" cy="646331"/>
          </a:xfrm>
          <a:prstGeom prst="rect">
            <a:avLst/>
          </a:prstGeom>
          <a:noFill/>
        </p:spPr>
        <p:txBody>
          <a:bodyPr wrap="square">
            <a:spAutoFit/>
          </a:bodyPr>
          <a:lstStyle/>
          <a:p>
            <a:pPr algn="ctr"/>
            <a:r>
              <a:rPr lang="fr-FR" b="1" dirty="0">
                <a:solidFill>
                  <a:srgbClr val="00497E"/>
                </a:solidFill>
                <a:latin typeface="Arial" panose="020B0604020202020204" pitchFamily="34" charset="0"/>
                <a:cs typeface="Arial" panose="020B0604020202020204" pitchFamily="34" charset="0"/>
              </a:rPr>
              <a:t>Si la victime ne respire pas ou si sa respiration est anormale </a:t>
            </a:r>
            <a:br>
              <a:rPr lang="fr-FR" b="1" dirty="0">
                <a:solidFill>
                  <a:srgbClr val="00497E"/>
                </a:solidFill>
                <a:latin typeface="Arial" panose="020B0604020202020204" pitchFamily="34" charset="0"/>
                <a:cs typeface="Arial" panose="020B0604020202020204" pitchFamily="34" charset="0"/>
              </a:rPr>
            </a:br>
            <a:r>
              <a:rPr lang="fr-FR" b="1" dirty="0">
                <a:solidFill>
                  <a:srgbClr val="00497E"/>
                </a:solidFill>
                <a:latin typeface="Arial" panose="020B0604020202020204" pitchFamily="34" charset="0"/>
                <a:cs typeface="Arial" panose="020B0604020202020204" pitchFamily="34" charset="0"/>
              </a:rPr>
              <a:t>il convient d’adopter la conduite à tenir face à un arrêt cardiaque.</a:t>
            </a:r>
          </a:p>
        </p:txBody>
      </p:sp>
    </p:spTree>
    <p:extLst>
      <p:ext uri="{BB962C8B-B14F-4D97-AF65-F5344CB8AC3E}">
        <p14:creationId xmlns:p14="http://schemas.microsoft.com/office/powerpoint/2010/main" val="113539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B406892-BB99-9E4B-76A3-022647522590}"/>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DA7E0497-86A8-6054-DFCB-E5410E3C69F1}"/>
              </a:ext>
            </a:extLst>
          </p:cNvPr>
          <p:cNvSpPr>
            <a:spLocks noGrp="1"/>
          </p:cNvSpPr>
          <p:nvPr>
            <p:ph type="body" sz="quarter" idx="11"/>
          </p:nvPr>
        </p:nvSpPr>
        <p:spPr>
          <a:xfrm>
            <a:off x="449999" y="801518"/>
            <a:ext cx="4664925" cy="313932"/>
          </a:xfrm>
        </p:spPr>
        <p:txBody>
          <a:bodyPr/>
          <a:lstStyle/>
          <a:p>
            <a:r>
              <a:rPr lang="fr-FR" dirty="0"/>
              <a:t>Victime non traumatisée</a:t>
            </a:r>
          </a:p>
        </p:txBody>
      </p:sp>
      <p:grpSp>
        <p:nvGrpSpPr>
          <p:cNvPr id="5" name="Groupe 4">
            <a:extLst>
              <a:ext uri="{FF2B5EF4-FFF2-40B4-BE49-F238E27FC236}">
                <a16:creationId xmlns:a16="http://schemas.microsoft.com/office/drawing/2014/main" id="{8A0F0597-917D-9C6A-6598-2EE038658D37}"/>
              </a:ext>
            </a:extLst>
          </p:cNvPr>
          <p:cNvGrpSpPr/>
          <p:nvPr/>
        </p:nvGrpSpPr>
        <p:grpSpPr>
          <a:xfrm>
            <a:off x="7276006" y="2553409"/>
            <a:ext cx="1171366" cy="1680806"/>
            <a:chOff x="6064297" y="1913516"/>
            <a:chExt cx="1171366" cy="1680806"/>
          </a:xfrm>
        </p:grpSpPr>
        <p:pic>
          <p:nvPicPr>
            <p:cNvPr id="6" name="Picture 6">
              <a:extLst>
                <a:ext uri="{FF2B5EF4-FFF2-40B4-BE49-F238E27FC236}">
                  <a16:creationId xmlns:a16="http://schemas.microsoft.com/office/drawing/2014/main" id="{C9DF19E7-11C3-66D5-876F-C74787151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D19B534-EA3B-7033-FF41-753EA878B487}"/>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8" name="Groupe 7">
            <a:extLst>
              <a:ext uri="{FF2B5EF4-FFF2-40B4-BE49-F238E27FC236}">
                <a16:creationId xmlns:a16="http://schemas.microsoft.com/office/drawing/2014/main" id="{212FB675-10F2-57BB-67FC-82D6FE6EB195}"/>
              </a:ext>
            </a:extLst>
          </p:cNvPr>
          <p:cNvGrpSpPr/>
          <p:nvPr/>
        </p:nvGrpSpPr>
        <p:grpSpPr>
          <a:xfrm>
            <a:off x="9883257" y="2480427"/>
            <a:ext cx="1127423" cy="1826770"/>
            <a:chOff x="10023967" y="1913515"/>
            <a:chExt cx="1127423" cy="1826770"/>
          </a:xfrm>
        </p:grpSpPr>
        <p:pic>
          <p:nvPicPr>
            <p:cNvPr id="9" name="Picture 8">
              <a:extLst>
                <a:ext uri="{FF2B5EF4-FFF2-40B4-BE49-F238E27FC236}">
                  <a16:creationId xmlns:a16="http://schemas.microsoft.com/office/drawing/2014/main" id="{F3F32983-108D-86EA-8DEB-E81640D2E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B40FAB43-1465-42E6-2EF3-F8AAC056B5F3}"/>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grpSp>
        <p:nvGrpSpPr>
          <p:cNvPr id="11" name="Groupe 10">
            <a:extLst>
              <a:ext uri="{FF2B5EF4-FFF2-40B4-BE49-F238E27FC236}">
                <a16:creationId xmlns:a16="http://schemas.microsoft.com/office/drawing/2014/main" id="{4032F5C6-F2CF-368B-1D77-78263C3C4242}"/>
              </a:ext>
            </a:extLst>
          </p:cNvPr>
          <p:cNvGrpSpPr/>
          <p:nvPr/>
        </p:nvGrpSpPr>
        <p:grpSpPr>
          <a:xfrm>
            <a:off x="4436198" y="2506682"/>
            <a:ext cx="1403924" cy="1774261"/>
            <a:chOff x="7920460" y="1913515"/>
            <a:chExt cx="1403924" cy="1774261"/>
          </a:xfrm>
        </p:grpSpPr>
        <p:sp>
          <p:nvSpPr>
            <p:cNvPr id="12" name="ZoneTexte 11">
              <a:extLst>
                <a:ext uri="{FF2B5EF4-FFF2-40B4-BE49-F238E27FC236}">
                  <a16:creationId xmlns:a16="http://schemas.microsoft.com/office/drawing/2014/main" id="{A11A01BD-D4B3-AEFD-2D0E-319F43F28A47}"/>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13" name="Image 12">
              <a:extLst>
                <a:ext uri="{FF2B5EF4-FFF2-40B4-BE49-F238E27FC236}">
                  <a16:creationId xmlns:a16="http://schemas.microsoft.com/office/drawing/2014/main" id="{7C493C8F-FFDE-8706-2628-07596A92AAD6}"/>
                </a:ext>
              </a:extLst>
            </p:cNvPr>
            <p:cNvPicPr>
              <a:picLocks noChangeAspect="1"/>
            </p:cNvPicPr>
            <p:nvPr/>
          </p:nvPicPr>
          <p:blipFill>
            <a:blip r:embed="rId5">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grpSp>
        <p:nvGrpSpPr>
          <p:cNvPr id="15" name="Groupe 14">
            <a:extLst>
              <a:ext uri="{FF2B5EF4-FFF2-40B4-BE49-F238E27FC236}">
                <a16:creationId xmlns:a16="http://schemas.microsoft.com/office/drawing/2014/main" id="{6A74D290-8A9D-F931-C1B8-D68AC8925E49}"/>
              </a:ext>
            </a:extLst>
          </p:cNvPr>
          <p:cNvGrpSpPr/>
          <p:nvPr/>
        </p:nvGrpSpPr>
        <p:grpSpPr>
          <a:xfrm>
            <a:off x="976790" y="2431552"/>
            <a:ext cx="2023524" cy="1924521"/>
            <a:chOff x="976790" y="2528870"/>
            <a:chExt cx="2023524" cy="1924521"/>
          </a:xfrm>
        </p:grpSpPr>
        <p:pic>
          <p:nvPicPr>
            <p:cNvPr id="4" name="Picture 2" descr="La Position Latérale de Sécurité | MD Safety">
              <a:extLst>
                <a:ext uri="{FF2B5EF4-FFF2-40B4-BE49-F238E27FC236}">
                  <a16:creationId xmlns:a16="http://schemas.microsoft.com/office/drawing/2014/main" id="{B22D94F4-2BD5-5008-FEE5-43D2BC03876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03" b="92695" l="5556" r="92556">
                          <a14:foregroundMark x1="5556" y1="39286" x2="8556" y2="32305"/>
                          <a14:foregroundMark x1="23556" y1="21916" x2="23556" y2="21916"/>
                          <a14:foregroundMark x1="45222" y1="19805" x2="45444" y2="17695"/>
                          <a14:foregroundMark x1="87889" y1="24838" x2="91111" y2="28409"/>
                          <a14:foregroundMark x1="90889" y1="50974" x2="92556" y2="50325"/>
                          <a14:foregroundMark x1="56444" y1="90909" x2="56444" y2="90909"/>
                          <a14:foregroundMark x1="60889" y1="92695" x2="60889" y2="92695"/>
                        </a14:backgroundRemoval>
                      </a14:imgEffect>
                    </a14:imgLayer>
                  </a14:imgProps>
                </a:ext>
                <a:ext uri="{28A0092B-C50C-407E-A947-70E740481C1C}">
                  <a14:useLocalDpi xmlns:a14="http://schemas.microsoft.com/office/drawing/2010/main" val="0"/>
                </a:ext>
              </a:extLst>
            </a:blip>
            <a:srcRect/>
            <a:stretch>
              <a:fillRect/>
            </a:stretch>
          </p:blipFill>
          <p:spPr bwMode="auto">
            <a:xfrm>
              <a:off x="976790" y="2528870"/>
              <a:ext cx="2023524" cy="138499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70073C6-A54D-D3CE-718B-7DCA67B09EEA}"/>
                </a:ext>
              </a:extLst>
            </p:cNvPr>
            <p:cNvSpPr txBox="1"/>
            <p:nvPr/>
          </p:nvSpPr>
          <p:spPr>
            <a:xfrm>
              <a:off x="1378537" y="3868616"/>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Mettre </a:t>
              </a:r>
              <a:br>
                <a:rPr lang="fr-FR" sz="1600" dirty="0">
                  <a:solidFill>
                    <a:srgbClr val="BA242C"/>
                  </a:solidFill>
                </a:rPr>
              </a:br>
              <a:r>
                <a:rPr lang="fr-FR" sz="1600" dirty="0">
                  <a:solidFill>
                    <a:srgbClr val="BA242C"/>
                  </a:solidFill>
                </a:rPr>
                <a:t>en P.L.S.</a:t>
              </a:r>
              <a:endParaRPr lang="en-US" sz="1600" dirty="0">
                <a:solidFill>
                  <a:srgbClr val="BA242C"/>
                </a:solidFill>
              </a:endParaRPr>
            </a:p>
          </p:txBody>
        </p:sp>
      </p:grpSp>
    </p:spTree>
    <p:extLst>
      <p:ext uri="{BB962C8B-B14F-4D97-AF65-F5344CB8AC3E}">
        <p14:creationId xmlns:p14="http://schemas.microsoft.com/office/powerpoint/2010/main" val="29549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Apprécier état de conscience – libération des voies aériennes – P.L.S. – P.L.S. du nourrisson</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br>
              <a:rPr lang="fr-FR" dirty="0"/>
            </a:br>
            <a:r>
              <a:rPr lang="fr-FR" dirty="0"/>
              <a:t>des gestes</a:t>
            </a:r>
          </a:p>
        </p:txBody>
      </p:sp>
    </p:spTree>
    <p:extLst>
      <p:ext uri="{BB962C8B-B14F-4D97-AF65-F5344CB8AC3E}">
        <p14:creationId xmlns:p14="http://schemas.microsoft.com/office/powerpoint/2010/main" val="22432080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047882-7DBC-048F-3754-F73CB8C42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99" r="6199"/>
          <a:stretch/>
        </p:blipFill>
        <p:spPr bwMode="auto">
          <a:xfrm>
            <a:off x="556924" y="1459182"/>
            <a:ext cx="5962650" cy="4537696"/>
          </a:xfrm>
          <a:prstGeom prst="roundRect">
            <a:avLst>
              <a:gd name="adj" fmla="val 805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a:t>LA PROTECTION</a:t>
            </a:r>
          </a:p>
        </p:txBody>
      </p:sp>
      <p:sp>
        <p:nvSpPr>
          <p:cNvPr id="4" name="Espace réservé du texte 3">
            <a:extLst>
              <a:ext uri="{FF2B5EF4-FFF2-40B4-BE49-F238E27FC236}">
                <a16:creationId xmlns:a16="http://schemas.microsoft.com/office/drawing/2014/main" id="{E2A00444-B148-9A83-3E24-9D31055761DC}"/>
              </a:ext>
            </a:extLst>
          </p:cNvPr>
          <p:cNvSpPr>
            <a:spLocks noGrp="1"/>
          </p:cNvSpPr>
          <p:nvPr>
            <p:ph type="body" sz="quarter" idx="11"/>
          </p:nvPr>
        </p:nvSpPr>
        <p:spPr/>
        <p:txBody>
          <a:bodyPr/>
          <a:lstStyle/>
          <a:p>
            <a:r>
              <a:rPr lang="fr-FR" dirty="0"/>
              <a:t>Etude de cas</a:t>
            </a:r>
          </a:p>
        </p:txBody>
      </p:sp>
      <p:sp>
        <p:nvSpPr>
          <p:cNvPr id="3" name="ZoneTexte 2">
            <a:extLst>
              <a:ext uri="{FF2B5EF4-FFF2-40B4-BE49-F238E27FC236}">
                <a16:creationId xmlns:a16="http://schemas.microsoft.com/office/drawing/2014/main" id="{9B6FE582-22E3-4719-24CB-4A90BBCFC860}"/>
              </a:ext>
            </a:extLst>
          </p:cNvPr>
          <p:cNvSpPr txBox="1"/>
          <p:nvPr/>
        </p:nvSpPr>
        <p:spPr>
          <a:xfrm>
            <a:off x="6922977" y="2831902"/>
            <a:ext cx="4616491" cy="1477328"/>
          </a:xfrm>
          <a:prstGeom prst="rect">
            <a:avLst/>
          </a:prstGeom>
          <a:noFill/>
        </p:spPr>
        <p:txBody>
          <a:bodyPr wrap="square">
            <a:spAutoFit/>
          </a:bodyPr>
          <a:lstStyle/>
          <a:p>
            <a:pPr lvl="0" algn="ctr">
              <a:defRPr/>
            </a:pPr>
            <a:r>
              <a:rPr lang="fr-FR" dirty="0">
                <a:solidFill>
                  <a:srgbClr val="00467E"/>
                </a:solidFill>
                <a:latin typeface="Arial" panose="020B0604020202020204" pitchFamily="34" charset="0"/>
                <a:cs typeface="Arial" panose="020B0604020202020204" pitchFamily="34" charset="0"/>
              </a:rPr>
              <a:t>Roger était en réunion familiale quand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il a commencé à sentir une odeur de brûlé venant du salon. Il remarque </a:t>
            </a:r>
          </a:p>
          <a:p>
            <a:pPr lvl="0" algn="ctr">
              <a:defRPr/>
            </a:pPr>
            <a:r>
              <a:rPr lang="fr-FR" dirty="0">
                <a:solidFill>
                  <a:srgbClr val="00467E"/>
                </a:solidFill>
                <a:latin typeface="Arial" panose="020B0604020202020204" pitchFamily="34" charset="0"/>
                <a:cs typeface="Arial" panose="020B0604020202020204" pitchFamily="34" charset="0"/>
              </a:rPr>
              <a:t>un dégagement important de fumées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du poêle et son beau-frère inerte au sol…</a:t>
            </a:r>
            <a:endParaRPr lang="fr-FR" dirty="0"/>
          </a:p>
        </p:txBody>
      </p:sp>
    </p:spTree>
    <p:extLst>
      <p:ext uri="{BB962C8B-B14F-4D97-AF65-F5344CB8AC3E}">
        <p14:creationId xmlns:p14="http://schemas.microsoft.com/office/powerpoint/2010/main" val="33211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B406892-BB99-9E4B-76A3-022647522590}"/>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DA7E0497-86A8-6054-DFCB-E5410E3C69F1}"/>
              </a:ext>
            </a:extLst>
          </p:cNvPr>
          <p:cNvSpPr>
            <a:spLocks noGrp="1"/>
          </p:cNvSpPr>
          <p:nvPr>
            <p:ph type="body" sz="quarter" idx="11"/>
          </p:nvPr>
        </p:nvSpPr>
        <p:spPr>
          <a:xfrm>
            <a:off x="449999" y="801518"/>
            <a:ext cx="4664925" cy="313932"/>
          </a:xfrm>
        </p:spPr>
        <p:txBody>
          <a:bodyPr/>
          <a:lstStyle/>
          <a:p>
            <a:r>
              <a:rPr lang="fr-FR" dirty="0"/>
              <a:t>Victime traumatisée</a:t>
            </a:r>
          </a:p>
        </p:txBody>
      </p:sp>
      <p:grpSp>
        <p:nvGrpSpPr>
          <p:cNvPr id="5" name="Groupe 4">
            <a:extLst>
              <a:ext uri="{FF2B5EF4-FFF2-40B4-BE49-F238E27FC236}">
                <a16:creationId xmlns:a16="http://schemas.microsoft.com/office/drawing/2014/main" id="{2F9BCCD3-B7DA-981E-C705-80154C94CA35}"/>
              </a:ext>
            </a:extLst>
          </p:cNvPr>
          <p:cNvGrpSpPr/>
          <p:nvPr/>
        </p:nvGrpSpPr>
        <p:grpSpPr>
          <a:xfrm>
            <a:off x="4376082" y="2182836"/>
            <a:ext cx="1171366" cy="1608034"/>
            <a:chOff x="6064297" y="1786794"/>
            <a:chExt cx="1171366" cy="1608034"/>
          </a:xfrm>
        </p:grpSpPr>
        <p:pic>
          <p:nvPicPr>
            <p:cNvPr id="6" name="Picture 6">
              <a:extLst>
                <a:ext uri="{FF2B5EF4-FFF2-40B4-BE49-F238E27FC236}">
                  <a16:creationId xmlns:a16="http://schemas.microsoft.com/office/drawing/2014/main" id="{734C80D5-C408-21C5-650A-A98E54EF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97" y="1786794"/>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696756A-C3A7-46E9-CA3D-1CC3018CF075}"/>
                </a:ext>
              </a:extLst>
            </p:cNvPr>
            <p:cNvSpPr txBox="1"/>
            <p:nvPr/>
          </p:nvSpPr>
          <p:spPr>
            <a:xfrm>
              <a:off x="6112354" y="3056274"/>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8" name="Groupe 7">
            <a:extLst>
              <a:ext uri="{FF2B5EF4-FFF2-40B4-BE49-F238E27FC236}">
                <a16:creationId xmlns:a16="http://schemas.microsoft.com/office/drawing/2014/main" id="{0967D2CF-5C78-81BF-0909-CE4F14B34747}"/>
              </a:ext>
            </a:extLst>
          </p:cNvPr>
          <p:cNvGrpSpPr/>
          <p:nvPr/>
        </p:nvGrpSpPr>
        <p:grpSpPr>
          <a:xfrm>
            <a:off x="8879293" y="2236576"/>
            <a:ext cx="2821345" cy="1800515"/>
            <a:chOff x="9177005" y="1913515"/>
            <a:chExt cx="2821345" cy="1800515"/>
          </a:xfrm>
        </p:grpSpPr>
        <p:pic>
          <p:nvPicPr>
            <p:cNvPr id="9" name="Picture 8">
              <a:extLst>
                <a:ext uri="{FF2B5EF4-FFF2-40B4-BE49-F238E27FC236}">
                  <a16:creationId xmlns:a16="http://schemas.microsoft.com/office/drawing/2014/main" id="{60D7D3CC-14E8-A703-62ED-9CD302B83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A312FA6C-FB91-8880-4588-EF05186403B0}"/>
                </a:ext>
              </a:extLst>
            </p:cNvPr>
            <p:cNvSpPr txBox="1"/>
            <p:nvPr/>
          </p:nvSpPr>
          <p:spPr>
            <a:xfrm>
              <a:off x="9177005" y="3129255"/>
              <a:ext cx="2821345"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en permanence la respiration de la victime</a:t>
              </a:r>
              <a:endParaRPr lang="en-US" sz="1600" dirty="0">
                <a:solidFill>
                  <a:srgbClr val="BA242C"/>
                </a:solidFill>
              </a:endParaRPr>
            </a:p>
          </p:txBody>
        </p:sp>
      </p:grpSp>
      <p:grpSp>
        <p:nvGrpSpPr>
          <p:cNvPr id="11" name="Groupe 10">
            <a:extLst>
              <a:ext uri="{FF2B5EF4-FFF2-40B4-BE49-F238E27FC236}">
                <a16:creationId xmlns:a16="http://schemas.microsoft.com/office/drawing/2014/main" id="{FE967E89-AC5F-453C-4779-84C538A68117}"/>
              </a:ext>
            </a:extLst>
          </p:cNvPr>
          <p:cNvGrpSpPr/>
          <p:nvPr/>
        </p:nvGrpSpPr>
        <p:grpSpPr>
          <a:xfrm>
            <a:off x="6934889" y="2205554"/>
            <a:ext cx="1403924" cy="1831538"/>
            <a:chOff x="7920460" y="1856238"/>
            <a:chExt cx="1403924" cy="1831538"/>
          </a:xfrm>
        </p:grpSpPr>
        <p:sp>
          <p:nvSpPr>
            <p:cNvPr id="12" name="ZoneTexte 11">
              <a:extLst>
                <a:ext uri="{FF2B5EF4-FFF2-40B4-BE49-F238E27FC236}">
                  <a16:creationId xmlns:a16="http://schemas.microsoft.com/office/drawing/2014/main" id="{0CB65F43-3E65-F4EF-9DE2-51ADEDF70632}"/>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les secours</a:t>
              </a:r>
              <a:endParaRPr lang="en-US" sz="1600" dirty="0">
                <a:solidFill>
                  <a:srgbClr val="BA242C"/>
                </a:solidFill>
              </a:endParaRPr>
            </a:p>
          </p:txBody>
        </p:sp>
        <p:pic>
          <p:nvPicPr>
            <p:cNvPr id="13" name="Image 12">
              <a:extLst>
                <a:ext uri="{FF2B5EF4-FFF2-40B4-BE49-F238E27FC236}">
                  <a16:creationId xmlns:a16="http://schemas.microsoft.com/office/drawing/2014/main" id="{A51B66BF-7F70-39A3-A146-4EE023981216}"/>
                </a:ext>
              </a:extLst>
            </p:cNvPr>
            <p:cNvPicPr>
              <a:picLocks noChangeAspect="1"/>
            </p:cNvPicPr>
            <p:nvPr/>
          </p:nvPicPr>
          <p:blipFill>
            <a:blip r:embed="rId5">
              <a:duotone>
                <a:schemeClr val="accent1">
                  <a:shade val="45000"/>
                  <a:satMod val="135000"/>
                </a:schemeClr>
                <a:prstClr val="white"/>
              </a:duotone>
            </a:blip>
            <a:stretch>
              <a:fillRect/>
            </a:stretch>
          </p:blipFill>
          <p:spPr>
            <a:xfrm>
              <a:off x="8048098" y="1856238"/>
              <a:ext cx="1148648" cy="1148648"/>
            </a:xfrm>
            <a:prstGeom prst="flowChartConnector">
              <a:avLst/>
            </a:prstGeom>
            <a:ln>
              <a:solidFill>
                <a:schemeClr val="accent1"/>
              </a:solidFill>
            </a:ln>
          </p:spPr>
        </p:pic>
      </p:grpSp>
      <p:grpSp>
        <p:nvGrpSpPr>
          <p:cNvPr id="15" name="Groupe 14">
            <a:extLst>
              <a:ext uri="{FF2B5EF4-FFF2-40B4-BE49-F238E27FC236}">
                <a16:creationId xmlns:a16="http://schemas.microsoft.com/office/drawing/2014/main" id="{152B5C4C-68B1-0CB0-4218-0A924B082331}"/>
              </a:ext>
            </a:extLst>
          </p:cNvPr>
          <p:cNvGrpSpPr/>
          <p:nvPr/>
        </p:nvGrpSpPr>
        <p:grpSpPr>
          <a:xfrm>
            <a:off x="1046480" y="2250690"/>
            <a:ext cx="1942161" cy="1786401"/>
            <a:chOff x="1344192" y="1575697"/>
            <a:chExt cx="1942161" cy="1786401"/>
          </a:xfrm>
        </p:grpSpPr>
        <p:pic>
          <p:nvPicPr>
            <p:cNvPr id="4" name="Picture 6">
              <a:extLst>
                <a:ext uri="{FF2B5EF4-FFF2-40B4-BE49-F238E27FC236}">
                  <a16:creationId xmlns:a16="http://schemas.microsoft.com/office/drawing/2014/main" id="{C33B3878-FB37-6A7E-16E8-23B335C0AAA5}"/>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752633" y="1575697"/>
              <a:ext cx="1403922" cy="1403922"/>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A4719B84-E5D9-ED30-1580-571DD4995D6F}"/>
                </a:ext>
              </a:extLst>
            </p:cNvPr>
            <p:cNvSpPr txBox="1"/>
            <p:nvPr/>
          </p:nvSpPr>
          <p:spPr>
            <a:xfrm>
              <a:off x="1344192" y="2777323"/>
              <a:ext cx="1942161"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Laisser la victime sur le dos</a:t>
              </a:r>
              <a:endParaRPr lang="en-US" sz="1600" dirty="0">
                <a:solidFill>
                  <a:srgbClr val="BA242C"/>
                </a:solidFill>
              </a:endParaRPr>
            </a:p>
          </p:txBody>
        </p:sp>
      </p:grpSp>
      <p:sp>
        <p:nvSpPr>
          <p:cNvPr id="17" name="ZoneTexte 16">
            <a:extLst>
              <a:ext uri="{FF2B5EF4-FFF2-40B4-BE49-F238E27FC236}">
                <a16:creationId xmlns:a16="http://schemas.microsoft.com/office/drawing/2014/main" id="{7C5FA8AE-18CC-D075-AE29-6BE6DB4E1DCB}"/>
              </a:ext>
            </a:extLst>
          </p:cNvPr>
          <p:cNvSpPr txBox="1"/>
          <p:nvPr/>
        </p:nvSpPr>
        <p:spPr>
          <a:xfrm>
            <a:off x="1457754" y="5336831"/>
            <a:ext cx="9391025" cy="584775"/>
          </a:xfrm>
          <a:prstGeom prst="rect">
            <a:avLst/>
          </a:prstGeom>
          <a:noFill/>
        </p:spPr>
        <p:txBody>
          <a:bodyPr wrap="square">
            <a:spAutoFit/>
          </a:bodyPr>
          <a:lstStyle/>
          <a:p>
            <a:pPr algn="ctr"/>
            <a:r>
              <a:rPr lang="fr-FR" sz="1600" dirty="0">
                <a:solidFill>
                  <a:srgbClr val="00497E"/>
                </a:solidFill>
                <a:latin typeface="Arial" panose="020B0604020202020204" pitchFamily="34" charset="0"/>
                <a:cs typeface="Arial" panose="020B0604020202020204" pitchFamily="34" charset="0"/>
              </a:rPr>
              <a:t>En présence d’une victime qui ne répond pas, ne réagit pas et respire à la suite d’un évènement dont on ne connaît pas l’origine, </a:t>
            </a:r>
            <a:r>
              <a:rPr lang="fr-FR" sz="1600" b="1" dirty="0">
                <a:solidFill>
                  <a:srgbClr val="BA242C"/>
                </a:solidFill>
                <a:latin typeface="Arial" panose="020B0604020202020204" pitchFamily="34" charset="0"/>
                <a:cs typeface="Arial" panose="020B0604020202020204" pitchFamily="34" charset="0"/>
              </a:rPr>
              <a:t>agir comme en présence d’une victime qui présente un traumatisme.</a:t>
            </a:r>
          </a:p>
        </p:txBody>
      </p:sp>
      <p:sp>
        <p:nvSpPr>
          <p:cNvPr id="18" name="ZoneTexte 17">
            <a:extLst>
              <a:ext uri="{FF2B5EF4-FFF2-40B4-BE49-F238E27FC236}">
                <a16:creationId xmlns:a16="http://schemas.microsoft.com/office/drawing/2014/main" id="{B2E16898-1E24-AA96-0107-E1D9AB870966}"/>
              </a:ext>
            </a:extLst>
          </p:cNvPr>
          <p:cNvSpPr txBox="1"/>
          <p:nvPr/>
        </p:nvSpPr>
        <p:spPr>
          <a:xfrm>
            <a:off x="1474220" y="4537373"/>
            <a:ext cx="9243559" cy="584775"/>
          </a:xfrm>
          <a:prstGeom prst="rect">
            <a:avLst/>
          </a:prstGeom>
          <a:noFill/>
        </p:spPr>
        <p:txBody>
          <a:bodyPr wrap="square">
            <a:spAutoFit/>
          </a:bodyPr>
          <a:lstStyle>
            <a:defPPr>
              <a:defRPr lang="fr-FR"/>
            </a:defPPr>
            <a:lvl1pPr algn="ctr">
              <a:defRPr sz="1600">
                <a:solidFill>
                  <a:srgbClr val="00497E"/>
                </a:solidFill>
                <a:latin typeface="Arial" panose="020B0604020202020204" pitchFamily="34" charset="0"/>
                <a:cs typeface="Arial" panose="020B0604020202020204" pitchFamily="34" charset="0"/>
              </a:defRPr>
            </a:lvl1pPr>
          </a:lstStyle>
          <a:p>
            <a:r>
              <a:rPr lang="fr-FR" dirty="0"/>
              <a:t>Si la victime </a:t>
            </a:r>
            <a:r>
              <a:rPr lang="fr-FR" b="1" dirty="0"/>
              <a:t>vomit</a:t>
            </a:r>
            <a:r>
              <a:rPr lang="fr-FR" dirty="0"/>
              <a:t> ou </a:t>
            </a:r>
            <a:r>
              <a:rPr lang="fr-FR" b="1" dirty="0"/>
              <a:t>régurgite</a:t>
            </a:r>
            <a:r>
              <a:rPr lang="fr-FR" dirty="0"/>
              <a:t>, la </a:t>
            </a:r>
            <a:r>
              <a:rPr lang="fr-FR" b="1" dirty="0"/>
              <a:t>mettre sur le côté</a:t>
            </a:r>
            <a:r>
              <a:rPr lang="fr-FR" dirty="0"/>
              <a:t> </a:t>
            </a:r>
            <a:br>
              <a:rPr lang="fr-FR" dirty="0"/>
            </a:br>
            <a:r>
              <a:rPr lang="fr-FR" dirty="0"/>
              <a:t>en maintenant si possible </a:t>
            </a:r>
            <a:r>
              <a:rPr lang="fr-FR" b="1" dirty="0"/>
              <a:t>l’axe tête-cou-tronc</a:t>
            </a:r>
            <a:r>
              <a:rPr lang="fr-FR" dirty="0"/>
              <a:t>, en demandant de l’aide le cas échéant.</a:t>
            </a:r>
          </a:p>
        </p:txBody>
      </p:sp>
    </p:spTree>
    <p:extLst>
      <p:ext uri="{BB962C8B-B14F-4D97-AF65-F5344CB8AC3E}">
        <p14:creationId xmlns:p14="http://schemas.microsoft.com/office/powerpoint/2010/main" val="333258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B406892-BB99-9E4B-76A3-022647522590}"/>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DA7E0497-86A8-6054-DFCB-E5410E3C69F1}"/>
              </a:ext>
            </a:extLst>
          </p:cNvPr>
          <p:cNvSpPr>
            <a:spLocks noGrp="1"/>
          </p:cNvSpPr>
          <p:nvPr>
            <p:ph type="body" sz="quarter" idx="11"/>
          </p:nvPr>
        </p:nvSpPr>
        <p:spPr>
          <a:xfrm>
            <a:off x="449999" y="801518"/>
            <a:ext cx="4664925" cy="313932"/>
          </a:xfrm>
        </p:spPr>
        <p:txBody>
          <a:bodyPr/>
          <a:lstStyle/>
          <a:p>
            <a:r>
              <a:rPr lang="fr-FR" dirty="0"/>
              <a:t>Cas particuliers</a:t>
            </a:r>
          </a:p>
        </p:txBody>
      </p:sp>
      <p:sp>
        <p:nvSpPr>
          <p:cNvPr id="16" name="ZoneTexte 15">
            <a:extLst>
              <a:ext uri="{FF2B5EF4-FFF2-40B4-BE49-F238E27FC236}">
                <a16:creationId xmlns:a16="http://schemas.microsoft.com/office/drawing/2014/main" id="{476FAFD4-D780-7E61-51B7-E7063531FD36}"/>
              </a:ext>
            </a:extLst>
          </p:cNvPr>
          <p:cNvSpPr txBox="1"/>
          <p:nvPr/>
        </p:nvSpPr>
        <p:spPr>
          <a:xfrm>
            <a:off x="1641019" y="1837767"/>
            <a:ext cx="3128791"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lgn="ctr">
              <a:defRPr sz="1200" b="1">
                <a:solidFill>
                  <a:srgbClr val="00497E"/>
                </a:solidFill>
                <a:latin typeface="Arial" panose="020B0604020202020204" pitchFamily="34" charset="0"/>
                <a:cs typeface="Arial" panose="020B0604020202020204" pitchFamily="34" charset="0"/>
              </a:defRPr>
            </a:lvl1pPr>
          </a:lstStyle>
          <a:p>
            <a:r>
              <a:rPr lang="fr-FR" sz="1800" dirty="0"/>
              <a:t>En période d’épidémie  </a:t>
            </a:r>
          </a:p>
        </p:txBody>
      </p:sp>
      <p:sp>
        <p:nvSpPr>
          <p:cNvPr id="18" name="ZoneTexte 17">
            <a:extLst>
              <a:ext uri="{FF2B5EF4-FFF2-40B4-BE49-F238E27FC236}">
                <a16:creationId xmlns:a16="http://schemas.microsoft.com/office/drawing/2014/main" id="{46DB1EBC-2DB6-ECF4-825F-05B6E56FCB2F}"/>
              </a:ext>
            </a:extLst>
          </p:cNvPr>
          <p:cNvSpPr txBox="1"/>
          <p:nvPr/>
        </p:nvSpPr>
        <p:spPr>
          <a:xfrm>
            <a:off x="6817602" y="1837767"/>
            <a:ext cx="4428782"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lgn="ctr">
              <a:defRPr sz="1200" b="1">
                <a:solidFill>
                  <a:srgbClr val="00497E"/>
                </a:solidFill>
                <a:latin typeface="Arial" panose="020B0604020202020204" pitchFamily="34" charset="0"/>
                <a:cs typeface="Arial" panose="020B0604020202020204" pitchFamily="34" charset="0"/>
              </a:defRPr>
            </a:lvl1pPr>
          </a:lstStyle>
          <a:p>
            <a:r>
              <a:rPr lang="fr-FR" sz="1800" dirty="0"/>
              <a:t>Femme enceinte / Personne obèse</a:t>
            </a:r>
          </a:p>
        </p:txBody>
      </p:sp>
      <p:sp>
        <p:nvSpPr>
          <p:cNvPr id="19" name="ZoneTexte 18">
            <a:extLst>
              <a:ext uri="{FF2B5EF4-FFF2-40B4-BE49-F238E27FC236}">
                <a16:creationId xmlns:a16="http://schemas.microsoft.com/office/drawing/2014/main" id="{1377F081-3FA9-4B9F-F9BD-CA7FAAF3A567}"/>
              </a:ext>
            </a:extLst>
          </p:cNvPr>
          <p:cNvSpPr txBox="1"/>
          <p:nvPr/>
        </p:nvSpPr>
        <p:spPr>
          <a:xfrm>
            <a:off x="579448" y="2602130"/>
            <a:ext cx="5516552" cy="307007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sz="1600" dirty="0">
                <a:solidFill>
                  <a:srgbClr val="00497E"/>
                </a:solidFill>
                <a:latin typeface="Arial" panose="020B0604020202020204" pitchFamily="34" charset="0"/>
                <a:cs typeface="Arial" panose="020B0604020202020204" pitchFamily="34" charset="0"/>
              </a:rPr>
              <a:t>Porter un masque</a:t>
            </a:r>
          </a:p>
          <a:p>
            <a:pPr marL="285750" indent="-285750">
              <a:spcAft>
                <a:spcPts val="300"/>
              </a:spcAft>
              <a:buFont typeface="Arial" panose="020B0604020202020204" pitchFamily="34" charset="0"/>
              <a:buChar char="•"/>
            </a:pPr>
            <a:r>
              <a:rPr lang="fr-FR" sz="1600" dirty="0">
                <a:solidFill>
                  <a:srgbClr val="00497E"/>
                </a:solidFill>
                <a:latin typeface="Arial" panose="020B0604020202020204" pitchFamily="34" charset="0"/>
                <a:cs typeface="Arial" panose="020B0604020202020204" pitchFamily="34" charset="0"/>
              </a:rPr>
              <a:t>Questionner sans toucher la victime</a:t>
            </a:r>
          </a:p>
          <a:p>
            <a:pPr marL="285750" indent="-285750">
              <a:spcAft>
                <a:spcPts val="300"/>
              </a:spcAft>
              <a:buFont typeface="Arial" panose="020B0604020202020204" pitchFamily="34" charset="0"/>
              <a:buChar char="•"/>
            </a:pPr>
            <a:r>
              <a:rPr lang="fr-FR" sz="1600" b="1" dirty="0">
                <a:solidFill>
                  <a:srgbClr val="00497E"/>
                </a:solidFill>
                <a:latin typeface="Arial" panose="020B0604020202020204" pitchFamily="34" charset="0"/>
                <a:cs typeface="Arial" panose="020B0604020202020204" pitchFamily="34" charset="0"/>
              </a:rPr>
              <a:t>Conduite à tenir particulière : </a:t>
            </a:r>
            <a:br>
              <a:rPr lang="fr-FR" sz="1600" b="1" dirty="0">
                <a:solidFill>
                  <a:srgbClr val="00497E"/>
                </a:solidFill>
                <a:latin typeface="Arial" panose="020B0604020202020204" pitchFamily="34" charset="0"/>
                <a:cs typeface="Arial" panose="020B0604020202020204" pitchFamily="34" charset="0"/>
              </a:rPr>
            </a:br>
            <a:r>
              <a:rPr lang="fr-FR" sz="1600" b="1" dirty="0">
                <a:solidFill>
                  <a:srgbClr val="C00000"/>
                </a:solidFill>
                <a:latin typeface="Arial" panose="020B0604020202020204" pitchFamily="34" charset="0"/>
                <a:cs typeface="Arial" panose="020B0604020202020204" pitchFamily="34" charset="0"/>
              </a:rPr>
              <a:t>Apprécier la respiration avec le regard</a:t>
            </a:r>
          </a:p>
          <a:p>
            <a:pPr>
              <a:spcAft>
                <a:spcPts val="300"/>
              </a:spcAft>
            </a:pPr>
            <a:endParaRPr lang="fr-FR" sz="1600" dirty="0">
              <a:solidFill>
                <a:srgbClr val="BA242C"/>
              </a:solidFill>
              <a:latin typeface="Arial" panose="020B0604020202020204" pitchFamily="34" charset="0"/>
              <a:cs typeface="Arial" panose="020B0604020202020204" pitchFamily="34" charset="0"/>
            </a:endParaRPr>
          </a:p>
          <a:p>
            <a:pPr>
              <a:spcAft>
                <a:spcPts val="300"/>
              </a:spcAft>
            </a:pPr>
            <a:r>
              <a:rPr lang="fr-FR" sz="1600" b="1" dirty="0">
                <a:solidFill>
                  <a:srgbClr val="00497E"/>
                </a:solidFill>
                <a:latin typeface="Arial" panose="020B0604020202020204" pitchFamily="34" charset="0"/>
                <a:cs typeface="Arial" panose="020B0604020202020204" pitchFamily="34" charset="0"/>
              </a:rPr>
              <a:t>Si la victime ne répond pas et respire normalement :</a:t>
            </a:r>
          </a:p>
          <a:p>
            <a:pPr marL="285750" indent="-285750">
              <a:spcAft>
                <a:spcPts val="300"/>
              </a:spcAft>
              <a:buFont typeface="Arial" panose="020B0604020202020204" pitchFamily="34" charset="0"/>
              <a:buChar char="•"/>
            </a:pPr>
            <a:r>
              <a:rPr lang="fr-FR" sz="1600" b="1" dirty="0">
                <a:solidFill>
                  <a:srgbClr val="C00000"/>
                </a:solidFill>
                <a:latin typeface="Arial" panose="020B0604020202020204" pitchFamily="34" charset="0"/>
                <a:cs typeface="Arial" panose="020B0604020202020204" pitchFamily="34" charset="0"/>
              </a:rPr>
              <a:t>Laisser la victime dans la position où elle se trouve</a:t>
            </a:r>
          </a:p>
          <a:p>
            <a:pPr marL="285750" indent="-285750">
              <a:spcAft>
                <a:spcPts val="300"/>
              </a:spcAft>
              <a:buFont typeface="Arial" panose="020B0604020202020204" pitchFamily="34" charset="0"/>
              <a:buChar char="•"/>
            </a:pPr>
            <a:r>
              <a:rPr lang="fr-FR" sz="1600" dirty="0">
                <a:solidFill>
                  <a:srgbClr val="00497E"/>
                </a:solidFill>
                <a:latin typeface="Arial" panose="020B0604020202020204" pitchFamily="34" charset="0"/>
                <a:cs typeface="Arial" panose="020B0604020202020204" pitchFamily="34" charset="0"/>
              </a:rPr>
              <a:t>Faire alerter ou alerter les secours,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respecter leurs consignes</a:t>
            </a:r>
          </a:p>
          <a:p>
            <a:pPr marL="285750" indent="-285750">
              <a:spcAft>
                <a:spcPts val="300"/>
              </a:spcAft>
              <a:buFont typeface="Arial" panose="020B0604020202020204" pitchFamily="34" charset="0"/>
              <a:buChar char="•"/>
            </a:pPr>
            <a:r>
              <a:rPr lang="fr-FR" sz="1600" b="1" dirty="0">
                <a:solidFill>
                  <a:srgbClr val="C00000"/>
                </a:solidFill>
                <a:latin typeface="Arial" panose="020B0604020202020204" pitchFamily="34" charset="0"/>
                <a:cs typeface="Arial" panose="020B0604020202020204" pitchFamily="34" charset="0"/>
              </a:rPr>
              <a:t>Surveiller en permanence </a:t>
            </a:r>
            <a:r>
              <a:rPr lang="fr-FR" sz="1600" dirty="0">
                <a:solidFill>
                  <a:srgbClr val="00497E"/>
                </a:solidFill>
                <a:latin typeface="Arial" panose="020B0604020202020204" pitchFamily="34" charset="0"/>
                <a:cs typeface="Arial" panose="020B0604020202020204" pitchFamily="34" charset="0"/>
              </a:rPr>
              <a:t>la respiration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de la victime en regardant son ventre et sa poitrine</a:t>
            </a:r>
          </a:p>
        </p:txBody>
      </p:sp>
      <p:sp>
        <p:nvSpPr>
          <p:cNvPr id="20" name="ZoneTexte 19">
            <a:extLst>
              <a:ext uri="{FF2B5EF4-FFF2-40B4-BE49-F238E27FC236}">
                <a16:creationId xmlns:a16="http://schemas.microsoft.com/office/drawing/2014/main" id="{4B96C846-B669-8374-B0CB-D5DF4B5E8E93}"/>
              </a:ext>
            </a:extLst>
          </p:cNvPr>
          <p:cNvSpPr txBox="1"/>
          <p:nvPr/>
        </p:nvSpPr>
        <p:spPr>
          <a:xfrm>
            <a:off x="6817598" y="2602130"/>
            <a:ext cx="4428782" cy="584775"/>
          </a:xfrm>
          <a:prstGeom prst="rect">
            <a:avLst/>
          </a:prstGeom>
          <a:noFill/>
        </p:spPr>
        <p:txBody>
          <a:bodyPr wrap="square" rtlCol="0">
            <a:spAutoFit/>
          </a:bodyPr>
          <a:lstStyle/>
          <a:p>
            <a:pPr algn="ctr"/>
            <a:r>
              <a:rPr lang="fr-FR" sz="1600" b="1" dirty="0">
                <a:solidFill>
                  <a:srgbClr val="00497E"/>
                </a:solidFill>
              </a:rPr>
              <a:t>Faire la PLS </a:t>
            </a:r>
            <a:br>
              <a:rPr lang="fr-FR" sz="1600" b="1" dirty="0">
                <a:solidFill>
                  <a:srgbClr val="00497E"/>
                </a:solidFill>
              </a:rPr>
            </a:br>
            <a:r>
              <a:rPr lang="fr-FR" sz="1600" b="1" dirty="0">
                <a:solidFill>
                  <a:srgbClr val="00497E"/>
                </a:solidFill>
              </a:rPr>
              <a:t>du </a:t>
            </a:r>
            <a:r>
              <a:rPr lang="fr-FR" sz="1600" b="1" dirty="0">
                <a:solidFill>
                  <a:srgbClr val="C00000"/>
                </a:solidFill>
              </a:rPr>
              <a:t>côté gauche</a:t>
            </a:r>
            <a:r>
              <a:rPr lang="fr-FR" sz="1600" b="1" dirty="0">
                <a:solidFill>
                  <a:srgbClr val="00497E"/>
                </a:solidFill>
              </a:rPr>
              <a:t> de la victime</a:t>
            </a:r>
          </a:p>
        </p:txBody>
      </p:sp>
      <p:pic>
        <p:nvPicPr>
          <p:cNvPr id="22" name="Picture 2">
            <a:extLst>
              <a:ext uri="{FF2B5EF4-FFF2-40B4-BE49-F238E27FC236}">
                <a16:creationId xmlns:a16="http://schemas.microsoft.com/office/drawing/2014/main" id="{0E94F246-4DD1-DF0C-7C66-85111E0B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599" y="3729272"/>
            <a:ext cx="1134755" cy="11347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1FCDAF6-5A39-9FF1-646F-30FC44F21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7597" y="3707887"/>
            <a:ext cx="1177524" cy="11775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ucune description disponible.">
            <a:extLst>
              <a:ext uri="{FF2B5EF4-FFF2-40B4-BE49-F238E27FC236}">
                <a16:creationId xmlns:a16="http://schemas.microsoft.com/office/drawing/2014/main" id="{3328A0F9-9772-4A6E-478A-D090CA68FB0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9999" y="1654401"/>
            <a:ext cx="914519" cy="73606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cteur droit 26">
            <a:extLst>
              <a:ext uri="{FF2B5EF4-FFF2-40B4-BE49-F238E27FC236}">
                <a16:creationId xmlns:a16="http://schemas.microsoft.com/office/drawing/2014/main" id="{B56490A8-DF31-3C29-9809-D372901B514F}"/>
              </a:ext>
            </a:extLst>
          </p:cNvPr>
          <p:cNvCxnSpPr>
            <a:cxnSpLocks/>
          </p:cNvCxnSpPr>
          <p:nvPr/>
        </p:nvCxnSpPr>
        <p:spPr>
          <a:xfrm>
            <a:off x="6389231" y="1837767"/>
            <a:ext cx="0" cy="38113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0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fade">
                                      <p:cBhvr>
                                        <p:cTn id="14" dur="500"/>
                                        <p:tgtEl>
                                          <p:spTgt spid="19">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fade">
                                      <p:cBhvr>
                                        <p:cTn id="20" dur="500"/>
                                        <p:tgtEl>
                                          <p:spTgt spid="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fade">
                                      <p:cBhvr>
                                        <p:cTn id="25" dur="500"/>
                                        <p:tgtEl>
                                          <p:spTgt spid="19">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9">
                                            <p:txEl>
                                              <p:pRg st="5" end="5"/>
                                            </p:txEl>
                                          </p:spTgt>
                                        </p:tgtEl>
                                        <p:attrNameLst>
                                          <p:attrName>style.visibility</p:attrName>
                                        </p:attrNameLst>
                                      </p:cBhvr>
                                      <p:to>
                                        <p:strVal val="visible"/>
                                      </p:to>
                                    </p:set>
                                    <p:animEffect transition="in" filter="fade">
                                      <p:cBhvr>
                                        <p:cTn id="29" dur="500"/>
                                        <p:tgtEl>
                                          <p:spTgt spid="19">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6" end="6"/>
                                            </p:txEl>
                                          </p:spTgt>
                                        </p:tgtEl>
                                        <p:attrNameLst>
                                          <p:attrName>style.visibility</p:attrName>
                                        </p:attrNameLst>
                                      </p:cBhvr>
                                      <p:to>
                                        <p:strVal val="visible"/>
                                      </p:to>
                                    </p:set>
                                    <p:animEffect transition="in" filter="fade">
                                      <p:cBhvr>
                                        <p:cTn id="32" dur="500"/>
                                        <p:tgtEl>
                                          <p:spTgt spid="19">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7" end="7"/>
                                            </p:txEl>
                                          </p:spTgt>
                                        </p:tgtEl>
                                        <p:attrNameLst>
                                          <p:attrName>style.visibility</p:attrName>
                                        </p:attrNameLst>
                                      </p:cBhvr>
                                      <p:to>
                                        <p:strVal val="visible"/>
                                      </p:to>
                                    </p:set>
                                    <p:animEffect transition="in" filter="fade">
                                      <p:cBhvr>
                                        <p:cTn id="35" dur="500"/>
                                        <p:tgtEl>
                                          <p:spTgt spid="19">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8E3608-97A0-9114-1F24-A6B97BCE16DC}"/>
              </a:ext>
            </a:extLst>
          </p:cNvPr>
          <p:cNvSpPr>
            <a:spLocks noGrp="1"/>
          </p:cNvSpPr>
          <p:nvPr>
            <p:ph type="body" sz="quarter" idx="10"/>
          </p:nvPr>
        </p:nvSpPr>
        <p:spPr/>
        <p:txBody>
          <a:bodyPr/>
          <a:lstStyle/>
          <a:p>
            <a:r>
              <a:rPr lang="fr-FR" sz="1700" dirty="0"/>
              <a:t>Une personne a </a:t>
            </a:r>
            <a:r>
              <a:rPr lang="fr-FR" sz="1700" b="1" dirty="0">
                <a:solidFill>
                  <a:srgbClr val="BA242B"/>
                </a:solidFill>
              </a:rPr>
              <a:t>perdu connaissance </a:t>
            </a:r>
            <a:r>
              <a:rPr lang="fr-FR" sz="1700" dirty="0"/>
              <a:t>lorsqu'elle ne répond et ne réagit à </a:t>
            </a:r>
            <a:r>
              <a:rPr lang="fr-FR" sz="1700" b="1" dirty="0">
                <a:solidFill>
                  <a:srgbClr val="BA242B"/>
                </a:solidFill>
              </a:rPr>
              <a:t>aucune sollicitation verbale </a:t>
            </a:r>
            <a:r>
              <a:rPr lang="fr-FR" sz="1700" dirty="0"/>
              <a:t>ou </a:t>
            </a:r>
            <a:r>
              <a:rPr lang="fr-FR" sz="1700" b="1" dirty="0">
                <a:solidFill>
                  <a:srgbClr val="BA242B"/>
                </a:solidFill>
              </a:rPr>
              <a:t>physique</a:t>
            </a:r>
            <a:r>
              <a:rPr lang="fr-FR" sz="1700" dirty="0"/>
              <a:t> et </a:t>
            </a:r>
            <a:r>
              <a:rPr lang="fr-FR" sz="1700" b="1" dirty="0">
                <a:solidFill>
                  <a:srgbClr val="BA242B"/>
                </a:solidFill>
              </a:rPr>
              <a:t>respire</a:t>
            </a:r>
            <a:r>
              <a:rPr lang="fr-FR" sz="1700" dirty="0"/>
              <a:t>. La vie peut être menacée si aucune action n’est mise en place !</a:t>
            </a:r>
          </a:p>
        </p:txBody>
      </p:sp>
      <p:sp>
        <p:nvSpPr>
          <p:cNvPr id="3" name="Espace réservé du texte 2">
            <a:extLst>
              <a:ext uri="{FF2B5EF4-FFF2-40B4-BE49-F238E27FC236}">
                <a16:creationId xmlns:a16="http://schemas.microsoft.com/office/drawing/2014/main" id="{F399CEBC-0CF2-2233-32A9-CC6D6A42028E}"/>
              </a:ext>
            </a:extLst>
          </p:cNvPr>
          <p:cNvSpPr>
            <a:spLocks noGrp="1"/>
          </p:cNvSpPr>
          <p:nvPr>
            <p:ph type="body" sz="quarter" idx="11"/>
          </p:nvPr>
        </p:nvSpPr>
        <p:spPr/>
        <p:txBody>
          <a:bodyPr/>
          <a:lstStyle/>
          <a:p>
            <a:r>
              <a:rPr lang="fr-FR" dirty="0"/>
              <a:t>La perte de connaissance</a:t>
            </a:r>
          </a:p>
        </p:txBody>
      </p:sp>
      <p:grpSp>
        <p:nvGrpSpPr>
          <p:cNvPr id="4" name="Groupe 3">
            <a:extLst>
              <a:ext uri="{FF2B5EF4-FFF2-40B4-BE49-F238E27FC236}">
                <a16:creationId xmlns:a16="http://schemas.microsoft.com/office/drawing/2014/main" id="{A01E2CF4-74FA-1A7D-3D77-A964EF7C9D4F}"/>
              </a:ext>
            </a:extLst>
          </p:cNvPr>
          <p:cNvGrpSpPr/>
          <p:nvPr/>
        </p:nvGrpSpPr>
        <p:grpSpPr>
          <a:xfrm>
            <a:off x="564839" y="4064661"/>
            <a:ext cx="2269288" cy="861134"/>
            <a:chOff x="960181" y="1993921"/>
            <a:chExt cx="9560180" cy="3969585"/>
          </a:xfrm>
        </p:grpSpPr>
        <p:sp>
          <p:nvSpPr>
            <p:cNvPr id="20" name="Ellipse 19">
              <a:extLst>
                <a:ext uri="{FF2B5EF4-FFF2-40B4-BE49-F238E27FC236}">
                  <a16:creationId xmlns:a16="http://schemas.microsoft.com/office/drawing/2014/main" id="{EB43F230-1640-4726-E2C9-D8D77D597C8D}"/>
                </a:ext>
              </a:extLst>
            </p:cNvPr>
            <p:cNvSpPr>
              <a:spLocks noChangeAspect="1"/>
            </p:cNvSpPr>
            <p:nvPr/>
          </p:nvSpPr>
          <p:spPr>
            <a:xfrm>
              <a:off x="960181" y="4775506"/>
              <a:ext cx="1188000" cy="1188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4" name="Rectangle 10">
              <a:extLst>
                <a:ext uri="{FF2B5EF4-FFF2-40B4-BE49-F238E27FC236}">
                  <a16:creationId xmlns:a16="http://schemas.microsoft.com/office/drawing/2014/main" id="{9A18D360-195B-BEBB-2191-7A7799697D3B}"/>
                </a:ext>
              </a:extLst>
            </p:cNvPr>
            <p:cNvSpPr>
              <a:spLocks noChangeAspect="1"/>
            </p:cNvSpPr>
            <p:nvPr/>
          </p:nvSpPr>
          <p:spPr>
            <a:xfrm>
              <a:off x="4827675" y="4897972"/>
              <a:ext cx="2753642" cy="677054"/>
            </a:xfrm>
            <a:custGeom>
              <a:avLst/>
              <a:gdLst>
                <a:gd name="connsiteX0" fmla="*/ 0 w 3210043"/>
                <a:gd name="connsiteY0" fmla="*/ 0 h 1152000"/>
                <a:gd name="connsiteX1" fmla="*/ 3210043 w 3210043"/>
                <a:gd name="connsiteY1" fmla="*/ 0 h 1152000"/>
                <a:gd name="connsiteX2" fmla="*/ 3210043 w 3210043"/>
                <a:gd name="connsiteY2" fmla="*/ 1152000 h 1152000"/>
                <a:gd name="connsiteX3" fmla="*/ 0 w 3210043"/>
                <a:gd name="connsiteY3" fmla="*/ 1152000 h 1152000"/>
                <a:gd name="connsiteX4" fmla="*/ 0 w 3210043"/>
                <a:gd name="connsiteY4" fmla="*/ 0 h 1152000"/>
                <a:gd name="connsiteX0" fmla="*/ 17362 w 3210043"/>
                <a:gd name="connsiteY0" fmla="*/ 0 h 1267747"/>
                <a:gd name="connsiteX1" fmla="*/ 3210043 w 3210043"/>
                <a:gd name="connsiteY1" fmla="*/ 115747 h 1267747"/>
                <a:gd name="connsiteX2" fmla="*/ 3210043 w 3210043"/>
                <a:gd name="connsiteY2" fmla="*/ 1267747 h 1267747"/>
                <a:gd name="connsiteX3" fmla="*/ 0 w 3210043"/>
                <a:gd name="connsiteY3" fmla="*/ 1267747 h 1267747"/>
                <a:gd name="connsiteX4" fmla="*/ 17362 w 3210043"/>
                <a:gd name="connsiteY4" fmla="*/ 0 h 126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043" h="1267747">
                  <a:moveTo>
                    <a:pt x="17362" y="0"/>
                  </a:moveTo>
                  <a:lnTo>
                    <a:pt x="3210043" y="115747"/>
                  </a:lnTo>
                  <a:lnTo>
                    <a:pt x="3210043" y="1267747"/>
                  </a:lnTo>
                  <a:lnTo>
                    <a:pt x="0" y="1267747"/>
                  </a:lnTo>
                  <a:lnTo>
                    <a:pt x="17362" y="0"/>
                  </a:lnTo>
                  <a:close/>
                </a:path>
              </a:pathLst>
            </a:cu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5" name="Organigramme : Délai 11">
              <a:extLst>
                <a:ext uri="{FF2B5EF4-FFF2-40B4-BE49-F238E27FC236}">
                  <a16:creationId xmlns:a16="http://schemas.microsoft.com/office/drawing/2014/main" id="{97FA20F4-E5AF-309A-D3D9-2B6F8E0F3E08}"/>
                </a:ext>
              </a:extLst>
            </p:cNvPr>
            <p:cNvSpPr>
              <a:spLocks noChangeAspect="1"/>
            </p:cNvSpPr>
            <p:nvPr/>
          </p:nvSpPr>
          <p:spPr>
            <a:xfrm>
              <a:off x="7582076" y="4959788"/>
              <a:ext cx="1021189" cy="615238"/>
            </a:xfrm>
            <a:custGeom>
              <a:avLst/>
              <a:gdLst>
                <a:gd name="connsiteX0" fmla="*/ 0 w 968829"/>
                <a:gd name="connsiteY0" fmla="*/ 0 h 1152000"/>
                <a:gd name="connsiteX1" fmla="*/ 484415 w 968829"/>
                <a:gd name="connsiteY1" fmla="*/ 0 h 1152000"/>
                <a:gd name="connsiteX2" fmla="*/ 968830 w 968829"/>
                <a:gd name="connsiteY2" fmla="*/ 576000 h 1152000"/>
                <a:gd name="connsiteX3" fmla="*/ 484415 w 968829"/>
                <a:gd name="connsiteY3" fmla="*/ 1152000 h 1152000"/>
                <a:gd name="connsiteX4" fmla="*/ 0 w 968829"/>
                <a:gd name="connsiteY4" fmla="*/ 1152000 h 1152000"/>
                <a:gd name="connsiteX5" fmla="*/ 0 w 968829"/>
                <a:gd name="connsiteY5" fmla="*/ 0 h 1152000"/>
                <a:gd name="connsiteX0" fmla="*/ 0 w 1061428"/>
                <a:gd name="connsiteY0" fmla="*/ 0 h 1152000"/>
                <a:gd name="connsiteX1" fmla="*/ 484415 w 1061428"/>
                <a:gd name="connsiteY1" fmla="*/ 0 h 1152000"/>
                <a:gd name="connsiteX2" fmla="*/ 1061428 w 1061428"/>
                <a:gd name="connsiteY2" fmla="*/ 576000 h 1152000"/>
                <a:gd name="connsiteX3" fmla="*/ 484415 w 1061428"/>
                <a:gd name="connsiteY3" fmla="*/ 1152000 h 1152000"/>
                <a:gd name="connsiteX4" fmla="*/ 0 w 1061428"/>
                <a:gd name="connsiteY4" fmla="*/ 1152000 h 1152000"/>
                <a:gd name="connsiteX5" fmla="*/ 0 w 1061428"/>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28" h="1152000">
                  <a:moveTo>
                    <a:pt x="0" y="0"/>
                  </a:moveTo>
                  <a:lnTo>
                    <a:pt x="484415" y="0"/>
                  </a:lnTo>
                  <a:cubicBezTo>
                    <a:pt x="751950" y="0"/>
                    <a:pt x="1061428" y="257884"/>
                    <a:pt x="1061428" y="576000"/>
                  </a:cubicBezTo>
                  <a:cubicBezTo>
                    <a:pt x="1061428" y="894116"/>
                    <a:pt x="751950" y="1152000"/>
                    <a:pt x="484415" y="1152000"/>
                  </a:cubicBezTo>
                  <a:lnTo>
                    <a:pt x="0" y="115200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nvGrpSpPr>
            <p:cNvPr id="26" name="Groupe 25">
              <a:extLst>
                <a:ext uri="{FF2B5EF4-FFF2-40B4-BE49-F238E27FC236}">
                  <a16:creationId xmlns:a16="http://schemas.microsoft.com/office/drawing/2014/main" id="{6F6ABB83-1347-15FF-6757-381B850BFB7B}"/>
                </a:ext>
              </a:extLst>
            </p:cNvPr>
            <p:cNvGrpSpPr/>
            <p:nvPr/>
          </p:nvGrpSpPr>
          <p:grpSpPr>
            <a:xfrm>
              <a:off x="5995614" y="2853237"/>
              <a:ext cx="4524747" cy="1439999"/>
              <a:chOff x="8605626" y="194039"/>
              <a:chExt cx="4524747" cy="1439999"/>
            </a:xfrm>
          </p:grpSpPr>
          <p:sp>
            <p:nvSpPr>
              <p:cNvPr id="38" name="Rectangle : coins arrondis 1047">
                <a:extLst>
                  <a:ext uri="{FF2B5EF4-FFF2-40B4-BE49-F238E27FC236}">
                    <a16:creationId xmlns:a16="http://schemas.microsoft.com/office/drawing/2014/main" id="{720564E8-3C3F-076C-A3F9-99E9F0F1C044}"/>
                  </a:ext>
                </a:extLst>
              </p:cNvPr>
              <p:cNvSpPr/>
              <p:nvPr/>
            </p:nvSpPr>
            <p:spPr>
              <a:xfrm>
                <a:off x="8605626" y="194039"/>
                <a:ext cx="4473932" cy="1439999"/>
              </a:xfrm>
              <a:custGeom>
                <a:avLst/>
                <a:gdLst>
                  <a:gd name="connsiteX0" fmla="*/ 0 w 3958389"/>
                  <a:gd name="connsiteY0" fmla="*/ 266518 h 1599075"/>
                  <a:gd name="connsiteX1" fmla="*/ 266518 w 3958389"/>
                  <a:gd name="connsiteY1" fmla="*/ 0 h 1599075"/>
                  <a:gd name="connsiteX2" fmla="*/ 3691871 w 3958389"/>
                  <a:gd name="connsiteY2" fmla="*/ 0 h 1599075"/>
                  <a:gd name="connsiteX3" fmla="*/ 3958389 w 3958389"/>
                  <a:gd name="connsiteY3" fmla="*/ 266518 h 1599075"/>
                  <a:gd name="connsiteX4" fmla="*/ 3958389 w 3958389"/>
                  <a:gd name="connsiteY4" fmla="*/ 1332557 h 1599075"/>
                  <a:gd name="connsiteX5" fmla="*/ 3691871 w 3958389"/>
                  <a:gd name="connsiteY5" fmla="*/ 1599075 h 1599075"/>
                  <a:gd name="connsiteX6" fmla="*/ 266518 w 3958389"/>
                  <a:gd name="connsiteY6" fmla="*/ 1599075 h 1599075"/>
                  <a:gd name="connsiteX7" fmla="*/ 0 w 3958389"/>
                  <a:gd name="connsiteY7" fmla="*/ 1332557 h 1599075"/>
                  <a:gd name="connsiteX8" fmla="*/ 0 w 3958389"/>
                  <a:gd name="connsiteY8" fmla="*/ 266518 h 1599075"/>
                  <a:gd name="connsiteX0" fmla="*/ 386811 w 4345200"/>
                  <a:gd name="connsiteY0" fmla="*/ 266518 h 1599075"/>
                  <a:gd name="connsiteX1" fmla="*/ 26795 w 4345200"/>
                  <a:gd name="connsiteY1" fmla="*/ 25400 h 1599075"/>
                  <a:gd name="connsiteX2" fmla="*/ 4078682 w 4345200"/>
                  <a:gd name="connsiteY2" fmla="*/ 0 h 1599075"/>
                  <a:gd name="connsiteX3" fmla="*/ 4345200 w 4345200"/>
                  <a:gd name="connsiteY3" fmla="*/ 266518 h 1599075"/>
                  <a:gd name="connsiteX4" fmla="*/ 4345200 w 4345200"/>
                  <a:gd name="connsiteY4" fmla="*/ 1332557 h 1599075"/>
                  <a:gd name="connsiteX5" fmla="*/ 4078682 w 4345200"/>
                  <a:gd name="connsiteY5" fmla="*/ 1599075 h 1599075"/>
                  <a:gd name="connsiteX6" fmla="*/ 653329 w 4345200"/>
                  <a:gd name="connsiteY6" fmla="*/ 1599075 h 1599075"/>
                  <a:gd name="connsiteX7" fmla="*/ 386811 w 4345200"/>
                  <a:gd name="connsiteY7" fmla="*/ 1332557 h 1599075"/>
                  <a:gd name="connsiteX8" fmla="*/ 386811 w 4345200"/>
                  <a:gd name="connsiteY8" fmla="*/ 266518 h 1599075"/>
                  <a:gd name="connsiteX0" fmla="*/ 306481 w 4349537"/>
                  <a:gd name="connsiteY0" fmla="*/ 287684 h 1599075"/>
                  <a:gd name="connsiteX1" fmla="*/ 31132 w 4349537"/>
                  <a:gd name="connsiteY1" fmla="*/ 25400 h 1599075"/>
                  <a:gd name="connsiteX2" fmla="*/ 4083019 w 4349537"/>
                  <a:gd name="connsiteY2" fmla="*/ 0 h 1599075"/>
                  <a:gd name="connsiteX3" fmla="*/ 4349537 w 4349537"/>
                  <a:gd name="connsiteY3" fmla="*/ 266518 h 1599075"/>
                  <a:gd name="connsiteX4" fmla="*/ 4349537 w 4349537"/>
                  <a:gd name="connsiteY4" fmla="*/ 1332557 h 1599075"/>
                  <a:gd name="connsiteX5" fmla="*/ 4083019 w 4349537"/>
                  <a:gd name="connsiteY5" fmla="*/ 1599075 h 1599075"/>
                  <a:gd name="connsiteX6" fmla="*/ 657666 w 4349537"/>
                  <a:gd name="connsiteY6" fmla="*/ 1599075 h 1599075"/>
                  <a:gd name="connsiteX7" fmla="*/ 391148 w 4349537"/>
                  <a:gd name="connsiteY7" fmla="*/ 1332557 h 1599075"/>
                  <a:gd name="connsiteX8" fmla="*/ 306481 w 4349537"/>
                  <a:gd name="connsiteY8" fmla="*/ 287684 h 1599075"/>
                  <a:gd name="connsiteX0" fmla="*/ 266887 w 4352276"/>
                  <a:gd name="connsiteY0" fmla="*/ 330017 h 1599075"/>
                  <a:gd name="connsiteX1" fmla="*/ 33871 w 4352276"/>
                  <a:gd name="connsiteY1" fmla="*/ 25400 h 1599075"/>
                  <a:gd name="connsiteX2" fmla="*/ 4085758 w 4352276"/>
                  <a:gd name="connsiteY2" fmla="*/ 0 h 1599075"/>
                  <a:gd name="connsiteX3" fmla="*/ 4352276 w 4352276"/>
                  <a:gd name="connsiteY3" fmla="*/ 266518 h 1599075"/>
                  <a:gd name="connsiteX4" fmla="*/ 4352276 w 4352276"/>
                  <a:gd name="connsiteY4" fmla="*/ 1332557 h 1599075"/>
                  <a:gd name="connsiteX5" fmla="*/ 4085758 w 4352276"/>
                  <a:gd name="connsiteY5" fmla="*/ 1599075 h 1599075"/>
                  <a:gd name="connsiteX6" fmla="*/ 660405 w 4352276"/>
                  <a:gd name="connsiteY6" fmla="*/ 1599075 h 1599075"/>
                  <a:gd name="connsiteX7" fmla="*/ 393887 w 4352276"/>
                  <a:gd name="connsiteY7" fmla="*/ 1332557 h 1599075"/>
                  <a:gd name="connsiteX8" fmla="*/ 266887 w 4352276"/>
                  <a:gd name="connsiteY8" fmla="*/ 330017 h 1599075"/>
                  <a:gd name="connsiteX0" fmla="*/ 378723 w 4464112"/>
                  <a:gd name="connsiteY0" fmla="*/ 330017 h 1599075"/>
                  <a:gd name="connsiteX1" fmla="*/ 27174 w 4464112"/>
                  <a:gd name="connsiteY1" fmla="*/ 33866 h 1599075"/>
                  <a:gd name="connsiteX2" fmla="*/ 4197594 w 4464112"/>
                  <a:gd name="connsiteY2" fmla="*/ 0 h 1599075"/>
                  <a:gd name="connsiteX3" fmla="*/ 4464112 w 4464112"/>
                  <a:gd name="connsiteY3" fmla="*/ 266518 h 1599075"/>
                  <a:gd name="connsiteX4" fmla="*/ 4464112 w 4464112"/>
                  <a:gd name="connsiteY4" fmla="*/ 1332557 h 1599075"/>
                  <a:gd name="connsiteX5" fmla="*/ 4197594 w 4464112"/>
                  <a:gd name="connsiteY5" fmla="*/ 1599075 h 1599075"/>
                  <a:gd name="connsiteX6" fmla="*/ 772241 w 4464112"/>
                  <a:gd name="connsiteY6" fmla="*/ 1599075 h 1599075"/>
                  <a:gd name="connsiteX7" fmla="*/ 505723 w 4464112"/>
                  <a:gd name="connsiteY7" fmla="*/ 1332557 h 1599075"/>
                  <a:gd name="connsiteX8" fmla="*/ 378723 w 4464112"/>
                  <a:gd name="connsiteY8" fmla="*/ 330017 h 1599075"/>
                  <a:gd name="connsiteX0" fmla="*/ 326438 w 4466860"/>
                  <a:gd name="connsiteY0" fmla="*/ 380817 h 1599075"/>
                  <a:gd name="connsiteX1" fmla="*/ 29922 w 4466860"/>
                  <a:gd name="connsiteY1" fmla="*/ 33866 h 1599075"/>
                  <a:gd name="connsiteX2" fmla="*/ 4200342 w 4466860"/>
                  <a:gd name="connsiteY2" fmla="*/ 0 h 1599075"/>
                  <a:gd name="connsiteX3" fmla="*/ 4466860 w 4466860"/>
                  <a:gd name="connsiteY3" fmla="*/ 266518 h 1599075"/>
                  <a:gd name="connsiteX4" fmla="*/ 4466860 w 4466860"/>
                  <a:gd name="connsiteY4" fmla="*/ 1332557 h 1599075"/>
                  <a:gd name="connsiteX5" fmla="*/ 4200342 w 4466860"/>
                  <a:gd name="connsiteY5" fmla="*/ 1599075 h 1599075"/>
                  <a:gd name="connsiteX6" fmla="*/ 774989 w 4466860"/>
                  <a:gd name="connsiteY6" fmla="*/ 1599075 h 1599075"/>
                  <a:gd name="connsiteX7" fmla="*/ 508471 w 4466860"/>
                  <a:gd name="connsiteY7" fmla="*/ 1332557 h 1599075"/>
                  <a:gd name="connsiteX8" fmla="*/ 326438 w 4466860"/>
                  <a:gd name="connsiteY8" fmla="*/ 380817 h 1599075"/>
                  <a:gd name="connsiteX0" fmla="*/ 286627 w 4469382"/>
                  <a:gd name="connsiteY0" fmla="*/ 435851 h 1599075"/>
                  <a:gd name="connsiteX1" fmla="*/ 32444 w 4469382"/>
                  <a:gd name="connsiteY1" fmla="*/ 33866 h 1599075"/>
                  <a:gd name="connsiteX2" fmla="*/ 4202864 w 4469382"/>
                  <a:gd name="connsiteY2" fmla="*/ 0 h 1599075"/>
                  <a:gd name="connsiteX3" fmla="*/ 4469382 w 4469382"/>
                  <a:gd name="connsiteY3" fmla="*/ 266518 h 1599075"/>
                  <a:gd name="connsiteX4" fmla="*/ 4469382 w 4469382"/>
                  <a:gd name="connsiteY4" fmla="*/ 1332557 h 1599075"/>
                  <a:gd name="connsiteX5" fmla="*/ 4202864 w 4469382"/>
                  <a:gd name="connsiteY5" fmla="*/ 1599075 h 1599075"/>
                  <a:gd name="connsiteX6" fmla="*/ 777511 w 4469382"/>
                  <a:gd name="connsiteY6" fmla="*/ 1599075 h 1599075"/>
                  <a:gd name="connsiteX7" fmla="*/ 510993 w 4469382"/>
                  <a:gd name="connsiteY7" fmla="*/ 1332557 h 1599075"/>
                  <a:gd name="connsiteX8" fmla="*/ 286627 w 4469382"/>
                  <a:gd name="connsiteY8" fmla="*/ 435851 h 1599075"/>
                  <a:gd name="connsiteX0" fmla="*/ 456043 w 4460892"/>
                  <a:gd name="connsiteY0" fmla="*/ 459847 h 1599075"/>
                  <a:gd name="connsiteX1" fmla="*/ 23954 w 4460892"/>
                  <a:gd name="connsiteY1" fmla="*/ 33866 h 1599075"/>
                  <a:gd name="connsiteX2" fmla="*/ 4194374 w 4460892"/>
                  <a:gd name="connsiteY2" fmla="*/ 0 h 1599075"/>
                  <a:gd name="connsiteX3" fmla="*/ 4460892 w 4460892"/>
                  <a:gd name="connsiteY3" fmla="*/ 266518 h 1599075"/>
                  <a:gd name="connsiteX4" fmla="*/ 4460892 w 4460892"/>
                  <a:gd name="connsiteY4" fmla="*/ 1332557 h 1599075"/>
                  <a:gd name="connsiteX5" fmla="*/ 4194374 w 4460892"/>
                  <a:gd name="connsiteY5" fmla="*/ 1599075 h 1599075"/>
                  <a:gd name="connsiteX6" fmla="*/ 769021 w 4460892"/>
                  <a:gd name="connsiteY6" fmla="*/ 1599075 h 1599075"/>
                  <a:gd name="connsiteX7" fmla="*/ 502503 w 4460892"/>
                  <a:gd name="connsiteY7" fmla="*/ 1332557 h 1599075"/>
                  <a:gd name="connsiteX8" fmla="*/ 456043 w 4460892"/>
                  <a:gd name="connsiteY8" fmla="*/ 459847 h 1599075"/>
                  <a:gd name="connsiteX0" fmla="*/ 481917 w 4459984"/>
                  <a:gd name="connsiteY0" fmla="*/ 451848 h 1599075"/>
                  <a:gd name="connsiteX1" fmla="*/ 23046 w 4459984"/>
                  <a:gd name="connsiteY1" fmla="*/ 33866 h 1599075"/>
                  <a:gd name="connsiteX2" fmla="*/ 4193466 w 4459984"/>
                  <a:gd name="connsiteY2" fmla="*/ 0 h 1599075"/>
                  <a:gd name="connsiteX3" fmla="*/ 4459984 w 4459984"/>
                  <a:gd name="connsiteY3" fmla="*/ 266518 h 1599075"/>
                  <a:gd name="connsiteX4" fmla="*/ 4459984 w 4459984"/>
                  <a:gd name="connsiteY4" fmla="*/ 1332557 h 1599075"/>
                  <a:gd name="connsiteX5" fmla="*/ 4193466 w 4459984"/>
                  <a:gd name="connsiteY5" fmla="*/ 1599075 h 1599075"/>
                  <a:gd name="connsiteX6" fmla="*/ 768113 w 4459984"/>
                  <a:gd name="connsiteY6" fmla="*/ 1599075 h 1599075"/>
                  <a:gd name="connsiteX7" fmla="*/ 501595 w 4459984"/>
                  <a:gd name="connsiteY7" fmla="*/ 1332557 h 1599075"/>
                  <a:gd name="connsiteX8" fmla="*/ 481917 w 4459984"/>
                  <a:gd name="connsiteY8" fmla="*/ 451848 h 159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9984" h="1599075">
                    <a:moveTo>
                      <a:pt x="481917" y="451848"/>
                    </a:moveTo>
                    <a:cubicBezTo>
                      <a:pt x="481917" y="304654"/>
                      <a:pt x="-124148" y="33866"/>
                      <a:pt x="23046" y="33866"/>
                    </a:cubicBezTo>
                    <a:lnTo>
                      <a:pt x="4193466" y="0"/>
                    </a:lnTo>
                    <a:cubicBezTo>
                      <a:pt x="4340660" y="0"/>
                      <a:pt x="4459984" y="119324"/>
                      <a:pt x="4459984" y="266518"/>
                    </a:cubicBezTo>
                    <a:lnTo>
                      <a:pt x="4459984" y="1332557"/>
                    </a:lnTo>
                    <a:cubicBezTo>
                      <a:pt x="4459984" y="1479751"/>
                      <a:pt x="4340660" y="1599075"/>
                      <a:pt x="4193466" y="1599075"/>
                    </a:cubicBezTo>
                    <a:lnTo>
                      <a:pt x="768113" y="1599075"/>
                    </a:lnTo>
                    <a:cubicBezTo>
                      <a:pt x="620919" y="1599075"/>
                      <a:pt x="501595" y="1479751"/>
                      <a:pt x="501595" y="1332557"/>
                    </a:cubicBezTo>
                    <a:lnTo>
                      <a:pt x="481917" y="451848"/>
                    </a:lnTo>
                    <a:close/>
                  </a:path>
                </a:pathLst>
              </a:custGeom>
              <a:solidFill>
                <a:schemeClr val="bg1"/>
              </a:solid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39" name="ZoneTexte 38">
                <a:extLst>
                  <a:ext uri="{FF2B5EF4-FFF2-40B4-BE49-F238E27FC236}">
                    <a16:creationId xmlns:a16="http://schemas.microsoft.com/office/drawing/2014/main" id="{2A2BE220-A7F8-8881-FF07-E963869A295D}"/>
                  </a:ext>
                </a:extLst>
              </p:cNvPr>
              <p:cNvSpPr txBox="1"/>
              <p:nvPr/>
            </p:nvSpPr>
            <p:spPr>
              <a:xfrm>
                <a:off x="8979277" y="312352"/>
                <a:ext cx="4151096" cy="1276889"/>
              </a:xfrm>
              <a:prstGeom prst="rect">
                <a:avLst/>
              </a:prstGeom>
              <a:noFill/>
              <a:ln w="19050">
                <a:noFill/>
              </a:ln>
            </p:spPr>
            <p:txBody>
              <a:bodyPr wrap="square">
                <a:spAutoFit/>
              </a:bodyPr>
              <a:lstStyle/>
              <a:p>
                <a:pPr algn="ctr"/>
                <a:r>
                  <a:rPr lang="fr-FR" sz="600" b="1" dirty="0">
                    <a:solidFill>
                      <a:srgbClr val="00529B"/>
                    </a:solidFill>
                    <a:latin typeface="Arial" panose="020B0604020202020204" pitchFamily="34" charset="0"/>
                    <a:cs typeface="Arial" panose="020B0604020202020204" pitchFamily="34" charset="0"/>
                  </a:rPr>
                  <a:t>Serrez-moi la main</a:t>
                </a:r>
              </a:p>
              <a:p>
                <a:pPr algn="ctr"/>
                <a:r>
                  <a:rPr lang="fr-FR" sz="600" b="1" dirty="0">
                    <a:solidFill>
                      <a:srgbClr val="00529B"/>
                    </a:solidFill>
                    <a:latin typeface="Arial" panose="020B0604020202020204" pitchFamily="34" charset="0"/>
                    <a:cs typeface="Arial" panose="020B0604020202020204" pitchFamily="34" charset="0"/>
                  </a:rPr>
                  <a:t>Clignez des yeux</a:t>
                </a:r>
              </a:p>
            </p:txBody>
          </p:sp>
        </p:grpSp>
        <p:sp>
          <p:nvSpPr>
            <p:cNvPr id="27" name="Organigramme : Délai 6">
              <a:extLst>
                <a:ext uri="{FF2B5EF4-FFF2-40B4-BE49-F238E27FC236}">
                  <a16:creationId xmlns:a16="http://schemas.microsoft.com/office/drawing/2014/main" id="{EF6FC74A-23FC-6B87-326C-2FA1DF7CFF04}"/>
                </a:ext>
              </a:extLst>
            </p:cNvPr>
            <p:cNvSpPr>
              <a:spLocks noChangeAspect="1"/>
            </p:cNvSpPr>
            <p:nvPr/>
          </p:nvSpPr>
          <p:spPr>
            <a:xfrm flipH="1">
              <a:off x="2222935" y="4897972"/>
              <a:ext cx="2604740" cy="943068"/>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2" name="Organigramme : Terminateur 12">
              <a:extLst>
                <a:ext uri="{FF2B5EF4-FFF2-40B4-BE49-F238E27FC236}">
                  <a16:creationId xmlns:a16="http://schemas.microsoft.com/office/drawing/2014/main" id="{D2FE0880-39C3-5C41-37A1-364DFCC4C553}"/>
                </a:ext>
              </a:extLst>
            </p:cNvPr>
            <p:cNvSpPr>
              <a:spLocks noChangeAspect="1"/>
            </p:cNvSpPr>
            <p:nvPr/>
          </p:nvSpPr>
          <p:spPr>
            <a:xfrm>
              <a:off x="2602581" y="5484549"/>
              <a:ext cx="2893848" cy="356491"/>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nvGrpSpPr>
            <p:cNvPr id="33" name="Groupe 32">
              <a:extLst>
                <a:ext uri="{FF2B5EF4-FFF2-40B4-BE49-F238E27FC236}">
                  <a16:creationId xmlns:a16="http://schemas.microsoft.com/office/drawing/2014/main" id="{EBDD6140-935A-5B19-DC8C-F74064F36BB4}"/>
                </a:ext>
              </a:extLst>
            </p:cNvPr>
            <p:cNvGrpSpPr/>
            <p:nvPr/>
          </p:nvGrpSpPr>
          <p:grpSpPr>
            <a:xfrm>
              <a:off x="3660582" y="1993921"/>
              <a:ext cx="1933054" cy="2904050"/>
              <a:chOff x="4876823" y="1452239"/>
              <a:chExt cx="1933054" cy="2904050"/>
            </a:xfrm>
          </p:grpSpPr>
          <p:sp>
            <p:nvSpPr>
              <p:cNvPr id="34" name="Organigramme : Délai 6">
                <a:extLst>
                  <a:ext uri="{FF2B5EF4-FFF2-40B4-BE49-F238E27FC236}">
                    <a16:creationId xmlns:a16="http://schemas.microsoft.com/office/drawing/2014/main" id="{9A4E5751-091C-C69D-121A-CA0A28DF2D6A}"/>
                  </a:ext>
                </a:extLst>
              </p:cNvPr>
              <p:cNvSpPr>
                <a:spLocks noChangeAspect="1"/>
              </p:cNvSpPr>
              <p:nvPr/>
            </p:nvSpPr>
            <p:spPr>
              <a:xfrm rot="5400000" flipH="1">
                <a:off x="5123980" y="2846438"/>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5" name="Organigramme : Terminateur 15">
                <a:extLst>
                  <a:ext uri="{FF2B5EF4-FFF2-40B4-BE49-F238E27FC236}">
                    <a16:creationId xmlns:a16="http://schemas.microsoft.com/office/drawing/2014/main" id="{07D266B6-B28E-22EF-91BF-29C36268A1EC}"/>
                  </a:ext>
                </a:extLst>
              </p:cNvPr>
              <p:cNvSpPr>
                <a:spLocks noChangeAspect="1"/>
              </p:cNvSpPr>
              <p:nvPr/>
            </p:nvSpPr>
            <p:spPr>
              <a:xfrm rot="16200000">
                <a:off x="6098351" y="3594290"/>
                <a:ext cx="1009889" cy="413162"/>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6" name="Ellipse 35">
                <a:extLst>
                  <a:ext uri="{FF2B5EF4-FFF2-40B4-BE49-F238E27FC236}">
                    <a16:creationId xmlns:a16="http://schemas.microsoft.com/office/drawing/2014/main" id="{DCF8FFE5-F698-BA55-C12A-89CDC0BA1408}"/>
                  </a:ext>
                </a:extLst>
              </p:cNvPr>
              <p:cNvSpPr>
                <a:spLocks noChangeAspect="1"/>
              </p:cNvSpPr>
              <p:nvPr/>
            </p:nvSpPr>
            <p:spPr>
              <a:xfrm>
                <a:off x="5123386" y="1452239"/>
                <a:ext cx="1440000" cy="144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37" name="Organigramme : Terminateur 17">
                <a:extLst>
                  <a:ext uri="{FF2B5EF4-FFF2-40B4-BE49-F238E27FC236}">
                    <a16:creationId xmlns:a16="http://schemas.microsoft.com/office/drawing/2014/main" id="{573CD059-9C91-F5E3-CC81-DC946A528762}"/>
                  </a:ext>
                </a:extLst>
              </p:cNvPr>
              <p:cNvSpPr>
                <a:spLocks noChangeAspect="1"/>
              </p:cNvSpPr>
              <p:nvPr/>
            </p:nvSpPr>
            <p:spPr>
              <a:xfrm rot="16200000">
                <a:off x="4578459" y="3594290"/>
                <a:ext cx="1009889" cy="413162"/>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grpSp>
      <p:sp>
        <p:nvSpPr>
          <p:cNvPr id="40" name="Flèche : droite 20">
            <a:extLst>
              <a:ext uri="{FF2B5EF4-FFF2-40B4-BE49-F238E27FC236}">
                <a16:creationId xmlns:a16="http://schemas.microsoft.com/office/drawing/2014/main" id="{5471223E-BB54-6FCE-278B-E63618543B12}"/>
              </a:ext>
            </a:extLst>
          </p:cNvPr>
          <p:cNvSpPr/>
          <p:nvPr/>
        </p:nvSpPr>
        <p:spPr>
          <a:xfrm>
            <a:off x="2946268" y="4452487"/>
            <a:ext cx="1040440" cy="221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èche : bas 21">
            <a:extLst>
              <a:ext uri="{FF2B5EF4-FFF2-40B4-BE49-F238E27FC236}">
                <a16:creationId xmlns:a16="http://schemas.microsoft.com/office/drawing/2014/main" id="{0C7BF4A5-3EEC-2A86-883D-8AF9AED4151D}"/>
              </a:ext>
            </a:extLst>
          </p:cNvPr>
          <p:cNvSpPr/>
          <p:nvPr/>
        </p:nvSpPr>
        <p:spPr>
          <a:xfrm>
            <a:off x="1295561" y="5041830"/>
            <a:ext cx="279400" cy="849867"/>
          </a:xfrm>
          <a:prstGeom prst="downArrow">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42" name="ZoneTexte 41">
            <a:extLst>
              <a:ext uri="{FF2B5EF4-FFF2-40B4-BE49-F238E27FC236}">
                <a16:creationId xmlns:a16="http://schemas.microsoft.com/office/drawing/2014/main" id="{D5196DDB-D558-7C8F-F8CD-A9FDC3FA2DBC}"/>
              </a:ext>
            </a:extLst>
          </p:cNvPr>
          <p:cNvSpPr txBox="1"/>
          <p:nvPr/>
        </p:nvSpPr>
        <p:spPr>
          <a:xfrm>
            <a:off x="1641602" y="5324022"/>
            <a:ext cx="1245157" cy="430887"/>
          </a:xfrm>
          <a:prstGeom prst="rect">
            <a:avLst/>
          </a:prstGeom>
          <a:noFill/>
        </p:spPr>
        <p:txBody>
          <a:bodyPr wrap="square" rtlCol="0">
            <a:spAutoFit/>
          </a:bodyPr>
          <a:lstStyle/>
          <a:p>
            <a:r>
              <a:rPr lang="fr-FR" sz="1100" b="1" dirty="0">
                <a:solidFill>
                  <a:srgbClr val="00529B"/>
                </a:solidFill>
                <a:latin typeface="Arial" panose="020B0604020202020204" pitchFamily="34" charset="0"/>
                <a:cs typeface="Arial" panose="020B0604020202020204" pitchFamily="34" charset="0"/>
              </a:rPr>
              <a:t>Répond aux sollicitations</a:t>
            </a:r>
          </a:p>
        </p:txBody>
      </p:sp>
      <p:sp>
        <p:nvSpPr>
          <p:cNvPr id="43" name="ZoneTexte 42">
            <a:extLst>
              <a:ext uri="{FF2B5EF4-FFF2-40B4-BE49-F238E27FC236}">
                <a16:creationId xmlns:a16="http://schemas.microsoft.com/office/drawing/2014/main" id="{A68AA482-486A-D0F8-8834-206747002EF0}"/>
              </a:ext>
            </a:extLst>
          </p:cNvPr>
          <p:cNvSpPr txBox="1"/>
          <p:nvPr/>
        </p:nvSpPr>
        <p:spPr>
          <a:xfrm>
            <a:off x="507600" y="5970442"/>
            <a:ext cx="2230578" cy="461665"/>
          </a:xfrm>
          <a:prstGeom prst="rect">
            <a:avLst/>
          </a:prstGeom>
          <a:noFill/>
        </p:spPr>
        <p:txBody>
          <a:bodyPr wrap="square" rtlCol="0">
            <a:spAutoFit/>
          </a:bodyPr>
          <a:lstStyle/>
          <a:p>
            <a:pPr algn="ctr"/>
            <a:r>
              <a:rPr lang="fr-FR" sz="1200" b="1" dirty="0">
                <a:solidFill>
                  <a:srgbClr val="C00000"/>
                </a:solidFill>
                <a:latin typeface="Arial" panose="020B0604020202020204" pitchFamily="34" charset="0"/>
                <a:cs typeface="Arial" panose="020B0604020202020204" pitchFamily="34" charset="0"/>
              </a:rPr>
              <a:t>Adopter la conduite à tenir d’une personne consciente</a:t>
            </a:r>
          </a:p>
        </p:txBody>
      </p:sp>
      <p:sp>
        <p:nvSpPr>
          <p:cNvPr id="44" name="ZoneTexte 43">
            <a:extLst>
              <a:ext uri="{FF2B5EF4-FFF2-40B4-BE49-F238E27FC236}">
                <a16:creationId xmlns:a16="http://schemas.microsoft.com/office/drawing/2014/main" id="{67B88A5D-EE52-B37C-F6BD-E08371D59431}"/>
              </a:ext>
            </a:extLst>
          </p:cNvPr>
          <p:cNvSpPr txBox="1"/>
          <p:nvPr/>
        </p:nvSpPr>
        <p:spPr>
          <a:xfrm>
            <a:off x="2754774" y="4659930"/>
            <a:ext cx="1328546" cy="430887"/>
          </a:xfrm>
          <a:prstGeom prst="rect">
            <a:avLst/>
          </a:prstGeom>
          <a:noFill/>
        </p:spPr>
        <p:txBody>
          <a:bodyPr wrap="square" rtlCol="0">
            <a:spAutoFit/>
          </a:bodyPr>
          <a:lstStyle/>
          <a:p>
            <a:pPr algn="ctr"/>
            <a:r>
              <a:rPr lang="fr-FR" sz="1100" b="1" dirty="0">
                <a:solidFill>
                  <a:srgbClr val="00529B"/>
                </a:solidFill>
                <a:latin typeface="Arial" panose="020B0604020202020204" pitchFamily="34" charset="0"/>
                <a:cs typeface="Arial" panose="020B0604020202020204" pitchFamily="34" charset="0"/>
              </a:rPr>
              <a:t>Ne répond pas aux sollicitations</a:t>
            </a:r>
          </a:p>
        </p:txBody>
      </p:sp>
      <p:pic>
        <p:nvPicPr>
          <p:cNvPr id="45" name="Picture 4" descr="La libération des voies aériennes - Cours soignants">
            <a:extLst>
              <a:ext uri="{FF2B5EF4-FFF2-40B4-BE49-F238E27FC236}">
                <a16:creationId xmlns:a16="http://schemas.microsoft.com/office/drawing/2014/main" id="{3A39AB70-1A15-2632-CA68-57DABE5C062B}"/>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66577" y="4047846"/>
            <a:ext cx="1337628" cy="900544"/>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E16E092B-6A68-D7E9-604D-0FF7F587543F}"/>
              </a:ext>
            </a:extLst>
          </p:cNvPr>
          <p:cNvSpPr txBox="1"/>
          <p:nvPr/>
        </p:nvSpPr>
        <p:spPr>
          <a:xfrm>
            <a:off x="4108146" y="4960012"/>
            <a:ext cx="1454487" cy="430887"/>
          </a:xfrm>
          <a:prstGeom prst="rect">
            <a:avLst/>
          </a:prstGeom>
          <a:noFill/>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en-US" sz="1100" dirty="0" err="1"/>
              <a:t>Retournement</a:t>
            </a:r>
            <a:r>
              <a:rPr lang="en-US" sz="1100" dirty="0"/>
              <a:t> </a:t>
            </a:r>
            <a:br>
              <a:rPr lang="en-US" sz="1100" dirty="0"/>
            </a:br>
            <a:r>
              <a:rPr lang="en-US" sz="1100" dirty="0"/>
              <a:t>(si besoin) + L.V.A</a:t>
            </a:r>
          </a:p>
        </p:txBody>
      </p:sp>
      <p:sp>
        <p:nvSpPr>
          <p:cNvPr id="47" name="Flèche : droite 27">
            <a:extLst>
              <a:ext uri="{FF2B5EF4-FFF2-40B4-BE49-F238E27FC236}">
                <a16:creationId xmlns:a16="http://schemas.microsoft.com/office/drawing/2014/main" id="{0FA3433F-F685-1B70-3E4A-E9AD945D08D0}"/>
              </a:ext>
            </a:extLst>
          </p:cNvPr>
          <p:cNvSpPr/>
          <p:nvPr/>
        </p:nvSpPr>
        <p:spPr>
          <a:xfrm>
            <a:off x="5748468" y="4514204"/>
            <a:ext cx="1040440" cy="221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ZoneTexte 47">
            <a:extLst>
              <a:ext uri="{FF2B5EF4-FFF2-40B4-BE49-F238E27FC236}">
                <a16:creationId xmlns:a16="http://schemas.microsoft.com/office/drawing/2014/main" id="{678868B6-AB1D-05B6-B930-973057E9ACA0}"/>
              </a:ext>
            </a:extLst>
          </p:cNvPr>
          <p:cNvSpPr txBox="1"/>
          <p:nvPr/>
        </p:nvSpPr>
        <p:spPr>
          <a:xfrm>
            <a:off x="5655624" y="4243027"/>
            <a:ext cx="1133284" cy="261610"/>
          </a:xfrm>
          <a:prstGeom prst="rect">
            <a:avLst/>
          </a:prstGeom>
          <a:noFill/>
        </p:spPr>
        <p:txBody>
          <a:bodyPr wrap="square" rtlCol="0">
            <a:spAutoFit/>
          </a:bodyPr>
          <a:lstStyle/>
          <a:p>
            <a:pPr algn="ctr"/>
            <a:r>
              <a:rPr lang="fr-FR" sz="1100" b="1" dirty="0">
                <a:solidFill>
                  <a:srgbClr val="00529B"/>
                </a:solidFill>
                <a:latin typeface="Arial" panose="020B0604020202020204" pitchFamily="34" charset="0"/>
                <a:cs typeface="Arial" panose="020B0604020202020204" pitchFamily="34" charset="0"/>
              </a:rPr>
              <a:t>Respire</a:t>
            </a:r>
          </a:p>
        </p:txBody>
      </p:sp>
      <p:sp>
        <p:nvSpPr>
          <p:cNvPr id="49" name="Flèche : bas 29">
            <a:extLst>
              <a:ext uri="{FF2B5EF4-FFF2-40B4-BE49-F238E27FC236}">
                <a16:creationId xmlns:a16="http://schemas.microsoft.com/office/drawing/2014/main" id="{2E4DEBC2-5690-C6AB-2283-FF2D477A5462}"/>
              </a:ext>
            </a:extLst>
          </p:cNvPr>
          <p:cNvSpPr/>
          <p:nvPr/>
        </p:nvSpPr>
        <p:spPr>
          <a:xfrm>
            <a:off x="4718804" y="5430058"/>
            <a:ext cx="279400" cy="461639"/>
          </a:xfrm>
          <a:prstGeom prst="downArrow">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50" name="ZoneTexte 49">
            <a:extLst>
              <a:ext uri="{FF2B5EF4-FFF2-40B4-BE49-F238E27FC236}">
                <a16:creationId xmlns:a16="http://schemas.microsoft.com/office/drawing/2014/main" id="{6C87C694-E071-E592-C9CA-B2A6AB4AE827}"/>
              </a:ext>
            </a:extLst>
          </p:cNvPr>
          <p:cNvSpPr txBox="1"/>
          <p:nvPr/>
        </p:nvSpPr>
        <p:spPr>
          <a:xfrm>
            <a:off x="5064845" y="5493299"/>
            <a:ext cx="1245157" cy="261610"/>
          </a:xfrm>
          <a:prstGeom prst="rect">
            <a:avLst/>
          </a:prstGeom>
          <a:noFill/>
        </p:spPr>
        <p:txBody>
          <a:bodyPr wrap="square" rtlCol="0">
            <a:spAutoFit/>
          </a:bodyPr>
          <a:lstStyle/>
          <a:p>
            <a:r>
              <a:rPr lang="fr-FR" sz="1100" b="1" dirty="0">
                <a:solidFill>
                  <a:srgbClr val="00529B"/>
                </a:solidFill>
                <a:latin typeface="Arial" panose="020B0604020202020204" pitchFamily="34" charset="0"/>
                <a:cs typeface="Arial" panose="020B0604020202020204" pitchFamily="34" charset="0"/>
              </a:rPr>
              <a:t>Ne respire pas</a:t>
            </a:r>
          </a:p>
        </p:txBody>
      </p:sp>
      <p:sp>
        <p:nvSpPr>
          <p:cNvPr id="51" name="ZoneTexte 50">
            <a:extLst>
              <a:ext uri="{FF2B5EF4-FFF2-40B4-BE49-F238E27FC236}">
                <a16:creationId xmlns:a16="http://schemas.microsoft.com/office/drawing/2014/main" id="{A5FA0C99-8A54-66E3-FD67-D3466729F61C}"/>
              </a:ext>
            </a:extLst>
          </p:cNvPr>
          <p:cNvSpPr txBox="1"/>
          <p:nvPr/>
        </p:nvSpPr>
        <p:spPr>
          <a:xfrm>
            <a:off x="3312544" y="5970442"/>
            <a:ext cx="3045693" cy="461665"/>
          </a:xfrm>
          <a:prstGeom prst="rect">
            <a:avLst/>
          </a:prstGeom>
          <a:noFill/>
        </p:spPr>
        <p:txBody>
          <a:bodyPr wrap="square" rtlCol="0">
            <a:spAutoFit/>
          </a:bodyPr>
          <a:lstStyle/>
          <a:p>
            <a:pPr algn="ctr"/>
            <a:r>
              <a:rPr lang="fr-FR" sz="1200" b="1" dirty="0">
                <a:solidFill>
                  <a:srgbClr val="C00000"/>
                </a:solidFill>
                <a:latin typeface="Arial" panose="020B0604020202020204" pitchFamily="34" charset="0"/>
                <a:cs typeface="Arial" panose="020B0604020202020204" pitchFamily="34" charset="0"/>
              </a:rPr>
              <a:t>Adopter la conduite à tenir </a:t>
            </a:r>
            <a:br>
              <a:rPr lang="fr-FR" sz="1200" b="1" dirty="0">
                <a:solidFill>
                  <a:srgbClr val="C00000"/>
                </a:solidFill>
                <a:latin typeface="Arial" panose="020B0604020202020204" pitchFamily="34" charset="0"/>
                <a:cs typeface="Arial" panose="020B0604020202020204" pitchFamily="34" charset="0"/>
              </a:rPr>
            </a:br>
            <a:r>
              <a:rPr lang="fr-FR" sz="1200" b="1" dirty="0">
                <a:solidFill>
                  <a:srgbClr val="C00000"/>
                </a:solidFill>
                <a:latin typeface="Arial" panose="020B0604020202020204" pitchFamily="34" charset="0"/>
                <a:cs typeface="Arial" panose="020B0604020202020204" pitchFamily="34" charset="0"/>
              </a:rPr>
              <a:t>d’une personne en arrêt cardiaque</a:t>
            </a:r>
          </a:p>
        </p:txBody>
      </p:sp>
      <p:pic>
        <p:nvPicPr>
          <p:cNvPr id="52" name="Picture 2" descr="La Position Latérale de Sécurité | MD Safety">
            <a:extLst>
              <a:ext uri="{FF2B5EF4-FFF2-40B4-BE49-F238E27FC236}">
                <a16:creationId xmlns:a16="http://schemas.microsoft.com/office/drawing/2014/main" id="{6DBEB65D-4E55-5175-7052-C742DDA1F97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3" b="92695" l="5556" r="92556">
                        <a14:foregroundMark x1="5556" y1="39286" x2="8556" y2="32305"/>
                        <a14:foregroundMark x1="23556" y1="21916" x2="23556" y2="21916"/>
                        <a14:foregroundMark x1="45222" y1="19805" x2="45444" y2="17695"/>
                        <a14:foregroundMark x1="87889" y1="24838" x2="91111" y2="28409"/>
                        <a14:foregroundMark x1="90889" y1="50974" x2="92556" y2="50325"/>
                        <a14:foregroundMark x1="56444" y1="90909" x2="56444" y2="90909"/>
                        <a14:foregroundMark x1="60889" y1="92695" x2="60889" y2="92695"/>
                      </a14:backgroundRemoval>
                    </a14:imgEffect>
                  </a14:imgLayer>
                </a14:imgProps>
              </a:ext>
              <a:ext uri="{28A0092B-C50C-407E-A947-70E740481C1C}">
                <a14:useLocalDpi xmlns:a14="http://schemas.microsoft.com/office/drawing/2010/main" val="0"/>
              </a:ext>
            </a:extLst>
          </a:blip>
          <a:srcRect/>
          <a:stretch>
            <a:fillRect/>
          </a:stretch>
        </p:blipFill>
        <p:spPr bwMode="auto">
          <a:xfrm>
            <a:off x="6940327" y="3996760"/>
            <a:ext cx="1565550" cy="1071532"/>
          </a:xfrm>
          <a:prstGeom prst="rect">
            <a:avLst/>
          </a:prstGeom>
          <a:noFill/>
          <a:extLst>
            <a:ext uri="{909E8E84-426E-40DD-AFC4-6F175D3DCCD1}">
              <a14:hiddenFill xmlns:a14="http://schemas.microsoft.com/office/drawing/2010/main">
                <a:solidFill>
                  <a:srgbClr val="FFFFFF"/>
                </a:solidFill>
              </a14:hiddenFill>
            </a:ext>
          </a:extLst>
        </p:spPr>
      </p:pic>
      <p:sp>
        <p:nvSpPr>
          <p:cNvPr id="53" name="ZoneTexte 52">
            <a:extLst>
              <a:ext uri="{FF2B5EF4-FFF2-40B4-BE49-F238E27FC236}">
                <a16:creationId xmlns:a16="http://schemas.microsoft.com/office/drawing/2014/main" id="{E261C866-D7D6-057A-8134-0CBE5E0B4F67}"/>
              </a:ext>
            </a:extLst>
          </p:cNvPr>
          <p:cNvSpPr txBox="1"/>
          <p:nvPr/>
        </p:nvSpPr>
        <p:spPr>
          <a:xfrm>
            <a:off x="7111670" y="5089703"/>
            <a:ext cx="1383744" cy="261610"/>
          </a:xfrm>
          <a:prstGeom prst="rect">
            <a:avLst/>
          </a:prstGeom>
          <a:noFill/>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en-US" sz="1100" dirty="0"/>
              <a:t>Mise </a:t>
            </a:r>
            <a:r>
              <a:rPr lang="en-US" sz="1100" dirty="0" err="1"/>
              <a:t>en</a:t>
            </a:r>
            <a:r>
              <a:rPr lang="en-US" sz="1100" dirty="0"/>
              <a:t> P.L.S</a:t>
            </a:r>
          </a:p>
        </p:txBody>
      </p:sp>
      <p:sp>
        <p:nvSpPr>
          <p:cNvPr id="54" name="ZoneTexte 53">
            <a:extLst>
              <a:ext uri="{FF2B5EF4-FFF2-40B4-BE49-F238E27FC236}">
                <a16:creationId xmlns:a16="http://schemas.microsoft.com/office/drawing/2014/main" id="{9B79A8F2-D138-4CBF-8BFC-34B031F03E17}"/>
              </a:ext>
            </a:extLst>
          </p:cNvPr>
          <p:cNvSpPr txBox="1"/>
          <p:nvPr/>
        </p:nvSpPr>
        <p:spPr>
          <a:xfrm>
            <a:off x="6515208" y="5970442"/>
            <a:ext cx="2855765" cy="461665"/>
          </a:xfrm>
          <a:prstGeom prst="rect">
            <a:avLst/>
          </a:prstGeom>
          <a:noFill/>
        </p:spPr>
        <p:txBody>
          <a:bodyPr wrap="square" rtlCol="0">
            <a:spAutoFit/>
          </a:bodyPr>
          <a:lstStyle/>
          <a:p>
            <a:pPr algn="ctr"/>
            <a:r>
              <a:rPr lang="fr-FR" sz="1200" b="1" dirty="0">
                <a:solidFill>
                  <a:srgbClr val="C00000"/>
                </a:solidFill>
                <a:latin typeface="Arial" panose="020B0604020202020204" pitchFamily="34" charset="0"/>
                <a:cs typeface="Arial" panose="020B0604020202020204" pitchFamily="34" charset="0"/>
              </a:rPr>
              <a:t>Alerte immédiate des secours</a:t>
            </a:r>
          </a:p>
          <a:p>
            <a:pPr algn="ctr"/>
            <a:r>
              <a:rPr lang="fr-FR" sz="1200" b="1" dirty="0">
                <a:solidFill>
                  <a:srgbClr val="C00000"/>
                </a:solidFill>
                <a:latin typeface="Arial" panose="020B0604020202020204" pitchFamily="34" charset="0"/>
                <a:cs typeface="Arial" panose="020B0604020202020204" pitchFamily="34" charset="0"/>
              </a:rPr>
              <a:t>Surveillance constante de la victime</a:t>
            </a:r>
          </a:p>
        </p:txBody>
      </p:sp>
      <p:sp>
        <p:nvSpPr>
          <p:cNvPr id="5" name="ZoneTexte 4">
            <a:extLst>
              <a:ext uri="{FF2B5EF4-FFF2-40B4-BE49-F238E27FC236}">
                <a16:creationId xmlns:a16="http://schemas.microsoft.com/office/drawing/2014/main" id="{2320CA9E-55AB-1854-6672-D6EAFA3DCBCB}"/>
              </a:ext>
            </a:extLst>
          </p:cNvPr>
          <p:cNvSpPr txBox="1"/>
          <p:nvPr/>
        </p:nvSpPr>
        <p:spPr>
          <a:xfrm>
            <a:off x="8764686" y="4266955"/>
            <a:ext cx="2893913" cy="888948"/>
          </a:xfrm>
          <a:prstGeom prst="roundRect">
            <a:avLst>
              <a:gd name="adj" fmla="val 6071"/>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200" b="1" dirty="0">
                <a:solidFill>
                  <a:srgbClr val="C00000"/>
                </a:solidFill>
                <a:latin typeface="Arial" panose="020B0604020202020204" pitchFamily="34" charset="0"/>
                <a:cs typeface="Arial" panose="020B0604020202020204" pitchFamily="34" charset="0"/>
              </a:rPr>
              <a:t>Si victime traumatisée, </a:t>
            </a:r>
            <a:br>
              <a:rPr lang="fr-FR" sz="1200" b="1" dirty="0">
                <a:solidFill>
                  <a:srgbClr val="C00000"/>
                </a:solidFill>
                <a:latin typeface="Arial" panose="020B0604020202020204" pitchFamily="34" charset="0"/>
                <a:cs typeface="Arial" panose="020B0604020202020204" pitchFamily="34" charset="0"/>
              </a:rPr>
            </a:br>
            <a:r>
              <a:rPr lang="fr-FR" sz="1200" b="1" dirty="0">
                <a:solidFill>
                  <a:srgbClr val="C00000"/>
                </a:solidFill>
                <a:latin typeface="Arial" panose="020B0604020202020204" pitchFamily="34" charset="0"/>
                <a:cs typeface="Arial" panose="020B0604020202020204" pitchFamily="34" charset="0"/>
              </a:rPr>
              <a:t>sauf demande médicale, laisser </a:t>
            </a:r>
            <a:br>
              <a:rPr lang="fr-FR" sz="1200" b="1" dirty="0">
                <a:solidFill>
                  <a:srgbClr val="C00000"/>
                </a:solidFill>
                <a:latin typeface="Arial" panose="020B0604020202020204" pitchFamily="34" charset="0"/>
                <a:cs typeface="Arial" panose="020B0604020202020204" pitchFamily="34" charset="0"/>
              </a:rPr>
            </a:br>
            <a:r>
              <a:rPr lang="fr-FR" sz="1200" b="1" dirty="0">
                <a:solidFill>
                  <a:srgbClr val="C00000"/>
                </a:solidFill>
                <a:latin typeface="Arial" panose="020B0604020202020204" pitchFamily="34" charset="0"/>
                <a:cs typeface="Arial" panose="020B0604020202020204" pitchFamily="34" charset="0"/>
              </a:rPr>
              <a:t>sur le dos et surveiller la respiration</a:t>
            </a:r>
          </a:p>
        </p:txBody>
      </p:sp>
      <p:sp>
        <p:nvSpPr>
          <p:cNvPr id="7" name="ZoneTexte 6">
            <a:extLst>
              <a:ext uri="{FF2B5EF4-FFF2-40B4-BE49-F238E27FC236}">
                <a16:creationId xmlns:a16="http://schemas.microsoft.com/office/drawing/2014/main" id="{E3F59D06-1A1D-5A35-7D26-1EF3837F5FAC}"/>
              </a:ext>
            </a:extLst>
          </p:cNvPr>
          <p:cNvSpPr txBox="1"/>
          <p:nvPr/>
        </p:nvSpPr>
        <p:spPr>
          <a:xfrm>
            <a:off x="279400" y="2052149"/>
            <a:ext cx="5782225"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CAUSES</a:t>
            </a:r>
          </a:p>
        </p:txBody>
      </p:sp>
      <p:sp>
        <p:nvSpPr>
          <p:cNvPr id="8" name="ZoneTexte 7">
            <a:extLst>
              <a:ext uri="{FF2B5EF4-FFF2-40B4-BE49-F238E27FC236}">
                <a16:creationId xmlns:a16="http://schemas.microsoft.com/office/drawing/2014/main" id="{E0BB0851-73E8-4E89-A995-AF4947995A0A}"/>
              </a:ext>
            </a:extLst>
          </p:cNvPr>
          <p:cNvSpPr txBox="1"/>
          <p:nvPr/>
        </p:nvSpPr>
        <p:spPr>
          <a:xfrm>
            <a:off x="6130374" y="2052149"/>
            <a:ext cx="5782219"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RISQUES</a:t>
            </a:r>
          </a:p>
        </p:txBody>
      </p:sp>
      <p:sp>
        <p:nvSpPr>
          <p:cNvPr id="9" name="ZoneTexte 8">
            <a:extLst>
              <a:ext uri="{FF2B5EF4-FFF2-40B4-BE49-F238E27FC236}">
                <a16:creationId xmlns:a16="http://schemas.microsoft.com/office/drawing/2014/main" id="{8B0D67FE-256C-47A4-F88D-060667AC66B3}"/>
              </a:ext>
            </a:extLst>
          </p:cNvPr>
          <p:cNvSpPr txBox="1"/>
          <p:nvPr/>
        </p:nvSpPr>
        <p:spPr>
          <a:xfrm>
            <a:off x="279400" y="3544673"/>
            <a:ext cx="11633200"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PRINCIPE DE L’ACTION</a:t>
            </a:r>
          </a:p>
        </p:txBody>
      </p:sp>
      <p:grpSp>
        <p:nvGrpSpPr>
          <p:cNvPr id="100" name="Groupe 99">
            <a:extLst>
              <a:ext uri="{FF2B5EF4-FFF2-40B4-BE49-F238E27FC236}">
                <a16:creationId xmlns:a16="http://schemas.microsoft.com/office/drawing/2014/main" id="{DEADBA40-8CD8-F413-3220-723422335788}"/>
              </a:ext>
            </a:extLst>
          </p:cNvPr>
          <p:cNvGrpSpPr/>
          <p:nvPr/>
        </p:nvGrpSpPr>
        <p:grpSpPr>
          <a:xfrm>
            <a:off x="1469663" y="2432039"/>
            <a:ext cx="3401698" cy="907557"/>
            <a:chOff x="1469663" y="2432039"/>
            <a:chExt cx="3401698" cy="907557"/>
          </a:xfrm>
        </p:grpSpPr>
        <p:sp>
          <p:nvSpPr>
            <p:cNvPr id="84" name="Rectangle : coins arrondis 83">
              <a:extLst>
                <a:ext uri="{FF2B5EF4-FFF2-40B4-BE49-F238E27FC236}">
                  <a16:creationId xmlns:a16="http://schemas.microsoft.com/office/drawing/2014/main" id="{3508EC2F-B6EA-D49E-A296-A41DC176E05E}"/>
                </a:ext>
              </a:extLst>
            </p:cNvPr>
            <p:cNvSpPr/>
            <p:nvPr/>
          </p:nvSpPr>
          <p:spPr>
            <a:xfrm>
              <a:off x="1469663" y="2432039"/>
              <a:ext cx="3401698" cy="907557"/>
            </a:xfrm>
            <a:prstGeom prst="roundRect">
              <a:avLst>
                <a:gd name="adj" fmla="val 11379"/>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grpSp>
          <p:nvGrpSpPr>
            <p:cNvPr id="59" name="Groupe 58">
              <a:extLst>
                <a:ext uri="{FF2B5EF4-FFF2-40B4-BE49-F238E27FC236}">
                  <a16:creationId xmlns:a16="http://schemas.microsoft.com/office/drawing/2014/main" id="{EA22DB54-AE02-A1B7-5C8C-5316DC1CD316}"/>
                </a:ext>
              </a:extLst>
            </p:cNvPr>
            <p:cNvGrpSpPr/>
            <p:nvPr/>
          </p:nvGrpSpPr>
          <p:grpSpPr>
            <a:xfrm>
              <a:off x="1628404" y="2522283"/>
              <a:ext cx="1070107" cy="780834"/>
              <a:chOff x="1231698" y="2542885"/>
              <a:chExt cx="1070107" cy="780834"/>
            </a:xfrm>
          </p:grpSpPr>
          <p:pic>
            <p:nvPicPr>
              <p:cNvPr id="67" name="Picture 2">
                <a:extLst>
                  <a:ext uri="{FF2B5EF4-FFF2-40B4-BE49-F238E27FC236}">
                    <a16:creationId xmlns:a16="http://schemas.microsoft.com/office/drawing/2014/main" id="{362E1A33-5B82-A0D5-98FE-E8B347118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690" y="2542885"/>
                <a:ext cx="489614" cy="489614"/>
              </a:xfrm>
              <a:prstGeom prst="rect">
                <a:avLst/>
              </a:prstGeom>
              <a:noFill/>
              <a:extLst>
                <a:ext uri="{909E8E84-426E-40DD-AFC4-6F175D3DCCD1}">
                  <a14:hiddenFill xmlns:a14="http://schemas.microsoft.com/office/drawing/2010/main">
                    <a:solidFill>
                      <a:srgbClr val="FFFFFF"/>
                    </a:solidFill>
                  </a14:hiddenFill>
                </a:ext>
              </a:extLst>
            </p:spPr>
          </p:pic>
          <p:sp>
            <p:nvSpPr>
              <p:cNvPr id="68" name="ZoneTexte 67">
                <a:extLst>
                  <a:ext uri="{FF2B5EF4-FFF2-40B4-BE49-F238E27FC236}">
                    <a16:creationId xmlns:a16="http://schemas.microsoft.com/office/drawing/2014/main" id="{41288777-264E-777A-29E3-26F77689FEAC}"/>
                  </a:ext>
                </a:extLst>
              </p:cNvPr>
              <p:cNvSpPr txBox="1"/>
              <p:nvPr/>
            </p:nvSpPr>
            <p:spPr>
              <a:xfrm>
                <a:off x="1231698" y="3062109"/>
                <a:ext cx="1070107"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Traumatique</a:t>
                </a:r>
              </a:p>
            </p:txBody>
          </p:sp>
        </p:grpSp>
        <p:grpSp>
          <p:nvGrpSpPr>
            <p:cNvPr id="60" name="Groupe 59">
              <a:extLst>
                <a:ext uri="{FF2B5EF4-FFF2-40B4-BE49-F238E27FC236}">
                  <a16:creationId xmlns:a16="http://schemas.microsoft.com/office/drawing/2014/main" id="{4ED1296F-6B86-AAB1-1C6A-3464748C78DD}"/>
                </a:ext>
              </a:extLst>
            </p:cNvPr>
            <p:cNvGrpSpPr/>
            <p:nvPr/>
          </p:nvGrpSpPr>
          <p:grpSpPr>
            <a:xfrm>
              <a:off x="3738605" y="2522474"/>
              <a:ext cx="1068902" cy="769210"/>
              <a:chOff x="4831166" y="2580333"/>
              <a:chExt cx="1068902" cy="769210"/>
            </a:xfrm>
          </p:grpSpPr>
          <p:pic>
            <p:nvPicPr>
              <p:cNvPr id="65" name="Picture 6">
                <a:extLst>
                  <a:ext uri="{FF2B5EF4-FFF2-40B4-BE49-F238E27FC236}">
                    <a16:creationId xmlns:a16="http://schemas.microsoft.com/office/drawing/2014/main" id="{E540D895-66FB-93AA-BDE5-3E4E113ED4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1001" y="2580333"/>
                <a:ext cx="489232" cy="489232"/>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a:extLst>
                  <a:ext uri="{FF2B5EF4-FFF2-40B4-BE49-F238E27FC236}">
                    <a16:creationId xmlns:a16="http://schemas.microsoft.com/office/drawing/2014/main" id="{5028FFEE-F83E-F19D-2400-A0B1A75E498E}"/>
                  </a:ext>
                </a:extLst>
              </p:cNvPr>
              <p:cNvSpPr txBox="1"/>
              <p:nvPr/>
            </p:nvSpPr>
            <p:spPr>
              <a:xfrm>
                <a:off x="4831166" y="3087933"/>
                <a:ext cx="1068902"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Toxique</a:t>
                </a:r>
                <a:endParaRPr lang="fr-FR" sz="1100" b="1" dirty="0">
                  <a:solidFill>
                    <a:srgbClr val="00529B"/>
                  </a:solidFill>
                </a:endParaRPr>
              </a:p>
            </p:txBody>
          </p:sp>
        </p:grpSp>
        <p:grpSp>
          <p:nvGrpSpPr>
            <p:cNvPr id="61" name="Groupe 60">
              <a:extLst>
                <a:ext uri="{FF2B5EF4-FFF2-40B4-BE49-F238E27FC236}">
                  <a16:creationId xmlns:a16="http://schemas.microsoft.com/office/drawing/2014/main" id="{EDA771D9-613A-3BC4-070A-D4C2002787A3}"/>
                </a:ext>
              </a:extLst>
            </p:cNvPr>
            <p:cNvGrpSpPr/>
            <p:nvPr/>
          </p:nvGrpSpPr>
          <p:grpSpPr>
            <a:xfrm>
              <a:off x="2511623" y="2522474"/>
              <a:ext cx="1359127" cy="769210"/>
              <a:chOff x="2945785" y="2554509"/>
              <a:chExt cx="1359127" cy="769210"/>
            </a:xfrm>
          </p:grpSpPr>
          <p:pic>
            <p:nvPicPr>
              <p:cNvPr id="63" name="Picture 4">
                <a:extLst>
                  <a:ext uri="{FF2B5EF4-FFF2-40B4-BE49-F238E27FC236}">
                    <a16:creationId xmlns:a16="http://schemas.microsoft.com/office/drawing/2014/main" id="{36A88A4B-FBFF-0074-FC38-CA405185B8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0732" y="2554509"/>
                <a:ext cx="489232" cy="489232"/>
              </a:xfrm>
              <a:prstGeom prst="rect">
                <a:avLst/>
              </a:prstGeom>
              <a:noFill/>
              <a:extLst>
                <a:ext uri="{909E8E84-426E-40DD-AFC4-6F175D3DCCD1}">
                  <a14:hiddenFill xmlns:a14="http://schemas.microsoft.com/office/drawing/2010/main">
                    <a:solidFill>
                      <a:srgbClr val="FFFFFF"/>
                    </a:solidFill>
                  </a14:hiddenFill>
                </a:ext>
              </a:extLst>
            </p:spPr>
          </p:pic>
          <p:sp>
            <p:nvSpPr>
              <p:cNvPr id="64" name="ZoneTexte 63">
                <a:extLst>
                  <a:ext uri="{FF2B5EF4-FFF2-40B4-BE49-F238E27FC236}">
                    <a16:creationId xmlns:a16="http://schemas.microsoft.com/office/drawing/2014/main" id="{6BC57236-011C-6474-EDEF-C997E03A1396}"/>
                  </a:ext>
                </a:extLst>
              </p:cNvPr>
              <p:cNvSpPr txBox="1"/>
              <p:nvPr/>
            </p:nvSpPr>
            <p:spPr>
              <a:xfrm>
                <a:off x="2945785" y="3062109"/>
                <a:ext cx="1359127"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Médicale</a:t>
                </a:r>
                <a:endParaRPr lang="fr-FR" sz="1100" b="1" dirty="0">
                  <a:solidFill>
                    <a:srgbClr val="00529B"/>
                  </a:solidFill>
                </a:endParaRPr>
              </a:p>
            </p:txBody>
          </p:sp>
        </p:grpSp>
      </p:grpSp>
      <p:grpSp>
        <p:nvGrpSpPr>
          <p:cNvPr id="99" name="Groupe 98">
            <a:extLst>
              <a:ext uri="{FF2B5EF4-FFF2-40B4-BE49-F238E27FC236}">
                <a16:creationId xmlns:a16="http://schemas.microsoft.com/office/drawing/2014/main" id="{4FD08429-E507-4A71-922B-BE25D36DEA21}"/>
              </a:ext>
            </a:extLst>
          </p:cNvPr>
          <p:cNvGrpSpPr/>
          <p:nvPr/>
        </p:nvGrpSpPr>
        <p:grpSpPr>
          <a:xfrm>
            <a:off x="7517842" y="2432039"/>
            <a:ext cx="3007283" cy="907557"/>
            <a:chOff x="7517842" y="2432039"/>
            <a:chExt cx="3007283" cy="907557"/>
          </a:xfrm>
        </p:grpSpPr>
        <p:sp>
          <p:nvSpPr>
            <p:cNvPr id="11" name="Rectangle : coins arrondis 10">
              <a:extLst>
                <a:ext uri="{FF2B5EF4-FFF2-40B4-BE49-F238E27FC236}">
                  <a16:creationId xmlns:a16="http://schemas.microsoft.com/office/drawing/2014/main" id="{E8188931-477F-1F57-33C9-AC4CE1F40C7E}"/>
                </a:ext>
              </a:extLst>
            </p:cNvPr>
            <p:cNvSpPr/>
            <p:nvPr/>
          </p:nvSpPr>
          <p:spPr>
            <a:xfrm>
              <a:off x="7517842" y="2432039"/>
              <a:ext cx="3007283" cy="907557"/>
            </a:xfrm>
            <a:prstGeom prst="roundRect">
              <a:avLst>
                <a:gd name="adj" fmla="val 6042"/>
              </a:avLst>
            </a:prstGeom>
            <a:solidFill>
              <a:schemeClr val="bg1"/>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grpSp>
          <p:nvGrpSpPr>
            <p:cNvPr id="93" name="Groupe 92">
              <a:extLst>
                <a:ext uri="{FF2B5EF4-FFF2-40B4-BE49-F238E27FC236}">
                  <a16:creationId xmlns:a16="http://schemas.microsoft.com/office/drawing/2014/main" id="{20CD9DAF-2FAA-C7D6-5CE2-88E246AC4F24}"/>
                </a:ext>
              </a:extLst>
            </p:cNvPr>
            <p:cNvGrpSpPr/>
            <p:nvPr/>
          </p:nvGrpSpPr>
          <p:grpSpPr>
            <a:xfrm>
              <a:off x="7663456" y="2521001"/>
              <a:ext cx="1359126" cy="787721"/>
              <a:chOff x="6453869" y="2651231"/>
              <a:chExt cx="1359126" cy="787721"/>
            </a:xfrm>
          </p:grpSpPr>
          <p:pic>
            <p:nvPicPr>
              <p:cNvPr id="72" name="Picture 8">
                <a:extLst>
                  <a:ext uri="{FF2B5EF4-FFF2-40B4-BE49-F238E27FC236}">
                    <a16:creationId xmlns:a16="http://schemas.microsoft.com/office/drawing/2014/main" id="{603DDEB5-B177-53C5-D987-72BCAA9DF6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8278" y="2651231"/>
                <a:ext cx="489600" cy="489600"/>
              </a:xfrm>
              <a:prstGeom prst="rect">
                <a:avLst/>
              </a:prstGeom>
              <a:noFill/>
              <a:extLst>
                <a:ext uri="{909E8E84-426E-40DD-AFC4-6F175D3DCCD1}">
                  <a14:hiddenFill xmlns:a14="http://schemas.microsoft.com/office/drawing/2010/main">
                    <a:solidFill>
                      <a:srgbClr val="FFFFFF"/>
                    </a:solidFill>
                  </a14:hiddenFill>
                </a:ext>
              </a:extLst>
            </p:spPr>
          </p:pic>
          <p:sp>
            <p:nvSpPr>
              <p:cNvPr id="74" name="ZoneTexte 73">
                <a:extLst>
                  <a:ext uri="{FF2B5EF4-FFF2-40B4-BE49-F238E27FC236}">
                    <a16:creationId xmlns:a16="http://schemas.microsoft.com/office/drawing/2014/main" id="{947E3ED0-527B-E34A-EF59-33F6B9B33802}"/>
                  </a:ext>
                </a:extLst>
              </p:cNvPr>
              <p:cNvSpPr txBox="1"/>
              <p:nvPr/>
            </p:nvSpPr>
            <p:spPr>
              <a:xfrm>
                <a:off x="6453869" y="3177342"/>
                <a:ext cx="1359126"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Arrêt respiratoire</a:t>
                </a:r>
                <a:endParaRPr lang="fr-FR" sz="1100" b="1" dirty="0">
                  <a:solidFill>
                    <a:srgbClr val="00529B"/>
                  </a:solidFill>
                </a:endParaRPr>
              </a:p>
            </p:txBody>
          </p:sp>
        </p:grpSp>
        <p:grpSp>
          <p:nvGrpSpPr>
            <p:cNvPr id="92" name="Groupe 91">
              <a:extLst>
                <a:ext uri="{FF2B5EF4-FFF2-40B4-BE49-F238E27FC236}">
                  <a16:creationId xmlns:a16="http://schemas.microsoft.com/office/drawing/2014/main" id="{09314371-0EFD-4320-1040-8C0D7DF191AC}"/>
                </a:ext>
              </a:extLst>
            </p:cNvPr>
            <p:cNvGrpSpPr/>
            <p:nvPr/>
          </p:nvGrpSpPr>
          <p:grpSpPr>
            <a:xfrm>
              <a:off x="8955149" y="2527203"/>
              <a:ext cx="1550207" cy="775914"/>
              <a:chOff x="7745562" y="2657433"/>
              <a:chExt cx="1550207" cy="775914"/>
            </a:xfrm>
          </p:grpSpPr>
          <p:pic>
            <p:nvPicPr>
              <p:cNvPr id="73" name="Picture 10">
                <a:extLst>
                  <a:ext uri="{FF2B5EF4-FFF2-40B4-BE49-F238E27FC236}">
                    <a16:creationId xmlns:a16="http://schemas.microsoft.com/office/drawing/2014/main" id="{FBF5F7AD-2FC6-9A9C-E771-1FC1BB0BB4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5865" y="2657433"/>
                <a:ext cx="489600" cy="489600"/>
              </a:xfrm>
              <a:prstGeom prst="rect">
                <a:avLst/>
              </a:prstGeom>
              <a:noFill/>
              <a:extLst>
                <a:ext uri="{909E8E84-426E-40DD-AFC4-6F175D3DCCD1}">
                  <a14:hiddenFill xmlns:a14="http://schemas.microsoft.com/office/drawing/2010/main">
                    <a:solidFill>
                      <a:srgbClr val="FFFFFF"/>
                    </a:solidFill>
                  </a14:hiddenFill>
                </a:ext>
              </a:extLst>
            </p:spPr>
          </p:pic>
          <p:sp>
            <p:nvSpPr>
              <p:cNvPr id="75" name="ZoneTexte 74">
                <a:extLst>
                  <a:ext uri="{FF2B5EF4-FFF2-40B4-BE49-F238E27FC236}">
                    <a16:creationId xmlns:a16="http://schemas.microsoft.com/office/drawing/2014/main" id="{FFB4642A-E17F-8CBD-8BBE-4D170B15E062}"/>
                  </a:ext>
                </a:extLst>
              </p:cNvPr>
              <p:cNvSpPr txBox="1"/>
              <p:nvPr/>
            </p:nvSpPr>
            <p:spPr>
              <a:xfrm>
                <a:off x="7745562" y="3171737"/>
                <a:ext cx="1550207"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Arrêt cardiaque</a:t>
                </a:r>
                <a:endParaRPr lang="fr-FR" sz="1100" b="1" dirty="0">
                  <a:solidFill>
                    <a:srgbClr val="00529B"/>
                  </a:solidFill>
                </a:endParaRPr>
              </a:p>
            </p:txBody>
          </p:sp>
        </p:grpSp>
      </p:grpSp>
      <p:cxnSp>
        <p:nvCxnSpPr>
          <p:cNvPr id="96" name="Connecteur droit 95">
            <a:extLst>
              <a:ext uri="{FF2B5EF4-FFF2-40B4-BE49-F238E27FC236}">
                <a16:creationId xmlns:a16="http://schemas.microsoft.com/office/drawing/2014/main" id="{CD6B9D27-2901-C9FE-7BF3-6352492222E7}"/>
              </a:ext>
            </a:extLst>
          </p:cNvPr>
          <p:cNvCxnSpPr>
            <a:cxnSpLocks/>
          </p:cNvCxnSpPr>
          <p:nvPr/>
        </p:nvCxnSpPr>
        <p:spPr>
          <a:xfrm>
            <a:off x="6096000" y="2121408"/>
            <a:ext cx="0" cy="1307592"/>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8" name="Flèche : bas 29">
            <a:extLst>
              <a:ext uri="{FF2B5EF4-FFF2-40B4-BE49-F238E27FC236}">
                <a16:creationId xmlns:a16="http://schemas.microsoft.com/office/drawing/2014/main" id="{4A52D550-0EC9-5D64-F9FA-65F4B183080A}"/>
              </a:ext>
            </a:extLst>
          </p:cNvPr>
          <p:cNvSpPr/>
          <p:nvPr/>
        </p:nvSpPr>
        <p:spPr>
          <a:xfrm>
            <a:off x="7700543" y="5430058"/>
            <a:ext cx="279400" cy="461639"/>
          </a:xfrm>
          <a:prstGeom prst="downArrow">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Tree>
    <p:extLst>
      <p:ext uri="{BB962C8B-B14F-4D97-AF65-F5344CB8AC3E}">
        <p14:creationId xmlns:p14="http://schemas.microsoft.com/office/powerpoint/2010/main" val="116874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500"/>
                                        <p:tgtEl>
                                          <p:spTgt spid="9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500"/>
                                        <p:tgtEl>
                                          <p:spTgt spid="5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500"/>
                                        <p:tgtEl>
                                          <p:spTgt spid="53"/>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98"/>
                                        </p:tgtEl>
                                        <p:attrNameLst>
                                          <p:attrName>style.visibility</p:attrName>
                                        </p:attrNameLst>
                                      </p:cBhvr>
                                      <p:to>
                                        <p:strVal val="visible"/>
                                      </p:to>
                                    </p:set>
                                    <p:animEffect transition="in" filter="fade">
                                      <p:cBhvr>
                                        <p:cTn id="89" dur="500"/>
                                        <p:tgtEl>
                                          <p:spTgt spid="9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fade">
                                      <p:cBhvr>
                                        <p:cTn id="92" dur="500"/>
                                        <p:tgtEl>
                                          <p:spTgt spid="54"/>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P spid="43" grpId="0"/>
      <p:bldP spid="44" grpId="0"/>
      <p:bldP spid="46" grpId="0"/>
      <p:bldP spid="47" grpId="0" animBg="1"/>
      <p:bldP spid="48" grpId="0"/>
      <p:bldP spid="49" grpId="0" animBg="1"/>
      <p:bldP spid="50" grpId="0"/>
      <p:bldP spid="51" grpId="0"/>
      <p:bldP spid="53" grpId="0"/>
      <p:bldP spid="54" grpId="0"/>
      <p:bldP spid="5" grpId="0" animBg="1"/>
      <p:bldP spid="7" grpId="0" animBg="1"/>
      <p:bldP spid="8" grpId="0" animBg="1"/>
      <p:bldP spid="9" grpId="0" animBg="1"/>
      <p:bldP spid="9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460646"/>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1550B07-3B6E-3CAB-6AAB-BE5FA667B880}"/>
              </a:ext>
            </a:extLst>
          </p:cNvPr>
          <p:cNvSpPr>
            <a:spLocks noGrp="1"/>
          </p:cNvSpPr>
          <p:nvPr>
            <p:ph type="body" sz="quarter" idx="11"/>
          </p:nvPr>
        </p:nvSpPr>
        <p:spPr/>
        <p:txBody>
          <a:bodyPr/>
          <a:lstStyle/>
          <a:p>
            <a:r>
              <a:rPr lang="fr-FR" dirty="0"/>
              <a:t>Adulte</a:t>
            </a:r>
          </a:p>
          <a:p>
            <a:r>
              <a:rPr lang="fr-FR" dirty="0"/>
              <a:t>Enfant</a:t>
            </a:r>
          </a:p>
          <a:p>
            <a:r>
              <a:rPr lang="fr-FR" dirty="0"/>
              <a:t>Nourrisson</a:t>
            </a:r>
          </a:p>
        </p:txBody>
      </p:sp>
      <p:sp>
        <p:nvSpPr>
          <p:cNvPr id="3" name="Espace réservé du texte 2">
            <a:extLst>
              <a:ext uri="{FF2B5EF4-FFF2-40B4-BE49-F238E27FC236}">
                <a16:creationId xmlns:a16="http://schemas.microsoft.com/office/drawing/2014/main" id="{874C63DF-1A33-97BA-E001-28D368989713}"/>
              </a:ext>
            </a:extLst>
          </p:cNvPr>
          <p:cNvSpPr>
            <a:spLocks noGrp="1"/>
          </p:cNvSpPr>
          <p:nvPr>
            <p:ph type="body" sz="quarter" idx="13"/>
          </p:nvPr>
        </p:nvSpPr>
        <p:spPr/>
        <p:txBody>
          <a:bodyPr/>
          <a:lstStyle/>
          <a:p>
            <a:r>
              <a:rPr lang="fr-FR" dirty="0"/>
              <a:t>1 h 15</a:t>
            </a:r>
          </a:p>
        </p:txBody>
      </p:sp>
    </p:spTree>
    <p:extLst>
      <p:ext uri="{BB962C8B-B14F-4D97-AF65-F5344CB8AC3E}">
        <p14:creationId xmlns:p14="http://schemas.microsoft.com/office/powerpoint/2010/main" val="967234846"/>
      </p:ext>
    </p:extLst>
  </p:cSld>
  <p:clrMapOvr>
    <a:masterClrMapping/>
  </p:clrMapOvr>
  <p:transition spd="slow">
    <p:cov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pPr algn="ctr"/>
            <a:r>
              <a:rPr lang="fr-FR" b="1" dirty="0">
                <a:solidFill>
                  <a:srgbClr val="C00000"/>
                </a:solidFill>
                <a:latin typeface="Arial" panose="020B0604020202020204" pitchFamily="34" charset="0"/>
                <a:cs typeface="Arial" panose="020B0604020202020204" pitchFamily="34" charset="0"/>
              </a:rPr>
              <a:t>A</a:t>
            </a:r>
            <a:r>
              <a:rPr lang="fr-FR" sz="2000" b="1" dirty="0">
                <a:solidFill>
                  <a:srgbClr val="C00000"/>
                </a:solidFill>
                <a:latin typeface="Arial" panose="020B0604020202020204" pitchFamily="34" charset="0"/>
                <a:cs typeface="Arial" panose="020B0604020202020204" pitchFamily="34" charset="0"/>
              </a:rPr>
              <a:t>lerter les secours</a:t>
            </a:r>
            <a:r>
              <a:rPr lang="fr-FR" sz="2000" dirty="0">
                <a:solidFill>
                  <a:srgbClr val="00529B"/>
                </a:solidFill>
                <a:latin typeface="Arial" panose="020B0604020202020204" pitchFamily="34" charset="0"/>
                <a:cs typeface="Arial" panose="020B0604020202020204" pitchFamily="34" charset="0"/>
              </a:rPr>
              <a:t>.</a:t>
            </a:r>
          </a:p>
          <a:p>
            <a:pPr algn="ctr"/>
            <a:r>
              <a:rPr lang="fr-FR" sz="2000" dirty="0">
                <a:solidFill>
                  <a:srgbClr val="00529B"/>
                </a:solidFill>
                <a:latin typeface="Arial" panose="020B0604020202020204" pitchFamily="34" charset="0"/>
                <a:cs typeface="Arial" panose="020B0604020202020204" pitchFamily="34" charset="0"/>
              </a:rPr>
              <a:t>Mettre en œuvre une </a:t>
            </a:r>
            <a:r>
              <a:rPr lang="fr-FR" sz="2000" b="1" dirty="0">
                <a:solidFill>
                  <a:srgbClr val="C00000"/>
                </a:solidFill>
                <a:latin typeface="Arial" panose="020B0604020202020204" pitchFamily="34" charset="0"/>
                <a:cs typeface="Arial" panose="020B0604020202020204" pitchFamily="34" charset="0"/>
              </a:rPr>
              <a:t>Réanimation Cardio-Pulmonaire </a:t>
            </a:r>
            <a:r>
              <a:rPr lang="fr-FR" sz="2000" dirty="0">
                <a:solidFill>
                  <a:srgbClr val="00529B"/>
                </a:solidFill>
                <a:latin typeface="Arial" panose="020B0604020202020204" pitchFamily="34" charset="0"/>
                <a:cs typeface="Arial" panose="020B0604020202020204" pitchFamily="34" charset="0"/>
              </a:rPr>
              <a:t>(RCP).</a:t>
            </a:r>
          </a:p>
          <a:p>
            <a:pPr algn="ctr"/>
            <a:r>
              <a:rPr lang="fr-FR" b="1" dirty="0">
                <a:solidFill>
                  <a:srgbClr val="C00000"/>
                </a:solidFill>
                <a:latin typeface="Arial" panose="020B0604020202020204" pitchFamily="34" charset="0"/>
                <a:cs typeface="Arial" panose="020B0604020202020204" pitchFamily="34" charset="0"/>
              </a:rPr>
              <a:t>R</a:t>
            </a:r>
            <a:r>
              <a:rPr lang="fr-FR" sz="2000" b="1" dirty="0">
                <a:solidFill>
                  <a:srgbClr val="C00000"/>
                </a:solidFill>
                <a:latin typeface="Arial" panose="020B0604020202020204" pitchFamily="34" charset="0"/>
                <a:cs typeface="Arial" panose="020B0604020202020204" pitchFamily="34" charset="0"/>
              </a:rPr>
              <a:t>éaliser une défibrillation</a:t>
            </a:r>
            <a:r>
              <a:rPr lang="fr-FR" sz="2000" dirty="0">
                <a:solidFill>
                  <a:srgbClr val="00529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21810161"/>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2592311" y="2867144"/>
            <a:ext cx="7007379" cy="1123712"/>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Une personne est en </a:t>
            </a:r>
            <a:r>
              <a:rPr lang="fr-FR" sz="2000" b="1" dirty="0">
                <a:solidFill>
                  <a:srgbClr val="BA242B"/>
                </a:solidFill>
                <a:latin typeface="Arial" panose="020B0604020202020204" pitchFamily="34" charset="0"/>
                <a:cs typeface="Arial" panose="020B0604020202020204" pitchFamily="34" charset="0"/>
              </a:rPr>
              <a:t>arrêt cardiaque </a:t>
            </a:r>
            <a:r>
              <a:rPr lang="fr-FR" sz="2000" dirty="0">
                <a:solidFill>
                  <a:srgbClr val="00497E"/>
                </a:solidFill>
                <a:latin typeface="Arial" panose="020B0604020202020204" pitchFamily="34" charset="0"/>
                <a:cs typeface="Arial" panose="020B0604020202020204" pitchFamily="34" charset="0"/>
              </a:rPr>
              <a:t>lorsque son </a:t>
            </a:r>
            <a:r>
              <a:rPr lang="fr-FR" sz="2000" b="1" dirty="0">
                <a:solidFill>
                  <a:srgbClr val="BA242B"/>
                </a:solidFill>
                <a:latin typeface="Arial" panose="020B0604020202020204" pitchFamily="34" charset="0"/>
                <a:cs typeface="Arial" panose="020B0604020202020204" pitchFamily="34" charset="0"/>
              </a:rPr>
              <a:t>cœur ne fonctionne plus </a:t>
            </a:r>
            <a:r>
              <a:rPr lang="fr-FR" sz="2000" dirty="0">
                <a:solidFill>
                  <a:srgbClr val="00497E"/>
                </a:solidFill>
                <a:latin typeface="Arial" panose="020B0604020202020204" pitchFamily="34" charset="0"/>
                <a:cs typeface="Arial" panose="020B0604020202020204" pitchFamily="34" charset="0"/>
              </a:rPr>
              <a:t>ou</a:t>
            </a:r>
            <a:r>
              <a:rPr lang="fr-FR" sz="2000" b="1" dirty="0">
                <a:solidFill>
                  <a:srgbClr val="BA242B"/>
                </a:solidFill>
                <a:latin typeface="Arial" panose="020B0604020202020204" pitchFamily="34" charset="0"/>
                <a:cs typeface="Arial" panose="020B0604020202020204" pitchFamily="34" charset="0"/>
              </a:rPr>
              <a:t> fonctionne d’une façon anarchique, </a:t>
            </a:r>
            <a:r>
              <a:rPr lang="fr-FR" sz="2000" dirty="0">
                <a:solidFill>
                  <a:srgbClr val="00497E"/>
                </a:solidFill>
                <a:latin typeface="Arial" panose="020B0604020202020204" pitchFamily="34" charset="0"/>
                <a:cs typeface="Arial" panose="020B0604020202020204" pitchFamily="34" charset="0"/>
              </a:rPr>
              <a:t>ne permettant plus d’assurer l’oxygénation du cerveau.</a:t>
            </a:r>
          </a:p>
        </p:txBody>
      </p:sp>
    </p:spTree>
    <p:extLst>
      <p:ext uri="{BB962C8B-B14F-4D97-AF65-F5344CB8AC3E}">
        <p14:creationId xmlns:p14="http://schemas.microsoft.com/office/powerpoint/2010/main" val="36530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2" name="ZoneTexte 1">
            <a:extLst>
              <a:ext uri="{FF2B5EF4-FFF2-40B4-BE49-F238E27FC236}">
                <a16:creationId xmlns:a16="http://schemas.microsoft.com/office/drawing/2014/main" id="{8F3AB775-14DF-0D25-99BC-1FA253833CFD}"/>
              </a:ext>
            </a:extLst>
          </p:cNvPr>
          <p:cNvSpPr txBox="1"/>
          <p:nvPr/>
        </p:nvSpPr>
        <p:spPr>
          <a:xfrm>
            <a:off x="1695042" y="2634996"/>
            <a:ext cx="8801916" cy="1955632"/>
          </a:xfrm>
          <a:prstGeom prst="roundRect">
            <a:avLst>
              <a:gd name="adj" fmla="val 1143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2000">
                <a:solidFill>
                  <a:srgbClr val="00497E"/>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b="1" dirty="0">
                <a:solidFill>
                  <a:srgbClr val="BA242B"/>
                </a:solidFill>
              </a:rPr>
              <a:t>Chez l’adulte,</a:t>
            </a:r>
            <a:r>
              <a:rPr lang="fr-FR" sz="2000" b="1" dirty="0">
                <a:solidFill>
                  <a:srgbClr val="00497E"/>
                </a:solidFill>
              </a:rPr>
              <a:t> </a:t>
            </a:r>
            <a:r>
              <a:rPr lang="fr-FR" sz="2000" b="0" dirty="0">
                <a:solidFill>
                  <a:srgbClr val="00497E"/>
                </a:solidFill>
              </a:rPr>
              <a:t>l’arrêt cardiaque est le plus souvent causé</a:t>
            </a:r>
            <a:r>
              <a:rPr lang="fr-FR" sz="2000" dirty="0">
                <a:solidFill>
                  <a:srgbClr val="00497E"/>
                </a:solidFill>
              </a:rPr>
              <a:t> </a:t>
            </a:r>
            <a:r>
              <a:rPr lang="fr-FR" sz="2000" b="0" dirty="0">
                <a:solidFill>
                  <a:srgbClr val="00497E"/>
                </a:solidFill>
              </a:rPr>
              <a:t>par certaines </a:t>
            </a:r>
            <a:r>
              <a:rPr lang="fr-FR" sz="2000" b="1" dirty="0">
                <a:solidFill>
                  <a:srgbClr val="BA242B"/>
                </a:solidFill>
              </a:rPr>
              <a:t>maladies du cœur.</a:t>
            </a:r>
          </a:p>
          <a:p>
            <a:endParaRPr lang="fr-FR" sz="2000" b="0" dirty="0">
              <a:solidFill>
                <a:srgbClr val="00497E"/>
              </a:solidFill>
            </a:endParaRPr>
          </a:p>
          <a:p>
            <a:r>
              <a:rPr lang="fr-FR" sz="2000" b="1" dirty="0">
                <a:solidFill>
                  <a:srgbClr val="BA242B"/>
                </a:solidFill>
              </a:rPr>
              <a:t>Chez l’enfant, </a:t>
            </a:r>
            <a:r>
              <a:rPr lang="fr-FR" sz="2000" b="0" dirty="0">
                <a:solidFill>
                  <a:srgbClr val="00497E"/>
                </a:solidFill>
              </a:rPr>
              <a:t>l’arrêt cardiaque est le plus souvent </a:t>
            </a:r>
            <a:r>
              <a:rPr lang="fr-FR" sz="2000" b="1" dirty="0">
                <a:solidFill>
                  <a:srgbClr val="BA242B"/>
                </a:solidFill>
              </a:rPr>
              <a:t>d’origine respiratoire. </a:t>
            </a:r>
          </a:p>
        </p:txBody>
      </p:sp>
    </p:spTree>
    <p:extLst>
      <p:ext uri="{BB962C8B-B14F-4D97-AF65-F5344CB8AC3E}">
        <p14:creationId xmlns:p14="http://schemas.microsoft.com/office/powerpoint/2010/main" val="16070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5" name="ZoneTexte 4">
            <a:extLst>
              <a:ext uri="{FF2B5EF4-FFF2-40B4-BE49-F238E27FC236}">
                <a16:creationId xmlns:a16="http://schemas.microsoft.com/office/drawing/2014/main" id="{0A13BBBD-9C8F-85CD-1D59-2E0D370370AD}"/>
              </a:ext>
            </a:extLst>
          </p:cNvPr>
          <p:cNvSpPr txBox="1"/>
          <p:nvPr/>
        </p:nvSpPr>
        <p:spPr>
          <a:xfrm>
            <a:off x="999225" y="1235164"/>
            <a:ext cx="10193548" cy="13234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05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2000" dirty="0">
                <a:solidFill>
                  <a:srgbClr val="00497E"/>
                </a:solidFill>
              </a:rPr>
              <a:t>La mort de la victime en quelques minutes. </a:t>
            </a:r>
          </a:p>
          <a:p>
            <a:pPr algn="ctr"/>
            <a:endParaRPr lang="fr-FR" sz="2000" b="0" dirty="0">
              <a:solidFill>
                <a:srgbClr val="00497E"/>
              </a:solidFill>
            </a:endParaRPr>
          </a:p>
          <a:p>
            <a:pPr algn="ctr"/>
            <a:r>
              <a:rPr lang="fr-FR" sz="2000" b="0" dirty="0">
                <a:solidFill>
                  <a:srgbClr val="00497E"/>
                </a:solidFill>
              </a:rPr>
              <a:t>En effet, l’apport d’oxygène est indispensable, en particulier au niveau du cerveau </a:t>
            </a:r>
            <a:br>
              <a:rPr lang="fr-FR" sz="2000" b="0" dirty="0">
                <a:solidFill>
                  <a:srgbClr val="00497E"/>
                </a:solidFill>
              </a:rPr>
            </a:br>
            <a:r>
              <a:rPr lang="fr-FR" sz="2000" b="0" dirty="0">
                <a:solidFill>
                  <a:srgbClr val="00497E"/>
                </a:solidFill>
              </a:rPr>
              <a:t>et du cœur, pour assurer sa survie. </a:t>
            </a:r>
            <a:endParaRPr lang="en-US" sz="2000" b="0" dirty="0">
              <a:solidFill>
                <a:srgbClr val="00497E"/>
              </a:solidFill>
            </a:endParaRPr>
          </a:p>
        </p:txBody>
      </p:sp>
      <p:sp>
        <p:nvSpPr>
          <p:cNvPr id="6" name="ZoneTexte 5">
            <a:extLst>
              <a:ext uri="{FF2B5EF4-FFF2-40B4-BE49-F238E27FC236}">
                <a16:creationId xmlns:a16="http://schemas.microsoft.com/office/drawing/2014/main" id="{C687E539-AF4B-14D8-D997-9D687BD2941B}"/>
              </a:ext>
            </a:extLst>
          </p:cNvPr>
          <p:cNvSpPr txBox="1"/>
          <p:nvPr/>
        </p:nvSpPr>
        <p:spPr>
          <a:xfrm>
            <a:off x="2165634" y="2855224"/>
            <a:ext cx="7860729" cy="4001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ctr">
              <a:defRPr sz="105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u="sng" dirty="0">
                <a:solidFill>
                  <a:srgbClr val="BA242B"/>
                </a:solidFill>
              </a:rPr>
              <a:t>Chaque minute gagnée = 10 % de survie en plus</a:t>
            </a:r>
            <a:endParaRPr lang="en-US" sz="2000" u="sng" dirty="0">
              <a:solidFill>
                <a:srgbClr val="BA242B"/>
              </a:solidFill>
            </a:endParaRPr>
          </a:p>
        </p:txBody>
      </p:sp>
      <p:pic>
        <p:nvPicPr>
          <p:cNvPr id="7" name="Picture 2">
            <a:extLst>
              <a:ext uri="{FF2B5EF4-FFF2-40B4-BE49-F238E27FC236}">
                <a16:creationId xmlns:a16="http://schemas.microsoft.com/office/drawing/2014/main" id="{40F7E6AB-B443-EEFA-50E2-B96F68E66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712" y="3570953"/>
            <a:ext cx="1009474" cy="10094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12B5E7C-0D34-3EB8-E9D3-AFE178A92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7805" y="3429000"/>
            <a:ext cx="1303090" cy="13030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0E43DFE-BFF2-4B9F-0774-479824C7196A}"/>
              </a:ext>
            </a:extLst>
          </p:cNvPr>
          <p:cNvSpPr txBox="1"/>
          <p:nvPr/>
        </p:nvSpPr>
        <p:spPr>
          <a:xfrm>
            <a:off x="999225" y="4854497"/>
            <a:ext cx="2599203" cy="461665"/>
          </a:xfrm>
          <a:prstGeom prst="rect">
            <a:avLst/>
          </a:prstGeom>
          <a:noFill/>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Alerter de façon précoce </a:t>
            </a:r>
          </a:p>
          <a:p>
            <a:pPr algn="ctr"/>
            <a:r>
              <a:rPr lang="fr-FR" sz="1200" b="1" dirty="0">
                <a:solidFill>
                  <a:srgbClr val="00497E"/>
                </a:solidFill>
                <a:latin typeface="Arial" panose="020B0604020202020204" pitchFamily="34" charset="0"/>
                <a:cs typeface="Arial" panose="020B0604020202020204" pitchFamily="34" charset="0"/>
              </a:rPr>
              <a:t>les secours</a:t>
            </a:r>
            <a:endParaRPr lang="en-US" sz="1200" b="1" dirty="0">
              <a:solidFill>
                <a:srgbClr val="00497E"/>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1CA39B56-4646-3C47-9E3E-BD86564BE077}"/>
              </a:ext>
            </a:extLst>
          </p:cNvPr>
          <p:cNvSpPr txBox="1"/>
          <p:nvPr/>
        </p:nvSpPr>
        <p:spPr>
          <a:xfrm>
            <a:off x="4374104" y="4854497"/>
            <a:ext cx="3212373" cy="461665"/>
          </a:xfrm>
          <a:prstGeom prst="rect">
            <a:avLst/>
          </a:prstGeom>
          <a:noFill/>
        </p:spPr>
        <p:txBody>
          <a:bodyPr wrap="square">
            <a:spAutoFit/>
          </a:bodyPr>
          <a:lstStyle>
            <a:defPPr>
              <a:defRPr lang="fr-FR"/>
            </a:defPPr>
            <a:lvl1pPr algn="ctr">
              <a:defRPr sz="1200" b="1">
                <a:solidFill>
                  <a:srgbClr val="CC0000"/>
                </a:solidFill>
                <a:latin typeface="Arial" panose="020B0604020202020204" pitchFamily="34" charset="0"/>
                <a:cs typeface="Arial" panose="020B0604020202020204" pitchFamily="34" charset="0"/>
              </a:defRPr>
            </a:lvl1pPr>
          </a:lstStyle>
          <a:p>
            <a:r>
              <a:rPr lang="fr-FR" dirty="0">
                <a:solidFill>
                  <a:srgbClr val="00497E"/>
                </a:solidFill>
              </a:rPr>
              <a:t> Réaliser un massage cardiaque </a:t>
            </a:r>
            <a:br>
              <a:rPr lang="fr-FR" dirty="0">
                <a:solidFill>
                  <a:srgbClr val="00497E"/>
                </a:solidFill>
              </a:rPr>
            </a:br>
            <a:r>
              <a:rPr lang="fr-FR" dirty="0">
                <a:solidFill>
                  <a:srgbClr val="00497E"/>
                </a:solidFill>
              </a:rPr>
              <a:t>(RCP) précoce</a:t>
            </a:r>
          </a:p>
        </p:txBody>
      </p:sp>
      <p:sp>
        <p:nvSpPr>
          <p:cNvPr id="11" name="ZoneTexte 10">
            <a:extLst>
              <a:ext uri="{FF2B5EF4-FFF2-40B4-BE49-F238E27FC236}">
                <a16:creationId xmlns:a16="http://schemas.microsoft.com/office/drawing/2014/main" id="{D644CBAA-A036-2D8D-F782-989F27D41C51}"/>
              </a:ext>
            </a:extLst>
          </p:cNvPr>
          <p:cNvSpPr txBox="1"/>
          <p:nvPr/>
        </p:nvSpPr>
        <p:spPr>
          <a:xfrm>
            <a:off x="8436469" y="4854497"/>
            <a:ext cx="3025025" cy="461665"/>
          </a:xfrm>
          <a:prstGeom prst="rect">
            <a:avLst/>
          </a:prstGeom>
          <a:noFill/>
        </p:spPr>
        <p:txBody>
          <a:bodyPr wrap="square">
            <a:spAutoFit/>
          </a:bodyPr>
          <a:lstStyle>
            <a:defPPr>
              <a:defRPr lang="fr-FR"/>
            </a:defPPr>
            <a:lvl1pPr algn="ctr">
              <a:defRPr sz="1200" b="1">
                <a:solidFill>
                  <a:srgbClr val="CC0000"/>
                </a:solidFill>
                <a:latin typeface="Arial" panose="020B0604020202020204" pitchFamily="34" charset="0"/>
                <a:cs typeface="Arial" panose="020B0604020202020204" pitchFamily="34" charset="0"/>
              </a:defRPr>
            </a:lvl1pPr>
          </a:lstStyle>
          <a:p>
            <a:r>
              <a:rPr lang="fr-FR" dirty="0">
                <a:solidFill>
                  <a:srgbClr val="00497E"/>
                </a:solidFill>
              </a:rPr>
              <a:t>Assurer la mise en œuvre </a:t>
            </a:r>
            <a:br>
              <a:rPr lang="fr-FR" dirty="0">
                <a:solidFill>
                  <a:srgbClr val="00497E"/>
                </a:solidFill>
              </a:rPr>
            </a:br>
            <a:r>
              <a:rPr lang="fr-FR" dirty="0">
                <a:solidFill>
                  <a:srgbClr val="00497E"/>
                </a:solidFill>
              </a:rPr>
              <a:t>d’une défibrillation précoce</a:t>
            </a:r>
            <a:endParaRPr lang="en-US" dirty="0">
              <a:solidFill>
                <a:srgbClr val="00497E"/>
              </a:solidFill>
            </a:endParaRPr>
          </a:p>
        </p:txBody>
      </p:sp>
      <p:pic>
        <p:nvPicPr>
          <p:cNvPr id="12" name="Image 11">
            <a:extLst>
              <a:ext uri="{FF2B5EF4-FFF2-40B4-BE49-F238E27FC236}">
                <a16:creationId xmlns:a16="http://schemas.microsoft.com/office/drawing/2014/main" id="{670DE7C6-119F-7363-6219-8F48BC08581F}"/>
              </a:ext>
            </a:extLst>
          </p:cNvPr>
          <p:cNvPicPr>
            <a:picLocks noChangeAspect="1"/>
          </p:cNvPicPr>
          <p:nvPr/>
        </p:nvPicPr>
        <p:blipFill>
          <a:blip r:embed="rId5">
            <a:duotone>
              <a:schemeClr val="accent1">
                <a:shade val="45000"/>
                <a:satMod val="135000"/>
              </a:schemeClr>
              <a:prstClr val="white"/>
            </a:duotone>
          </a:blip>
          <a:stretch>
            <a:fillRect/>
          </a:stretch>
        </p:blipFill>
        <p:spPr>
          <a:xfrm>
            <a:off x="1761105" y="3573297"/>
            <a:ext cx="1148648" cy="1148648"/>
          </a:xfrm>
          <a:prstGeom prst="flowChartConnector">
            <a:avLst/>
          </a:prstGeom>
          <a:ln>
            <a:solidFill>
              <a:schemeClr val="accent1"/>
            </a:solidFill>
          </a:ln>
        </p:spPr>
      </p:pic>
      <p:sp>
        <p:nvSpPr>
          <p:cNvPr id="13" name="ZoneTexte 12">
            <a:extLst>
              <a:ext uri="{FF2B5EF4-FFF2-40B4-BE49-F238E27FC236}">
                <a16:creationId xmlns:a16="http://schemas.microsoft.com/office/drawing/2014/main" id="{88388319-167A-2264-F852-2AE2D35485DE}"/>
              </a:ext>
            </a:extLst>
          </p:cNvPr>
          <p:cNvSpPr txBox="1"/>
          <p:nvPr/>
        </p:nvSpPr>
        <p:spPr>
          <a:xfrm>
            <a:off x="2500138" y="5533510"/>
            <a:ext cx="7191725" cy="584775"/>
          </a:xfrm>
          <a:prstGeom prst="rect">
            <a:avLst/>
          </a:prstGeom>
          <a:noFill/>
        </p:spPr>
        <p:txBody>
          <a:bodyPr wrap="square">
            <a:spAutoFit/>
          </a:bodyPr>
          <a:lstStyle>
            <a:defPPr>
              <a:defRPr lang="fr-FR"/>
            </a:defPPr>
            <a:lvl1pPr algn="ctr">
              <a:defRPr sz="1200" b="1">
                <a:solidFill>
                  <a:srgbClr val="CC0000"/>
                </a:solidFill>
                <a:latin typeface="Arial" panose="020B0604020202020204" pitchFamily="34" charset="0"/>
                <a:cs typeface="Arial" panose="020B0604020202020204" pitchFamily="34" charset="0"/>
              </a:defRPr>
            </a:lvl1pPr>
          </a:lstStyle>
          <a:p>
            <a:r>
              <a:rPr lang="fr-FR" sz="1600" dirty="0">
                <a:solidFill>
                  <a:srgbClr val="BA242B"/>
                </a:solidFill>
              </a:rPr>
              <a:t>Ces différentes étapes constituent une chaîne de survie </a:t>
            </a:r>
            <a:br>
              <a:rPr lang="fr-FR" sz="1600" dirty="0">
                <a:solidFill>
                  <a:srgbClr val="BA242B"/>
                </a:solidFill>
              </a:rPr>
            </a:br>
            <a:r>
              <a:rPr lang="fr-FR" sz="1600" dirty="0">
                <a:solidFill>
                  <a:srgbClr val="BA242B"/>
                </a:solidFill>
              </a:rPr>
              <a:t>susceptible d’augmenter de 4 à 40 % le taux de survie des victimes.</a:t>
            </a:r>
            <a:endParaRPr lang="en-US" sz="1600" dirty="0">
              <a:solidFill>
                <a:srgbClr val="BA242B"/>
              </a:solidFill>
            </a:endParaRPr>
          </a:p>
        </p:txBody>
      </p:sp>
    </p:spTree>
    <p:extLst>
      <p:ext uri="{BB962C8B-B14F-4D97-AF65-F5344CB8AC3E}">
        <p14:creationId xmlns:p14="http://schemas.microsoft.com/office/powerpoint/2010/main" val="19379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3" name="ZoneTexte 2">
            <a:extLst>
              <a:ext uri="{FF2B5EF4-FFF2-40B4-BE49-F238E27FC236}">
                <a16:creationId xmlns:a16="http://schemas.microsoft.com/office/drawing/2014/main" id="{669B0495-2666-2F1C-3867-5D3C44FD96A9}"/>
              </a:ext>
            </a:extLst>
          </p:cNvPr>
          <p:cNvSpPr txBox="1"/>
          <p:nvPr/>
        </p:nvSpPr>
        <p:spPr>
          <a:xfrm>
            <a:off x="2045092" y="2336393"/>
            <a:ext cx="8101816" cy="218521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800" b="1" dirty="0">
                <a:solidFill>
                  <a:srgbClr val="00497E"/>
                </a:solidFill>
              </a:rPr>
              <a:t>Une victime est considérée comme étant en arrêt cardiaque lorsqu’elle ne répond pas, ne réagit pas, et </a:t>
            </a:r>
            <a:r>
              <a:rPr lang="fr-FR" sz="1800" dirty="0">
                <a:solidFill>
                  <a:srgbClr val="00497E"/>
                </a:solidFill>
              </a:rPr>
              <a:t>:</a:t>
            </a:r>
          </a:p>
          <a:p>
            <a:r>
              <a:rPr lang="fr-FR" sz="1800" dirty="0"/>
              <a:t> </a:t>
            </a:r>
          </a:p>
          <a:p>
            <a:pPr marL="285750" indent="-285750">
              <a:spcAft>
                <a:spcPts val="1200"/>
              </a:spcAft>
              <a:buFont typeface="Arial" panose="020B0604020202020204" pitchFamily="34" charset="0"/>
              <a:buChar char="•"/>
            </a:pPr>
            <a:r>
              <a:rPr lang="fr-FR" sz="1800" b="1" dirty="0">
                <a:solidFill>
                  <a:srgbClr val="BA242B"/>
                </a:solidFill>
              </a:rPr>
              <a:t> Ne respire pas : </a:t>
            </a:r>
            <a:r>
              <a:rPr lang="fr-FR" sz="1800" dirty="0">
                <a:solidFill>
                  <a:srgbClr val="00497E"/>
                </a:solidFill>
              </a:rPr>
              <a:t>aucun mouvement de la poitrine n’est visible et aucun bruit ou souffle n’est perçu.</a:t>
            </a:r>
          </a:p>
          <a:p>
            <a:pPr marL="285750" indent="-285750">
              <a:spcAft>
                <a:spcPts val="1200"/>
              </a:spcAft>
              <a:buFont typeface="Arial" panose="020B0604020202020204" pitchFamily="34" charset="0"/>
              <a:buChar char="•"/>
            </a:pPr>
            <a:r>
              <a:rPr lang="fr-FR" sz="1800" b="1" dirty="0">
                <a:solidFill>
                  <a:srgbClr val="BA242B"/>
                </a:solidFill>
              </a:rPr>
              <a:t> Ou présente une respiration anormale </a:t>
            </a:r>
            <a:r>
              <a:rPr lang="fr-FR" sz="1800" dirty="0">
                <a:solidFill>
                  <a:srgbClr val="00497E"/>
                </a:solidFill>
              </a:rPr>
              <a:t>avec des mouvements respiratoires lents, bruyants, difficiles et inefficaces (respiration agonique). </a:t>
            </a:r>
            <a:endParaRPr lang="en-US" sz="1800" dirty="0">
              <a:solidFill>
                <a:srgbClr val="00497E"/>
              </a:solidFill>
            </a:endParaRPr>
          </a:p>
        </p:txBody>
      </p:sp>
    </p:spTree>
    <p:extLst>
      <p:ext uri="{BB962C8B-B14F-4D97-AF65-F5344CB8AC3E}">
        <p14:creationId xmlns:p14="http://schemas.microsoft.com/office/powerpoint/2010/main" val="36443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b="1"/>
              <a:t>Protéger la victime </a:t>
            </a:r>
            <a:r>
              <a:rPr lang="fr-FR"/>
              <a:t>ou</a:t>
            </a:r>
            <a:r>
              <a:rPr lang="fr-FR" b="1"/>
              <a:t> toute autre personne menacée </a:t>
            </a:r>
            <a:r>
              <a:rPr lang="fr-FR"/>
              <a:t>par le danger </a:t>
            </a:r>
            <a:r>
              <a:rPr lang="fr-FR" b="1"/>
              <a:t>pour éviter le suraccident.</a:t>
            </a:r>
          </a:p>
        </p:txBody>
      </p:sp>
      <p:sp>
        <p:nvSpPr>
          <p:cNvPr id="3" name="Espace réservé du texte 2">
            <a:extLst>
              <a:ext uri="{FF2B5EF4-FFF2-40B4-BE49-F238E27FC236}">
                <a16:creationId xmlns:a16="http://schemas.microsoft.com/office/drawing/2014/main" id="{E898EA39-B593-A8D6-3144-F9513011D966}"/>
              </a:ext>
            </a:extLst>
          </p:cNvPr>
          <p:cNvSpPr>
            <a:spLocks noGrp="1"/>
          </p:cNvSpPr>
          <p:nvPr>
            <p:ph type="body" sz="quarter" idx="11"/>
          </p:nvPr>
        </p:nvSpPr>
        <p:spPr>
          <a:xfrm>
            <a:off x="2318264" y="235627"/>
            <a:ext cx="7142162" cy="424732"/>
          </a:xfrm>
        </p:spPr>
        <p:txBody>
          <a:bodyPr/>
          <a:lstStyle/>
          <a:p>
            <a:r>
              <a:rPr lang="fr-FR"/>
              <a:t>La protection</a:t>
            </a:r>
          </a:p>
        </p:txBody>
      </p:sp>
      <p:sp>
        <p:nvSpPr>
          <p:cNvPr id="5" name="ZoneTexte 4">
            <a:extLst>
              <a:ext uri="{FF2B5EF4-FFF2-40B4-BE49-F238E27FC236}">
                <a16:creationId xmlns:a16="http://schemas.microsoft.com/office/drawing/2014/main" id="{C3D944D8-09B9-96F8-E608-712DCA0B50A0}"/>
              </a:ext>
            </a:extLst>
          </p:cNvPr>
          <p:cNvSpPr txBox="1"/>
          <p:nvPr/>
        </p:nvSpPr>
        <p:spPr>
          <a:xfrm>
            <a:off x="4254920" y="2189506"/>
            <a:ext cx="3667760" cy="369332"/>
          </a:xfrm>
          <a:prstGeom prst="rect">
            <a:avLst/>
          </a:prstGeom>
          <a:noFill/>
        </p:spPr>
        <p:txBody>
          <a:bodyPr wrap="square" rtlCol="0">
            <a:spAutoFit/>
          </a:bodyPr>
          <a:lstStyle/>
          <a:p>
            <a:pPr algn="ctr"/>
            <a:r>
              <a:rPr lang="fr-FR" b="1" dirty="0">
                <a:solidFill>
                  <a:srgbClr val="00529B"/>
                </a:solidFill>
                <a:latin typeface="Arial" panose="020B0604020202020204" pitchFamily="34" charset="0"/>
                <a:cs typeface="Arial" panose="020B0604020202020204" pitchFamily="34" charset="0"/>
              </a:rPr>
              <a:t>Le danger est-il contrôlable ?</a:t>
            </a:r>
          </a:p>
        </p:txBody>
      </p:sp>
      <p:cxnSp>
        <p:nvCxnSpPr>
          <p:cNvPr id="6" name="Connecteur droit 5">
            <a:extLst>
              <a:ext uri="{FF2B5EF4-FFF2-40B4-BE49-F238E27FC236}">
                <a16:creationId xmlns:a16="http://schemas.microsoft.com/office/drawing/2014/main" id="{D2FB6534-76D3-208E-515D-F71BFE7C98C1}"/>
              </a:ext>
            </a:extLst>
          </p:cNvPr>
          <p:cNvCxnSpPr/>
          <p:nvPr/>
        </p:nvCxnSpPr>
        <p:spPr>
          <a:xfrm>
            <a:off x="6088800" y="2558838"/>
            <a:ext cx="0" cy="1393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18CDB7E-493C-AA2C-5AC1-6BF2BD646B0D}"/>
              </a:ext>
            </a:extLst>
          </p:cNvPr>
          <p:cNvCxnSpPr>
            <a:cxnSpLocks/>
          </p:cNvCxnSpPr>
          <p:nvPr/>
        </p:nvCxnSpPr>
        <p:spPr>
          <a:xfrm flipH="1">
            <a:off x="2863802" y="2711238"/>
            <a:ext cx="6689558"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A358F59-AC09-794F-9034-ECC019CE316B}"/>
              </a:ext>
            </a:extLst>
          </p:cNvPr>
          <p:cNvCxnSpPr>
            <a:cxnSpLocks/>
          </p:cNvCxnSpPr>
          <p:nvPr/>
        </p:nvCxnSpPr>
        <p:spPr>
          <a:xfrm>
            <a:off x="2863802" y="271123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B166834-5AB2-5887-6494-C93E995773EC}"/>
              </a:ext>
            </a:extLst>
          </p:cNvPr>
          <p:cNvCxnSpPr>
            <a:cxnSpLocks/>
          </p:cNvCxnSpPr>
          <p:nvPr/>
        </p:nvCxnSpPr>
        <p:spPr>
          <a:xfrm>
            <a:off x="9573680" y="2691569"/>
            <a:ext cx="0" cy="2092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51753195-81EC-29C8-FCDF-A6582E2D126D}"/>
              </a:ext>
            </a:extLst>
          </p:cNvPr>
          <p:cNvSpPr txBox="1"/>
          <p:nvPr/>
        </p:nvSpPr>
        <p:spPr>
          <a:xfrm>
            <a:off x="2518362" y="2863639"/>
            <a:ext cx="690879" cy="369332"/>
          </a:xfrm>
          <a:prstGeom prst="rect">
            <a:avLst/>
          </a:prstGeom>
          <a:noFill/>
        </p:spPr>
        <p:txBody>
          <a:bodyPr wrap="square" rtlCol="0">
            <a:spAutoFit/>
          </a:bodyPr>
          <a:lstStyle>
            <a:defPPr>
              <a:defRPr lang="fr-FR"/>
            </a:defPPr>
            <a:lvl1pPr algn="ctr">
              <a:defRPr b="1">
                <a:solidFill>
                  <a:srgbClr val="00529B"/>
                </a:solidFill>
              </a:defRPr>
            </a:lvl1pPr>
          </a:lstStyle>
          <a:p>
            <a:r>
              <a:rPr lang="fr-FR">
                <a:solidFill>
                  <a:srgbClr val="00B050"/>
                </a:solidFill>
                <a:latin typeface="Arial" panose="020B0604020202020204" pitchFamily="34" charset="0"/>
                <a:cs typeface="Arial" panose="020B0604020202020204" pitchFamily="34" charset="0"/>
              </a:rPr>
              <a:t>OUI</a:t>
            </a:r>
          </a:p>
        </p:txBody>
      </p:sp>
      <p:sp>
        <p:nvSpPr>
          <p:cNvPr id="11" name="ZoneTexte 10">
            <a:extLst>
              <a:ext uri="{FF2B5EF4-FFF2-40B4-BE49-F238E27FC236}">
                <a16:creationId xmlns:a16="http://schemas.microsoft.com/office/drawing/2014/main" id="{E5587BC7-EE9D-00C4-DD0A-D9A5C3809169}"/>
              </a:ext>
            </a:extLst>
          </p:cNvPr>
          <p:cNvSpPr txBox="1"/>
          <p:nvPr/>
        </p:nvSpPr>
        <p:spPr>
          <a:xfrm>
            <a:off x="9228240" y="2863639"/>
            <a:ext cx="711199" cy="369332"/>
          </a:xfrm>
          <a:prstGeom prst="rect">
            <a:avLst/>
          </a:prstGeom>
          <a:noFill/>
        </p:spPr>
        <p:txBody>
          <a:bodyPr wrap="square" rtlCol="0">
            <a:spAutoFit/>
          </a:bodyPr>
          <a:lstStyle>
            <a:defPPr>
              <a:defRPr lang="fr-FR"/>
            </a:defPPr>
            <a:lvl1pPr algn="ctr">
              <a:defRPr b="1">
                <a:solidFill>
                  <a:srgbClr val="00529B"/>
                </a:solidFill>
              </a:defRPr>
            </a:lvl1pPr>
          </a:lstStyle>
          <a:p>
            <a:r>
              <a:rPr lang="fr-FR">
                <a:solidFill>
                  <a:srgbClr val="C20336"/>
                </a:solidFill>
                <a:latin typeface="Arial" panose="020B0604020202020204" pitchFamily="34" charset="0"/>
                <a:cs typeface="Arial" panose="020B0604020202020204" pitchFamily="34" charset="0"/>
              </a:rPr>
              <a:t>NON</a:t>
            </a:r>
          </a:p>
        </p:txBody>
      </p:sp>
      <p:pic>
        <p:nvPicPr>
          <p:cNvPr id="12" name="Picture 2" descr="Icône Checkbox gratuite | icônes de Checkbox PNG, ICO ou ICNS">
            <a:extLst>
              <a:ext uri="{FF2B5EF4-FFF2-40B4-BE49-F238E27FC236}">
                <a16:creationId xmlns:a16="http://schemas.microsoft.com/office/drawing/2014/main" id="{D393D628-CECC-F13D-94F7-0B5BE026FD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2249874" y="2873799"/>
            <a:ext cx="365008" cy="369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cône Checkbox gratuite | icônes de Checkbox PNG, ICO ou ICNS">
            <a:extLst>
              <a:ext uri="{FF2B5EF4-FFF2-40B4-BE49-F238E27FC236}">
                <a16:creationId xmlns:a16="http://schemas.microsoft.com/office/drawing/2014/main" id="{F9ECF6F0-4BE5-9BDD-DE1C-D63D3052E35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9856991" y="2838232"/>
            <a:ext cx="377089" cy="42014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cteur droit 13">
            <a:extLst>
              <a:ext uri="{FF2B5EF4-FFF2-40B4-BE49-F238E27FC236}">
                <a16:creationId xmlns:a16="http://schemas.microsoft.com/office/drawing/2014/main" id="{77EEC6E2-F35A-B8DB-0DFF-5D06A78311C9}"/>
              </a:ext>
            </a:extLst>
          </p:cNvPr>
          <p:cNvCxnSpPr>
            <a:cxnSpLocks/>
          </p:cNvCxnSpPr>
          <p:nvPr/>
        </p:nvCxnSpPr>
        <p:spPr>
          <a:xfrm>
            <a:off x="2863802" y="317859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8502113-04DD-EB79-9458-D2AD08915E1F}"/>
              </a:ext>
            </a:extLst>
          </p:cNvPr>
          <p:cNvCxnSpPr>
            <a:cxnSpLocks/>
          </p:cNvCxnSpPr>
          <p:nvPr/>
        </p:nvCxnSpPr>
        <p:spPr>
          <a:xfrm flipH="1">
            <a:off x="1454477" y="3368792"/>
            <a:ext cx="310171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974BB240-D56A-7438-FA39-28104524CC9C}"/>
              </a:ext>
            </a:extLst>
          </p:cNvPr>
          <p:cNvCxnSpPr>
            <a:cxnSpLocks/>
          </p:cNvCxnSpPr>
          <p:nvPr/>
        </p:nvCxnSpPr>
        <p:spPr>
          <a:xfrm>
            <a:off x="1474797" y="3368792"/>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AB18631-0A54-21F4-C3D2-1D4D06CBB0F2}"/>
              </a:ext>
            </a:extLst>
          </p:cNvPr>
          <p:cNvCxnSpPr>
            <a:cxnSpLocks/>
          </p:cNvCxnSpPr>
          <p:nvPr/>
        </p:nvCxnSpPr>
        <p:spPr>
          <a:xfrm>
            <a:off x="4560522" y="335131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F061137F-4BD1-E00E-DD3B-FE46C6A771EC}"/>
              </a:ext>
            </a:extLst>
          </p:cNvPr>
          <p:cNvGrpSpPr/>
          <p:nvPr/>
        </p:nvGrpSpPr>
        <p:grpSpPr>
          <a:xfrm>
            <a:off x="860117" y="3684686"/>
            <a:ext cx="1238770" cy="1132744"/>
            <a:chOff x="803391" y="3712141"/>
            <a:chExt cx="1238770" cy="1132744"/>
          </a:xfrm>
        </p:grpSpPr>
        <p:pic>
          <p:nvPicPr>
            <p:cNvPr id="19" name="Picture 6" descr="Señal de advertencia gráficos símbolo de señalización, fuente impresionante  icono de atención, ángulo, triángulo png | PNGEgg">
              <a:extLst>
                <a:ext uri="{FF2B5EF4-FFF2-40B4-BE49-F238E27FC236}">
                  <a16:creationId xmlns:a16="http://schemas.microsoft.com/office/drawing/2014/main" id="{B1AEC2E2-E83B-4DA9-9418-D2D0A229D435}"/>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3283" b="96717" l="4333" r="97778">
                          <a14:foregroundMark x1="47667" y1="5051" x2="47778" y2="4924"/>
                          <a14:foregroundMark x1="46333" y1="7576" x2="49222" y2="3535"/>
                          <a14:foregroundMark x1="5111" y1="90783" x2="26667" y2="91667"/>
                          <a14:foregroundMark x1="26667" y1="91667" x2="42556" y2="91414"/>
                          <a14:foregroundMark x1="51556" y1="95202" x2="94889" y2="94571"/>
                          <a14:foregroundMark x1="94889" y1="94571" x2="95222" y2="94571"/>
                          <a14:foregroundMark x1="94889" y1="96465" x2="97778" y2="95455"/>
                          <a14:foregroundMark x1="5444" y1="96717" x2="4333" y2="91162"/>
                        </a14:backgroundRemoval>
                      </a14:imgEffect>
                    </a14:imgLayer>
                  </a14:imgProps>
                </a:ext>
                <a:ext uri="{28A0092B-C50C-407E-A947-70E740481C1C}">
                  <a14:useLocalDpi xmlns:a14="http://schemas.microsoft.com/office/drawing/2010/main" val="0"/>
                </a:ext>
              </a:extLst>
            </a:blip>
            <a:srcRect/>
            <a:stretch>
              <a:fillRect/>
            </a:stretch>
          </p:blipFill>
          <p:spPr bwMode="auto">
            <a:xfrm>
              <a:off x="1044345" y="3840480"/>
              <a:ext cx="756109" cy="699179"/>
            </a:xfrm>
            <a:prstGeom prst="rect">
              <a:avLst/>
            </a:prstGeom>
            <a:noFill/>
            <a:extLst>
              <a:ext uri="{909E8E84-426E-40DD-AFC4-6F175D3DCCD1}">
                <a14:hiddenFill xmlns:a14="http://schemas.microsoft.com/office/drawing/2010/main">
                  <a:solidFill>
                    <a:srgbClr val="FFFFFF"/>
                  </a:solidFill>
                </a14:hiddenFill>
              </a:ext>
            </a:extLst>
          </p:spPr>
        </p:pic>
        <p:sp>
          <p:nvSpPr>
            <p:cNvPr id="20" name="Ellipse 19">
              <a:extLst>
                <a:ext uri="{FF2B5EF4-FFF2-40B4-BE49-F238E27FC236}">
                  <a16:creationId xmlns:a16="http://schemas.microsoft.com/office/drawing/2014/main" id="{B375E63E-8AAE-7B3E-6B4C-421808E5BEB2}"/>
                </a:ext>
              </a:extLst>
            </p:cNvPr>
            <p:cNvSpPr/>
            <p:nvPr/>
          </p:nvSpPr>
          <p:spPr>
            <a:xfrm>
              <a:off x="964885" y="3816421"/>
              <a:ext cx="906373" cy="910120"/>
            </a:xfrm>
            <a:prstGeom prst="ellipse">
              <a:avLst/>
            </a:prstGeom>
            <a:no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Signe de multiplication 20">
              <a:extLst>
                <a:ext uri="{FF2B5EF4-FFF2-40B4-BE49-F238E27FC236}">
                  <a16:creationId xmlns:a16="http://schemas.microsoft.com/office/drawing/2014/main" id="{72E308B3-62E7-0F5F-43A8-538D723F831D}"/>
                </a:ext>
              </a:extLst>
            </p:cNvPr>
            <p:cNvSpPr/>
            <p:nvPr/>
          </p:nvSpPr>
          <p:spPr>
            <a:xfrm>
              <a:off x="803391" y="3712141"/>
              <a:ext cx="1238770" cy="1132744"/>
            </a:xfrm>
            <a:prstGeom prst="mathMultiply">
              <a:avLst>
                <a:gd name="adj1" fmla="val 0"/>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a:extLst>
              <a:ext uri="{FF2B5EF4-FFF2-40B4-BE49-F238E27FC236}">
                <a16:creationId xmlns:a16="http://schemas.microsoft.com/office/drawing/2014/main" id="{154DD9AF-AEC4-5542-F417-6CF7164B5DBE}"/>
              </a:ext>
            </a:extLst>
          </p:cNvPr>
          <p:cNvSpPr txBox="1"/>
          <p:nvPr/>
        </p:nvSpPr>
        <p:spPr>
          <a:xfrm>
            <a:off x="344122" y="4738683"/>
            <a:ext cx="2270760" cy="830997"/>
          </a:xfrm>
          <a:prstGeom prst="rect">
            <a:avLst/>
          </a:prstGeom>
          <a:noFill/>
        </p:spPr>
        <p:txBody>
          <a:bodyPr wrap="square" rtlCol="0">
            <a:spAutoFit/>
          </a:bodyPr>
          <a:lstStyle/>
          <a:p>
            <a:pPr algn="ctr"/>
            <a:r>
              <a:rPr lang="fr-FR" sz="1600" b="1" dirty="0">
                <a:solidFill>
                  <a:srgbClr val="00529B"/>
                </a:solidFill>
                <a:latin typeface="Arial" panose="020B0604020202020204" pitchFamily="34" charset="0"/>
                <a:cs typeface="Arial" panose="020B0604020202020204" pitchFamily="34" charset="0"/>
              </a:rPr>
              <a:t>Supprimer</a:t>
            </a:r>
            <a:r>
              <a:rPr lang="fr-FR" sz="1600" dirty="0">
                <a:solidFill>
                  <a:srgbClr val="00529B"/>
                </a:solidFill>
                <a:latin typeface="Arial" panose="020B0604020202020204" pitchFamily="34" charset="0"/>
                <a:cs typeface="Arial" panose="020B0604020202020204" pitchFamily="34" charset="0"/>
              </a:rPr>
              <a:t> ou </a:t>
            </a:r>
            <a:r>
              <a:rPr lang="fr-FR" sz="1600" b="1" dirty="0">
                <a:solidFill>
                  <a:srgbClr val="00529B"/>
                </a:solidFill>
                <a:latin typeface="Arial" panose="020B0604020202020204" pitchFamily="34" charset="0"/>
                <a:cs typeface="Arial" panose="020B0604020202020204" pitchFamily="34" charset="0"/>
              </a:rPr>
              <a:t>écarter</a:t>
            </a:r>
            <a:r>
              <a:rPr lang="fr-FR" sz="1600" dirty="0">
                <a:solidFill>
                  <a:srgbClr val="00529B"/>
                </a:solidFill>
                <a:latin typeface="Arial" panose="020B0604020202020204" pitchFamily="34" charset="0"/>
                <a:cs typeface="Arial" panose="020B0604020202020204" pitchFamily="34" charset="0"/>
              </a:rPr>
              <a:t> le danger de </a:t>
            </a:r>
            <a:r>
              <a:rPr lang="fr-FR" sz="1600" b="1" dirty="0">
                <a:solidFill>
                  <a:srgbClr val="00529B"/>
                </a:solidFill>
                <a:latin typeface="Arial" panose="020B0604020202020204" pitchFamily="34" charset="0"/>
                <a:cs typeface="Arial" panose="020B0604020202020204" pitchFamily="34" charset="0"/>
              </a:rPr>
              <a:t>manière permanente</a:t>
            </a:r>
          </a:p>
        </p:txBody>
      </p:sp>
      <p:grpSp>
        <p:nvGrpSpPr>
          <p:cNvPr id="23" name="Groupe 22">
            <a:extLst>
              <a:ext uri="{FF2B5EF4-FFF2-40B4-BE49-F238E27FC236}">
                <a16:creationId xmlns:a16="http://schemas.microsoft.com/office/drawing/2014/main" id="{F2223805-2888-8BDB-50B4-554A8FE461A8}"/>
              </a:ext>
            </a:extLst>
          </p:cNvPr>
          <p:cNvGrpSpPr/>
          <p:nvPr/>
        </p:nvGrpSpPr>
        <p:grpSpPr>
          <a:xfrm>
            <a:off x="3936808" y="3574357"/>
            <a:ext cx="1238771" cy="1164326"/>
            <a:chOff x="3919782" y="3628504"/>
            <a:chExt cx="1409138" cy="1291077"/>
          </a:xfrm>
        </p:grpSpPr>
        <p:pic>
          <p:nvPicPr>
            <p:cNvPr id="24" name="Picture 10" descr="Bande Alu Réfléchissante Noir/Jaune - Stocksignes">
              <a:extLst>
                <a:ext uri="{FF2B5EF4-FFF2-40B4-BE49-F238E27FC236}">
                  <a16:creationId xmlns:a16="http://schemas.microsoft.com/office/drawing/2014/main" id="{A079FECA-73F1-BCF9-C992-E34B4A2972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074164" y="4582206"/>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Bande Alu Réfléchissante Noir/Jaune - Stocksignes">
              <a:extLst>
                <a:ext uri="{FF2B5EF4-FFF2-40B4-BE49-F238E27FC236}">
                  <a16:creationId xmlns:a16="http://schemas.microsoft.com/office/drawing/2014/main" id="{9E59B519-B570-687D-76E9-A4A9F45139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H="1">
              <a:off x="3560170" y="4313013"/>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ône de signalisation png | PNGEgg">
              <a:extLst>
                <a:ext uri="{FF2B5EF4-FFF2-40B4-BE49-F238E27FC236}">
                  <a16:creationId xmlns:a16="http://schemas.microsoft.com/office/drawing/2014/main" id="{7C82BFCC-7836-AE35-B1BD-B93F1BB730A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3919782" y="4360823"/>
              <a:ext cx="342338" cy="5587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ande Alu Réfléchissante Noir/Jaune - Stocksignes">
              <a:extLst>
                <a:ext uri="{FF2B5EF4-FFF2-40B4-BE49-F238E27FC236}">
                  <a16:creationId xmlns:a16="http://schemas.microsoft.com/office/drawing/2014/main" id="{D47083C4-DE56-D3D4-5EF2-4AC732B75C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074164" y="3813614"/>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Bande Alu Réfléchissante Noir/Jaune - Stocksignes">
              <a:extLst>
                <a:ext uri="{FF2B5EF4-FFF2-40B4-BE49-F238E27FC236}">
                  <a16:creationId xmlns:a16="http://schemas.microsoft.com/office/drawing/2014/main" id="{2A3E5C89-32C6-B74B-45AE-E181AFEF4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H="1">
              <a:off x="4644038" y="4301199"/>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ône de signalisation png | PNGEgg">
              <a:extLst>
                <a:ext uri="{FF2B5EF4-FFF2-40B4-BE49-F238E27FC236}">
                  <a16:creationId xmlns:a16="http://schemas.microsoft.com/office/drawing/2014/main" id="{DE2AF01E-0818-2F3C-1C6B-F282F12174A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4986582" y="4360823"/>
              <a:ext cx="342338" cy="558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ône de signalisation png | PNGEgg">
              <a:extLst>
                <a:ext uri="{FF2B5EF4-FFF2-40B4-BE49-F238E27FC236}">
                  <a16:creationId xmlns:a16="http://schemas.microsoft.com/office/drawing/2014/main" id="{832FC97F-F38A-E9A5-AFAD-439CAF89551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4981886" y="3628504"/>
              <a:ext cx="342338" cy="5587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Señal de advertencia gráficos símbolo de señalización, fuente impresionante  icono de atención, ángulo, triángulo png | PNGEgg">
              <a:extLst>
                <a:ext uri="{FF2B5EF4-FFF2-40B4-BE49-F238E27FC236}">
                  <a16:creationId xmlns:a16="http://schemas.microsoft.com/office/drawing/2014/main" id="{1D2EAF9D-1DA6-D51E-F667-0DA38DD6017D}"/>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3283" b="96717" l="4333" r="97778">
                          <a14:foregroundMark x1="47667" y1="5051" x2="47778" y2="4924"/>
                          <a14:foregroundMark x1="46333" y1="7576" x2="49222" y2="3535"/>
                          <a14:foregroundMark x1="5111" y1="90783" x2="26667" y2="91667"/>
                          <a14:foregroundMark x1="26667" y1="91667" x2="42556" y2="91414"/>
                          <a14:foregroundMark x1="51556" y1="95202" x2="94889" y2="94571"/>
                          <a14:foregroundMark x1="94889" y1="94571" x2="95222" y2="94571"/>
                          <a14:foregroundMark x1="94889" y1="96465" x2="97778" y2="95455"/>
                          <a14:foregroundMark x1="5444" y1="96717" x2="4333" y2="91162"/>
                        </a14:backgroundRemoval>
                      </a14:imgEffect>
                    </a14:imgLayer>
                  </a14:imgProps>
                </a:ext>
                <a:ext uri="{28A0092B-C50C-407E-A947-70E740481C1C}">
                  <a14:useLocalDpi xmlns:a14="http://schemas.microsoft.com/office/drawing/2010/main" val="0"/>
                </a:ext>
              </a:extLst>
            </a:blip>
            <a:srcRect/>
            <a:stretch>
              <a:fillRect/>
            </a:stretch>
          </p:blipFill>
          <p:spPr bwMode="auto">
            <a:xfrm>
              <a:off x="4320953" y="3986333"/>
              <a:ext cx="604254" cy="5587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ône de signalisation png | PNGEgg">
              <a:extLst>
                <a:ext uri="{FF2B5EF4-FFF2-40B4-BE49-F238E27FC236}">
                  <a16:creationId xmlns:a16="http://schemas.microsoft.com/office/drawing/2014/main" id="{8719FDD6-36B9-9582-D7CD-7649BBCC879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3919782" y="3628504"/>
              <a:ext cx="342338" cy="55875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ZoneTexte 32">
            <a:extLst>
              <a:ext uri="{FF2B5EF4-FFF2-40B4-BE49-F238E27FC236}">
                <a16:creationId xmlns:a16="http://schemas.microsoft.com/office/drawing/2014/main" id="{F94E75E2-3A6B-81C5-AD48-CF8F4E6C8D29}"/>
              </a:ext>
            </a:extLst>
          </p:cNvPr>
          <p:cNvSpPr txBox="1"/>
          <p:nvPr/>
        </p:nvSpPr>
        <p:spPr>
          <a:xfrm>
            <a:off x="3180811" y="4738683"/>
            <a:ext cx="2748529" cy="830997"/>
          </a:xfrm>
          <a:prstGeom prst="rect">
            <a:avLst/>
          </a:prstGeom>
          <a:noFill/>
        </p:spPr>
        <p:txBody>
          <a:bodyPr wrap="square" rtlCol="0">
            <a:spAutoFit/>
          </a:bodyPr>
          <a:lstStyle/>
          <a:p>
            <a:pPr algn="ctr"/>
            <a:r>
              <a:rPr lang="fr-FR" sz="1600" b="1" dirty="0">
                <a:solidFill>
                  <a:srgbClr val="00529B"/>
                </a:solidFill>
                <a:latin typeface="Arial" panose="020B0604020202020204" pitchFamily="34" charset="0"/>
                <a:cs typeface="Arial" panose="020B0604020202020204" pitchFamily="34" charset="0"/>
              </a:rPr>
              <a:t>Délimiter</a:t>
            </a:r>
            <a:r>
              <a:rPr lang="fr-FR" sz="1600" dirty="0">
                <a:solidFill>
                  <a:srgbClr val="00529B"/>
                </a:solidFill>
                <a:latin typeface="Arial" panose="020B0604020202020204" pitchFamily="34" charset="0"/>
                <a:cs typeface="Arial" panose="020B0604020202020204" pitchFamily="34" charset="0"/>
              </a:rPr>
              <a:t> la zone de danger avec les </a:t>
            </a:r>
            <a:r>
              <a:rPr lang="fr-FR" sz="1600" b="1" dirty="0">
                <a:solidFill>
                  <a:srgbClr val="00529B"/>
                </a:solidFill>
                <a:latin typeface="Arial" panose="020B0604020202020204" pitchFamily="34" charset="0"/>
                <a:cs typeface="Arial" panose="020B0604020202020204" pitchFamily="34" charset="0"/>
              </a:rPr>
              <a:t>moyens matériels </a:t>
            </a:r>
            <a:r>
              <a:rPr lang="fr-FR" sz="1600" dirty="0">
                <a:solidFill>
                  <a:srgbClr val="00529B"/>
                </a:solidFill>
                <a:latin typeface="Arial" panose="020B0604020202020204" pitchFamily="34" charset="0"/>
                <a:cs typeface="Arial" panose="020B0604020202020204" pitchFamily="34" charset="0"/>
              </a:rPr>
              <a:t>et </a:t>
            </a:r>
            <a:r>
              <a:rPr lang="fr-FR" sz="1600" b="1" dirty="0">
                <a:solidFill>
                  <a:srgbClr val="00529B"/>
                </a:solidFill>
                <a:latin typeface="Arial" panose="020B0604020202020204" pitchFamily="34" charset="0"/>
                <a:cs typeface="Arial" panose="020B0604020202020204" pitchFamily="34" charset="0"/>
              </a:rPr>
              <a:t>humains</a:t>
            </a:r>
            <a:r>
              <a:rPr lang="fr-FR" sz="1600" dirty="0">
                <a:solidFill>
                  <a:srgbClr val="00529B"/>
                </a:solidFill>
                <a:latin typeface="Arial" panose="020B0604020202020204" pitchFamily="34" charset="0"/>
                <a:cs typeface="Arial" panose="020B0604020202020204" pitchFamily="34" charset="0"/>
              </a:rPr>
              <a:t> à disposition</a:t>
            </a:r>
          </a:p>
        </p:txBody>
      </p:sp>
      <p:cxnSp>
        <p:nvCxnSpPr>
          <p:cNvPr id="34" name="Connecteur droit 33">
            <a:extLst>
              <a:ext uri="{FF2B5EF4-FFF2-40B4-BE49-F238E27FC236}">
                <a16:creationId xmlns:a16="http://schemas.microsoft.com/office/drawing/2014/main" id="{D3DF944E-E60D-5406-3582-6C7819891DB7}"/>
              </a:ext>
            </a:extLst>
          </p:cNvPr>
          <p:cNvCxnSpPr>
            <a:cxnSpLocks/>
          </p:cNvCxnSpPr>
          <p:nvPr/>
        </p:nvCxnSpPr>
        <p:spPr>
          <a:xfrm>
            <a:off x="9561527" y="3193969"/>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0D8A268C-3A2D-59DC-871B-3F94BEC172EB}"/>
              </a:ext>
            </a:extLst>
          </p:cNvPr>
          <p:cNvCxnSpPr>
            <a:cxnSpLocks/>
          </p:cNvCxnSpPr>
          <p:nvPr/>
        </p:nvCxnSpPr>
        <p:spPr>
          <a:xfrm flipH="1" flipV="1">
            <a:off x="8100480" y="3366689"/>
            <a:ext cx="2777519" cy="1747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ADAFBAB-E67B-B2B6-6FAA-7882EFC62829}"/>
              </a:ext>
            </a:extLst>
          </p:cNvPr>
          <p:cNvCxnSpPr>
            <a:cxnSpLocks/>
          </p:cNvCxnSpPr>
          <p:nvPr/>
        </p:nvCxnSpPr>
        <p:spPr>
          <a:xfrm>
            <a:off x="8110640" y="335131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FDDE73DB-EBD5-ACAF-DF1C-364FBEB85AEE}"/>
              </a:ext>
            </a:extLst>
          </p:cNvPr>
          <p:cNvCxnSpPr>
            <a:cxnSpLocks/>
          </p:cNvCxnSpPr>
          <p:nvPr/>
        </p:nvCxnSpPr>
        <p:spPr>
          <a:xfrm>
            <a:off x="10892487" y="3366689"/>
            <a:ext cx="0" cy="237837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7CB3E16F-82FB-8DCC-7EAD-2A9631CF54D9}"/>
              </a:ext>
            </a:extLst>
          </p:cNvPr>
          <p:cNvSpPr txBox="1"/>
          <p:nvPr/>
        </p:nvSpPr>
        <p:spPr>
          <a:xfrm>
            <a:off x="6412408" y="3628850"/>
            <a:ext cx="3973855" cy="1323439"/>
          </a:xfrm>
          <a:prstGeom prst="rect">
            <a:avLst/>
          </a:prstGeom>
          <a:noFill/>
        </p:spPr>
        <p:txBody>
          <a:bodyPr wrap="square" rtlCol="0">
            <a:spAutoFit/>
          </a:bodyPr>
          <a:lstStyle>
            <a:defPPr>
              <a:defRPr lang="fr-FR"/>
            </a:defPPr>
            <a:lvl1pPr algn="ctr">
              <a:defRPr b="1">
                <a:solidFill>
                  <a:srgbClr val="00529B"/>
                </a:solidFill>
                <a:latin typeface="Arial" panose="020B0604020202020204" pitchFamily="34" charset="0"/>
                <a:cs typeface="Arial" panose="020B0604020202020204" pitchFamily="34" charset="0"/>
              </a:defRPr>
            </a:lvl1pPr>
          </a:lstStyle>
          <a:p>
            <a:r>
              <a:rPr lang="fr-FR" sz="1600" b="0" dirty="0"/>
              <a:t>Le danger est </a:t>
            </a:r>
            <a:r>
              <a:rPr lang="fr-FR" sz="1600" dirty="0"/>
              <a:t>réel</a:t>
            </a:r>
            <a:r>
              <a:rPr lang="fr-FR" sz="1600" b="0" dirty="0"/>
              <a:t> et </a:t>
            </a:r>
            <a:r>
              <a:rPr lang="fr-FR" sz="1600" dirty="0"/>
              <a:t>immédiat</a:t>
            </a:r>
            <a:r>
              <a:rPr lang="fr-FR" sz="1600" b="0" dirty="0"/>
              <a:t> ?</a:t>
            </a:r>
          </a:p>
          <a:p>
            <a:endParaRPr lang="fr-FR" sz="1600" b="0" dirty="0"/>
          </a:p>
          <a:p>
            <a:endParaRPr lang="fr-FR" sz="1600" b="0" dirty="0"/>
          </a:p>
          <a:p>
            <a:r>
              <a:rPr lang="fr-FR" sz="1600" b="0" dirty="0"/>
              <a:t>La victime est </a:t>
            </a:r>
            <a:r>
              <a:rPr lang="fr-FR" sz="1600" dirty="0"/>
              <a:t>visible</a:t>
            </a:r>
            <a:r>
              <a:rPr lang="fr-FR" sz="1600" b="0" dirty="0"/>
              <a:t>, </a:t>
            </a:r>
            <a:r>
              <a:rPr lang="fr-FR" sz="1600" dirty="0"/>
              <a:t>facile à atteindre</a:t>
            </a:r>
            <a:r>
              <a:rPr lang="fr-FR" sz="1600" b="0" dirty="0"/>
              <a:t> et il n’y a </a:t>
            </a:r>
            <a:r>
              <a:rPr lang="fr-FR" sz="1600" dirty="0"/>
              <a:t>pas de gène au dégagement </a:t>
            </a:r>
            <a:r>
              <a:rPr lang="fr-FR" sz="1600" b="0" dirty="0"/>
              <a:t>?</a:t>
            </a:r>
          </a:p>
        </p:txBody>
      </p:sp>
      <p:sp>
        <p:nvSpPr>
          <p:cNvPr id="39" name="ZoneTexte 38">
            <a:extLst>
              <a:ext uri="{FF2B5EF4-FFF2-40B4-BE49-F238E27FC236}">
                <a16:creationId xmlns:a16="http://schemas.microsoft.com/office/drawing/2014/main" id="{C4E8EB4C-F09B-9E33-AA2C-51C5E54CE006}"/>
              </a:ext>
            </a:extLst>
          </p:cNvPr>
          <p:cNvSpPr txBox="1"/>
          <p:nvPr/>
        </p:nvSpPr>
        <p:spPr>
          <a:xfrm>
            <a:off x="9695065" y="5745068"/>
            <a:ext cx="2210333" cy="523220"/>
          </a:xfrm>
          <a:prstGeom prst="rect">
            <a:avLst/>
          </a:prstGeom>
          <a:noFill/>
        </p:spPr>
        <p:txBody>
          <a:bodyPr wrap="square" rtlCol="0">
            <a:spAutoFit/>
          </a:bodyPr>
          <a:lstStyle/>
          <a:p>
            <a:pPr algn="ctr"/>
            <a:r>
              <a:rPr lang="fr-FR" sz="2800" b="1" dirty="0">
                <a:solidFill>
                  <a:srgbClr val="00529B"/>
                </a:solidFill>
                <a:latin typeface="Arial Rounded MT Bold" panose="020F0704030504030204" pitchFamily="34" charset="0"/>
                <a:cs typeface="Arial" panose="020B0604020202020204" pitchFamily="34" charset="0"/>
              </a:rPr>
              <a:t>L’ALERTE</a:t>
            </a:r>
          </a:p>
        </p:txBody>
      </p:sp>
      <p:sp>
        <p:nvSpPr>
          <p:cNvPr id="2" name="ZoneTexte 1">
            <a:extLst>
              <a:ext uri="{FF2B5EF4-FFF2-40B4-BE49-F238E27FC236}">
                <a16:creationId xmlns:a16="http://schemas.microsoft.com/office/drawing/2014/main" id="{52A9BDCF-611F-1820-57BE-BF364EACBD1A}"/>
              </a:ext>
            </a:extLst>
          </p:cNvPr>
          <p:cNvSpPr txBox="1"/>
          <p:nvPr/>
        </p:nvSpPr>
        <p:spPr>
          <a:xfrm>
            <a:off x="7066752" y="5344958"/>
            <a:ext cx="2210333" cy="923330"/>
          </a:xfrm>
          <a:prstGeom prst="rect">
            <a:avLst/>
          </a:prstGeom>
          <a:noFill/>
        </p:spPr>
        <p:txBody>
          <a:bodyPr wrap="square" rtlCol="0">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r>
              <a:rPr lang="fr-FR" sz="1800" dirty="0">
                <a:solidFill>
                  <a:srgbClr val="BA242B"/>
                </a:solidFill>
              </a:rPr>
              <a:t>Réaliser un dégagement d’urgence</a:t>
            </a:r>
          </a:p>
        </p:txBody>
      </p:sp>
      <p:cxnSp>
        <p:nvCxnSpPr>
          <p:cNvPr id="40" name="Connecteur droit 39">
            <a:extLst>
              <a:ext uri="{FF2B5EF4-FFF2-40B4-BE49-F238E27FC236}">
                <a16:creationId xmlns:a16="http://schemas.microsoft.com/office/drawing/2014/main" id="{BCC838D4-21AA-EA21-F26E-70F351C6CD64}"/>
              </a:ext>
            </a:extLst>
          </p:cNvPr>
          <p:cNvCxnSpPr>
            <a:cxnSpLocks/>
          </p:cNvCxnSpPr>
          <p:nvPr/>
        </p:nvCxnSpPr>
        <p:spPr>
          <a:xfrm>
            <a:off x="10059988" y="3807334"/>
            <a:ext cx="818011"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B417D45-7838-57B8-A221-A016F99052E9}"/>
              </a:ext>
            </a:extLst>
          </p:cNvPr>
          <p:cNvCxnSpPr>
            <a:cxnSpLocks/>
          </p:cNvCxnSpPr>
          <p:nvPr/>
        </p:nvCxnSpPr>
        <p:spPr>
          <a:xfrm>
            <a:off x="10405788" y="4675969"/>
            <a:ext cx="48669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5A93F144-8EEF-DAAC-1097-58CBDA4775D5}"/>
              </a:ext>
            </a:extLst>
          </p:cNvPr>
          <p:cNvCxnSpPr>
            <a:cxnSpLocks/>
          </p:cNvCxnSpPr>
          <p:nvPr/>
        </p:nvCxnSpPr>
        <p:spPr>
          <a:xfrm>
            <a:off x="8110640" y="4078259"/>
            <a:ext cx="0" cy="2376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EA4870A0-EE54-9ED7-9D9A-6B78A145FA7F}"/>
              </a:ext>
            </a:extLst>
          </p:cNvPr>
          <p:cNvCxnSpPr>
            <a:cxnSpLocks/>
          </p:cNvCxnSpPr>
          <p:nvPr/>
        </p:nvCxnSpPr>
        <p:spPr>
          <a:xfrm>
            <a:off x="8100480" y="4970627"/>
            <a:ext cx="0" cy="37139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4" name="Picture 2" descr="Icône Checkbox gratuite | icônes de Checkbox PNG, ICO ou ICNS">
            <a:extLst>
              <a:ext uri="{FF2B5EF4-FFF2-40B4-BE49-F238E27FC236}">
                <a16:creationId xmlns:a16="http://schemas.microsoft.com/office/drawing/2014/main" id="{10FC3BE3-DCEE-A82A-8F9A-1599F3030FA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8035637" y="3957816"/>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cône Checkbox gratuite | icônes de Checkbox PNG, ICO ou ICNS">
            <a:extLst>
              <a:ext uri="{FF2B5EF4-FFF2-40B4-BE49-F238E27FC236}">
                <a16:creationId xmlns:a16="http://schemas.microsoft.com/office/drawing/2014/main" id="{B8B204BB-950A-CD44-7FDC-390978B097F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8025477" y="4920949"/>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cône Checkbox gratuite | icônes de Checkbox PNG, ICO ou ICNS">
            <a:extLst>
              <a:ext uri="{FF2B5EF4-FFF2-40B4-BE49-F238E27FC236}">
                <a16:creationId xmlns:a16="http://schemas.microsoft.com/office/drawing/2014/main" id="{DF8BF485-D907-BF48-34DB-5F6DED42CA0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9934345" y="3720802"/>
            <a:ext cx="150441" cy="1676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cône Checkbox gratuite | icônes de Checkbox PNG, ICO ou ICNS">
            <a:extLst>
              <a:ext uri="{FF2B5EF4-FFF2-40B4-BE49-F238E27FC236}">
                <a16:creationId xmlns:a16="http://schemas.microsoft.com/office/drawing/2014/main" id="{141E91D9-EA2F-3201-79E9-247A0F227F2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10280778" y="4592159"/>
            <a:ext cx="150441" cy="16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4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par>
                                <p:cTn id="81" presetID="10"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childTnLst>
                                </p:cTn>
                              </p:par>
                              <p:par>
                                <p:cTn id="90" presetID="10" presetClass="entr" presetSubtype="0"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par>
                                <p:cTn id="93" presetID="10" presetClass="entr" presetSubtype="0"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500"/>
                                        <p:tgtEl>
                                          <p:spTgt spid="54"/>
                                        </p:tgtEl>
                                      </p:cBhvr>
                                    </p:animEffect>
                                  </p:childTnLst>
                                </p:cTn>
                              </p:par>
                              <p:par>
                                <p:cTn id="96" presetID="10" presetClass="entr" presetSubtype="0" fill="hold" nodeType="with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500"/>
                                        <p:tgtEl>
                                          <p:spTgt spid="55"/>
                                        </p:tgtEl>
                                      </p:cBhvr>
                                    </p:animEffect>
                                  </p:childTnLst>
                                </p:cTn>
                              </p:par>
                              <p:par>
                                <p:cTn id="99" presetID="10" presetClass="entr" presetSubtype="0" fill="hold"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500"/>
                                        <p:tgtEl>
                                          <p:spTgt spid="56"/>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22" grpId="0"/>
      <p:bldP spid="33" grpId="0"/>
      <p:bldP spid="38" grpId="0"/>
      <p:bldP spid="39" grpId="0"/>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Massage cardiaque – </a:t>
            </a:r>
            <a:br>
              <a:rPr lang="fr-FR" dirty="0">
                <a:solidFill>
                  <a:srgbClr val="C00000"/>
                </a:solidFill>
              </a:rPr>
            </a:br>
            <a:r>
              <a:rPr lang="fr-FR" dirty="0">
                <a:solidFill>
                  <a:srgbClr val="C00000"/>
                </a:solidFill>
              </a:rPr>
              <a:t>Mise en place d’un défibrillateur</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des gestes</a:t>
            </a:r>
          </a:p>
        </p:txBody>
      </p:sp>
    </p:spTree>
    <p:extLst>
      <p:ext uri="{BB962C8B-B14F-4D97-AF65-F5344CB8AC3E}">
        <p14:creationId xmlns:p14="http://schemas.microsoft.com/office/powerpoint/2010/main" val="2882478552"/>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957F33D-2E94-E4FC-9550-6431418CC92F}"/>
              </a:ext>
            </a:extLst>
          </p:cNvPr>
          <p:cNvSpPr>
            <a:spLocks noGrp="1"/>
          </p:cNvSpPr>
          <p:nvPr>
            <p:ph type="body" sz="quarter" idx="10"/>
          </p:nvPr>
        </p:nvSpPr>
        <p:spPr/>
        <p:txBody>
          <a:bodyPr/>
          <a:lstStyle/>
          <a:p>
            <a:r>
              <a:rPr lang="fr-FR" dirty="0"/>
              <a:t>L’arrêt cardiaque</a:t>
            </a:r>
          </a:p>
        </p:txBody>
      </p:sp>
      <p:sp>
        <p:nvSpPr>
          <p:cNvPr id="5" name="Espace réservé du texte 4">
            <a:extLst>
              <a:ext uri="{FF2B5EF4-FFF2-40B4-BE49-F238E27FC236}">
                <a16:creationId xmlns:a16="http://schemas.microsoft.com/office/drawing/2014/main" id="{81231267-AE97-8B88-9FE1-6B7A7EB54AB6}"/>
              </a:ext>
            </a:extLst>
          </p:cNvPr>
          <p:cNvSpPr>
            <a:spLocks noGrp="1"/>
          </p:cNvSpPr>
          <p:nvPr>
            <p:ph type="body" sz="quarter" idx="11"/>
          </p:nvPr>
        </p:nvSpPr>
        <p:spPr/>
        <p:txBody>
          <a:bodyPr/>
          <a:lstStyle/>
          <a:p>
            <a:r>
              <a:rPr lang="fr-FR" dirty="0"/>
              <a:t>Chez l’enfant ou le nourrisson</a:t>
            </a:r>
          </a:p>
        </p:txBody>
      </p:sp>
      <p:sp>
        <p:nvSpPr>
          <p:cNvPr id="7" name="ZoneTexte 6">
            <a:extLst>
              <a:ext uri="{FF2B5EF4-FFF2-40B4-BE49-F238E27FC236}">
                <a16:creationId xmlns:a16="http://schemas.microsoft.com/office/drawing/2014/main" id="{B21401AF-B5D7-7B30-BE64-1401BC3435B0}"/>
              </a:ext>
            </a:extLst>
          </p:cNvPr>
          <p:cNvSpPr txBox="1"/>
          <p:nvPr/>
        </p:nvSpPr>
        <p:spPr>
          <a:xfrm>
            <a:off x="1815509" y="2345846"/>
            <a:ext cx="8370481" cy="23083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just">
              <a:defRPr b="1">
                <a:solidFill>
                  <a:srgbClr val="BA242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0" dirty="0">
                <a:solidFill>
                  <a:srgbClr val="00497E"/>
                </a:solidFill>
              </a:rPr>
              <a:t>Chez l’enfant et le nourrisson, en l’absence de respiration ou si la respiration est anormale, la conduite à tenir est la même que chez l’adulte, mais il convient de :</a:t>
            </a:r>
          </a:p>
          <a:p>
            <a:endParaRPr lang="fr-FR" b="0" dirty="0">
              <a:solidFill>
                <a:srgbClr val="00497E"/>
              </a:solidFill>
            </a:endParaRPr>
          </a:p>
          <a:p>
            <a:pPr marL="285750" indent="-285750">
              <a:buFont typeface="Arial" panose="020B0604020202020204" pitchFamily="34" charset="0"/>
              <a:buChar char="•"/>
            </a:pPr>
            <a:r>
              <a:rPr lang="fr-FR" b="0" dirty="0">
                <a:solidFill>
                  <a:srgbClr val="00497E"/>
                </a:solidFill>
              </a:rPr>
              <a:t>Débuter la RCP par </a:t>
            </a:r>
            <a:r>
              <a:rPr lang="fr-FR" dirty="0">
                <a:solidFill>
                  <a:srgbClr val="C00000"/>
                </a:solidFill>
              </a:rPr>
              <a:t>5 insufflations initiales </a:t>
            </a:r>
            <a:r>
              <a:rPr lang="fr-FR" b="0" dirty="0">
                <a:solidFill>
                  <a:srgbClr val="00497E"/>
                </a:solidFill>
              </a:rPr>
              <a:t>avant de poursuivre par les compressions thoraciques </a:t>
            </a:r>
          </a:p>
          <a:p>
            <a:pPr marL="285750" indent="-285750">
              <a:buFont typeface="Arial" panose="020B0604020202020204" pitchFamily="34" charset="0"/>
              <a:buChar char="•"/>
            </a:pPr>
            <a:endParaRPr lang="fr-FR" b="0" dirty="0">
              <a:solidFill>
                <a:srgbClr val="00497E"/>
              </a:solidFill>
            </a:endParaRPr>
          </a:p>
          <a:p>
            <a:pPr marL="285750" indent="-285750">
              <a:buFont typeface="Arial" panose="020B0604020202020204" pitchFamily="34" charset="0"/>
              <a:buChar char="•"/>
            </a:pPr>
            <a:r>
              <a:rPr lang="fr-FR" b="0" dirty="0">
                <a:solidFill>
                  <a:srgbClr val="00497E"/>
                </a:solidFill>
              </a:rPr>
              <a:t>Associer ensuite les compressions thoraciques aux insufflations à un rythme de </a:t>
            </a:r>
            <a:r>
              <a:rPr lang="fr-FR" dirty="0">
                <a:solidFill>
                  <a:srgbClr val="C00000"/>
                </a:solidFill>
              </a:rPr>
              <a:t>15 compressions pour 2 insufflations</a:t>
            </a:r>
          </a:p>
        </p:txBody>
      </p:sp>
    </p:spTree>
    <p:extLst>
      <p:ext uri="{BB962C8B-B14F-4D97-AF65-F5344CB8AC3E}">
        <p14:creationId xmlns:p14="http://schemas.microsoft.com/office/powerpoint/2010/main" val="198778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7186B2A-EBA8-0118-520B-A9482BE3A74A}"/>
              </a:ext>
            </a:extLst>
          </p:cNvPr>
          <p:cNvSpPr>
            <a:spLocks noGrp="1"/>
          </p:cNvSpPr>
          <p:nvPr>
            <p:ph type="body" sz="quarter" idx="11"/>
          </p:nvPr>
        </p:nvSpPr>
        <p:spPr>
          <a:xfrm>
            <a:off x="2318264" y="235627"/>
            <a:ext cx="7142162" cy="885371"/>
          </a:xfrm>
        </p:spPr>
        <p:txBody>
          <a:bodyPr/>
          <a:lstStyle/>
          <a:p>
            <a:r>
              <a:rPr lang="fr-FR" dirty="0"/>
              <a:t>L’ACR</a:t>
            </a:r>
          </a:p>
          <a:p>
            <a:endParaRPr lang="fr-FR" dirty="0"/>
          </a:p>
        </p:txBody>
      </p:sp>
      <p:sp>
        <p:nvSpPr>
          <p:cNvPr id="4" name="Rectangle : coins arrondis 3">
            <a:extLst>
              <a:ext uri="{FF2B5EF4-FFF2-40B4-BE49-F238E27FC236}">
                <a16:creationId xmlns:a16="http://schemas.microsoft.com/office/drawing/2014/main" id="{31A282C4-A036-4892-43A3-500E0988096D}"/>
              </a:ext>
            </a:extLst>
          </p:cNvPr>
          <p:cNvSpPr/>
          <p:nvPr/>
        </p:nvSpPr>
        <p:spPr>
          <a:xfrm>
            <a:off x="926254" y="2129242"/>
            <a:ext cx="2305051"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J’apprécie l’état de conscience de la victime</a:t>
            </a:r>
          </a:p>
        </p:txBody>
      </p:sp>
      <p:sp>
        <p:nvSpPr>
          <p:cNvPr id="5" name="ZoneTexte 4">
            <a:extLst>
              <a:ext uri="{FF2B5EF4-FFF2-40B4-BE49-F238E27FC236}">
                <a16:creationId xmlns:a16="http://schemas.microsoft.com/office/drawing/2014/main" id="{F0D86442-9B7D-317B-5B36-18761D3FEC40}"/>
              </a:ext>
            </a:extLst>
          </p:cNvPr>
          <p:cNvSpPr txBox="1"/>
          <p:nvPr/>
        </p:nvSpPr>
        <p:spPr>
          <a:xfrm>
            <a:off x="292841" y="2975719"/>
            <a:ext cx="3571875" cy="461665"/>
          </a:xfrm>
          <a:prstGeom prst="rect">
            <a:avLst/>
          </a:prstGeom>
          <a:noFill/>
        </p:spPr>
        <p:txBody>
          <a:bodyPr wrap="square" rtlCol="0">
            <a:spAutoFit/>
          </a:bodyPr>
          <a:lstStyle/>
          <a:p>
            <a:pPr algn="ctr"/>
            <a:r>
              <a:rPr lang="fr-FR" sz="1200" b="1" dirty="0">
                <a:solidFill>
                  <a:srgbClr val="00497E"/>
                </a:solidFill>
              </a:rPr>
              <a:t>La victime réagit à mes sollicitations physiques et/ou verbales ?</a:t>
            </a:r>
          </a:p>
        </p:txBody>
      </p:sp>
      <p:cxnSp>
        <p:nvCxnSpPr>
          <p:cNvPr id="6" name="Connecteur droit avec flèche 5">
            <a:extLst>
              <a:ext uri="{FF2B5EF4-FFF2-40B4-BE49-F238E27FC236}">
                <a16:creationId xmlns:a16="http://schemas.microsoft.com/office/drawing/2014/main" id="{6C8CE2BB-96C8-FB42-FBB1-179E1B8C3599}"/>
              </a:ext>
            </a:extLst>
          </p:cNvPr>
          <p:cNvCxnSpPr>
            <a:cxnSpLocks/>
            <a:stCxn id="4" idx="2"/>
            <a:endCxn id="5" idx="0"/>
          </p:cNvCxnSpPr>
          <p:nvPr/>
        </p:nvCxnSpPr>
        <p:spPr>
          <a:xfrm flipH="1">
            <a:off x="2078779" y="2701622"/>
            <a:ext cx="1" cy="274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2" descr="Icône Checkbox gratuite | icônes de Checkbox PNG, ICO ou ICNS">
            <a:extLst>
              <a:ext uri="{FF2B5EF4-FFF2-40B4-BE49-F238E27FC236}">
                <a16:creationId xmlns:a16="http://schemas.microsoft.com/office/drawing/2014/main" id="{98E88610-373F-1BFB-5158-585FFA20D14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3494535" y="3103304"/>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cône Checkbox gratuite | icônes de Checkbox PNG, ICO ou ICNS">
            <a:extLst>
              <a:ext uri="{FF2B5EF4-FFF2-40B4-BE49-F238E27FC236}">
                <a16:creationId xmlns:a16="http://schemas.microsoft.com/office/drawing/2014/main" id="{3593869A-28D9-47EB-0FE9-4107FF93B9D6}"/>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2008985" y="3441587"/>
            <a:ext cx="150441" cy="16761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4E47073-C5F8-C57E-4008-8985B893C106}"/>
              </a:ext>
            </a:extLst>
          </p:cNvPr>
          <p:cNvSpPr txBox="1"/>
          <p:nvPr/>
        </p:nvSpPr>
        <p:spPr>
          <a:xfrm>
            <a:off x="4277491" y="3976737"/>
            <a:ext cx="3002635" cy="461665"/>
          </a:xfrm>
          <a:prstGeom prst="rect">
            <a:avLst/>
          </a:prstGeom>
          <a:noFill/>
        </p:spPr>
        <p:txBody>
          <a:bodyPr wrap="square" rtlCol="0">
            <a:spAutoFit/>
          </a:bodyPr>
          <a:lstStyle/>
          <a:p>
            <a:pPr algn="ctr"/>
            <a:r>
              <a:rPr lang="fr-FR" sz="1200" b="1" dirty="0">
                <a:solidFill>
                  <a:srgbClr val="00497E"/>
                </a:solidFill>
              </a:rPr>
              <a:t>ADAPTER SA CONDUITE A TENIR FACE A UNE VICTIME CONSCIENTE</a:t>
            </a:r>
          </a:p>
        </p:txBody>
      </p:sp>
      <p:cxnSp>
        <p:nvCxnSpPr>
          <p:cNvPr id="10" name="Connecteur droit avec flèche 9">
            <a:extLst>
              <a:ext uri="{FF2B5EF4-FFF2-40B4-BE49-F238E27FC236}">
                <a16:creationId xmlns:a16="http://schemas.microsoft.com/office/drawing/2014/main" id="{50894DC7-514E-D2A0-6B40-915AC36C2DE7}"/>
              </a:ext>
            </a:extLst>
          </p:cNvPr>
          <p:cNvCxnSpPr>
            <a:cxnSpLocks/>
            <a:stCxn id="7" idx="3"/>
          </p:cNvCxnSpPr>
          <p:nvPr/>
        </p:nvCxnSpPr>
        <p:spPr>
          <a:xfrm>
            <a:off x="3644541" y="3179196"/>
            <a:ext cx="799868" cy="960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86CE9BB8-1DAC-F569-E8F2-EE625F482F9C}"/>
              </a:ext>
            </a:extLst>
          </p:cNvPr>
          <p:cNvSpPr/>
          <p:nvPr/>
        </p:nvSpPr>
        <p:spPr>
          <a:xfrm>
            <a:off x="461634" y="5023909"/>
            <a:ext cx="3286125"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 place la victime sur le dos et je libère les voies aériennes</a:t>
            </a:r>
          </a:p>
        </p:txBody>
      </p:sp>
      <p:cxnSp>
        <p:nvCxnSpPr>
          <p:cNvPr id="12" name="Connecteur droit avec flèche 11">
            <a:extLst>
              <a:ext uri="{FF2B5EF4-FFF2-40B4-BE49-F238E27FC236}">
                <a16:creationId xmlns:a16="http://schemas.microsoft.com/office/drawing/2014/main" id="{0724D87B-7F62-B721-968F-D525AE299AEA}"/>
              </a:ext>
            </a:extLst>
          </p:cNvPr>
          <p:cNvCxnSpPr>
            <a:cxnSpLocks/>
            <a:stCxn id="8" idx="2"/>
          </p:cNvCxnSpPr>
          <p:nvPr/>
        </p:nvCxnSpPr>
        <p:spPr>
          <a:xfrm>
            <a:off x="2084206" y="3609206"/>
            <a:ext cx="0" cy="197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ABCCDB95-6114-FFB3-6948-379CAF6A0FA9}"/>
              </a:ext>
            </a:extLst>
          </p:cNvPr>
          <p:cNvSpPr txBox="1"/>
          <p:nvPr/>
        </p:nvSpPr>
        <p:spPr>
          <a:xfrm>
            <a:off x="3907519" y="5062371"/>
            <a:ext cx="3571875" cy="461665"/>
          </a:xfrm>
          <a:prstGeom prst="rect">
            <a:avLst/>
          </a:prstGeom>
          <a:noFill/>
        </p:spPr>
        <p:txBody>
          <a:bodyPr wrap="square" rtlCol="0">
            <a:spAutoFit/>
          </a:bodyPr>
          <a:lstStyle/>
          <a:p>
            <a:pPr algn="ctr"/>
            <a:r>
              <a:rPr lang="fr-FR" sz="1200" b="1" dirty="0">
                <a:solidFill>
                  <a:srgbClr val="00497E"/>
                </a:solidFill>
              </a:rPr>
              <a:t>Je sens / j’entends / je vois </a:t>
            </a:r>
          </a:p>
          <a:p>
            <a:pPr algn="ctr"/>
            <a:r>
              <a:rPr lang="fr-FR" sz="1200" b="1" dirty="0">
                <a:solidFill>
                  <a:srgbClr val="00497E"/>
                </a:solidFill>
              </a:rPr>
              <a:t>la respiration de la victime</a:t>
            </a:r>
          </a:p>
        </p:txBody>
      </p:sp>
      <p:cxnSp>
        <p:nvCxnSpPr>
          <p:cNvPr id="14" name="Connecteur droit avec flèche 13">
            <a:extLst>
              <a:ext uri="{FF2B5EF4-FFF2-40B4-BE49-F238E27FC236}">
                <a16:creationId xmlns:a16="http://schemas.microsoft.com/office/drawing/2014/main" id="{AC2D9782-C901-BCE5-A4FB-DDF31A6F96BA}"/>
              </a:ext>
            </a:extLst>
          </p:cNvPr>
          <p:cNvCxnSpPr>
            <a:cxnSpLocks/>
            <a:stCxn id="11" idx="3"/>
          </p:cNvCxnSpPr>
          <p:nvPr/>
        </p:nvCxnSpPr>
        <p:spPr>
          <a:xfrm>
            <a:off x="3747759" y="5310099"/>
            <a:ext cx="868117" cy="6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2" descr="Icône Checkbox gratuite | icônes de Checkbox PNG, ICO ou ICNS">
            <a:extLst>
              <a:ext uri="{FF2B5EF4-FFF2-40B4-BE49-F238E27FC236}">
                <a16:creationId xmlns:a16="http://schemas.microsoft.com/office/drawing/2014/main" id="{6D64C1F3-F90A-66F8-7530-CC820DB7BD4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5703806" y="5460531"/>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cône Checkbox gratuite | icônes de Checkbox PNG, ICO ou ICNS">
            <a:extLst>
              <a:ext uri="{FF2B5EF4-FFF2-40B4-BE49-F238E27FC236}">
                <a16:creationId xmlns:a16="http://schemas.microsoft.com/office/drawing/2014/main" id="{05180CCF-1F3E-DDEE-C0F5-9694F0E784FF}"/>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6766480" y="5209393"/>
            <a:ext cx="150441" cy="16761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cteur droit avec flèche 16">
            <a:extLst>
              <a:ext uri="{FF2B5EF4-FFF2-40B4-BE49-F238E27FC236}">
                <a16:creationId xmlns:a16="http://schemas.microsoft.com/office/drawing/2014/main" id="{352FB211-3940-B7A0-8598-C7B8A00CD7FF}"/>
              </a:ext>
            </a:extLst>
          </p:cNvPr>
          <p:cNvCxnSpPr>
            <a:cxnSpLocks/>
            <a:stCxn id="15" idx="2"/>
            <a:endCxn id="18" idx="0"/>
          </p:cNvCxnSpPr>
          <p:nvPr/>
        </p:nvCxnSpPr>
        <p:spPr>
          <a:xfrm>
            <a:off x="5778809" y="5612314"/>
            <a:ext cx="0" cy="297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8F03BFD-78F7-67F7-C6AF-97ECAC9A79EC}"/>
              </a:ext>
            </a:extLst>
          </p:cNvPr>
          <p:cNvSpPr txBox="1"/>
          <p:nvPr/>
        </p:nvSpPr>
        <p:spPr>
          <a:xfrm>
            <a:off x="4277491" y="5909548"/>
            <a:ext cx="3002635" cy="461665"/>
          </a:xfrm>
          <a:prstGeom prst="rect">
            <a:avLst/>
          </a:prstGeom>
          <a:noFill/>
        </p:spPr>
        <p:txBody>
          <a:bodyPr wrap="square" rtlCol="0">
            <a:spAutoFit/>
          </a:bodyPr>
          <a:lstStyle/>
          <a:p>
            <a:pPr algn="ctr"/>
            <a:r>
              <a:rPr lang="fr-FR" sz="1200" b="1" dirty="0">
                <a:solidFill>
                  <a:srgbClr val="00497E"/>
                </a:solidFill>
              </a:rPr>
              <a:t>ADAPTER SA CONDUITE A TENIR FACE A UNE VICTIME INCONSCIENTE</a:t>
            </a:r>
          </a:p>
        </p:txBody>
      </p:sp>
      <p:sp>
        <p:nvSpPr>
          <p:cNvPr id="19" name="Rectangle : coins arrondis 18">
            <a:extLst>
              <a:ext uri="{FF2B5EF4-FFF2-40B4-BE49-F238E27FC236}">
                <a16:creationId xmlns:a16="http://schemas.microsoft.com/office/drawing/2014/main" id="{8D05B7FC-1088-5BE7-5643-56B6DB64D064}"/>
              </a:ext>
            </a:extLst>
          </p:cNvPr>
          <p:cNvSpPr/>
          <p:nvPr/>
        </p:nvSpPr>
        <p:spPr>
          <a:xfrm>
            <a:off x="868994" y="3853994"/>
            <a:ext cx="2269125"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J’appelle à l’aide</a:t>
            </a:r>
          </a:p>
        </p:txBody>
      </p:sp>
      <p:cxnSp>
        <p:nvCxnSpPr>
          <p:cNvPr id="20" name="Connecteur droit avec flèche 19">
            <a:extLst>
              <a:ext uri="{FF2B5EF4-FFF2-40B4-BE49-F238E27FC236}">
                <a16:creationId xmlns:a16="http://schemas.microsoft.com/office/drawing/2014/main" id="{D8C76126-E06D-B3C4-0216-519DF4E7B1EA}"/>
              </a:ext>
            </a:extLst>
          </p:cNvPr>
          <p:cNvCxnSpPr>
            <a:cxnSpLocks/>
          </p:cNvCxnSpPr>
          <p:nvPr/>
        </p:nvCxnSpPr>
        <p:spPr>
          <a:xfrm flipH="1">
            <a:off x="2099253" y="4426374"/>
            <a:ext cx="1" cy="590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 coins arrondis 20">
            <a:extLst>
              <a:ext uri="{FF2B5EF4-FFF2-40B4-BE49-F238E27FC236}">
                <a16:creationId xmlns:a16="http://schemas.microsoft.com/office/drawing/2014/main" id="{A5445C55-7D8A-EA5F-BADE-F097B3A17B90}"/>
              </a:ext>
            </a:extLst>
          </p:cNvPr>
          <p:cNvSpPr/>
          <p:nvPr/>
        </p:nvSpPr>
        <p:spPr>
          <a:xfrm>
            <a:off x="7956630" y="3874096"/>
            <a:ext cx="3286125"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J’entame une réanimation cardio-pulmonaire</a:t>
            </a:r>
          </a:p>
        </p:txBody>
      </p:sp>
      <p:cxnSp>
        <p:nvCxnSpPr>
          <p:cNvPr id="22" name="Connecteur droit avec flèche 21">
            <a:extLst>
              <a:ext uri="{FF2B5EF4-FFF2-40B4-BE49-F238E27FC236}">
                <a16:creationId xmlns:a16="http://schemas.microsoft.com/office/drawing/2014/main" id="{A41181EF-04AA-EC92-9420-FA01B4AB7BDF}"/>
              </a:ext>
            </a:extLst>
          </p:cNvPr>
          <p:cNvCxnSpPr>
            <a:cxnSpLocks/>
            <a:stCxn id="16" idx="3"/>
            <a:endCxn id="21" idx="1"/>
          </p:cNvCxnSpPr>
          <p:nvPr/>
        </p:nvCxnSpPr>
        <p:spPr>
          <a:xfrm flipV="1">
            <a:off x="6916921" y="4160286"/>
            <a:ext cx="1039709" cy="1132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Accolade ouvrante 22">
            <a:extLst>
              <a:ext uri="{FF2B5EF4-FFF2-40B4-BE49-F238E27FC236}">
                <a16:creationId xmlns:a16="http://schemas.microsoft.com/office/drawing/2014/main" id="{A5537BD4-1A6E-8998-CD89-114820696089}"/>
              </a:ext>
            </a:extLst>
          </p:cNvPr>
          <p:cNvSpPr/>
          <p:nvPr/>
        </p:nvSpPr>
        <p:spPr>
          <a:xfrm rot="5400000">
            <a:off x="9395028" y="3058622"/>
            <a:ext cx="344584" cy="3385137"/>
          </a:xfrm>
          <a:prstGeom prst="leftBrace">
            <a:avLst>
              <a:gd name="adj1" fmla="val 8333"/>
              <a:gd name="adj2" fmla="val 54081"/>
            </a:avLst>
          </a:prstGeom>
          <a:ln w="12700">
            <a:solidFill>
              <a:srgbClr val="0052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
            <a:extLst>
              <a:ext uri="{FF2B5EF4-FFF2-40B4-BE49-F238E27FC236}">
                <a16:creationId xmlns:a16="http://schemas.microsoft.com/office/drawing/2014/main" id="{5701C2CE-85EE-A5F4-722E-AFB53D584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8267" y="5090013"/>
            <a:ext cx="506276" cy="5062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7201422C-EAFC-5E3C-B2B6-A3054B710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0259" y="5016386"/>
            <a:ext cx="653531" cy="653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Image 25">
            <a:extLst>
              <a:ext uri="{FF2B5EF4-FFF2-40B4-BE49-F238E27FC236}">
                <a16:creationId xmlns:a16="http://schemas.microsoft.com/office/drawing/2014/main" id="{61212905-005F-F5B5-CB89-DE43238D6641}"/>
              </a:ext>
            </a:extLst>
          </p:cNvPr>
          <p:cNvPicPr>
            <a:picLocks noChangeAspect="1"/>
          </p:cNvPicPr>
          <p:nvPr/>
        </p:nvPicPr>
        <p:blipFill>
          <a:blip r:embed="rId7">
            <a:duotone>
              <a:schemeClr val="accent1">
                <a:shade val="45000"/>
                <a:satMod val="135000"/>
              </a:schemeClr>
              <a:prstClr val="white"/>
            </a:duotone>
          </a:blip>
          <a:stretch>
            <a:fillRect/>
          </a:stretch>
        </p:blipFill>
        <p:spPr>
          <a:xfrm>
            <a:off x="8056476" y="5055114"/>
            <a:ext cx="576075" cy="576075"/>
          </a:xfrm>
          <a:prstGeom prst="flowChartConnector">
            <a:avLst/>
          </a:prstGeom>
          <a:ln>
            <a:solidFill>
              <a:schemeClr val="accent1"/>
            </a:solidFill>
          </a:ln>
        </p:spPr>
      </p:pic>
      <p:sp>
        <p:nvSpPr>
          <p:cNvPr id="27" name="ZoneTexte 26">
            <a:extLst>
              <a:ext uri="{FF2B5EF4-FFF2-40B4-BE49-F238E27FC236}">
                <a16:creationId xmlns:a16="http://schemas.microsoft.com/office/drawing/2014/main" id="{31D02796-483C-FE0C-CA8E-77E6C1098638}"/>
              </a:ext>
            </a:extLst>
          </p:cNvPr>
          <p:cNvSpPr txBox="1"/>
          <p:nvPr/>
        </p:nvSpPr>
        <p:spPr>
          <a:xfrm>
            <a:off x="7722751" y="5762820"/>
            <a:ext cx="1243523" cy="461665"/>
          </a:xfrm>
          <a:prstGeom prst="rect">
            <a:avLst/>
          </a:prstGeom>
          <a:noFill/>
        </p:spPr>
        <p:txBody>
          <a:bodyPr wrap="square" rtlCol="0">
            <a:spAutoFit/>
          </a:bodyPr>
          <a:lstStyle/>
          <a:p>
            <a:pPr algn="ctr"/>
            <a:r>
              <a:rPr lang="fr-FR" sz="1200" b="1" dirty="0">
                <a:solidFill>
                  <a:srgbClr val="00497E"/>
                </a:solidFill>
              </a:rPr>
              <a:t>Alerter </a:t>
            </a:r>
          </a:p>
          <a:p>
            <a:pPr algn="ctr"/>
            <a:r>
              <a:rPr lang="fr-FR" sz="1200" b="1" dirty="0">
                <a:solidFill>
                  <a:srgbClr val="00497E"/>
                </a:solidFill>
              </a:rPr>
              <a:t>ou faire alerter</a:t>
            </a:r>
          </a:p>
        </p:txBody>
      </p:sp>
      <p:sp>
        <p:nvSpPr>
          <p:cNvPr id="28" name="ZoneTexte 27">
            <a:extLst>
              <a:ext uri="{FF2B5EF4-FFF2-40B4-BE49-F238E27FC236}">
                <a16:creationId xmlns:a16="http://schemas.microsoft.com/office/drawing/2014/main" id="{42C43E24-E6F8-E108-B50C-EFA5238B3FD3}"/>
              </a:ext>
            </a:extLst>
          </p:cNvPr>
          <p:cNvSpPr txBox="1"/>
          <p:nvPr/>
        </p:nvSpPr>
        <p:spPr>
          <a:xfrm>
            <a:off x="8785754" y="5757127"/>
            <a:ext cx="1563131" cy="461665"/>
          </a:xfrm>
          <a:prstGeom prst="rect">
            <a:avLst/>
          </a:prstGeom>
          <a:noFill/>
        </p:spPr>
        <p:txBody>
          <a:bodyPr wrap="square" rtlCol="0">
            <a:spAutoFit/>
          </a:bodyPr>
          <a:lstStyle/>
          <a:p>
            <a:pPr algn="ctr"/>
            <a:r>
              <a:rPr lang="fr-FR" sz="1200" b="1" dirty="0">
                <a:solidFill>
                  <a:srgbClr val="00497E"/>
                </a:solidFill>
              </a:rPr>
              <a:t>Pratiquer une R.C.P</a:t>
            </a:r>
          </a:p>
        </p:txBody>
      </p:sp>
      <p:sp>
        <p:nvSpPr>
          <p:cNvPr id="29" name="ZoneTexte 28">
            <a:extLst>
              <a:ext uri="{FF2B5EF4-FFF2-40B4-BE49-F238E27FC236}">
                <a16:creationId xmlns:a16="http://schemas.microsoft.com/office/drawing/2014/main" id="{2535DE67-6168-4A38-11F9-BFB9A9CD3A27}"/>
              </a:ext>
            </a:extLst>
          </p:cNvPr>
          <p:cNvSpPr txBox="1"/>
          <p:nvPr/>
        </p:nvSpPr>
        <p:spPr>
          <a:xfrm>
            <a:off x="9851524" y="5757127"/>
            <a:ext cx="2126034" cy="646331"/>
          </a:xfrm>
          <a:prstGeom prst="rect">
            <a:avLst/>
          </a:prstGeom>
          <a:noFill/>
        </p:spPr>
        <p:txBody>
          <a:bodyPr wrap="square" rtlCol="0">
            <a:spAutoFit/>
          </a:bodyPr>
          <a:lstStyle/>
          <a:p>
            <a:pPr algn="ctr"/>
            <a:r>
              <a:rPr lang="fr-FR" sz="1200" b="1" dirty="0">
                <a:solidFill>
                  <a:srgbClr val="00497E"/>
                </a:solidFill>
              </a:rPr>
              <a:t>Mettre en place </a:t>
            </a:r>
          </a:p>
          <a:p>
            <a:pPr algn="ctr"/>
            <a:r>
              <a:rPr lang="fr-FR" sz="1200" b="1" dirty="0">
                <a:solidFill>
                  <a:srgbClr val="00497E"/>
                </a:solidFill>
              </a:rPr>
              <a:t>un défibrillateur </a:t>
            </a:r>
          </a:p>
          <a:p>
            <a:pPr algn="ctr"/>
            <a:r>
              <a:rPr lang="fr-FR" sz="1200" b="1" dirty="0">
                <a:solidFill>
                  <a:srgbClr val="00497E"/>
                </a:solidFill>
              </a:rPr>
              <a:t>dès que possible</a:t>
            </a:r>
          </a:p>
        </p:txBody>
      </p:sp>
      <p:sp>
        <p:nvSpPr>
          <p:cNvPr id="30" name="Rectangle : coins arrondis 29">
            <a:extLst>
              <a:ext uri="{FF2B5EF4-FFF2-40B4-BE49-F238E27FC236}">
                <a16:creationId xmlns:a16="http://schemas.microsoft.com/office/drawing/2014/main" id="{E34CD67B-3FE4-A107-9AB2-F820B82D8866}"/>
              </a:ext>
            </a:extLst>
          </p:cNvPr>
          <p:cNvSpPr/>
          <p:nvPr/>
        </p:nvSpPr>
        <p:spPr>
          <a:xfrm>
            <a:off x="8526222" y="1117318"/>
            <a:ext cx="3206865" cy="2137769"/>
          </a:xfrm>
          <a:prstGeom prst="roundRect">
            <a:avLst/>
          </a:prstGeom>
          <a:solidFill>
            <a:schemeClr val="bg1"/>
          </a:solidFill>
          <a:ln>
            <a:solidFill>
              <a:srgbClr val="00497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rgbClr val="00529B"/>
                </a:solidFill>
                <a:latin typeface="Arial" panose="020B0604020202020204" pitchFamily="34" charset="0"/>
                <a:cs typeface="Arial" panose="020B0604020202020204" pitchFamily="34" charset="0"/>
              </a:rPr>
              <a:t>Pratiquer une R.C.P</a:t>
            </a:r>
          </a:p>
          <a:p>
            <a:pPr algn="ctr"/>
            <a:endParaRPr lang="fr-FR" sz="1200" b="1" dirty="0">
              <a:solidFill>
                <a:srgbClr val="00529B"/>
              </a:solidFill>
              <a:latin typeface="Arial" panose="020B0604020202020204" pitchFamily="34" charset="0"/>
              <a:cs typeface="Arial" panose="020B0604020202020204" pitchFamily="34" charset="0"/>
            </a:endParaRPr>
          </a:p>
          <a:p>
            <a:pPr algn="ctr"/>
            <a:r>
              <a:rPr lang="fr-FR" sz="1200" b="1" u="sng" dirty="0">
                <a:solidFill>
                  <a:srgbClr val="00529B"/>
                </a:solidFill>
                <a:latin typeface="Arial" panose="020B0604020202020204" pitchFamily="34" charset="0"/>
                <a:cs typeface="Arial" panose="020B0604020202020204" pitchFamily="34" charset="0"/>
              </a:rPr>
              <a:t>Adulte : </a:t>
            </a:r>
          </a:p>
          <a:p>
            <a:pPr algn="ctr"/>
            <a:r>
              <a:rPr lang="fr-FR" sz="1200" dirty="0">
                <a:solidFill>
                  <a:srgbClr val="00529B"/>
                </a:solidFill>
                <a:latin typeface="Arial" panose="020B0604020202020204" pitchFamily="34" charset="0"/>
                <a:cs typeface="Arial" panose="020B0604020202020204" pitchFamily="34" charset="0"/>
              </a:rPr>
              <a:t>30 compressions</a:t>
            </a:r>
          </a:p>
          <a:p>
            <a:pPr algn="ctr"/>
            <a:r>
              <a:rPr lang="fr-FR" sz="1200" dirty="0">
                <a:solidFill>
                  <a:srgbClr val="00529B"/>
                </a:solidFill>
                <a:latin typeface="Arial" panose="020B0604020202020204" pitchFamily="34" charset="0"/>
                <a:cs typeface="Arial" panose="020B0604020202020204" pitchFamily="34" charset="0"/>
              </a:rPr>
              <a:t>2 insufflations</a:t>
            </a:r>
          </a:p>
          <a:p>
            <a:pPr algn="ctr"/>
            <a:endParaRPr lang="fr-FR" sz="1200" b="1" dirty="0">
              <a:solidFill>
                <a:srgbClr val="00529B"/>
              </a:solidFill>
              <a:latin typeface="Arial" panose="020B0604020202020204" pitchFamily="34" charset="0"/>
              <a:cs typeface="Arial" panose="020B0604020202020204" pitchFamily="34" charset="0"/>
            </a:endParaRPr>
          </a:p>
          <a:p>
            <a:pPr algn="ctr"/>
            <a:r>
              <a:rPr lang="fr-FR" sz="1200" b="1" u="sng" dirty="0">
                <a:solidFill>
                  <a:srgbClr val="00529B"/>
                </a:solidFill>
                <a:latin typeface="Arial" panose="020B0604020202020204" pitchFamily="34" charset="0"/>
                <a:cs typeface="Arial" panose="020B0604020202020204" pitchFamily="34" charset="0"/>
              </a:rPr>
              <a:t>Enfant :</a:t>
            </a:r>
            <a:r>
              <a:rPr lang="fr-FR" sz="1200" b="1" dirty="0">
                <a:solidFill>
                  <a:srgbClr val="00529B"/>
                </a:solidFill>
                <a:latin typeface="Arial" panose="020B0604020202020204" pitchFamily="34" charset="0"/>
                <a:cs typeface="Arial" panose="020B0604020202020204" pitchFamily="34" charset="0"/>
              </a:rPr>
              <a:t> </a:t>
            </a:r>
          </a:p>
          <a:p>
            <a:pPr algn="ctr"/>
            <a:r>
              <a:rPr lang="fr-FR" sz="1200" dirty="0">
                <a:solidFill>
                  <a:srgbClr val="00529B"/>
                </a:solidFill>
                <a:latin typeface="Arial" panose="020B0604020202020204" pitchFamily="34" charset="0"/>
                <a:cs typeface="Arial" panose="020B0604020202020204" pitchFamily="34" charset="0"/>
              </a:rPr>
              <a:t>5 insufflations initiales</a:t>
            </a:r>
          </a:p>
          <a:p>
            <a:pPr algn="ctr"/>
            <a:r>
              <a:rPr lang="fr-FR" sz="1200" dirty="0">
                <a:solidFill>
                  <a:srgbClr val="00529B"/>
                </a:solidFill>
                <a:latin typeface="Arial" panose="020B0604020202020204" pitchFamily="34" charset="0"/>
                <a:cs typeface="Arial" panose="020B0604020202020204" pitchFamily="34" charset="0"/>
              </a:rPr>
              <a:t>15 compressions</a:t>
            </a:r>
          </a:p>
          <a:p>
            <a:pPr algn="ctr"/>
            <a:r>
              <a:rPr lang="fr-FR" sz="1200" dirty="0">
                <a:solidFill>
                  <a:srgbClr val="00529B"/>
                </a:solidFill>
                <a:latin typeface="Arial" panose="020B0604020202020204" pitchFamily="34" charset="0"/>
                <a:cs typeface="Arial" panose="020B0604020202020204" pitchFamily="34" charset="0"/>
              </a:rPr>
              <a:t>2 insufflations</a:t>
            </a:r>
          </a:p>
          <a:p>
            <a:pPr algn="ctr"/>
            <a:endParaRPr lang="fr-FR" sz="1200" b="1" dirty="0">
              <a:solidFill>
                <a:srgbClr val="00529B"/>
              </a:solidFill>
              <a:latin typeface="Arial" panose="020B0604020202020204" pitchFamily="34" charset="0"/>
              <a:cs typeface="Arial" panose="020B0604020202020204" pitchFamily="34" charset="0"/>
            </a:endParaRPr>
          </a:p>
        </p:txBody>
      </p:sp>
      <p:sp>
        <p:nvSpPr>
          <p:cNvPr id="31" name="Rectangle : coins arrondis 30">
            <a:extLst>
              <a:ext uri="{FF2B5EF4-FFF2-40B4-BE49-F238E27FC236}">
                <a16:creationId xmlns:a16="http://schemas.microsoft.com/office/drawing/2014/main" id="{C58216DD-339A-2FFB-A096-D5F068D18ECC}"/>
              </a:ext>
            </a:extLst>
          </p:cNvPr>
          <p:cNvSpPr/>
          <p:nvPr/>
        </p:nvSpPr>
        <p:spPr>
          <a:xfrm>
            <a:off x="4057776" y="1120998"/>
            <a:ext cx="4269507" cy="2137769"/>
          </a:xfrm>
          <a:prstGeom prst="roundRect">
            <a:avLst/>
          </a:prstGeom>
          <a:solidFill>
            <a:schemeClr val="bg1"/>
          </a:solidFill>
          <a:ln>
            <a:solidFill>
              <a:srgbClr val="00497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rgbClr val="00529B"/>
                </a:solidFill>
                <a:latin typeface="Arial" panose="020B0604020202020204" pitchFamily="34" charset="0"/>
                <a:cs typeface="Arial" panose="020B0604020202020204" pitchFamily="34" charset="0"/>
              </a:rPr>
              <a:t>Causes principales des ACR</a:t>
            </a:r>
          </a:p>
          <a:p>
            <a:pPr algn="ctr"/>
            <a:endParaRPr lang="fr-FR" sz="1200" b="1" dirty="0">
              <a:solidFill>
                <a:srgbClr val="00529B"/>
              </a:solidFill>
              <a:latin typeface="Arial" panose="020B0604020202020204" pitchFamily="34" charset="0"/>
              <a:cs typeface="Arial" panose="020B0604020202020204" pitchFamily="34" charset="0"/>
            </a:endParaRPr>
          </a:p>
          <a:p>
            <a:pPr algn="ctr"/>
            <a:r>
              <a:rPr lang="fr-FR" sz="1200" b="1" dirty="0">
                <a:solidFill>
                  <a:srgbClr val="00529B"/>
                </a:solidFill>
                <a:latin typeface="Arial" panose="020B0604020202020204" pitchFamily="34" charset="0"/>
                <a:cs typeface="Arial" panose="020B0604020202020204" pitchFamily="34" charset="0"/>
              </a:rPr>
              <a:t>Chez l’adulte :</a:t>
            </a:r>
          </a:p>
          <a:p>
            <a:pPr algn="ctr"/>
            <a:r>
              <a:rPr lang="fr-FR" sz="1200" dirty="0">
                <a:solidFill>
                  <a:srgbClr val="00529B"/>
                </a:solidFill>
                <a:latin typeface="Arial" panose="020B0604020202020204" pitchFamily="34" charset="0"/>
                <a:cs typeface="Arial" panose="020B0604020202020204" pitchFamily="34" charset="0"/>
              </a:rPr>
              <a:t>Principalement dû a des maladies du cœur</a:t>
            </a:r>
          </a:p>
          <a:p>
            <a:pPr algn="ctr"/>
            <a:endParaRPr lang="fr-FR" sz="1200" b="1" dirty="0">
              <a:solidFill>
                <a:srgbClr val="00529B"/>
              </a:solidFill>
              <a:latin typeface="Arial" panose="020B0604020202020204" pitchFamily="34" charset="0"/>
              <a:cs typeface="Arial" panose="020B0604020202020204" pitchFamily="34" charset="0"/>
            </a:endParaRPr>
          </a:p>
          <a:p>
            <a:pPr algn="ctr"/>
            <a:r>
              <a:rPr lang="fr-FR" sz="1200" b="1" dirty="0">
                <a:solidFill>
                  <a:srgbClr val="00529B"/>
                </a:solidFill>
                <a:latin typeface="Arial" panose="020B0604020202020204" pitchFamily="34" charset="0"/>
                <a:cs typeface="Arial" panose="020B0604020202020204" pitchFamily="34" charset="0"/>
              </a:rPr>
              <a:t>Chez l’enfant :</a:t>
            </a:r>
          </a:p>
          <a:p>
            <a:pPr algn="ctr"/>
            <a:r>
              <a:rPr lang="fr-FR" sz="1200" dirty="0">
                <a:solidFill>
                  <a:srgbClr val="00529B"/>
                </a:solidFill>
                <a:latin typeface="Arial" panose="020B0604020202020204" pitchFamily="34" charset="0"/>
                <a:cs typeface="Arial" panose="020B0604020202020204" pitchFamily="34" charset="0"/>
              </a:rPr>
              <a:t>Principalement d’origine respiratoire</a:t>
            </a:r>
          </a:p>
          <a:p>
            <a:pPr algn="ctr"/>
            <a:endParaRPr lang="fr-FR" sz="1200" dirty="0">
              <a:solidFill>
                <a:srgbClr val="00529B"/>
              </a:solidFill>
              <a:latin typeface="Arial" panose="020B0604020202020204" pitchFamily="34" charset="0"/>
              <a:cs typeface="Arial" panose="020B0604020202020204" pitchFamily="34" charset="0"/>
            </a:endParaRPr>
          </a:p>
          <a:p>
            <a:pPr algn="ctr"/>
            <a:r>
              <a:rPr lang="fr-FR" sz="1200" dirty="0">
                <a:solidFill>
                  <a:srgbClr val="00529B"/>
                </a:solidFill>
                <a:latin typeface="Arial" panose="020B0604020202020204" pitchFamily="34" charset="0"/>
                <a:cs typeface="Arial" panose="020B0604020202020204" pitchFamily="34" charset="0"/>
              </a:rPr>
              <a:t>L’ACR peut être consécutif a des détresses circulatoires ou respiratoires, de traumatismes ou de noyades</a:t>
            </a:r>
          </a:p>
        </p:txBody>
      </p:sp>
      <p:sp>
        <p:nvSpPr>
          <p:cNvPr id="71" name="Espace réservé du texte 2">
            <a:extLst>
              <a:ext uri="{FF2B5EF4-FFF2-40B4-BE49-F238E27FC236}">
                <a16:creationId xmlns:a16="http://schemas.microsoft.com/office/drawing/2014/main" id="{CCF9FA90-AED9-830A-285F-42CA79D9A9A3}"/>
              </a:ext>
            </a:extLst>
          </p:cNvPr>
          <p:cNvSpPr txBox="1">
            <a:spLocks/>
          </p:cNvSpPr>
          <p:nvPr/>
        </p:nvSpPr>
        <p:spPr>
          <a:xfrm>
            <a:off x="379783" y="1242845"/>
            <a:ext cx="3397989" cy="424732"/>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fr-FR" sz="2400" b="1" kern="1200" dirty="0">
                <a:solidFill>
                  <a:srgbClr val="00497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fr-FR" sz="2400" b="1"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fr-FR" sz="2400" b="1" kern="1200" dirty="0" smtClean="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fr-FR" sz="2400" b="1" kern="1200" dirty="0" smtClean="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fr-FR" sz="2400" b="1"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ARBRE DE DECISION</a:t>
            </a:r>
          </a:p>
        </p:txBody>
      </p:sp>
    </p:spTree>
    <p:extLst>
      <p:ext uri="{BB962C8B-B14F-4D97-AF65-F5344CB8AC3E}">
        <p14:creationId xmlns:p14="http://schemas.microsoft.com/office/powerpoint/2010/main" val="114705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8" grpId="0"/>
      <p:bldP spid="29" grpId="0"/>
      <p:bldP spid="30" grpId="0" animBg="1"/>
      <p:bldP spid="3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135900"/>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6280814-237A-0BA9-5A48-3674BF500068}"/>
              </a:ext>
            </a:extLst>
          </p:cNvPr>
          <p:cNvSpPr>
            <a:spLocks noGrp="1"/>
          </p:cNvSpPr>
          <p:nvPr>
            <p:ph type="body" sz="quarter" idx="12"/>
          </p:nvPr>
        </p:nvSpPr>
        <p:spPr/>
        <p:txBody>
          <a:bodyPr/>
          <a:lstStyle/>
          <a:p>
            <a:r>
              <a:rPr lang="fr-FR" dirty="0"/>
              <a:t>Application des techniques </a:t>
            </a:r>
            <a:br>
              <a:rPr lang="fr-FR" dirty="0"/>
            </a:br>
            <a:r>
              <a:rPr lang="fr-FR" dirty="0"/>
              <a:t>autour de cas concrets</a:t>
            </a:r>
          </a:p>
        </p:txBody>
      </p:sp>
      <p:sp>
        <p:nvSpPr>
          <p:cNvPr id="3" name="Espace réservé du texte 2">
            <a:extLst>
              <a:ext uri="{FF2B5EF4-FFF2-40B4-BE49-F238E27FC236}">
                <a16:creationId xmlns:a16="http://schemas.microsoft.com/office/drawing/2014/main" id="{6DBE84BB-F70A-929B-ADED-240677803915}"/>
              </a:ext>
            </a:extLst>
          </p:cNvPr>
          <p:cNvSpPr>
            <a:spLocks noGrp="1"/>
          </p:cNvSpPr>
          <p:nvPr>
            <p:ph type="body" sz="quarter" idx="13"/>
          </p:nvPr>
        </p:nvSpPr>
        <p:spPr/>
        <p:txBody>
          <a:bodyPr/>
          <a:lstStyle/>
          <a:p>
            <a:r>
              <a:rPr lang="fr-FR" dirty="0"/>
              <a:t>MISE EN SITUATION</a:t>
            </a:r>
          </a:p>
        </p:txBody>
      </p:sp>
    </p:spTree>
    <p:extLst>
      <p:ext uri="{BB962C8B-B14F-4D97-AF65-F5344CB8AC3E}">
        <p14:creationId xmlns:p14="http://schemas.microsoft.com/office/powerpoint/2010/main" val="187251092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76950EC7-75A8-550B-CBAF-BA1E48A8CE9D}"/>
              </a:ext>
            </a:extLst>
          </p:cNvPr>
          <p:cNvGrpSpPr/>
          <p:nvPr/>
        </p:nvGrpSpPr>
        <p:grpSpPr>
          <a:xfrm>
            <a:off x="2767591" y="1351110"/>
            <a:ext cx="6523587" cy="4984636"/>
            <a:chOff x="2767591" y="1873364"/>
            <a:chExt cx="6523587" cy="4984636"/>
          </a:xfrm>
        </p:grpSpPr>
        <p:grpSp>
          <p:nvGrpSpPr>
            <p:cNvPr id="41" name="Groupe 40">
              <a:extLst>
                <a:ext uri="{FF2B5EF4-FFF2-40B4-BE49-F238E27FC236}">
                  <a16:creationId xmlns:a16="http://schemas.microsoft.com/office/drawing/2014/main" id="{EA4DCC34-BF45-A531-0A59-698B3DB44D46}"/>
                </a:ext>
              </a:extLst>
            </p:cNvPr>
            <p:cNvGrpSpPr/>
            <p:nvPr/>
          </p:nvGrpSpPr>
          <p:grpSpPr>
            <a:xfrm>
              <a:off x="2767591" y="1873364"/>
              <a:ext cx="6523587" cy="4984636"/>
              <a:chOff x="3024450" y="1367406"/>
              <a:chExt cx="6523587" cy="4984636"/>
            </a:xfrm>
          </p:grpSpPr>
          <p:pic>
            <p:nvPicPr>
              <p:cNvPr id="48" name="Picture 2" descr="Vecteur gratuit immeuble de bureaux">
                <a:extLst>
                  <a:ext uri="{FF2B5EF4-FFF2-40B4-BE49-F238E27FC236}">
                    <a16:creationId xmlns:a16="http://schemas.microsoft.com/office/drawing/2014/main" id="{357FC1E3-8065-4009-3514-CACDF418F8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1" b="91617" l="7668" r="91853">
                            <a14:foregroundMark x1="7987" y1="52894" x2="9585" y2="51497"/>
                            <a14:foregroundMark x1="60703" y1="91816" x2="64217" y2="91617"/>
                            <a14:foregroundMark x1="91693" y1="66667" x2="91853" y2="68463"/>
                          </a14:backgroundRemoval>
                        </a14:imgEffect>
                      </a14:imgLayer>
                    </a14:imgProps>
                  </a:ext>
                  <a:ext uri="{28A0092B-C50C-407E-A947-70E740481C1C}">
                    <a14:useLocalDpi xmlns:a14="http://schemas.microsoft.com/office/drawing/2010/main" val="0"/>
                  </a:ext>
                </a:extLst>
              </a:blip>
              <a:srcRect l="3616" t="8018" r="4544" b="4299"/>
              <a:stretch/>
            </p:blipFill>
            <p:spPr bwMode="auto">
              <a:xfrm>
                <a:off x="3024450" y="1367406"/>
                <a:ext cx="6523587" cy="49846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a:extLst>
                  <a:ext uri="{FF2B5EF4-FFF2-40B4-BE49-F238E27FC236}">
                    <a16:creationId xmlns:a16="http://schemas.microsoft.com/office/drawing/2014/main" id="{15881205-661E-0C8B-3A57-94139CD90D4B}"/>
                  </a:ext>
                </a:extLst>
              </p:cNvPr>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370970" y="4347979"/>
                <a:ext cx="302510" cy="30251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DEC7579B-08D7-AEC6-0093-1846640A22D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19715" y="4402800"/>
                <a:ext cx="302510" cy="3025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D0B10B18-F905-2364-833F-FA673B5325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4353" y="4689013"/>
                <a:ext cx="272161" cy="27216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609848F8-68AB-266C-96E5-566578164D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1999" y="4782079"/>
                <a:ext cx="370367" cy="37036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a:extLst>
                  <a:ext uri="{FF2B5EF4-FFF2-40B4-BE49-F238E27FC236}">
                    <a16:creationId xmlns:a16="http://schemas.microsoft.com/office/drawing/2014/main" id="{C6983216-936A-E26F-10C2-68A807D06C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7183" y="4709893"/>
                <a:ext cx="370367" cy="3703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a:extLst>
                  <a:ext uri="{FF2B5EF4-FFF2-40B4-BE49-F238E27FC236}">
                    <a16:creationId xmlns:a16="http://schemas.microsoft.com/office/drawing/2014/main" id="{B048FD50-5144-20F2-52B8-EBEFB42C23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1043" y="4876111"/>
                <a:ext cx="370367" cy="37036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a:extLst>
                  <a:ext uri="{FF2B5EF4-FFF2-40B4-BE49-F238E27FC236}">
                    <a16:creationId xmlns:a16="http://schemas.microsoft.com/office/drawing/2014/main" id="{3C13F0B0-BD4E-EED7-74F5-2D572FD2E4D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180" b="91602" l="6250" r="63086">
                            <a14:foregroundMark x1="14648" y1="88477" x2="14648" y2="81445"/>
                            <a14:foregroundMark x1="42969" y1="87695" x2="44531" y2="89063"/>
                            <a14:foregroundMark x1="57813" y1="74023" x2="58203" y2="72070"/>
                            <a14:foregroundMark x1="25195" y1="28516" x2="24805" y2="27148"/>
                            <a14:foregroundMark x1="14844" y1="91602" x2="14258" y2="89453"/>
                            <a14:foregroundMark x1="60547" y1="16992" x2="63086" y2="13672"/>
                          </a14:backgroundRemoval>
                        </a14:imgEffect>
                      </a14:imgLayer>
                    </a14:imgProps>
                  </a:ext>
                  <a:ext uri="{28A0092B-C50C-407E-A947-70E740481C1C}">
                    <a14:useLocalDpi xmlns:a14="http://schemas.microsoft.com/office/drawing/2010/main" val="0"/>
                  </a:ext>
                </a:extLst>
              </a:blip>
              <a:srcRect r="35899" b="7357"/>
              <a:stretch/>
            </p:blipFill>
            <p:spPr bwMode="auto">
              <a:xfrm flipH="1">
                <a:off x="7800218" y="3815447"/>
                <a:ext cx="302509" cy="4372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a:extLst>
                  <a:ext uri="{FF2B5EF4-FFF2-40B4-BE49-F238E27FC236}">
                    <a16:creationId xmlns:a16="http://schemas.microsoft.com/office/drawing/2014/main" id="{E5F7C3D5-16A0-23F2-B600-DA13D3C771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6229" y="4328356"/>
                <a:ext cx="297712" cy="2977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a:extLst>
                  <a:ext uri="{FF2B5EF4-FFF2-40B4-BE49-F238E27FC236}">
                    <a16:creationId xmlns:a16="http://schemas.microsoft.com/office/drawing/2014/main" id="{3D0F69C8-8770-4932-665D-F4BBC27358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582577" y="5354410"/>
                <a:ext cx="538058" cy="53805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a:extLst>
                  <a:ext uri="{FF2B5EF4-FFF2-40B4-BE49-F238E27FC236}">
                    <a16:creationId xmlns:a16="http://schemas.microsoft.com/office/drawing/2014/main" id="{309ACB98-65C7-5B7F-9092-0BEB73B73F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10904" y="5219902"/>
                <a:ext cx="485610" cy="4856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4">
                <a:extLst>
                  <a:ext uri="{FF2B5EF4-FFF2-40B4-BE49-F238E27FC236}">
                    <a16:creationId xmlns:a16="http://schemas.microsoft.com/office/drawing/2014/main" id="{5BA47F94-7A17-4A22-6E8B-139D578531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94246" flipH="1">
                <a:off x="7901621" y="5302871"/>
                <a:ext cx="319154" cy="31915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4">
                <a:extLst>
                  <a:ext uri="{FF2B5EF4-FFF2-40B4-BE49-F238E27FC236}">
                    <a16:creationId xmlns:a16="http://schemas.microsoft.com/office/drawing/2014/main" id="{2F0046D3-260B-D413-EB41-19212E05C2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94246" flipH="1">
                <a:off x="7680724" y="5466164"/>
                <a:ext cx="319154" cy="3191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a:extLst>
                  <a:ext uri="{FF2B5EF4-FFF2-40B4-BE49-F238E27FC236}">
                    <a16:creationId xmlns:a16="http://schemas.microsoft.com/office/drawing/2014/main" id="{F0B93936-4173-2288-BAF7-3559B3BD9B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736000" y="5503699"/>
                <a:ext cx="538058" cy="5380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6">
                <a:extLst>
                  <a:ext uri="{FF2B5EF4-FFF2-40B4-BE49-F238E27FC236}">
                    <a16:creationId xmlns:a16="http://schemas.microsoft.com/office/drawing/2014/main" id="{2EB90A46-EAC9-1646-EC09-B5DDE728B2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73421" y="5716145"/>
                <a:ext cx="269030" cy="216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a:extLst>
                  <a:ext uri="{FF2B5EF4-FFF2-40B4-BE49-F238E27FC236}">
                    <a16:creationId xmlns:a16="http://schemas.microsoft.com/office/drawing/2014/main" id="{53D906BC-CFA7-D4EA-0FAA-6CF4944122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59255" y="5691946"/>
                <a:ext cx="269030" cy="21691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6">
                <a:extLst>
                  <a:ext uri="{FF2B5EF4-FFF2-40B4-BE49-F238E27FC236}">
                    <a16:creationId xmlns:a16="http://schemas.microsoft.com/office/drawing/2014/main" id="{2E0986C1-0866-DD2E-7AF6-AE2CFCD275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40297" y="5772798"/>
                <a:ext cx="269030" cy="21691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8">
                <a:extLst>
                  <a:ext uri="{FF2B5EF4-FFF2-40B4-BE49-F238E27FC236}">
                    <a16:creationId xmlns:a16="http://schemas.microsoft.com/office/drawing/2014/main" id="{74565BCE-25C6-58F2-4B8F-983A81B305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24086" y="5650296"/>
                <a:ext cx="636181" cy="6361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0">
                <a:extLst>
                  <a:ext uri="{FF2B5EF4-FFF2-40B4-BE49-F238E27FC236}">
                    <a16:creationId xmlns:a16="http://schemas.microsoft.com/office/drawing/2014/main" id="{1A36F616-2840-8ABF-52CE-5F68D2B161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48099" y="2594344"/>
                <a:ext cx="253410" cy="2534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2">
                <a:extLst>
                  <a:ext uri="{FF2B5EF4-FFF2-40B4-BE49-F238E27FC236}">
                    <a16:creationId xmlns:a16="http://schemas.microsoft.com/office/drawing/2014/main" id="{2F1A05E2-F817-4759-3FF9-706D3C1FE79C}"/>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20" b="97266" l="4883" r="89844">
                            <a14:foregroundMark x1="23828" y1="10352" x2="23828" y2="10352"/>
                            <a14:foregroundMark x1="15234" y1="61133" x2="11914" y2="91992"/>
                            <a14:foregroundMark x1="35156" y1="90234" x2="35938" y2="96289"/>
                            <a14:foregroundMark x1="7617" y1="97266" x2="5078" y2="95508"/>
                            <a14:foregroundMark x1="19531" y1="4297" x2="26563" y2="5859"/>
                            <a14:foregroundMark x1="73828" y1="5859" x2="71289" y2="3320"/>
                            <a14:foregroundMark x1="36914" y1="97266" x2="36914" y2="97266"/>
                          </a14:backgroundRemoval>
                        </a14:imgEffect>
                      </a14:imgLayer>
                    </a14:imgProps>
                  </a:ext>
                  <a:ext uri="{28A0092B-C50C-407E-A947-70E740481C1C}">
                    <a14:useLocalDpi xmlns:a14="http://schemas.microsoft.com/office/drawing/2010/main" val="0"/>
                  </a:ext>
                </a:extLst>
              </a:blip>
              <a:srcRect/>
              <a:stretch>
                <a:fillRect/>
              </a:stretch>
            </p:blipFill>
            <p:spPr bwMode="auto">
              <a:xfrm>
                <a:off x="5599367" y="4180018"/>
                <a:ext cx="297712" cy="2977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2">
                <a:extLst>
                  <a:ext uri="{FF2B5EF4-FFF2-40B4-BE49-F238E27FC236}">
                    <a16:creationId xmlns:a16="http://schemas.microsoft.com/office/drawing/2014/main" id="{BF5EC6C7-801C-74DE-BB2D-ABF13379223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20" b="97266" l="4883" r="89844">
                            <a14:foregroundMark x1="23828" y1="10352" x2="23828" y2="10352"/>
                            <a14:foregroundMark x1="15234" y1="61133" x2="11914" y2="91992"/>
                            <a14:foregroundMark x1="35156" y1="90234" x2="35938" y2="96289"/>
                            <a14:foregroundMark x1="7617" y1="97266" x2="5078" y2="95508"/>
                            <a14:foregroundMark x1="19531" y1="4297" x2="26563" y2="5859"/>
                            <a14:foregroundMark x1="73828" y1="5859" x2="71289" y2="3320"/>
                            <a14:foregroundMark x1="36914" y1="97266" x2="36914" y2="97266"/>
                          </a14:backgroundRemoval>
                        </a14:imgEffect>
                      </a14:imgLayer>
                    </a14:imgProps>
                  </a:ext>
                  <a:ext uri="{28A0092B-C50C-407E-A947-70E740481C1C}">
                    <a14:useLocalDpi xmlns:a14="http://schemas.microsoft.com/office/drawing/2010/main" val="0"/>
                  </a:ext>
                </a:extLst>
              </a:blip>
              <a:srcRect/>
              <a:stretch>
                <a:fillRect/>
              </a:stretch>
            </p:blipFill>
            <p:spPr bwMode="auto">
              <a:xfrm>
                <a:off x="5704598" y="4256343"/>
                <a:ext cx="297712" cy="297712"/>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36" descr="Police GIF - Police GIFs">
              <a:extLst>
                <a:ext uri="{FF2B5EF4-FFF2-40B4-BE49-F238E27FC236}">
                  <a16:creationId xmlns:a16="http://schemas.microsoft.com/office/drawing/2014/main" id="{98C36612-144D-DF64-B6ED-5F2846545A7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6522" t="4" r="49186" b="-4"/>
            <a:stretch/>
          </p:blipFill>
          <p:spPr bwMode="auto">
            <a:xfrm rot="1786940">
              <a:off x="7495598" y="5986797"/>
              <a:ext cx="128624" cy="45719"/>
            </a:xfrm>
            <a:prstGeom prst="roundRect">
              <a:avLst>
                <a:gd name="adj" fmla="val 39619"/>
              </a:avLst>
            </a:prstGeom>
            <a:noFill/>
            <a:extLst>
              <a:ext uri="{909E8E84-426E-40DD-AFC4-6F175D3DCCD1}">
                <a14:hiddenFill xmlns:a14="http://schemas.microsoft.com/office/drawing/2010/main">
                  <a:solidFill>
                    <a:srgbClr val="FFFFFF"/>
                  </a:solidFill>
                </a14:hiddenFill>
              </a:ext>
            </a:extLst>
          </p:spPr>
        </p:pic>
        <p:pic>
          <p:nvPicPr>
            <p:cNvPr id="45" name="Picture 34" descr="Wee Woo Siren Sticker - Wee Woo Siren Light Stickers">
              <a:extLst>
                <a:ext uri="{FF2B5EF4-FFF2-40B4-BE49-F238E27FC236}">
                  <a16:creationId xmlns:a16="http://schemas.microsoft.com/office/drawing/2014/main" id="{EFE104F0-BC09-5B74-8ABF-0A18E3C496A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38279" y="6295207"/>
              <a:ext cx="56341" cy="7070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Police GIF - Police GIFs">
              <a:extLst>
                <a:ext uri="{FF2B5EF4-FFF2-40B4-BE49-F238E27FC236}">
                  <a16:creationId xmlns:a16="http://schemas.microsoft.com/office/drawing/2014/main" id="{9D3E624B-2429-8589-07F2-AF245F4723F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6522" t="4" r="49186" b="-4"/>
            <a:stretch/>
          </p:blipFill>
          <p:spPr bwMode="auto">
            <a:xfrm rot="19738827">
              <a:off x="8142994" y="5817033"/>
              <a:ext cx="128624" cy="45719"/>
            </a:xfrm>
            <a:prstGeom prst="roundRect">
              <a:avLst>
                <a:gd name="adj" fmla="val 39619"/>
              </a:avLst>
            </a:prstGeom>
            <a:noFill/>
            <a:extLst>
              <a:ext uri="{909E8E84-426E-40DD-AFC4-6F175D3DCCD1}">
                <a14:hiddenFill xmlns:a14="http://schemas.microsoft.com/office/drawing/2010/main">
                  <a:solidFill>
                    <a:srgbClr val="FFFFFF"/>
                  </a:solidFill>
                </a14:hiddenFill>
              </a:ext>
            </a:extLst>
          </p:spPr>
        </p:pic>
        <p:pic>
          <p:nvPicPr>
            <p:cNvPr id="47" name="Picture 36" descr="Police GIF - Police GIFs">
              <a:extLst>
                <a:ext uri="{FF2B5EF4-FFF2-40B4-BE49-F238E27FC236}">
                  <a16:creationId xmlns:a16="http://schemas.microsoft.com/office/drawing/2014/main" id="{8E62EF10-5605-56D6-A85C-04C8E06D59A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6522" t="4" r="49186" b="-4"/>
            <a:stretch/>
          </p:blipFill>
          <p:spPr bwMode="auto">
            <a:xfrm rot="1786940">
              <a:off x="7664154" y="6132655"/>
              <a:ext cx="128624" cy="45719"/>
            </a:xfrm>
            <a:prstGeom prst="roundRect">
              <a:avLst>
                <a:gd name="adj" fmla="val 39619"/>
              </a:avLst>
            </a:prstGeom>
            <a:noFill/>
            <a:extLst>
              <a:ext uri="{909E8E84-426E-40DD-AFC4-6F175D3DCCD1}">
                <a14:hiddenFill xmlns:a14="http://schemas.microsoft.com/office/drawing/2010/main">
                  <a:solidFill>
                    <a:srgbClr val="FFFFFF"/>
                  </a:solidFill>
                </a14:hiddenFill>
              </a:ext>
            </a:extLst>
          </p:spPr>
        </p:pic>
      </p:grpSp>
      <p:grpSp>
        <p:nvGrpSpPr>
          <p:cNvPr id="69" name="Groupe 68">
            <a:extLst>
              <a:ext uri="{FF2B5EF4-FFF2-40B4-BE49-F238E27FC236}">
                <a16:creationId xmlns:a16="http://schemas.microsoft.com/office/drawing/2014/main" id="{3DAF18E1-C3FE-2E3B-3A3F-8D44F27A89AF}"/>
              </a:ext>
            </a:extLst>
          </p:cNvPr>
          <p:cNvGrpSpPr/>
          <p:nvPr/>
        </p:nvGrpSpPr>
        <p:grpSpPr>
          <a:xfrm>
            <a:off x="4214499" y="4038620"/>
            <a:ext cx="1270793" cy="1237420"/>
            <a:chOff x="4328799" y="4086245"/>
            <a:chExt cx="1270793" cy="1237420"/>
          </a:xfrm>
        </p:grpSpPr>
        <p:pic>
          <p:nvPicPr>
            <p:cNvPr id="70" name="Image 69">
              <a:extLst>
                <a:ext uri="{FF2B5EF4-FFF2-40B4-BE49-F238E27FC236}">
                  <a16:creationId xmlns:a16="http://schemas.microsoft.com/office/drawing/2014/main" id="{BA5F1914-864E-D8AC-D6C5-43647E87EEA2}"/>
                </a:ext>
              </a:extLst>
            </p:cNvPr>
            <p:cNvPicPr>
              <a:picLocks noChangeAspect="1"/>
            </p:cNvPicPr>
            <p:nvPr/>
          </p:nvPicPr>
          <p:blipFill rotWithShape="1">
            <a:blip r:embed="rId23"/>
            <a:srcRect l="6107" t="12365" r="60161" b="48880"/>
            <a:stretch/>
          </p:blipFill>
          <p:spPr>
            <a:xfrm>
              <a:off x="4328799" y="4086245"/>
              <a:ext cx="1270793" cy="1237420"/>
            </a:xfrm>
            <a:prstGeom prst="ellipse">
              <a:avLst/>
            </a:prstGeom>
          </p:spPr>
        </p:pic>
        <p:sp>
          <p:nvSpPr>
            <p:cNvPr id="71" name="Ellipse 70">
              <a:extLst>
                <a:ext uri="{FF2B5EF4-FFF2-40B4-BE49-F238E27FC236}">
                  <a16:creationId xmlns:a16="http://schemas.microsoft.com/office/drawing/2014/main" id="{3E3676F3-9F3B-D68B-FEBB-F2219DDAC118}"/>
                </a:ext>
              </a:extLst>
            </p:cNvPr>
            <p:cNvSpPr/>
            <p:nvPr/>
          </p:nvSpPr>
          <p:spPr>
            <a:xfrm>
              <a:off x="4377845" y="4139225"/>
              <a:ext cx="1184354" cy="1150979"/>
            </a:xfrm>
            <a:prstGeom prst="ellipse">
              <a:avLst/>
            </a:prstGeom>
            <a:solidFill>
              <a:schemeClr val="accent5">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40">
            <a:extLst>
              <a:ext uri="{FF2B5EF4-FFF2-40B4-BE49-F238E27FC236}">
                <a16:creationId xmlns:a16="http://schemas.microsoft.com/office/drawing/2014/main" id="{7EE645C6-16A3-D9C6-CBCF-1A647DC3746F}"/>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4297" b="98828" l="3125" r="98633">
                        <a14:foregroundMark x1="8008" y1="55078" x2="8201" y2="35589"/>
                        <a14:foregroundMark x1="3320" y1="41992" x2="3320" y2="33984"/>
                        <a14:foregroundMark x1="22852" y1="6836" x2="41797" y2="4297"/>
                        <a14:foregroundMark x1="41797" y1="4297" x2="48047" y2="8008"/>
                        <a14:foregroundMark x1="71094" y1="67383" x2="82813" y2="86719"/>
                        <a14:foregroundMark x1="82813" y1="86719" x2="83398" y2="87109"/>
                        <a14:foregroundMark x1="82227" y1="91992" x2="98828" y2="80469"/>
                        <a14:foregroundMark x1="98828" y1="80469" x2="98828" y2="79688"/>
                        <a14:foregroundMark x1="83008" y1="87500" x2="72070" y2="74414"/>
                        <a14:foregroundMark x1="74219" y1="71680" x2="65625" y2="68750"/>
                        <a14:foregroundMark x1="67773" y1="68750" x2="74805" y2="84961"/>
                        <a14:foregroundMark x1="82617" y1="93555" x2="95703" y2="90039"/>
                        <a14:foregroundMark x1="84375" y1="98828" x2="89258" y2="98438"/>
                        <a14:foregroundMark x1="6644" y1="29215" x2="6641" y2="28906"/>
                        <a14:foregroundMark x1="6836" y1="52930" x2="6690" y2="34975"/>
                        <a14:foregroundMark x1="26164" y1="8030" x2="26367" y2="7813"/>
                        <a14:foregroundMark x1="22866" y1="11557" x2="26138" y2="8058"/>
                        <a14:foregroundMark x1="6641" y1="28906" x2="6892" y2="28637"/>
                        <a14:foregroundMark x1="45400" y1="9772" x2="52930" y2="10547"/>
                        <a14:foregroundMark x1="26367" y1="7813" x2="27057" y2="7884"/>
                        <a14:foregroundMark x1="52930" y1="10547" x2="53711" y2="11133"/>
                        <a14:foregroundMark x1="68945" y1="24805" x2="63867" y2="50000"/>
                        <a14:foregroundMark x1="63867" y1="50000" x2="60352" y2="55078"/>
                        <a14:foregroundMark x1="19922" y1="65625" x2="53125" y2="65039"/>
                        <a14:foregroundMark x1="59375" y1="62891" x2="65625" y2="65234"/>
                        <a14:backgroundMark x1="39063" y1="46289" x2="39063" y2="38281"/>
                        <a14:backgroundMark x1="22070" y1="26172" x2="40430" y2="36133"/>
                        <a14:backgroundMark x1="37500" y1="17773" x2="25586" y2="17773"/>
                        <a14:backgroundMark x1="19922" y1="29297" x2="33984" y2="30078"/>
                        <a14:backgroundMark x1="37500" y1="52344" x2="21680" y2="29102"/>
                        <a14:backgroundMark x1="21680" y1="29102" x2="21680" y2="28711"/>
                        <a14:backgroundMark x1="47070" y1="22070" x2="47070" y2="52539"/>
                        <a14:backgroundMark x1="47070" y1="52539" x2="47070" y2="52539"/>
                        <a14:backgroundMark x1="31836" y1="60742" x2="15820" y2="40430"/>
                        <a14:backgroundMark x1="15820" y1="40430" x2="15039" y2="34375"/>
                        <a14:backgroundMark x1="21289" y1="57617" x2="11719" y2="32813"/>
                        <a14:backgroundMark x1="11719" y1="32813" x2="37109" y2="16406"/>
                        <a14:backgroundMark x1="37109" y1="16406" x2="55273" y2="40430"/>
                        <a14:backgroundMark x1="55273" y1="40430" x2="51563" y2="49023"/>
                        <a14:backgroundMark x1="40430" y1="59375" x2="57031" y2="37109"/>
                        <a14:backgroundMark x1="57031" y1="37109" x2="56836" y2="24023"/>
                        <a14:backgroundMark x1="51367" y1="54297" x2="62891" y2="38086"/>
                        <a14:backgroundMark x1="62891" y1="38086" x2="62891" y2="37109"/>
                        <a14:backgroundMark x1="53125" y1="22266" x2="41016" y2="15039"/>
                        <a14:backgroundMark x1="53320" y1="18750" x2="42188" y2="13477"/>
                        <a14:backgroundMark x1="39258" y1="13477" x2="23828" y2="14648"/>
                        <a14:backgroundMark x1="35352" y1="9375" x2="28125" y2="10742"/>
                        <a14:backgroundMark x1="41406" y1="12109" x2="35156" y2="9961"/>
                        <a14:backgroundMark x1="43164" y1="11133" x2="39063" y2="10742"/>
                        <a14:backgroundMark x1="40430" y1="10352" x2="32617" y2="9961"/>
                        <a14:backgroundMark x1="42578" y1="9766" x2="43164" y2="9961"/>
                        <a14:backgroundMark x1="19336" y1="18164" x2="14258" y2="27539"/>
                        <a14:backgroundMark x1="27734" y1="15039" x2="14063" y2="25586"/>
                        <a14:backgroundMark x1="11133" y1="33984" x2="14258" y2="23828"/>
                        <a14:backgroundMark x1="11523" y1="29688" x2="18555" y2="17773"/>
                        <a14:backgroundMark x1="18164" y1="17773" x2="11914" y2="21680"/>
                        <a14:backgroundMark x1="12891" y1="25586" x2="9766" y2="29297"/>
                        <a14:backgroundMark x1="12500" y1="27539" x2="9766" y2="33008"/>
                        <a14:backgroundMark x1="9766" y1="33594" x2="18359" y2="17969"/>
                        <a14:backgroundMark x1="18359" y1="17969" x2="22461" y2="15039"/>
                        <a14:backgroundMark x1="22461" y1="14648" x2="16797" y2="16992"/>
                        <a14:backgroundMark x1="23828" y1="12891" x2="20703" y2="13477"/>
                        <a14:backgroundMark x1="13672" y1="21289" x2="7617" y2="35352"/>
                        <a14:backgroundMark x1="40430" y1="9961" x2="44336" y2="11133"/>
                      </a14:backgroundRemoval>
                    </a14:imgEffect>
                  </a14:imgLayer>
                </a14:imgProps>
              </a:ext>
              <a:ext uri="{28A0092B-C50C-407E-A947-70E740481C1C}">
                <a14:useLocalDpi xmlns:a14="http://schemas.microsoft.com/office/drawing/2010/main" val="0"/>
              </a:ext>
            </a:extLst>
          </a:blip>
          <a:srcRect/>
          <a:stretch>
            <a:fillRect/>
          </a:stretch>
        </p:blipFill>
        <p:spPr bwMode="auto">
          <a:xfrm>
            <a:off x="4112432" y="3926113"/>
            <a:ext cx="2032744" cy="2032744"/>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e 75">
            <a:extLst>
              <a:ext uri="{FF2B5EF4-FFF2-40B4-BE49-F238E27FC236}">
                <a16:creationId xmlns:a16="http://schemas.microsoft.com/office/drawing/2014/main" id="{F155652A-47AB-F154-A0F5-F6D313B8E48D}"/>
              </a:ext>
            </a:extLst>
          </p:cNvPr>
          <p:cNvGrpSpPr/>
          <p:nvPr/>
        </p:nvGrpSpPr>
        <p:grpSpPr>
          <a:xfrm>
            <a:off x="4737912" y="5042793"/>
            <a:ext cx="2032744" cy="2032744"/>
            <a:chOff x="1483477" y="4210669"/>
            <a:chExt cx="2032744" cy="2032744"/>
          </a:xfrm>
        </p:grpSpPr>
        <p:pic>
          <p:nvPicPr>
            <p:cNvPr id="77" name="Picture 40">
              <a:extLst>
                <a:ext uri="{FF2B5EF4-FFF2-40B4-BE49-F238E27FC236}">
                  <a16:creationId xmlns:a16="http://schemas.microsoft.com/office/drawing/2014/main" id="{5A171993-9E3C-867D-797A-FC0687DB563A}"/>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4297" b="98828" l="3125" r="98633">
                          <a14:foregroundMark x1="8008" y1="55078" x2="8201" y2="35589"/>
                          <a14:foregroundMark x1="3320" y1="41992" x2="3320" y2="33984"/>
                          <a14:foregroundMark x1="22852" y1="6836" x2="41797" y2="4297"/>
                          <a14:foregroundMark x1="41797" y1="4297" x2="48047" y2="8008"/>
                          <a14:foregroundMark x1="71094" y1="67383" x2="82813" y2="86719"/>
                          <a14:foregroundMark x1="82813" y1="86719" x2="83398" y2="87109"/>
                          <a14:foregroundMark x1="82227" y1="91992" x2="98828" y2="80469"/>
                          <a14:foregroundMark x1="98828" y1="80469" x2="98828" y2="79688"/>
                          <a14:foregroundMark x1="83008" y1="87500" x2="72070" y2="74414"/>
                          <a14:foregroundMark x1="74219" y1="71680" x2="65625" y2="68750"/>
                          <a14:foregroundMark x1="67773" y1="68750" x2="74805" y2="84961"/>
                          <a14:foregroundMark x1="82617" y1="93555" x2="95703" y2="90039"/>
                          <a14:foregroundMark x1="84375" y1="98828" x2="89258" y2="98438"/>
                          <a14:foregroundMark x1="6644" y1="29215" x2="6641" y2="28906"/>
                          <a14:foregroundMark x1="6836" y1="52930" x2="6690" y2="34975"/>
                          <a14:foregroundMark x1="26164" y1="8030" x2="26367" y2="7813"/>
                          <a14:foregroundMark x1="22866" y1="11557" x2="26138" y2="8058"/>
                          <a14:foregroundMark x1="6641" y1="28906" x2="6892" y2="28637"/>
                          <a14:foregroundMark x1="45400" y1="9772" x2="52930" y2="10547"/>
                          <a14:foregroundMark x1="26367" y1="7813" x2="27057" y2="7884"/>
                          <a14:foregroundMark x1="52930" y1="10547" x2="53711" y2="11133"/>
                          <a14:foregroundMark x1="68945" y1="24805" x2="63867" y2="50000"/>
                          <a14:foregroundMark x1="63867" y1="50000" x2="60352" y2="55078"/>
                          <a14:foregroundMark x1="19922" y1="65625" x2="53125" y2="65039"/>
                          <a14:foregroundMark x1="59375" y1="62891" x2="65625" y2="65234"/>
                          <a14:backgroundMark x1="39063" y1="46289" x2="39063" y2="38281"/>
                          <a14:backgroundMark x1="22070" y1="26172" x2="40430" y2="36133"/>
                          <a14:backgroundMark x1="37500" y1="17773" x2="25586" y2="17773"/>
                          <a14:backgroundMark x1="19922" y1="29297" x2="33984" y2="30078"/>
                          <a14:backgroundMark x1="37500" y1="52344" x2="21680" y2="29102"/>
                          <a14:backgroundMark x1="21680" y1="29102" x2="21680" y2="28711"/>
                          <a14:backgroundMark x1="47070" y1="22070" x2="47070" y2="52539"/>
                          <a14:backgroundMark x1="47070" y1="52539" x2="47070" y2="52539"/>
                          <a14:backgroundMark x1="31836" y1="60742" x2="15820" y2="40430"/>
                          <a14:backgroundMark x1="15820" y1="40430" x2="15039" y2="34375"/>
                          <a14:backgroundMark x1="21289" y1="57617" x2="11719" y2="32813"/>
                          <a14:backgroundMark x1="11719" y1="32813" x2="37109" y2="16406"/>
                          <a14:backgroundMark x1="37109" y1="16406" x2="55273" y2="40430"/>
                          <a14:backgroundMark x1="55273" y1="40430" x2="51563" y2="49023"/>
                          <a14:backgroundMark x1="40430" y1="59375" x2="57031" y2="37109"/>
                          <a14:backgroundMark x1="57031" y1="37109" x2="56836" y2="24023"/>
                          <a14:backgroundMark x1="51367" y1="54297" x2="62891" y2="38086"/>
                          <a14:backgroundMark x1="62891" y1="38086" x2="62891" y2="37109"/>
                          <a14:backgroundMark x1="53125" y1="22266" x2="41016" y2="15039"/>
                          <a14:backgroundMark x1="53320" y1="18750" x2="42188" y2="13477"/>
                          <a14:backgroundMark x1="39258" y1="13477" x2="23828" y2="14648"/>
                          <a14:backgroundMark x1="35352" y1="9375" x2="28125" y2="10742"/>
                          <a14:backgroundMark x1="41406" y1="12109" x2="35156" y2="9961"/>
                          <a14:backgroundMark x1="43164" y1="11133" x2="39063" y2="10742"/>
                          <a14:backgroundMark x1="40430" y1="10352" x2="32617" y2="9961"/>
                          <a14:backgroundMark x1="42578" y1="9766" x2="43164" y2="9961"/>
                          <a14:backgroundMark x1="19336" y1="18164" x2="14258" y2="27539"/>
                          <a14:backgroundMark x1="27734" y1="15039" x2="14063" y2="25586"/>
                          <a14:backgroundMark x1="11133" y1="33984" x2="14258" y2="23828"/>
                          <a14:backgroundMark x1="11523" y1="29688" x2="18555" y2="17773"/>
                          <a14:backgroundMark x1="18164" y1="17773" x2="11914" y2="21680"/>
                          <a14:backgroundMark x1="12891" y1="25586" x2="9766" y2="29297"/>
                          <a14:backgroundMark x1="12500" y1="27539" x2="9766" y2="33008"/>
                          <a14:backgroundMark x1="9766" y1="33594" x2="18359" y2="17969"/>
                          <a14:backgroundMark x1="18359" y1="17969" x2="22461" y2="15039"/>
                          <a14:backgroundMark x1="22461" y1="14648" x2="16797" y2="16992"/>
                          <a14:backgroundMark x1="23828" y1="12891" x2="20703" y2="13477"/>
                          <a14:backgroundMark x1="13672" y1="21289" x2="7617" y2="35352"/>
                          <a14:backgroundMark x1="40430" y1="9961" x2="44336" y2="11133"/>
                        </a14:backgroundRemoval>
                      </a14:imgEffect>
                    </a14:imgLayer>
                  </a14:imgProps>
                </a:ext>
                <a:ext uri="{28A0092B-C50C-407E-A947-70E740481C1C}">
                  <a14:useLocalDpi xmlns:a14="http://schemas.microsoft.com/office/drawing/2010/main" val="0"/>
                </a:ext>
              </a:extLst>
            </a:blip>
            <a:srcRect/>
            <a:stretch>
              <a:fillRect/>
            </a:stretch>
          </p:blipFill>
          <p:spPr bwMode="auto">
            <a:xfrm>
              <a:off x="1483477" y="4210669"/>
              <a:ext cx="2032744" cy="2032744"/>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 77">
              <a:extLst>
                <a:ext uri="{FF2B5EF4-FFF2-40B4-BE49-F238E27FC236}">
                  <a16:creationId xmlns:a16="http://schemas.microsoft.com/office/drawing/2014/main" id="{765A0B12-F9E7-20E1-5C02-B949E36B074B}"/>
                </a:ext>
              </a:extLst>
            </p:cNvPr>
            <p:cNvPicPr>
              <a:picLocks noChangeAspect="1"/>
            </p:cNvPicPr>
            <p:nvPr/>
          </p:nvPicPr>
          <p:blipFill rotWithShape="1">
            <a:blip r:embed="rId26"/>
            <a:srcRect l="7731" t="5755" r="21334" b="7632"/>
            <a:stretch/>
          </p:blipFill>
          <p:spPr>
            <a:xfrm>
              <a:off x="1645920" y="4378883"/>
              <a:ext cx="1140168" cy="1120387"/>
            </a:xfrm>
            <a:prstGeom prst="ellipse">
              <a:avLst/>
            </a:prstGeom>
          </p:spPr>
        </p:pic>
      </p:grpSp>
      <p:grpSp>
        <p:nvGrpSpPr>
          <p:cNvPr id="79" name="Groupe 78">
            <a:extLst>
              <a:ext uri="{FF2B5EF4-FFF2-40B4-BE49-F238E27FC236}">
                <a16:creationId xmlns:a16="http://schemas.microsoft.com/office/drawing/2014/main" id="{6ED24D1B-5DBE-D3CA-E5A7-9DD972A385B9}"/>
              </a:ext>
            </a:extLst>
          </p:cNvPr>
          <p:cNvGrpSpPr/>
          <p:nvPr/>
        </p:nvGrpSpPr>
        <p:grpSpPr>
          <a:xfrm>
            <a:off x="4051864" y="2953796"/>
            <a:ext cx="2032744" cy="2032744"/>
            <a:chOff x="1272273" y="3919346"/>
            <a:chExt cx="2032744" cy="2032744"/>
          </a:xfrm>
        </p:grpSpPr>
        <p:pic>
          <p:nvPicPr>
            <p:cNvPr id="80" name="Picture 40">
              <a:extLst>
                <a:ext uri="{FF2B5EF4-FFF2-40B4-BE49-F238E27FC236}">
                  <a16:creationId xmlns:a16="http://schemas.microsoft.com/office/drawing/2014/main" id="{8BFF69F4-19BE-5456-40C4-0BDA9CB72A1B}"/>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4297" b="98828" l="3125" r="98633">
                          <a14:foregroundMark x1="8008" y1="55078" x2="8201" y2="35589"/>
                          <a14:foregroundMark x1="3320" y1="41992" x2="3320" y2="33984"/>
                          <a14:foregroundMark x1="22852" y1="6836" x2="41797" y2="4297"/>
                          <a14:foregroundMark x1="41797" y1="4297" x2="48047" y2="8008"/>
                          <a14:foregroundMark x1="71094" y1="67383" x2="82813" y2="86719"/>
                          <a14:foregroundMark x1="82813" y1="86719" x2="83398" y2="87109"/>
                          <a14:foregroundMark x1="82227" y1="91992" x2="98828" y2="80469"/>
                          <a14:foregroundMark x1="98828" y1="80469" x2="98828" y2="79688"/>
                          <a14:foregroundMark x1="83008" y1="87500" x2="72070" y2="74414"/>
                          <a14:foregroundMark x1="74219" y1="71680" x2="65625" y2="68750"/>
                          <a14:foregroundMark x1="67773" y1="68750" x2="74805" y2="84961"/>
                          <a14:foregroundMark x1="82617" y1="93555" x2="95703" y2="90039"/>
                          <a14:foregroundMark x1="84375" y1="98828" x2="89258" y2="98438"/>
                          <a14:foregroundMark x1="6644" y1="29215" x2="6641" y2="28906"/>
                          <a14:foregroundMark x1="6836" y1="52930" x2="6690" y2="34975"/>
                          <a14:foregroundMark x1="26164" y1="8030" x2="26367" y2="7813"/>
                          <a14:foregroundMark x1="22866" y1="11557" x2="26138" y2="8058"/>
                          <a14:foregroundMark x1="6641" y1="28906" x2="6892" y2="28637"/>
                          <a14:foregroundMark x1="45400" y1="9772" x2="52930" y2="10547"/>
                          <a14:foregroundMark x1="26367" y1="7813" x2="27057" y2="7884"/>
                          <a14:foregroundMark x1="52930" y1="10547" x2="53711" y2="11133"/>
                          <a14:foregroundMark x1="68945" y1="24805" x2="63867" y2="50000"/>
                          <a14:foregroundMark x1="63867" y1="50000" x2="60352" y2="55078"/>
                          <a14:foregroundMark x1="19922" y1="65625" x2="53125" y2="65039"/>
                          <a14:foregroundMark x1="59375" y1="62891" x2="65625" y2="65234"/>
                          <a14:backgroundMark x1="39063" y1="46289" x2="39063" y2="38281"/>
                          <a14:backgroundMark x1="22070" y1="26172" x2="40430" y2="36133"/>
                          <a14:backgroundMark x1="37500" y1="17773" x2="25586" y2="17773"/>
                          <a14:backgroundMark x1="19922" y1="29297" x2="33984" y2="30078"/>
                          <a14:backgroundMark x1="37500" y1="52344" x2="21680" y2="29102"/>
                          <a14:backgroundMark x1="21680" y1="29102" x2="21680" y2="28711"/>
                          <a14:backgroundMark x1="47070" y1="22070" x2="47070" y2="52539"/>
                          <a14:backgroundMark x1="47070" y1="52539" x2="47070" y2="52539"/>
                          <a14:backgroundMark x1="31836" y1="60742" x2="15820" y2="40430"/>
                          <a14:backgroundMark x1="15820" y1="40430" x2="15039" y2="34375"/>
                          <a14:backgroundMark x1="21289" y1="57617" x2="11719" y2="32813"/>
                          <a14:backgroundMark x1="11719" y1="32813" x2="37109" y2="16406"/>
                          <a14:backgroundMark x1="37109" y1="16406" x2="55273" y2="40430"/>
                          <a14:backgroundMark x1="55273" y1="40430" x2="51563" y2="49023"/>
                          <a14:backgroundMark x1="40430" y1="59375" x2="57031" y2="37109"/>
                          <a14:backgroundMark x1="57031" y1="37109" x2="56836" y2="24023"/>
                          <a14:backgroundMark x1="51367" y1="54297" x2="62891" y2="38086"/>
                          <a14:backgroundMark x1="62891" y1="38086" x2="62891" y2="37109"/>
                          <a14:backgroundMark x1="53125" y1="22266" x2="41016" y2="15039"/>
                          <a14:backgroundMark x1="53320" y1="18750" x2="42188" y2="13477"/>
                          <a14:backgroundMark x1="39258" y1="13477" x2="23828" y2="14648"/>
                          <a14:backgroundMark x1="35352" y1="9375" x2="28125" y2="10742"/>
                          <a14:backgroundMark x1="41406" y1="12109" x2="35156" y2="9961"/>
                          <a14:backgroundMark x1="43164" y1="11133" x2="39063" y2="10742"/>
                          <a14:backgroundMark x1="40430" y1="10352" x2="32617" y2="9961"/>
                          <a14:backgroundMark x1="42578" y1="9766" x2="43164" y2="9961"/>
                          <a14:backgroundMark x1="19336" y1="18164" x2="14258" y2="27539"/>
                          <a14:backgroundMark x1="27734" y1="15039" x2="14063" y2="25586"/>
                          <a14:backgroundMark x1="11133" y1="33984" x2="14258" y2="23828"/>
                          <a14:backgroundMark x1="11523" y1="29688" x2="18555" y2="17773"/>
                          <a14:backgroundMark x1="18164" y1="17773" x2="11914" y2="21680"/>
                          <a14:backgroundMark x1="12891" y1="25586" x2="9766" y2="29297"/>
                          <a14:backgroundMark x1="12500" y1="27539" x2="9766" y2="33008"/>
                          <a14:backgroundMark x1="9766" y1="33594" x2="18359" y2="17969"/>
                          <a14:backgroundMark x1="18359" y1="17969" x2="22461" y2="15039"/>
                          <a14:backgroundMark x1="22461" y1="14648" x2="16797" y2="16992"/>
                          <a14:backgroundMark x1="23828" y1="12891" x2="20703" y2="13477"/>
                          <a14:backgroundMark x1="13672" y1="21289" x2="7617" y2="35352"/>
                          <a14:backgroundMark x1="40430" y1="9961" x2="44336" y2="11133"/>
                        </a14:backgroundRemoval>
                      </a14:imgEffect>
                    </a14:imgLayer>
                  </a14:imgProps>
                </a:ext>
                <a:ext uri="{28A0092B-C50C-407E-A947-70E740481C1C}">
                  <a14:useLocalDpi xmlns:a14="http://schemas.microsoft.com/office/drawing/2010/main" val="0"/>
                </a:ext>
              </a:extLst>
            </a:blip>
            <a:srcRect/>
            <a:stretch>
              <a:fillRect/>
            </a:stretch>
          </p:blipFill>
          <p:spPr bwMode="auto">
            <a:xfrm>
              <a:off x="1272273" y="3919346"/>
              <a:ext cx="2032744" cy="203274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Réagir en cas d'attaque terroriste - AUDE">
              <a:extLst>
                <a:ext uri="{FF2B5EF4-FFF2-40B4-BE49-F238E27FC236}">
                  <a16:creationId xmlns:a16="http://schemas.microsoft.com/office/drawing/2014/main" id="{273483A5-8C2A-F9E5-9FE4-DE47BB89F8D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9375" t="18747" r="42574" b="53196"/>
            <a:stretch/>
          </p:blipFill>
          <p:spPr bwMode="auto">
            <a:xfrm>
              <a:off x="1445985" y="4099440"/>
              <a:ext cx="1153244" cy="1111567"/>
            </a:xfrm>
            <a:prstGeom prst="ellipse">
              <a:avLst/>
            </a:prstGeom>
            <a:noFill/>
            <a:extLst>
              <a:ext uri="{909E8E84-426E-40DD-AFC4-6F175D3DCCD1}">
                <a14:hiddenFill xmlns:a14="http://schemas.microsoft.com/office/drawing/2010/main">
                  <a:solidFill>
                    <a:srgbClr val="FFFFFF"/>
                  </a:solidFill>
                </a14:hiddenFill>
              </a:ext>
            </a:extLst>
          </p:spPr>
        </p:pic>
      </p:grpSp>
      <p:sp>
        <p:nvSpPr>
          <p:cNvPr id="73" name="Rectangle : coins arrondis 72">
            <a:extLst>
              <a:ext uri="{FF2B5EF4-FFF2-40B4-BE49-F238E27FC236}">
                <a16:creationId xmlns:a16="http://schemas.microsoft.com/office/drawing/2014/main" id="{02323EF4-B580-E51B-C9F2-1BB4607DAD3A}"/>
              </a:ext>
            </a:extLst>
          </p:cNvPr>
          <p:cNvSpPr/>
          <p:nvPr/>
        </p:nvSpPr>
        <p:spPr>
          <a:xfrm>
            <a:off x="7379307" y="1462577"/>
            <a:ext cx="3377585" cy="4782552"/>
          </a:xfrm>
          <a:prstGeom prst="roundRect">
            <a:avLst/>
          </a:prstGeom>
          <a:solidFill>
            <a:srgbClr val="FFC000">
              <a:alpha val="5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bg1"/>
                </a:solidFill>
                <a:latin typeface="Arial" panose="020B0604020202020204" pitchFamily="34" charset="0"/>
                <a:cs typeface="Arial" panose="020B0604020202020204" pitchFamily="34" charset="0"/>
              </a:rPr>
              <a:t>SE CACHER</a:t>
            </a:r>
          </a:p>
          <a:p>
            <a:pPr marL="285750" indent="-285750" algn="ctr">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Enfermez-vous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et barricadez-vous</a:t>
            </a:r>
          </a:p>
          <a:p>
            <a:pPr marL="342900" indent="-342900">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Éteignez la lumière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et coupez le son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des appareils</a:t>
            </a:r>
          </a:p>
          <a:p>
            <a:pPr marL="342900" indent="-342900">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Éloignez-vous des ouvertures, allongez-vous au sol. Sinon abritez-vous derrière un obstacle solide (mur, pilier)</a:t>
            </a:r>
          </a:p>
          <a:p>
            <a:pPr marL="342900" indent="-342900">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Dans tous les cas, coupez la sonnerie et le vibreur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de votre téléphone</a:t>
            </a:r>
          </a:p>
        </p:txBody>
      </p:sp>
      <p:sp>
        <p:nvSpPr>
          <p:cNvPr id="72" name="Rectangle : coins arrondis 71">
            <a:extLst>
              <a:ext uri="{FF2B5EF4-FFF2-40B4-BE49-F238E27FC236}">
                <a16:creationId xmlns:a16="http://schemas.microsoft.com/office/drawing/2014/main" id="{C817C4AC-13D9-F923-B80E-C7A4EEE10057}"/>
              </a:ext>
            </a:extLst>
          </p:cNvPr>
          <p:cNvSpPr/>
          <p:nvPr/>
        </p:nvSpPr>
        <p:spPr>
          <a:xfrm>
            <a:off x="7379308" y="2164691"/>
            <a:ext cx="3377584" cy="3482814"/>
          </a:xfrm>
          <a:prstGeom prst="roundRect">
            <a:avLst/>
          </a:prstGeom>
          <a:solidFill>
            <a:srgbClr val="FF0000">
              <a:alpha val="5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latin typeface="Arial" panose="020B0604020202020204" pitchFamily="34" charset="0"/>
                <a:cs typeface="Arial" panose="020B0604020202020204" pitchFamily="34" charset="0"/>
              </a:rPr>
              <a:t>ALERTER</a:t>
            </a:r>
          </a:p>
          <a:p>
            <a:pPr algn="ct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Dès que vous êtes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en sécurité, appelez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 17 ou le 112</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Ne courez pas vers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les forces de l’ordre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et ne faites pas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de mouvement brusque</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Gardez les mains levées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et ouvertes</a:t>
            </a:r>
          </a:p>
        </p:txBody>
      </p:sp>
      <p:sp>
        <p:nvSpPr>
          <p:cNvPr id="75" name="Rectangle : coins arrondis 74">
            <a:extLst>
              <a:ext uri="{FF2B5EF4-FFF2-40B4-BE49-F238E27FC236}">
                <a16:creationId xmlns:a16="http://schemas.microsoft.com/office/drawing/2014/main" id="{108EEDB1-F0AB-7756-0093-7B111C0FC3D5}"/>
              </a:ext>
            </a:extLst>
          </p:cNvPr>
          <p:cNvSpPr/>
          <p:nvPr/>
        </p:nvSpPr>
        <p:spPr>
          <a:xfrm>
            <a:off x="7379308" y="1781707"/>
            <a:ext cx="3377584" cy="4248782"/>
          </a:xfrm>
          <a:prstGeom prst="roundRect">
            <a:avLst/>
          </a:prstGeom>
          <a:solidFill>
            <a:srgbClr val="00467E">
              <a:alpha val="5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latin typeface="Arial" panose="020B0604020202020204" pitchFamily="34" charset="0"/>
                <a:cs typeface="Arial" panose="020B0604020202020204" pitchFamily="34" charset="0"/>
              </a:rPr>
              <a:t>S’ÉCHAPPER</a:t>
            </a:r>
          </a:p>
          <a:p>
            <a:pPr algn="ct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Localisez le danger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pour vous en éloigner</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Si possible, aidez les autres personnes à s’échapper</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Ne vous exposez pas</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Alertez les personnes autour de vous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et dissuadez les gens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de pénétrer dans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la zone de danger</a:t>
            </a:r>
          </a:p>
        </p:txBody>
      </p:sp>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La protection</a:t>
            </a:r>
          </a:p>
        </p:txBody>
      </p:sp>
      <p:sp>
        <p:nvSpPr>
          <p:cNvPr id="2" name="Espace réservé du texte 1">
            <a:extLst>
              <a:ext uri="{FF2B5EF4-FFF2-40B4-BE49-F238E27FC236}">
                <a16:creationId xmlns:a16="http://schemas.microsoft.com/office/drawing/2014/main" id="{26381315-A3E1-AF35-AA06-DE850F60869C}"/>
              </a:ext>
            </a:extLst>
          </p:cNvPr>
          <p:cNvSpPr>
            <a:spLocks noGrp="1"/>
          </p:cNvSpPr>
          <p:nvPr>
            <p:ph type="body" sz="quarter" idx="11"/>
          </p:nvPr>
        </p:nvSpPr>
        <p:spPr>
          <a:prstGeom prst="rect">
            <a:avLst/>
          </a:prstGeom>
        </p:spPr>
        <p:txBody>
          <a:bodyPr/>
          <a:lstStyle/>
          <a:p>
            <a:r>
              <a:rPr lang="fr-FR"/>
              <a:t>Réagir en cas d’attaque terroriste</a:t>
            </a:r>
          </a:p>
        </p:txBody>
      </p:sp>
      <p:sp>
        <p:nvSpPr>
          <p:cNvPr id="82" name="ZoneTexte 81">
            <a:extLst>
              <a:ext uri="{FF2B5EF4-FFF2-40B4-BE49-F238E27FC236}">
                <a16:creationId xmlns:a16="http://schemas.microsoft.com/office/drawing/2014/main" id="{B964DFC6-D635-964A-62CA-E4CCFBC2BBB8}"/>
              </a:ext>
            </a:extLst>
          </p:cNvPr>
          <p:cNvSpPr txBox="1"/>
          <p:nvPr/>
        </p:nvSpPr>
        <p:spPr>
          <a:xfrm>
            <a:off x="0" y="6612745"/>
            <a:ext cx="3668233" cy="261610"/>
          </a:xfrm>
          <a:prstGeom prst="rect">
            <a:avLst/>
          </a:prstGeom>
          <a:noFill/>
        </p:spPr>
        <p:txBody>
          <a:bodyPr wrap="square" rtlCol="0">
            <a:spAutoFit/>
          </a:bodyPr>
          <a:lstStyle/>
          <a:p>
            <a:r>
              <a:rPr lang="fr-FR" sz="1100" b="1">
                <a:latin typeface="Arial" panose="020B0604020202020204" pitchFamily="34" charset="0"/>
                <a:cs typeface="Arial" panose="020B0604020202020204" pitchFamily="34" charset="0"/>
              </a:rPr>
              <a:t>Plus d’information sur </a:t>
            </a:r>
            <a:r>
              <a:rPr lang="fr-FR" sz="1100" b="1">
                <a:latin typeface="Arial" panose="020B0604020202020204" pitchFamily="34" charset="0"/>
                <a:cs typeface="Arial" panose="020B0604020202020204" pitchFamily="34" charset="0"/>
                <a:hlinkClick r:id="rId28"/>
              </a:rPr>
              <a:t>www.encasdattaque.gouv.fr</a:t>
            </a:r>
            <a:endParaRPr lang="fr-FR" sz="11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6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3.33333E-6 L -0.21484 0.00393 " pathEditMode="relative" rAng="0" ptsTypes="AA">
                                      <p:cBhvr>
                                        <p:cTn id="6" dur="2000" fill="hold"/>
                                        <p:tgtEl>
                                          <p:spTgt spid="3"/>
                                        </p:tgtEl>
                                        <p:attrNameLst>
                                          <p:attrName>ppt_x</p:attrName>
                                          <p:attrName>ppt_y</p:attrName>
                                        </p:attrNameLst>
                                      </p:cBhvr>
                                      <p:rCtr x="-10742" y="185"/>
                                    </p:animMotion>
                                  </p:childTnLst>
                                </p:cTn>
                              </p:par>
                            </p:childTnLst>
                          </p:cTn>
                        </p:par>
                        <p:par>
                          <p:cTn id="7" fill="hold">
                            <p:stCondLst>
                              <p:cond delay="2000"/>
                            </p:stCondLst>
                            <p:childTnLst>
                              <p:par>
                                <p:cTn id="8" presetID="42" presetClass="entr" presetSubtype="0"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anim calcmode="lin" valueType="num">
                                      <p:cBhvr>
                                        <p:cTn id="11" dur="1000" fill="hold"/>
                                        <p:tgtEl>
                                          <p:spTgt spid="74"/>
                                        </p:tgtEl>
                                        <p:attrNameLst>
                                          <p:attrName>ppt_x</p:attrName>
                                        </p:attrNameLst>
                                      </p:cBhvr>
                                      <p:tavLst>
                                        <p:tav tm="0">
                                          <p:val>
                                            <p:strVal val="#ppt_x"/>
                                          </p:val>
                                        </p:tav>
                                        <p:tav tm="100000">
                                          <p:val>
                                            <p:strVal val="#ppt_x"/>
                                          </p:val>
                                        </p:tav>
                                      </p:tavLst>
                                    </p:anim>
                                    <p:anim calcmode="lin" valueType="num">
                                      <p:cBhvr>
                                        <p:cTn id="12" dur="1000" fill="hold"/>
                                        <p:tgtEl>
                                          <p:spTgt spid="7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4"/>
                                        </p:tgtEl>
                                      </p:cBhvr>
                                    </p:animEffect>
                                    <p:set>
                                      <p:cBhvr>
                                        <p:cTn id="24" dur="1" fill="hold">
                                          <p:stCondLst>
                                            <p:cond delay="499"/>
                                          </p:stCondLst>
                                        </p:cTn>
                                        <p:tgtEl>
                                          <p:spTgt spid="7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9"/>
                                        </p:tgtEl>
                                      </p:cBhvr>
                                    </p:animEffect>
                                    <p:set>
                                      <p:cBhvr>
                                        <p:cTn id="27" dur="1" fill="hold">
                                          <p:stCondLst>
                                            <p:cond delay="499"/>
                                          </p:stCondLst>
                                        </p:cTn>
                                        <p:tgtEl>
                                          <p:spTgt spid="6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5"/>
                                        </p:tgtEl>
                                      </p:cBhvr>
                                    </p:animEffect>
                                    <p:set>
                                      <p:cBhvr>
                                        <p:cTn id="30" dur="1" fill="hold">
                                          <p:stCondLst>
                                            <p:cond delay="499"/>
                                          </p:stCondLst>
                                        </p:cTn>
                                        <p:tgtEl>
                                          <p:spTgt spid="7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600"/>
                                        <p:tgtEl>
                                          <p:spTgt spid="7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9"/>
                                        </p:tgtEl>
                                      </p:cBhvr>
                                    </p:animEffect>
                                    <p:set>
                                      <p:cBhvr>
                                        <p:cTn id="42" dur="1" fill="hold">
                                          <p:stCondLst>
                                            <p:cond delay="499"/>
                                          </p:stCondLst>
                                        </p:cTn>
                                        <p:tgtEl>
                                          <p:spTgt spid="7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3"/>
                                        </p:tgtEl>
                                      </p:cBhvr>
                                    </p:animEffect>
                                    <p:set>
                                      <p:cBhvr>
                                        <p:cTn id="45" dur="1" fill="hold">
                                          <p:stCondLst>
                                            <p:cond delay="499"/>
                                          </p:stCondLst>
                                        </p:cTn>
                                        <p:tgtEl>
                                          <p:spTgt spid="73"/>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2" grpId="0" animBg="1"/>
      <p:bldP spid="75" grpId="0" animBg="1"/>
      <p:bldP spid="7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95572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08FBA52-5DF5-1A25-2094-7CA145D9486C}"/>
              </a:ext>
            </a:extLst>
          </p:cNvPr>
          <p:cNvSpPr>
            <a:spLocks noGrp="1"/>
          </p:cNvSpPr>
          <p:nvPr>
            <p:ph type="body" sz="quarter" idx="12"/>
          </p:nvPr>
        </p:nvSpPr>
        <p:spPr/>
        <p:txBody>
          <a:bodyPr/>
          <a:lstStyle/>
          <a:p>
            <a:r>
              <a:rPr lang="fr-FR" dirty="0"/>
              <a:t>10 min.</a:t>
            </a:r>
          </a:p>
        </p:txBody>
      </p:sp>
    </p:spTree>
    <p:extLst>
      <p:ext uri="{BB962C8B-B14F-4D97-AF65-F5344CB8AC3E}">
        <p14:creationId xmlns:p14="http://schemas.microsoft.com/office/powerpoint/2010/main" val="89357341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F816FF6-55A8-235C-85E9-FF572B1F7C90}"/>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Identifier le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Signal National d’Alerte</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lang="fr-FR" dirty="0">
                <a:solidFill>
                  <a:srgbClr val="00529B"/>
                </a:solidFill>
                <a:latin typeface="Arial" panose="020B0604020202020204" pitchFamily="34" charset="0"/>
                <a:cs typeface="Arial" panose="020B0604020202020204" pitchFamily="34" charset="0"/>
              </a:rPr>
              <a:t>I</a:t>
            </a:r>
            <a:r>
              <a:rPr kumimoji="0" lang="fr-FR" sz="2000" b="0" i="0" u="none" strike="noStrike" kern="1200" cap="none" spc="0"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ndiquer</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les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principales mesures de protection</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à prendre.</a:t>
            </a:r>
          </a:p>
        </p:txBody>
      </p:sp>
    </p:spTree>
    <p:extLst>
      <p:ext uri="{BB962C8B-B14F-4D97-AF65-F5344CB8AC3E}">
        <p14:creationId xmlns:p14="http://schemas.microsoft.com/office/powerpoint/2010/main" val="7615152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CE50D2E-B173-D00A-D886-BFD6B3493BFD}"/>
              </a:ext>
            </a:extLst>
          </p:cNvPr>
          <p:cNvSpPr>
            <a:spLocks noGrp="1"/>
          </p:cNvSpPr>
          <p:nvPr>
            <p:ph type="body" sz="quarter" idx="10"/>
          </p:nvPr>
        </p:nvSpPr>
        <p:spPr>
          <a:xfrm>
            <a:off x="450001" y="340272"/>
            <a:ext cx="4664924" cy="367005"/>
          </a:xfrm>
        </p:spPr>
        <p:txBody>
          <a:bodyPr/>
          <a:lstStyle/>
          <a:p>
            <a:r>
              <a:rPr lang="fr-FR" dirty="0"/>
              <a:t>L’alerte aux populations</a:t>
            </a:r>
          </a:p>
        </p:txBody>
      </p:sp>
      <p:sp>
        <p:nvSpPr>
          <p:cNvPr id="3" name="Espace réservé du texte 2">
            <a:extLst>
              <a:ext uri="{FF2B5EF4-FFF2-40B4-BE49-F238E27FC236}">
                <a16:creationId xmlns:a16="http://schemas.microsoft.com/office/drawing/2014/main" id="{904BB727-F072-CF2F-2DDB-77A6BED6ED22}"/>
              </a:ext>
            </a:extLst>
          </p:cNvPr>
          <p:cNvSpPr>
            <a:spLocks noGrp="1"/>
          </p:cNvSpPr>
          <p:nvPr>
            <p:ph type="body" sz="quarter" idx="11"/>
          </p:nvPr>
        </p:nvSpPr>
        <p:spPr/>
        <p:txBody>
          <a:bodyPr/>
          <a:lstStyle/>
          <a:p>
            <a:endParaRPr/>
          </a:p>
        </p:txBody>
      </p:sp>
      <p:sp>
        <p:nvSpPr>
          <p:cNvPr id="5" name="Rectangle : coins arrondis 4">
            <a:extLst>
              <a:ext uri="{FF2B5EF4-FFF2-40B4-BE49-F238E27FC236}">
                <a16:creationId xmlns:a16="http://schemas.microsoft.com/office/drawing/2014/main" id="{173AE459-EBE0-1BB9-0907-9B6F1A8B0C1A}"/>
              </a:ext>
            </a:extLst>
          </p:cNvPr>
          <p:cNvSpPr/>
          <p:nvPr/>
        </p:nvSpPr>
        <p:spPr>
          <a:xfrm>
            <a:off x="2046368" y="3846379"/>
            <a:ext cx="8099264" cy="1294668"/>
          </a:xfrm>
          <a:prstGeom prst="roundRect">
            <a:avLst>
              <a:gd name="adj" fmla="val 877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a:solidFill>
                  <a:srgbClr val="00529B"/>
                </a:solidFill>
                <a:latin typeface="Arial" panose="020B0604020202020204" pitchFamily="34" charset="0"/>
                <a:cs typeface="Arial" panose="020B0604020202020204" pitchFamily="34" charset="0"/>
              </a:rPr>
              <a:t>L’alerte aux populations est utilisée pour </a:t>
            </a:r>
            <a:r>
              <a:rPr lang="fr-FR" b="1" dirty="0">
                <a:solidFill>
                  <a:srgbClr val="C00000"/>
                </a:solidFill>
                <a:latin typeface="Arial" panose="020B0604020202020204" pitchFamily="34" charset="0"/>
                <a:cs typeface="Arial" panose="020B0604020202020204" pitchFamily="34" charset="0"/>
              </a:rPr>
              <a:t>avertir les individus d’un danger imminent ou d’un événement grave</a:t>
            </a:r>
            <a:r>
              <a:rPr lang="fr-FR" dirty="0">
                <a:solidFill>
                  <a:srgbClr val="00529B"/>
                </a:solidFill>
                <a:latin typeface="Arial" panose="020B0604020202020204" pitchFamily="34" charset="0"/>
                <a:cs typeface="Arial" panose="020B0604020202020204" pitchFamily="34" charset="0"/>
              </a:rPr>
              <a:t>, en train de produire ses effets et susceptible de porter atteinte à leur intégrité physique.</a:t>
            </a:r>
          </a:p>
        </p:txBody>
      </p:sp>
      <p:pic>
        <p:nvPicPr>
          <p:cNvPr id="38" name="Image 37">
            <a:extLst>
              <a:ext uri="{FF2B5EF4-FFF2-40B4-BE49-F238E27FC236}">
                <a16:creationId xmlns:a16="http://schemas.microsoft.com/office/drawing/2014/main" id="{FDAD2DE4-8D62-FD0E-AC8D-26A73763D84C}"/>
              </a:ext>
            </a:extLst>
          </p:cNvPr>
          <p:cNvPicPr>
            <a:picLocks noChangeAspect="1"/>
          </p:cNvPicPr>
          <p:nvPr/>
        </p:nvPicPr>
        <p:blipFill>
          <a:blip r:embed="rId3"/>
          <a:stretch>
            <a:fillRect/>
          </a:stretch>
        </p:blipFill>
        <p:spPr>
          <a:xfrm>
            <a:off x="5079478" y="1588487"/>
            <a:ext cx="2033044" cy="2033044"/>
          </a:xfrm>
          <a:prstGeom prst="rect">
            <a:avLst/>
          </a:prstGeom>
        </p:spPr>
      </p:pic>
    </p:spTree>
    <p:extLst>
      <p:ext uri="{BB962C8B-B14F-4D97-AF65-F5344CB8AC3E}">
        <p14:creationId xmlns:p14="http://schemas.microsoft.com/office/powerpoint/2010/main" val="99139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06A4E0D-95C8-160C-5DE1-23648A727C84}"/>
              </a:ext>
            </a:extLst>
          </p:cNvPr>
          <p:cNvSpPr>
            <a:spLocks noGrp="1"/>
          </p:cNvSpPr>
          <p:nvPr>
            <p:ph type="body" sz="quarter" idx="12"/>
          </p:nvPr>
        </p:nvSpPr>
        <p:spPr>
          <a:xfrm>
            <a:off x="2032000" y="2804385"/>
            <a:ext cx="8077200" cy="2123656"/>
          </a:xfrm>
          <a:prstGeom prst="rect">
            <a:avLst/>
          </a:prstGeom>
        </p:spPr>
        <p:txBody>
          <a:bodyPr anchor="ctr" anchorCtr="0"/>
          <a:lstStyle/>
          <a:p>
            <a:r>
              <a:rPr lang="fr-FR" sz="2000" dirty="0"/>
              <a:t>Faire acquérir aux citoyens </a:t>
            </a:r>
            <a:r>
              <a:rPr lang="fr-FR" sz="2000" dirty="0">
                <a:solidFill>
                  <a:srgbClr val="C00000"/>
                </a:solidFill>
              </a:rPr>
              <a:t>les capacités nécessaires pour porter assistance de manière bénévole </a:t>
            </a:r>
            <a:r>
              <a:rPr lang="fr-FR" sz="2000" dirty="0"/>
              <a:t>à une personne en situation apparente de péril grave et imminent en réalisant des gestes salvateurs, conformément aux dispositions de l’article L.721-1 du code de la sécurité intérieure.</a:t>
            </a:r>
          </a:p>
        </p:txBody>
      </p:sp>
      <p:sp>
        <p:nvSpPr>
          <p:cNvPr id="3" name="Espace réservé du texte 2">
            <a:extLst>
              <a:ext uri="{FF2B5EF4-FFF2-40B4-BE49-F238E27FC236}">
                <a16:creationId xmlns:a16="http://schemas.microsoft.com/office/drawing/2014/main" id="{20C55E59-627F-10A0-12F4-D3C8DBBBF779}"/>
              </a:ext>
            </a:extLst>
          </p:cNvPr>
          <p:cNvSpPr>
            <a:spLocks noGrp="1"/>
          </p:cNvSpPr>
          <p:nvPr>
            <p:ph type="body" sz="quarter" idx="13"/>
          </p:nvPr>
        </p:nvSpPr>
        <p:spPr>
          <a:xfrm>
            <a:off x="2032000" y="2170743"/>
            <a:ext cx="8077200" cy="646331"/>
          </a:xfrm>
          <a:prstGeom prst="rect">
            <a:avLst/>
          </a:prstGeom>
        </p:spPr>
        <p:txBody>
          <a:bodyPr>
            <a:spAutoFit/>
          </a:bodyPr>
          <a:lstStyle/>
          <a:p>
            <a:r>
              <a:rPr lang="fr-FR" sz="4000" dirty="0"/>
              <a:t>OBJECTIF DE LA FORMATION</a:t>
            </a:r>
          </a:p>
        </p:txBody>
      </p:sp>
    </p:spTree>
    <p:extLst>
      <p:ext uri="{BB962C8B-B14F-4D97-AF65-F5344CB8AC3E}">
        <p14:creationId xmlns:p14="http://schemas.microsoft.com/office/powerpoint/2010/main" val="245152525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9C668-A634-EED9-A9C6-88F3B4200E9C}"/>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5927C3C-3A2A-E139-4940-F7F4CB1AB949}"/>
              </a:ext>
            </a:extLst>
          </p:cNvPr>
          <p:cNvSpPr>
            <a:spLocks noGrp="1"/>
          </p:cNvSpPr>
          <p:nvPr>
            <p:ph type="body" sz="quarter" idx="10"/>
          </p:nvPr>
        </p:nvSpPr>
        <p:spPr>
          <a:xfrm>
            <a:off x="450001" y="340272"/>
            <a:ext cx="4664924" cy="367005"/>
          </a:xfrm>
        </p:spPr>
        <p:txBody>
          <a:bodyPr/>
          <a:lstStyle/>
          <a:p>
            <a:r>
              <a:rPr lang="fr-FR" dirty="0"/>
              <a:t>L’alerte aux populations</a:t>
            </a:r>
          </a:p>
        </p:txBody>
      </p:sp>
      <p:sp>
        <p:nvSpPr>
          <p:cNvPr id="3" name="Espace réservé du texte 2">
            <a:extLst>
              <a:ext uri="{FF2B5EF4-FFF2-40B4-BE49-F238E27FC236}">
                <a16:creationId xmlns:a16="http://schemas.microsoft.com/office/drawing/2014/main" id="{C05076D3-1B9E-65BB-A628-33E4B7557E42}"/>
              </a:ext>
            </a:extLst>
          </p:cNvPr>
          <p:cNvSpPr>
            <a:spLocks noGrp="1"/>
          </p:cNvSpPr>
          <p:nvPr>
            <p:ph type="body" sz="quarter" idx="11"/>
          </p:nvPr>
        </p:nvSpPr>
        <p:spPr/>
        <p:txBody>
          <a:bodyPr/>
          <a:lstStyle/>
          <a:p>
            <a:r>
              <a:rPr lang="fr-FR" dirty="0"/>
              <a:t>Les principaux outils de diffusion des alertes</a:t>
            </a:r>
            <a:endParaRPr dirty="0"/>
          </a:p>
        </p:txBody>
      </p:sp>
      <p:sp>
        <p:nvSpPr>
          <p:cNvPr id="8" name="ZoneTexte 7">
            <a:extLst>
              <a:ext uri="{FF2B5EF4-FFF2-40B4-BE49-F238E27FC236}">
                <a16:creationId xmlns:a16="http://schemas.microsoft.com/office/drawing/2014/main" id="{C6CB6D3D-1A23-06E3-5475-9DDFC74BD33B}"/>
              </a:ext>
            </a:extLst>
          </p:cNvPr>
          <p:cNvSpPr txBox="1"/>
          <p:nvPr/>
        </p:nvSpPr>
        <p:spPr>
          <a:xfrm>
            <a:off x="2332187" y="1473374"/>
            <a:ext cx="4338404" cy="61293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Signal national d’alerte</a:t>
            </a:r>
          </a:p>
          <a:p>
            <a:pPr algn="ctr"/>
            <a:r>
              <a:rPr lang="fr-FR" sz="1400" dirty="0">
                <a:solidFill>
                  <a:srgbClr val="00497E"/>
                </a:solidFill>
                <a:latin typeface="Arial" panose="020B0604020202020204" pitchFamily="34" charset="0"/>
                <a:cs typeface="Arial" panose="020B0604020202020204" pitchFamily="34" charset="0"/>
              </a:rPr>
              <a:t>pour inciter au confinement ou à l’évacuation</a:t>
            </a:r>
          </a:p>
        </p:txBody>
      </p:sp>
      <p:sp>
        <p:nvSpPr>
          <p:cNvPr id="24" name="ZoneTexte 23">
            <a:extLst>
              <a:ext uri="{FF2B5EF4-FFF2-40B4-BE49-F238E27FC236}">
                <a16:creationId xmlns:a16="http://schemas.microsoft.com/office/drawing/2014/main" id="{BC3BA9DC-3877-03EB-DC03-FCE9C9E1522E}"/>
              </a:ext>
            </a:extLst>
          </p:cNvPr>
          <p:cNvSpPr txBox="1"/>
          <p:nvPr/>
        </p:nvSpPr>
        <p:spPr>
          <a:xfrm>
            <a:off x="2126843" y="3004824"/>
            <a:ext cx="2472274" cy="1015663"/>
          </a:xfrm>
          <a:prstGeom prst="rect">
            <a:avLst/>
          </a:prstGeom>
          <a:noFill/>
        </p:spPr>
        <p:txBody>
          <a:bodyPr wrap="square" rtlCol="0">
            <a:spAutoFit/>
          </a:bodyPr>
          <a:lstStyle/>
          <a:p>
            <a:pPr algn="ctr"/>
            <a:r>
              <a:rPr lang="fr-FR" sz="1200" b="1" dirty="0">
                <a:solidFill>
                  <a:srgbClr val="00529B"/>
                </a:solidFill>
              </a:rPr>
              <a:t>Un seul cycle de 1 min. 41 s. </a:t>
            </a:r>
          </a:p>
          <a:p>
            <a:pPr algn="ctr"/>
            <a:r>
              <a:rPr lang="fr-FR" sz="1200" b="1" dirty="0">
                <a:solidFill>
                  <a:srgbClr val="00529B"/>
                </a:solidFill>
              </a:rPr>
              <a:t>le premier mercredi du mois ?</a:t>
            </a:r>
          </a:p>
          <a:p>
            <a:pPr algn="ctr"/>
            <a:endParaRPr lang="fr-FR" sz="1200" b="1" dirty="0">
              <a:solidFill>
                <a:srgbClr val="00529B"/>
              </a:solidFill>
            </a:endParaRPr>
          </a:p>
          <a:p>
            <a:pPr algn="ctr"/>
            <a:r>
              <a:rPr lang="fr-FR" sz="1200" b="1" dirty="0">
                <a:solidFill>
                  <a:srgbClr val="CC0000"/>
                </a:solidFill>
              </a:rPr>
              <a:t>C’EST UN TEST, A NE PAS CONFONDRE AVEC LE SNA</a:t>
            </a:r>
          </a:p>
        </p:txBody>
      </p:sp>
      <p:cxnSp>
        <p:nvCxnSpPr>
          <p:cNvPr id="30" name="Connecteur : en angle 4">
            <a:extLst>
              <a:ext uri="{FF2B5EF4-FFF2-40B4-BE49-F238E27FC236}">
                <a16:creationId xmlns:a16="http://schemas.microsoft.com/office/drawing/2014/main" id="{7FCF92E4-18AA-CBF4-6B65-B0F8906B6CDD}"/>
              </a:ext>
            </a:extLst>
          </p:cNvPr>
          <p:cNvCxnSpPr>
            <a:cxnSpLocks/>
            <a:endCxn id="24" idx="0"/>
          </p:cNvCxnSpPr>
          <p:nvPr/>
        </p:nvCxnSpPr>
        <p:spPr>
          <a:xfrm rot="10800000" flipV="1">
            <a:off x="3362980" y="2562518"/>
            <a:ext cx="1074312" cy="442305"/>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6B6E088D-49C8-F7BC-0FDA-48CED8D6CBDC}"/>
              </a:ext>
            </a:extLst>
          </p:cNvPr>
          <p:cNvSpPr txBox="1"/>
          <p:nvPr/>
        </p:nvSpPr>
        <p:spPr>
          <a:xfrm>
            <a:off x="5013794" y="3004824"/>
            <a:ext cx="1755317" cy="1015663"/>
          </a:xfrm>
          <a:prstGeom prst="rect">
            <a:avLst/>
          </a:prstGeom>
          <a:noFill/>
        </p:spPr>
        <p:txBody>
          <a:bodyPr wrap="square" rtlCol="0">
            <a:spAutoFit/>
          </a:bodyPr>
          <a:lstStyle/>
          <a:p>
            <a:pPr algn="ctr"/>
            <a:r>
              <a:rPr lang="fr-FR" sz="1200" b="1" dirty="0">
                <a:solidFill>
                  <a:srgbClr val="00529B"/>
                </a:solidFill>
              </a:rPr>
              <a:t>3 cycles successifs espacés de 5 s. ?</a:t>
            </a:r>
          </a:p>
          <a:p>
            <a:pPr algn="ctr"/>
            <a:r>
              <a:rPr lang="fr-FR" sz="1200" b="1" dirty="0">
                <a:solidFill>
                  <a:srgbClr val="00529B"/>
                </a:solidFill>
              </a:rPr>
              <a:t> </a:t>
            </a:r>
          </a:p>
          <a:p>
            <a:pPr algn="ctr"/>
            <a:r>
              <a:rPr lang="fr-FR" sz="1200" b="1" dirty="0">
                <a:solidFill>
                  <a:srgbClr val="CC0000"/>
                </a:solidFill>
              </a:rPr>
              <a:t>C’EST UNE ALERTE </a:t>
            </a:r>
            <a:br>
              <a:rPr lang="fr-FR" sz="1200" b="1" dirty="0">
                <a:solidFill>
                  <a:srgbClr val="CC0000"/>
                </a:solidFill>
              </a:rPr>
            </a:br>
            <a:r>
              <a:rPr lang="fr-FR" sz="1200" b="1" dirty="0">
                <a:solidFill>
                  <a:srgbClr val="CC0000"/>
                </a:solidFill>
              </a:rPr>
              <a:t>AUX POPULATIONS</a:t>
            </a:r>
          </a:p>
        </p:txBody>
      </p:sp>
      <p:cxnSp>
        <p:nvCxnSpPr>
          <p:cNvPr id="34" name="Connecteur : en angle 9">
            <a:extLst>
              <a:ext uri="{FF2B5EF4-FFF2-40B4-BE49-F238E27FC236}">
                <a16:creationId xmlns:a16="http://schemas.microsoft.com/office/drawing/2014/main" id="{1FCB82FE-BEF6-3401-A4C3-A7E927BFA521}"/>
              </a:ext>
            </a:extLst>
          </p:cNvPr>
          <p:cNvCxnSpPr>
            <a:cxnSpLocks/>
            <a:stCxn id="35" idx="3"/>
            <a:endCxn id="33" idx="0"/>
          </p:cNvCxnSpPr>
          <p:nvPr/>
        </p:nvCxnSpPr>
        <p:spPr>
          <a:xfrm>
            <a:off x="4843672" y="2561923"/>
            <a:ext cx="1047781" cy="442901"/>
          </a:xfrm>
          <a:prstGeom prst="bentConnector2">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35" name="Signal National d'Alerte">
            <a:hlinkClick r:id="" action="ppaction://media"/>
            <a:extLst>
              <a:ext uri="{FF2B5EF4-FFF2-40B4-BE49-F238E27FC236}">
                <a16:creationId xmlns:a16="http://schemas.microsoft.com/office/drawing/2014/main" id="{078399A0-2765-333E-F0F9-24DF5B52CB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37272" y="2358723"/>
            <a:ext cx="406400" cy="406400"/>
          </a:xfrm>
          <a:prstGeom prst="rect">
            <a:avLst/>
          </a:prstGeom>
        </p:spPr>
      </p:pic>
      <p:grpSp>
        <p:nvGrpSpPr>
          <p:cNvPr id="3086" name="Groupe 3085">
            <a:extLst>
              <a:ext uri="{FF2B5EF4-FFF2-40B4-BE49-F238E27FC236}">
                <a16:creationId xmlns:a16="http://schemas.microsoft.com/office/drawing/2014/main" id="{42A5A242-6859-AC54-9C64-A72E6CE036C8}"/>
              </a:ext>
            </a:extLst>
          </p:cNvPr>
          <p:cNvGrpSpPr/>
          <p:nvPr/>
        </p:nvGrpSpPr>
        <p:grpSpPr>
          <a:xfrm>
            <a:off x="3362979" y="2561923"/>
            <a:ext cx="7442400" cy="3478393"/>
            <a:chOff x="1363392" y="2943059"/>
            <a:chExt cx="7442400" cy="3478393"/>
          </a:xfrm>
        </p:grpSpPr>
        <p:pic>
          <p:nvPicPr>
            <p:cNvPr id="7" name="Picture 2" descr="Accueil | FR-Alert">
              <a:extLst>
                <a:ext uri="{FF2B5EF4-FFF2-40B4-BE49-F238E27FC236}">
                  <a16:creationId xmlns:a16="http://schemas.microsoft.com/office/drawing/2014/main" id="{5ABA475A-A75A-48B5-BDD6-3B7349200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3017" y="5375534"/>
              <a:ext cx="1352775" cy="1041002"/>
            </a:xfrm>
            <a:prstGeom prst="rect">
              <a:avLst/>
            </a:prstGeom>
            <a:noFill/>
            <a:ln>
              <a:solidFill>
                <a:srgbClr val="00467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FF8C27B0-3C15-7AF2-0357-93D4C219F839}"/>
                </a:ext>
              </a:extLst>
            </p:cNvPr>
            <p:cNvSpPr txBox="1"/>
            <p:nvPr/>
          </p:nvSpPr>
          <p:spPr>
            <a:xfrm>
              <a:off x="1363392" y="5531187"/>
              <a:ext cx="3751532" cy="885349"/>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FR-ALERT</a:t>
              </a:r>
            </a:p>
            <a:p>
              <a:pPr algn="ctr"/>
              <a:r>
                <a:rPr lang="fr-FR" sz="1400" dirty="0">
                  <a:solidFill>
                    <a:srgbClr val="00497E"/>
                  </a:solidFill>
                  <a:latin typeface="Arial" panose="020B0604020202020204" pitchFamily="34" charset="0"/>
                  <a:cs typeface="Arial" panose="020B0604020202020204" pitchFamily="34" charset="0"/>
                </a:rPr>
                <a:t>Notification envoyée sur les téléphones dans une zone géographique affectée</a:t>
              </a:r>
            </a:p>
          </p:txBody>
        </p:sp>
        <p:pic>
          <p:nvPicPr>
            <p:cNvPr id="3085" name="Image 3084">
              <a:extLst>
                <a:ext uri="{FF2B5EF4-FFF2-40B4-BE49-F238E27FC236}">
                  <a16:creationId xmlns:a16="http://schemas.microsoft.com/office/drawing/2014/main" id="{459CB11F-34C6-4564-DE65-EB9D3B25F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6312" y="2943059"/>
              <a:ext cx="1755317" cy="3478393"/>
            </a:xfrm>
            <a:prstGeom prst="rect">
              <a:avLst/>
            </a:prstGeom>
          </p:spPr>
        </p:pic>
      </p:grpSp>
    </p:spTree>
    <p:extLst>
      <p:ext uri="{BB962C8B-B14F-4D97-AF65-F5344CB8AC3E}">
        <p14:creationId xmlns:p14="http://schemas.microsoft.com/office/powerpoint/2010/main" val="18781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 presetClass="mediacall" presetSubtype="0" fill="hold" nodeType="withEffect">
                                  <p:stCondLst>
                                    <p:cond delay="0"/>
                                  </p:stCondLst>
                                  <p:childTnLst>
                                    <p:cmd type="call" cmd="playFrom(0.0)">
                                      <p:cBhvr>
                                        <p:cTn id="12" dur="238920" fill="hold"/>
                                        <p:tgtEl>
                                          <p:spTgt spid="35"/>
                                        </p:tgtEl>
                                      </p:cBhvr>
                                    </p:cmd>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trips(downLeft)">
                                      <p:cBhvr>
                                        <p:cTn id="17" dur="1000"/>
                                        <p:tgtEl>
                                          <p:spTgt spid="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linds(horizontal)">
                                      <p:cBhvr>
                                        <p:cTn id="26" dur="500"/>
                                        <p:tgtEl>
                                          <p:spTgt spid="34"/>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86"/>
                                        </p:tgtEl>
                                        <p:attrNameLst>
                                          <p:attrName>style.visibility</p:attrName>
                                        </p:attrNameLst>
                                      </p:cBhvr>
                                      <p:to>
                                        <p:strVal val="visible"/>
                                      </p:to>
                                    </p:set>
                                    <p:animEffect transition="in" filter="fade">
                                      <p:cBhvr>
                                        <p:cTn id="35" dur="500"/>
                                        <p:tgtEl>
                                          <p:spTgt spid="308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md type="call" cmd="stop">
                                      <p:cBhvr>
                                        <p:cTn id="44" dur="1">
                                          <p:stCondLst>
                                            <p:cond delay="499"/>
                                          </p:stCondLst>
                                        </p:cTn>
                                        <p:tgtEl>
                                          <p:spTgt spid="35"/>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86"/>
                                        </p:tgtEl>
                                      </p:cBhvr>
                                    </p:animEffect>
                                    <p:set>
                                      <p:cBhvr>
                                        <p:cTn id="59" dur="1" fill="hold">
                                          <p:stCondLst>
                                            <p:cond delay="499"/>
                                          </p:stCondLst>
                                        </p:cTn>
                                        <p:tgtEl>
                                          <p:spTgt spid="308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 presetClass="mediacall" presetSubtype="0" fill="hold" nodeType="clickEffect">
                                  <p:stCondLst>
                                    <p:cond delay="0"/>
                                  </p:stCondLst>
                                  <p:childTnLst>
                                    <p:cmd type="call" cmd="stop">
                                      <p:cBhvr>
                                        <p:cTn id="63"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35"/>
                </p:tgtEl>
              </p:cMediaNode>
            </p:audio>
          </p:childTnLst>
        </p:cTn>
      </p:par>
    </p:tnLst>
    <p:bldLst>
      <p:bldP spid="8" grpId="0" animBg="1"/>
      <p:bldP spid="8" grpId="1" animBg="1"/>
      <p:bldP spid="24" grpId="0"/>
      <p:bldP spid="24" grpId="1"/>
      <p:bldP spid="33" grpId="0"/>
      <p:bldP spid="3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CE50D2E-B173-D00A-D886-BFD6B3493BFD}"/>
              </a:ext>
            </a:extLst>
          </p:cNvPr>
          <p:cNvSpPr>
            <a:spLocks noGrp="1"/>
          </p:cNvSpPr>
          <p:nvPr>
            <p:ph type="body" sz="quarter" idx="10"/>
          </p:nvPr>
        </p:nvSpPr>
        <p:spPr>
          <a:xfrm>
            <a:off x="450001" y="340272"/>
            <a:ext cx="4664924" cy="367005"/>
          </a:xfrm>
        </p:spPr>
        <p:txBody>
          <a:bodyPr/>
          <a:lstStyle/>
          <a:p>
            <a:r>
              <a:rPr lang="fr-FR" dirty="0"/>
              <a:t>L’alerte aux populations</a:t>
            </a:r>
          </a:p>
        </p:txBody>
      </p:sp>
      <p:sp>
        <p:nvSpPr>
          <p:cNvPr id="3" name="Espace réservé du texte 2">
            <a:extLst>
              <a:ext uri="{FF2B5EF4-FFF2-40B4-BE49-F238E27FC236}">
                <a16:creationId xmlns:a16="http://schemas.microsoft.com/office/drawing/2014/main" id="{904BB727-F072-CF2F-2DDB-77A6BED6ED22}"/>
              </a:ext>
            </a:extLst>
          </p:cNvPr>
          <p:cNvSpPr>
            <a:spLocks noGrp="1"/>
          </p:cNvSpPr>
          <p:nvPr>
            <p:ph type="body" sz="quarter" idx="11"/>
          </p:nvPr>
        </p:nvSpPr>
        <p:spPr/>
        <p:txBody>
          <a:bodyPr/>
          <a:lstStyle/>
          <a:p>
            <a:r>
              <a:rPr lang="fr-FR" dirty="0"/>
              <a:t>Les principaux outils de diffusion des alertes</a:t>
            </a:r>
            <a:endParaRPr dirty="0"/>
          </a:p>
        </p:txBody>
      </p:sp>
      <p:sp>
        <p:nvSpPr>
          <p:cNvPr id="4" name="ZoneTexte 3">
            <a:extLst>
              <a:ext uri="{FF2B5EF4-FFF2-40B4-BE49-F238E27FC236}">
                <a16:creationId xmlns:a16="http://schemas.microsoft.com/office/drawing/2014/main" id="{E89049DA-F323-1CC9-A6B2-728F0922ED6A}"/>
              </a:ext>
            </a:extLst>
          </p:cNvPr>
          <p:cNvSpPr txBox="1"/>
          <p:nvPr/>
        </p:nvSpPr>
        <p:spPr>
          <a:xfrm>
            <a:off x="4297106" y="2444232"/>
            <a:ext cx="3632913" cy="885349"/>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Signal de type corne de brume</a:t>
            </a:r>
          </a:p>
          <a:p>
            <a:pPr algn="ctr"/>
            <a:r>
              <a:rPr lang="fr-FR" sz="1400" dirty="0">
                <a:solidFill>
                  <a:srgbClr val="00497E"/>
                </a:solidFill>
                <a:latin typeface="Arial" panose="020B0604020202020204" pitchFamily="34" charset="0"/>
                <a:cs typeface="Arial" panose="020B0604020202020204" pitchFamily="34" charset="0"/>
              </a:rPr>
              <a:t>Utilisé sur les barrages. </a:t>
            </a:r>
          </a:p>
          <a:p>
            <a:pPr algn="ctr"/>
            <a:r>
              <a:rPr lang="fr-FR" sz="1400" dirty="0">
                <a:solidFill>
                  <a:srgbClr val="00497E"/>
                </a:solidFill>
                <a:latin typeface="Arial" panose="020B0604020202020204" pitchFamily="34" charset="0"/>
                <a:cs typeface="Arial" panose="020B0604020202020204" pitchFamily="34" charset="0"/>
              </a:rPr>
              <a:t>Signifie qu’un lâché d’eau va se produire</a:t>
            </a:r>
          </a:p>
        </p:txBody>
      </p:sp>
      <p:pic>
        <p:nvPicPr>
          <p:cNvPr id="3080" name="Corne de Brume">
            <a:hlinkClick r:id="" action="ppaction://media"/>
            <a:extLst>
              <a:ext uri="{FF2B5EF4-FFF2-40B4-BE49-F238E27FC236}">
                <a16:creationId xmlns:a16="http://schemas.microsoft.com/office/drawing/2014/main" id="{193B0063-4309-8A0F-382D-1DC8EA7A5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10362" y="3502344"/>
            <a:ext cx="406400" cy="406400"/>
          </a:xfrm>
          <a:prstGeom prst="rect">
            <a:avLst/>
          </a:prstGeom>
        </p:spPr>
      </p:pic>
      <p:sp>
        <p:nvSpPr>
          <p:cNvPr id="3081" name="ZoneTexte 3080">
            <a:extLst>
              <a:ext uri="{FF2B5EF4-FFF2-40B4-BE49-F238E27FC236}">
                <a16:creationId xmlns:a16="http://schemas.microsoft.com/office/drawing/2014/main" id="{30BE03BA-2CD0-6993-C758-8A381FC3AAD1}"/>
              </a:ext>
            </a:extLst>
          </p:cNvPr>
          <p:cNvSpPr txBox="1"/>
          <p:nvPr/>
        </p:nvSpPr>
        <p:spPr>
          <a:xfrm>
            <a:off x="4312880" y="4067670"/>
            <a:ext cx="3601365" cy="461665"/>
          </a:xfrm>
          <a:prstGeom prst="rect">
            <a:avLst/>
          </a:prstGeom>
          <a:noFill/>
        </p:spPr>
        <p:txBody>
          <a:bodyPr wrap="square" rtlCol="0">
            <a:spAutoFit/>
          </a:bodyPr>
          <a:lstStyle/>
          <a:p>
            <a:pPr algn="ctr"/>
            <a:r>
              <a:rPr lang="fr-FR" sz="1200" b="1" dirty="0">
                <a:solidFill>
                  <a:srgbClr val="00529B"/>
                </a:solidFill>
              </a:rPr>
              <a:t>Utilisé sur les barrages. </a:t>
            </a:r>
          </a:p>
          <a:p>
            <a:pPr algn="ctr"/>
            <a:r>
              <a:rPr lang="fr-FR" sz="1200" b="1" dirty="0">
                <a:solidFill>
                  <a:srgbClr val="00529B"/>
                </a:solidFill>
              </a:rPr>
              <a:t>Signifie qu’un lâché d’eau va se produire</a:t>
            </a:r>
          </a:p>
        </p:txBody>
      </p:sp>
    </p:spTree>
    <p:extLst>
      <p:ext uri="{BB962C8B-B14F-4D97-AF65-F5344CB8AC3E}">
        <p14:creationId xmlns:p14="http://schemas.microsoft.com/office/powerpoint/2010/main" val="17499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fade">
                                      <p:cBhvr>
                                        <p:cTn id="10" dur="500"/>
                                        <p:tgtEl>
                                          <p:spTgt spid="3080"/>
                                        </p:tgtEl>
                                      </p:cBhvr>
                                    </p:animEffect>
                                  </p:childTnLst>
                                </p:cTn>
                              </p:par>
                              <p:par>
                                <p:cTn id="11" presetID="1" presetClass="mediacall" presetSubtype="0" fill="hold" nodeType="withEffect">
                                  <p:stCondLst>
                                    <p:cond delay="0"/>
                                  </p:stCondLst>
                                  <p:childTnLst>
                                    <p:cmd type="call" cmd="playFrom(0.0)">
                                      <p:cBhvr>
                                        <p:cTn id="12" dur="13608" fill="hold"/>
                                        <p:tgtEl>
                                          <p:spTgt spid="3080"/>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81"/>
                                        </p:tgtEl>
                                        <p:attrNameLst>
                                          <p:attrName>style.visibility</p:attrName>
                                        </p:attrNameLst>
                                      </p:cBhvr>
                                      <p:to>
                                        <p:strVal val="visible"/>
                                      </p:to>
                                    </p:set>
                                    <p:animEffect transition="in" filter="fade">
                                      <p:cBhvr>
                                        <p:cTn id="17" dur="500"/>
                                        <p:tgtEl>
                                          <p:spTgt spid="308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308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080"/>
                </p:tgtEl>
              </p:cMediaNode>
            </p:audio>
          </p:childTnLst>
        </p:cTn>
      </p:par>
    </p:tnLst>
    <p:bldLst>
      <p:bldP spid="4" grpId="0" animBg="1"/>
      <p:bldP spid="30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2410A-F318-1D87-FD3A-BD72295223C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CCA6EC-BBAF-8AC7-EF45-B37BAA0F0301}"/>
              </a:ext>
            </a:extLst>
          </p:cNvPr>
          <p:cNvSpPr>
            <a:spLocks noGrp="1"/>
          </p:cNvSpPr>
          <p:nvPr>
            <p:ph type="body" sz="quarter" idx="10"/>
          </p:nvPr>
        </p:nvSpPr>
        <p:spPr>
          <a:xfrm>
            <a:off x="450001" y="340272"/>
            <a:ext cx="4664924" cy="367005"/>
          </a:xfrm>
        </p:spPr>
        <p:txBody>
          <a:bodyPr/>
          <a:lstStyle/>
          <a:p>
            <a:r>
              <a:rPr lang="fr-FR" dirty="0"/>
              <a:t>L’alerte aux populations</a:t>
            </a:r>
          </a:p>
        </p:txBody>
      </p:sp>
      <p:sp>
        <p:nvSpPr>
          <p:cNvPr id="3" name="Espace réservé du texte 2">
            <a:extLst>
              <a:ext uri="{FF2B5EF4-FFF2-40B4-BE49-F238E27FC236}">
                <a16:creationId xmlns:a16="http://schemas.microsoft.com/office/drawing/2014/main" id="{39846DD5-92DE-8058-FE83-7770AAB08624}"/>
              </a:ext>
            </a:extLst>
          </p:cNvPr>
          <p:cNvSpPr>
            <a:spLocks noGrp="1"/>
          </p:cNvSpPr>
          <p:nvPr>
            <p:ph type="body" sz="quarter" idx="11"/>
          </p:nvPr>
        </p:nvSpPr>
        <p:spPr/>
        <p:txBody>
          <a:bodyPr/>
          <a:lstStyle/>
          <a:p>
            <a:r>
              <a:rPr lang="fr-FR" dirty="0"/>
              <a:t>Conduite à tenir</a:t>
            </a:r>
            <a:endParaRPr dirty="0"/>
          </a:p>
        </p:txBody>
      </p:sp>
      <p:sp>
        <p:nvSpPr>
          <p:cNvPr id="46" name="ZoneTexte 45">
            <a:extLst>
              <a:ext uri="{FF2B5EF4-FFF2-40B4-BE49-F238E27FC236}">
                <a16:creationId xmlns:a16="http://schemas.microsoft.com/office/drawing/2014/main" id="{A243A5CD-DBAD-8707-D341-AF2FDADA28D3}"/>
              </a:ext>
            </a:extLst>
          </p:cNvPr>
          <p:cNvSpPr txBox="1"/>
          <p:nvPr/>
        </p:nvSpPr>
        <p:spPr>
          <a:xfrm>
            <a:off x="3926797" y="1576009"/>
            <a:ext cx="4338404"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Signal national d’alerte</a:t>
            </a:r>
          </a:p>
        </p:txBody>
      </p:sp>
      <p:grpSp>
        <p:nvGrpSpPr>
          <p:cNvPr id="51" name="Groupe 50">
            <a:extLst>
              <a:ext uri="{FF2B5EF4-FFF2-40B4-BE49-F238E27FC236}">
                <a16:creationId xmlns:a16="http://schemas.microsoft.com/office/drawing/2014/main" id="{C1ACEE85-819B-FFA9-45D5-5982C562FD9D}"/>
              </a:ext>
            </a:extLst>
          </p:cNvPr>
          <p:cNvGrpSpPr/>
          <p:nvPr/>
        </p:nvGrpSpPr>
        <p:grpSpPr>
          <a:xfrm>
            <a:off x="3196837" y="2216669"/>
            <a:ext cx="5602472" cy="1496425"/>
            <a:chOff x="703050" y="2948455"/>
            <a:chExt cx="5602472" cy="1496425"/>
          </a:xfrm>
        </p:grpSpPr>
        <p:sp>
          <p:nvSpPr>
            <p:cNvPr id="11" name="Rectangle : coins arrondis 10">
              <a:extLst>
                <a:ext uri="{FF2B5EF4-FFF2-40B4-BE49-F238E27FC236}">
                  <a16:creationId xmlns:a16="http://schemas.microsoft.com/office/drawing/2014/main" id="{AE1FF183-EA9D-21AF-660C-669A1481A14B}"/>
                </a:ext>
              </a:extLst>
            </p:cNvPr>
            <p:cNvSpPr/>
            <p:nvPr/>
          </p:nvSpPr>
          <p:spPr>
            <a:xfrm>
              <a:off x="901509" y="3337338"/>
              <a:ext cx="5404013" cy="1106908"/>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e 11">
              <a:extLst>
                <a:ext uri="{FF2B5EF4-FFF2-40B4-BE49-F238E27FC236}">
                  <a16:creationId xmlns:a16="http://schemas.microsoft.com/office/drawing/2014/main" id="{45B853C8-2E1E-9A99-4EAB-EC0EC933DA74}"/>
                </a:ext>
              </a:extLst>
            </p:cNvPr>
            <p:cNvGrpSpPr/>
            <p:nvPr/>
          </p:nvGrpSpPr>
          <p:grpSpPr>
            <a:xfrm>
              <a:off x="703050" y="3458485"/>
              <a:ext cx="1612231" cy="986395"/>
              <a:chOff x="2654300" y="5433893"/>
              <a:chExt cx="1612231" cy="986395"/>
            </a:xfrm>
          </p:grpSpPr>
          <p:pic>
            <p:nvPicPr>
              <p:cNvPr id="22" name="Picture 4">
                <a:extLst>
                  <a:ext uri="{FF2B5EF4-FFF2-40B4-BE49-F238E27FC236}">
                    <a16:creationId xmlns:a16="http://schemas.microsoft.com/office/drawing/2014/main" id="{1158AABE-A7A2-5A94-8E6E-84A8AA6A68C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89706" y="5433893"/>
                <a:ext cx="541421" cy="541421"/>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EC763704-4969-91BE-DA4A-76B2583A557B}"/>
                  </a:ext>
                </a:extLst>
              </p:cNvPr>
              <p:cNvSpPr txBox="1"/>
              <p:nvPr/>
            </p:nvSpPr>
            <p:spPr>
              <a:xfrm>
                <a:off x="2654300" y="5958623"/>
                <a:ext cx="1612231" cy="461665"/>
              </a:xfrm>
              <a:prstGeom prst="rect">
                <a:avLst/>
              </a:prstGeom>
              <a:noFill/>
            </p:spPr>
            <p:txBody>
              <a:bodyPr wrap="square" rtlCol="0">
                <a:spAutoFit/>
              </a:bodyPr>
              <a:lstStyle/>
              <a:p>
                <a:pPr algn="ctr"/>
                <a:r>
                  <a:rPr lang="fr-FR" sz="1200" b="1">
                    <a:solidFill>
                      <a:srgbClr val="00529B"/>
                    </a:solidFill>
                  </a:rPr>
                  <a:t>Mettez-vous </a:t>
                </a:r>
                <a:br>
                  <a:rPr lang="fr-FR" sz="1200" b="1">
                    <a:solidFill>
                      <a:srgbClr val="00529B"/>
                    </a:solidFill>
                  </a:rPr>
                </a:br>
                <a:r>
                  <a:rPr lang="fr-FR" sz="1200" b="1">
                    <a:solidFill>
                      <a:srgbClr val="00529B"/>
                    </a:solidFill>
                  </a:rPr>
                  <a:t>en sécurité</a:t>
                </a:r>
              </a:p>
            </p:txBody>
          </p:sp>
        </p:grpSp>
        <p:grpSp>
          <p:nvGrpSpPr>
            <p:cNvPr id="13" name="Groupe 12">
              <a:extLst>
                <a:ext uri="{FF2B5EF4-FFF2-40B4-BE49-F238E27FC236}">
                  <a16:creationId xmlns:a16="http://schemas.microsoft.com/office/drawing/2014/main" id="{CD5F366B-599E-27D5-B4D9-1BFF99F4CFBC}"/>
                </a:ext>
              </a:extLst>
            </p:cNvPr>
            <p:cNvGrpSpPr/>
            <p:nvPr/>
          </p:nvGrpSpPr>
          <p:grpSpPr>
            <a:xfrm>
              <a:off x="3819644" y="3473046"/>
              <a:ext cx="2188050" cy="971834"/>
              <a:chOff x="5540066" y="5245890"/>
              <a:chExt cx="2188050" cy="971834"/>
            </a:xfrm>
          </p:grpSpPr>
          <p:sp>
            <p:nvSpPr>
              <p:cNvPr id="17" name="ZoneTexte 16">
                <a:extLst>
                  <a:ext uri="{FF2B5EF4-FFF2-40B4-BE49-F238E27FC236}">
                    <a16:creationId xmlns:a16="http://schemas.microsoft.com/office/drawing/2014/main" id="{8B866076-3733-16CF-73FF-4DE44E1DC458}"/>
                  </a:ext>
                </a:extLst>
              </p:cNvPr>
              <p:cNvSpPr txBox="1"/>
              <p:nvPr/>
            </p:nvSpPr>
            <p:spPr>
              <a:xfrm>
                <a:off x="5827976" y="5940725"/>
                <a:ext cx="1612231" cy="276999"/>
              </a:xfrm>
              <a:prstGeom prst="rect">
                <a:avLst/>
              </a:prstGeom>
              <a:noFill/>
            </p:spPr>
            <p:txBody>
              <a:bodyPr wrap="square" rtlCol="0">
                <a:spAutoFit/>
              </a:bodyPr>
              <a:lstStyle/>
              <a:p>
                <a:pPr algn="ctr"/>
                <a:r>
                  <a:rPr lang="fr-FR" sz="1200" b="1">
                    <a:solidFill>
                      <a:srgbClr val="00529B"/>
                    </a:solidFill>
                  </a:rPr>
                  <a:t>Informez-vous</a:t>
                </a:r>
              </a:p>
            </p:txBody>
          </p:sp>
          <p:grpSp>
            <p:nvGrpSpPr>
              <p:cNvPr id="18" name="Groupe 17">
                <a:extLst>
                  <a:ext uri="{FF2B5EF4-FFF2-40B4-BE49-F238E27FC236}">
                    <a16:creationId xmlns:a16="http://schemas.microsoft.com/office/drawing/2014/main" id="{CC7B70BC-71BD-F4B4-DDD8-422480B812F7}"/>
                  </a:ext>
                </a:extLst>
              </p:cNvPr>
              <p:cNvGrpSpPr/>
              <p:nvPr/>
            </p:nvGrpSpPr>
            <p:grpSpPr>
              <a:xfrm>
                <a:off x="5540066" y="5245890"/>
                <a:ext cx="2188050" cy="714517"/>
                <a:chOff x="5540066" y="5245890"/>
                <a:chExt cx="2188050" cy="714517"/>
              </a:xfrm>
            </p:grpSpPr>
            <p:pic>
              <p:nvPicPr>
                <p:cNvPr id="19" name="Picture 6">
                  <a:extLst>
                    <a:ext uri="{FF2B5EF4-FFF2-40B4-BE49-F238E27FC236}">
                      <a16:creationId xmlns:a16="http://schemas.microsoft.com/office/drawing/2014/main" id="{D8614439-BB14-3091-EAC4-ABBBD8EDB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066" y="5331795"/>
                  <a:ext cx="608930" cy="6089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BDD54B8C-491B-B3D3-4977-EB07CAB28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371" y="5301589"/>
                  <a:ext cx="608930" cy="6089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0B5CA6F2-82EF-6805-13ED-210D286E2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599" y="5245890"/>
                  <a:ext cx="714517" cy="7145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Groupe 13">
              <a:extLst>
                <a:ext uri="{FF2B5EF4-FFF2-40B4-BE49-F238E27FC236}">
                  <a16:creationId xmlns:a16="http://schemas.microsoft.com/office/drawing/2014/main" id="{A7CD2EEB-3891-3AA1-36FF-16AC6C3096C0}"/>
                </a:ext>
              </a:extLst>
            </p:cNvPr>
            <p:cNvGrpSpPr/>
            <p:nvPr/>
          </p:nvGrpSpPr>
          <p:grpSpPr>
            <a:xfrm>
              <a:off x="2195418" y="3520157"/>
              <a:ext cx="1612231" cy="857012"/>
              <a:chOff x="2841010" y="5571025"/>
              <a:chExt cx="1612231" cy="857012"/>
            </a:xfrm>
          </p:grpSpPr>
          <p:sp>
            <p:nvSpPr>
              <p:cNvPr id="15" name="ZoneTexte 14">
                <a:extLst>
                  <a:ext uri="{FF2B5EF4-FFF2-40B4-BE49-F238E27FC236}">
                    <a16:creationId xmlns:a16="http://schemas.microsoft.com/office/drawing/2014/main" id="{FCD01E52-2D83-F4A6-5C22-D01C75164623}"/>
                  </a:ext>
                </a:extLst>
              </p:cNvPr>
              <p:cNvSpPr txBox="1"/>
              <p:nvPr/>
            </p:nvSpPr>
            <p:spPr>
              <a:xfrm>
                <a:off x="2841010" y="6151038"/>
                <a:ext cx="1612231" cy="276999"/>
              </a:xfrm>
              <a:prstGeom prst="rect">
                <a:avLst/>
              </a:prstGeom>
              <a:noFill/>
            </p:spPr>
            <p:txBody>
              <a:bodyPr wrap="square" rtlCol="0">
                <a:spAutoFit/>
              </a:bodyPr>
              <a:lstStyle/>
              <a:p>
                <a:pPr algn="ctr"/>
                <a:r>
                  <a:rPr lang="fr-FR" sz="1200" b="1">
                    <a:solidFill>
                      <a:srgbClr val="00529B"/>
                    </a:solidFill>
                  </a:rPr>
                  <a:t>Calfeutrez-vous</a:t>
                </a:r>
              </a:p>
            </p:txBody>
          </p:sp>
          <p:pic>
            <p:nvPicPr>
              <p:cNvPr id="16" name="Picture 18">
                <a:extLst>
                  <a:ext uri="{FF2B5EF4-FFF2-40B4-BE49-F238E27FC236}">
                    <a16:creationId xmlns:a16="http://schemas.microsoft.com/office/drawing/2014/main" id="{06D9729D-0EDD-307D-AD40-17C092106D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2659" y="5571025"/>
                <a:ext cx="608931" cy="608931"/>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ZoneTexte 49">
              <a:extLst>
                <a:ext uri="{FF2B5EF4-FFF2-40B4-BE49-F238E27FC236}">
                  <a16:creationId xmlns:a16="http://schemas.microsoft.com/office/drawing/2014/main" id="{7367B817-3EA4-23AC-77DD-693C6511806A}"/>
                </a:ext>
              </a:extLst>
            </p:cNvPr>
            <p:cNvSpPr txBox="1"/>
            <p:nvPr/>
          </p:nvSpPr>
          <p:spPr>
            <a:xfrm>
              <a:off x="3042049" y="2948455"/>
              <a:ext cx="1120326" cy="369332"/>
            </a:xfrm>
            <a:prstGeom prst="rect">
              <a:avLst/>
            </a:prstGeom>
            <a:noFill/>
          </p:spPr>
          <p:txBody>
            <a:bodyPr wrap="square">
              <a:spAutoFit/>
            </a:bodyPr>
            <a:lstStyle/>
            <a:p>
              <a:r>
                <a:rPr lang="fr-FR" sz="1800" b="1" dirty="0">
                  <a:solidFill>
                    <a:schemeClr val="accent6">
                      <a:lumMod val="60000"/>
                      <a:lumOff val="40000"/>
                    </a:schemeClr>
                  </a:solidFill>
                </a:rPr>
                <a:t>A FAIRE</a:t>
              </a:r>
              <a:endParaRPr dirty="0">
                <a:solidFill>
                  <a:schemeClr val="accent6">
                    <a:lumMod val="60000"/>
                    <a:lumOff val="40000"/>
                  </a:schemeClr>
                </a:solidFill>
              </a:endParaRPr>
            </a:p>
          </p:txBody>
        </p:sp>
      </p:grpSp>
      <p:grpSp>
        <p:nvGrpSpPr>
          <p:cNvPr id="55" name="Groupe 54">
            <a:extLst>
              <a:ext uri="{FF2B5EF4-FFF2-40B4-BE49-F238E27FC236}">
                <a16:creationId xmlns:a16="http://schemas.microsoft.com/office/drawing/2014/main" id="{1FA44F05-4EB3-6654-7C38-1CFA30285395}"/>
              </a:ext>
            </a:extLst>
          </p:cNvPr>
          <p:cNvGrpSpPr/>
          <p:nvPr/>
        </p:nvGrpSpPr>
        <p:grpSpPr>
          <a:xfrm>
            <a:off x="3395296" y="3994041"/>
            <a:ext cx="5401407" cy="1499972"/>
            <a:chOff x="901509" y="4725827"/>
            <a:chExt cx="5401407" cy="1499972"/>
          </a:xfrm>
        </p:grpSpPr>
        <p:sp>
          <p:nvSpPr>
            <p:cNvPr id="25" name="Rectangle : coins arrondis 24">
              <a:extLst>
                <a:ext uri="{FF2B5EF4-FFF2-40B4-BE49-F238E27FC236}">
                  <a16:creationId xmlns:a16="http://schemas.microsoft.com/office/drawing/2014/main" id="{FE81B1A5-5CCA-DBED-E567-DCACB0B1CA00}"/>
                </a:ext>
              </a:extLst>
            </p:cNvPr>
            <p:cNvSpPr/>
            <p:nvPr/>
          </p:nvSpPr>
          <p:spPr>
            <a:xfrm>
              <a:off x="901509" y="5118876"/>
              <a:ext cx="5401407" cy="1106908"/>
            </a:xfrm>
            <a:prstGeom prst="roundRect">
              <a:avLst/>
            </a:prstGeom>
            <a:solidFill>
              <a:srgbClr val="FFCB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e 25">
              <a:extLst>
                <a:ext uri="{FF2B5EF4-FFF2-40B4-BE49-F238E27FC236}">
                  <a16:creationId xmlns:a16="http://schemas.microsoft.com/office/drawing/2014/main" id="{1D6AB09C-1CBA-FDF9-234D-6D4003BE2680}"/>
                </a:ext>
              </a:extLst>
            </p:cNvPr>
            <p:cNvGrpSpPr/>
            <p:nvPr/>
          </p:nvGrpSpPr>
          <p:grpSpPr>
            <a:xfrm>
              <a:off x="3543729" y="5219045"/>
              <a:ext cx="2566463" cy="1006754"/>
              <a:chOff x="4933206" y="5431243"/>
              <a:chExt cx="2566463" cy="999289"/>
            </a:xfrm>
          </p:grpSpPr>
          <p:grpSp>
            <p:nvGrpSpPr>
              <p:cNvPr id="31" name="Groupe 30">
                <a:extLst>
                  <a:ext uri="{FF2B5EF4-FFF2-40B4-BE49-F238E27FC236}">
                    <a16:creationId xmlns:a16="http://schemas.microsoft.com/office/drawing/2014/main" id="{F1DFFC0C-423A-EA81-A519-60A0D9D1F786}"/>
                  </a:ext>
                </a:extLst>
              </p:cNvPr>
              <p:cNvGrpSpPr/>
              <p:nvPr/>
            </p:nvGrpSpPr>
            <p:grpSpPr>
              <a:xfrm>
                <a:off x="5971764" y="5431243"/>
                <a:ext cx="489346" cy="489346"/>
                <a:chOff x="5971764" y="5431243"/>
                <a:chExt cx="489346" cy="489346"/>
              </a:xfrm>
            </p:grpSpPr>
            <p:pic>
              <p:nvPicPr>
                <p:cNvPr id="33" name="Picture 24">
                  <a:extLst>
                    <a:ext uri="{FF2B5EF4-FFF2-40B4-BE49-F238E27FC236}">
                      <a16:creationId xmlns:a16="http://schemas.microsoft.com/office/drawing/2014/main" id="{482467A5-FC5A-68CE-3C2F-7652BFB39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1764" y="5431243"/>
                  <a:ext cx="489346" cy="489346"/>
                </a:xfrm>
                <a:prstGeom prst="rect">
                  <a:avLst/>
                </a:prstGeom>
                <a:noFill/>
                <a:extLst>
                  <a:ext uri="{909E8E84-426E-40DD-AFC4-6F175D3DCCD1}">
                    <a14:hiddenFill xmlns:a14="http://schemas.microsoft.com/office/drawing/2010/main">
                      <a:solidFill>
                        <a:srgbClr val="FFFFFF"/>
                      </a:solidFill>
                    </a14:hiddenFill>
                  </a:ext>
                </a:extLst>
              </p:spPr>
            </p:pic>
            <p:sp>
              <p:nvSpPr>
                <p:cNvPr id="34" name="Signe de multiplication 34">
                  <a:extLst>
                    <a:ext uri="{FF2B5EF4-FFF2-40B4-BE49-F238E27FC236}">
                      <a16:creationId xmlns:a16="http://schemas.microsoft.com/office/drawing/2014/main" id="{1AED2B48-B3FB-3E3B-2186-65A4F118F861}"/>
                    </a:ext>
                  </a:extLst>
                </p:cNvPr>
                <p:cNvSpPr/>
                <p:nvPr/>
              </p:nvSpPr>
              <p:spPr>
                <a:xfrm>
                  <a:off x="6017708" y="5480476"/>
                  <a:ext cx="409567" cy="390867"/>
                </a:xfrm>
                <a:prstGeom prst="mathMultiply">
                  <a:avLst>
                    <a:gd name="adj1" fmla="val 1118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ZoneTexte 31">
                <a:extLst>
                  <a:ext uri="{FF2B5EF4-FFF2-40B4-BE49-F238E27FC236}">
                    <a16:creationId xmlns:a16="http://schemas.microsoft.com/office/drawing/2014/main" id="{EF25F522-B3F2-D02B-B9CC-3234B022E564}"/>
                  </a:ext>
                </a:extLst>
              </p:cNvPr>
              <p:cNvSpPr txBox="1"/>
              <p:nvPr/>
            </p:nvSpPr>
            <p:spPr>
              <a:xfrm>
                <a:off x="4933206" y="5968867"/>
                <a:ext cx="2566463" cy="461665"/>
              </a:xfrm>
              <a:prstGeom prst="rect">
                <a:avLst/>
              </a:prstGeom>
              <a:noFill/>
            </p:spPr>
            <p:txBody>
              <a:bodyPr wrap="square" rtlCol="0">
                <a:spAutoFit/>
              </a:bodyPr>
              <a:lstStyle/>
              <a:p>
                <a:pPr algn="ctr"/>
                <a:r>
                  <a:rPr lang="fr-FR" sz="1200" b="1">
                    <a:solidFill>
                      <a:srgbClr val="00529B"/>
                    </a:solidFill>
                  </a:rPr>
                  <a:t>N’utilisez pas le téléphone </a:t>
                </a:r>
                <a:br>
                  <a:rPr lang="fr-FR" sz="1200" b="1">
                    <a:solidFill>
                      <a:srgbClr val="00529B"/>
                    </a:solidFill>
                  </a:rPr>
                </a:br>
                <a:r>
                  <a:rPr lang="fr-FR" sz="1200" b="1">
                    <a:solidFill>
                      <a:srgbClr val="00529B"/>
                    </a:solidFill>
                  </a:rPr>
                  <a:t>(sauf urgence)</a:t>
                </a:r>
              </a:p>
            </p:txBody>
          </p:sp>
        </p:grpSp>
        <p:grpSp>
          <p:nvGrpSpPr>
            <p:cNvPr id="27" name="Groupe 26">
              <a:extLst>
                <a:ext uri="{FF2B5EF4-FFF2-40B4-BE49-F238E27FC236}">
                  <a16:creationId xmlns:a16="http://schemas.microsoft.com/office/drawing/2014/main" id="{06C5924D-891C-D87D-BA21-BB7D13891B92}"/>
                </a:ext>
              </a:extLst>
            </p:cNvPr>
            <p:cNvGrpSpPr/>
            <p:nvPr/>
          </p:nvGrpSpPr>
          <p:grpSpPr>
            <a:xfrm>
              <a:off x="1336042" y="5172034"/>
              <a:ext cx="2338806" cy="1043533"/>
              <a:chOff x="2725519" y="5384532"/>
              <a:chExt cx="2338806" cy="1043533"/>
            </a:xfrm>
          </p:grpSpPr>
          <p:pic>
            <p:nvPicPr>
              <p:cNvPr id="28" name="Picture 20">
                <a:extLst>
                  <a:ext uri="{FF2B5EF4-FFF2-40B4-BE49-F238E27FC236}">
                    <a16:creationId xmlns:a16="http://schemas.microsoft.com/office/drawing/2014/main" id="{2FEEF669-D889-B625-D888-7DF97A6DD3F8}"/>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307" y="5384532"/>
                <a:ext cx="597326" cy="597326"/>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6F3C59D5-6661-F3CB-7992-F67596787F9F}"/>
                  </a:ext>
                </a:extLst>
              </p:cNvPr>
              <p:cNvSpPr txBox="1"/>
              <p:nvPr/>
            </p:nvSpPr>
            <p:spPr>
              <a:xfrm>
                <a:off x="2725519" y="5966400"/>
                <a:ext cx="2338806" cy="461665"/>
              </a:xfrm>
              <a:prstGeom prst="rect">
                <a:avLst/>
              </a:prstGeom>
              <a:noFill/>
            </p:spPr>
            <p:txBody>
              <a:bodyPr wrap="square" rtlCol="0">
                <a:spAutoFit/>
              </a:bodyPr>
              <a:lstStyle/>
              <a:p>
                <a:pPr algn="ctr"/>
                <a:r>
                  <a:rPr lang="fr-FR" sz="1200" b="1">
                    <a:solidFill>
                      <a:srgbClr val="00529B"/>
                    </a:solidFill>
                  </a:rPr>
                  <a:t>N’allez pas chercher </a:t>
                </a:r>
              </a:p>
              <a:p>
                <a:pPr algn="ctr"/>
                <a:r>
                  <a:rPr lang="fr-FR" sz="1200" b="1">
                    <a:solidFill>
                      <a:srgbClr val="00529B"/>
                    </a:solidFill>
                  </a:rPr>
                  <a:t>vos enfants à l’école</a:t>
                </a:r>
              </a:p>
            </p:txBody>
          </p:sp>
          <p:sp>
            <p:nvSpPr>
              <p:cNvPr id="30" name="Signe de multiplication 30">
                <a:extLst>
                  <a:ext uri="{FF2B5EF4-FFF2-40B4-BE49-F238E27FC236}">
                    <a16:creationId xmlns:a16="http://schemas.microsoft.com/office/drawing/2014/main" id="{B1E20822-4D08-F028-92AA-1384E56B9D0F}"/>
                  </a:ext>
                </a:extLst>
              </p:cNvPr>
              <p:cNvSpPr/>
              <p:nvPr/>
            </p:nvSpPr>
            <p:spPr>
              <a:xfrm>
                <a:off x="3667504" y="5575387"/>
                <a:ext cx="409567" cy="390867"/>
              </a:xfrm>
              <a:prstGeom prst="mathMultiply">
                <a:avLst>
                  <a:gd name="adj1" fmla="val 1118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ZoneTexte 53">
              <a:extLst>
                <a:ext uri="{FF2B5EF4-FFF2-40B4-BE49-F238E27FC236}">
                  <a16:creationId xmlns:a16="http://schemas.microsoft.com/office/drawing/2014/main" id="{EEC98620-16C8-C29F-CE99-688652CEA15C}"/>
                </a:ext>
              </a:extLst>
            </p:cNvPr>
            <p:cNvSpPr txBox="1"/>
            <p:nvPr/>
          </p:nvSpPr>
          <p:spPr>
            <a:xfrm>
              <a:off x="2600331" y="4725827"/>
              <a:ext cx="2149033" cy="369332"/>
            </a:xfrm>
            <a:prstGeom prst="rect">
              <a:avLst/>
            </a:prstGeom>
            <a:noFill/>
          </p:spPr>
          <p:txBody>
            <a:bodyPr wrap="square">
              <a:spAutoFit/>
            </a:bodyPr>
            <a:lstStyle/>
            <a:p>
              <a:r>
                <a:rPr lang="fr-FR" sz="1800" b="1" dirty="0">
                  <a:solidFill>
                    <a:srgbClr val="FFCBCB"/>
                  </a:solidFill>
                </a:rPr>
                <a:t>A NE PAS FAIRE</a:t>
              </a:r>
              <a:endParaRPr dirty="0">
                <a:solidFill>
                  <a:srgbClr val="FFCBCB"/>
                </a:solidFill>
              </a:endParaRPr>
            </a:p>
          </p:txBody>
        </p:sp>
      </p:grpSp>
    </p:spTree>
    <p:extLst>
      <p:ext uri="{BB962C8B-B14F-4D97-AF65-F5344CB8AC3E}">
        <p14:creationId xmlns:p14="http://schemas.microsoft.com/office/powerpoint/2010/main" val="46361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6"/>
                                        </p:tgtEl>
                                      </p:cBhvr>
                                    </p:animEffect>
                                    <p:set>
                                      <p:cBhvr>
                                        <p:cTn id="20" dur="1" fill="hold">
                                          <p:stCondLst>
                                            <p:cond delay="499"/>
                                          </p:stCondLst>
                                        </p:cTn>
                                        <p:tgtEl>
                                          <p:spTgt spid="4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CE50D2E-B173-D00A-D886-BFD6B3493BFD}"/>
              </a:ext>
            </a:extLst>
          </p:cNvPr>
          <p:cNvSpPr>
            <a:spLocks noGrp="1"/>
          </p:cNvSpPr>
          <p:nvPr>
            <p:ph type="body" sz="quarter" idx="10"/>
          </p:nvPr>
        </p:nvSpPr>
        <p:spPr>
          <a:xfrm>
            <a:off x="450001" y="340272"/>
            <a:ext cx="4664924" cy="367005"/>
          </a:xfrm>
        </p:spPr>
        <p:txBody>
          <a:bodyPr/>
          <a:lstStyle/>
          <a:p>
            <a:r>
              <a:rPr lang="fr-FR" dirty="0"/>
              <a:t>L’alerte aux populations</a:t>
            </a:r>
          </a:p>
        </p:txBody>
      </p:sp>
      <p:sp>
        <p:nvSpPr>
          <p:cNvPr id="3" name="Espace réservé du texte 2">
            <a:extLst>
              <a:ext uri="{FF2B5EF4-FFF2-40B4-BE49-F238E27FC236}">
                <a16:creationId xmlns:a16="http://schemas.microsoft.com/office/drawing/2014/main" id="{904BB727-F072-CF2F-2DDB-77A6BED6ED22}"/>
              </a:ext>
            </a:extLst>
          </p:cNvPr>
          <p:cNvSpPr>
            <a:spLocks noGrp="1"/>
          </p:cNvSpPr>
          <p:nvPr>
            <p:ph type="body" sz="quarter" idx="11"/>
          </p:nvPr>
        </p:nvSpPr>
        <p:spPr/>
        <p:txBody>
          <a:bodyPr/>
          <a:lstStyle/>
          <a:p>
            <a:r>
              <a:rPr lang="fr-FR" dirty="0"/>
              <a:t>Conduite à tenir</a:t>
            </a:r>
            <a:endParaRPr dirty="0"/>
          </a:p>
        </p:txBody>
      </p:sp>
      <p:sp>
        <p:nvSpPr>
          <p:cNvPr id="46" name="ZoneTexte 45">
            <a:extLst>
              <a:ext uri="{FF2B5EF4-FFF2-40B4-BE49-F238E27FC236}">
                <a16:creationId xmlns:a16="http://schemas.microsoft.com/office/drawing/2014/main" id="{47BC92DD-9810-3B09-2B1C-955382BBC3C7}"/>
              </a:ext>
            </a:extLst>
          </p:cNvPr>
          <p:cNvSpPr txBox="1"/>
          <p:nvPr/>
        </p:nvSpPr>
        <p:spPr>
          <a:xfrm>
            <a:off x="3926797" y="1576009"/>
            <a:ext cx="4338404"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Corne de brume</a:t>
            </a:r>
          </a:p>
        </p:txBody>
      </p:sp>
      <p:grpSp>
        <p:nvGrpSpPr>
          <p:cNvPr id="53" name="Groupe 52">
            <a:extLst>
              <a:ext uri="{FF2B5EF4-FFF2-40B4-BE49-F238E27FC236}">
                <a16:creationId xmlns:a16="http://schemas.microsoft.com/office/drawing/2014/main" id="{D59BA3CC-A373-E0FE-5D9E-FD84ED4FB0F6}"/>
              </a:ext>
            </a:extLst>
          </p:cNvPr>
          <p:cNvGrpSpPr/>
          <p:nvPr/>
        </p:nvGrpSpPr>
        <p:grpSpPr>
          <a:xfrm>
            <a:off x="4295316" y="2210054"/>
            <a:ext cx="3601365" cy="1504231"/>
            <a:chOff x="7871990" y="2940015"/>
            <a:chExt cx="3601365" cy="1504231"/>
          </a:xfrm>
        </p:grpSpPr>
        <p:sp>
          <p:nvSpPr>
            <p:cNvPr id="44" name="Rectangle : coins arrondis 43">
              <a:extLst>
                <a:ext uri="{FF2B5EF4-FFF2-40B4-BE49-F238E27FC236}">
                  <a16:creationId xmlns:a16="http://schemas.microsoft.com/office/drawing/2014/main" id="{ECB2FC49-3835-C668-0DF7-354F597276E6}"/>
                </a:ext>
              </a:extLst>
            </p:cNvPr>
            <p:cNvSpPr/>
            <p:nvPr/>
          </p:nvSpPr>
          <p:spPr>
            <a:xfrm>
              <a:off x="7871990" y="3337338"/>
              <a:ext cx="3601365" cy="1106908"/>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oneTexte 44">
              <a:extLst>
                <a:ext uri="{FF2B5EF4-FFF2-40B4-BE49-F238E27FC236}">
                  <a16:creationId xmlns:a16="http://schemas.microsoft.com/office/drawing/2014/main" id="{38D4B210-F4A7-E122-2676-DF2749D9F4E6}"/>
                </a:ext>
              </a:extLst>
            </p:cNvPr>
            <p:cNvSpPr txBox="1"/>
            <p:nvPr/>
          </p:nvSpPr>
          <p:spPr>
            <a:xfrm>
              <a:off x="8022538" y="3659960"/>
              <a:ext cx="3300268" cy="461665"/>
            </a:xfrm>
            <a:prstGeom prst="rect">
              <a:avLst/>
            </a:prstGeom>
            <a:noFill/>
          </p:spPr>
          <p:txBody>
            <a:bodyPr wrap="square" rtlCol="0">
              <a:spAutoFit/>
            </a:bodyPr>
            <a:lstStyle/>
            <a:p>
              <a:pPr algn="ctr"/>
              <a:r>
                <a:rPr lang="fr-FR" sz="1200" b="1" dirty="0">
                  <a:solidFill>
                    <a:srgbClr val="00497E"/>
                  </a:solidFill>
                </a:rPr>
                <a:t>Quitter le cours de la rivière </a:t>
              </a:r>
              <a:br>
                <a:rPr lang="fr-FR" sz="1200" b="1" dirty="0">
                  <a:solidFill>
                    <a:srgbClr val="00497E"/>
                  </a:solidFill>
                </a:rPr>
              </a:br>
              <a:r>
                <a:rPr lang="fr-FR" sz="1200" b="1" dirty="0">
                  <a:solidFill>
                    <a:srgbClr val="00497E"/>
                  </a:solidFill>
                </a:rPr>
                <a:t>et se réfugier en hauteur</a:t>
              </a:r>
            </a:p>
          </p:txBody>
        </p:sp>
        <p:sp>
          <p:nvSpPr>
            <p:cNvPr id="52" name="ZoneTexte 51">
              <a:extLst>
                <a:ext uri="{FF2B5EF4-FFF2-40B4-BE49-F238E27FC236}">
                  <a16:creationId xmlns:a16="http://schemas.microsoft.com/office/drawing/2014/main" id="{1760F74C-8579-4339-800E-857BD7D6721D}"/>
                </a:ext>
              </a:extLst>
            </p:cNvPr>
            <p:cNvSpPr txBox="1"/>
            <p:nvPr/>
          </p:nvSpPr>
          <p:spPr>
            <a:xfrm>
              <a:off x="9112509" y="2940015"/>
              <a:ext cx="1120326" cy="369332"/>
            </a:xfrm>
            <a:prstGeom prst="rect">
              <a:avLst/>
            </a:prstGeom>
            <a:noFill/>
          </p:spPr>
          <p:txBody>
            <a:bodyPr wrap="square">
              <a:spAutoFit/>
            </a:bodyPr>
            <a:lstStyle/>
            <a:p>
              <a:r>
                <a:rPr lang="fr-FR" sz="1800" b="1" dirty="0">
                  <a:solidFill>
                    <a:schemeClr val="accent6">
                      <a:lumMod val="60000"/>
                      <a:lumOff val="40000"/>
                    </a:schemeClr>
                  </a:solidFill>
                </a:rPr>
                <a:t>A FAIRE</a:t>
              </a:r>
              <a:endParaRPr dirty="0">
                <a:solidFill>
                  <a:schemeClr val="accent6">
                    <a:lumMod val="60000"/>
                    <a:lumOff val="40000"/>
                  </a:schemeClr>
                </a:solidFill>
              </a:endParaRPr>
            </a:p>
          </p:txBody>
        </p:sp>
      </p:grpSp>
    </p:spTree>
    <p:extLst>
      <p:ext uri="{BB962C8B-B14F-4D97-AF65-F5344CB8AC3E}">
        <p14:creationId xmlns:p14="http://schemas.microsoft.com/office/powerpoint/2010/main" val="2330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CE50D2E-B173-D00A-D886-BFD6B3493BFD}"/>
              </a:ext>
            </a:extLst>
          </p:cNvPr>
          <p:cNvSpPr>
            <a:spLocks noGrp="1"/>
          </p:cNvSpPr>
          <p:nvPr>
            <p:ph type="body" sz="quarter" idx="10"/>
          </p:nvPr>
        </p:nvSpPr>
        <p:spPr>
          <a:xfrm>
            <a:off x="450001" y="340272"/>
            <a:ext cx="4664924" cy="367005"/>
          </a:xfrm>
        </p:spPr>
        <p:txBody>
          <a:bodyPr/>
          <a:lstStyle/>
          <a:p>
            <a:r>
              <a:rPr lang="fr-FR" dirty="0"/>
              <a:t>L’alerte aux populations</a:t>
            </a:r>
          </a:p>
        </p:txBody>
      </p:sp>
      <p:sp>
        <p:nvSpPr>
          <p:cNvPr id="3" name="Espace réservé du texte 2">
            <a:extLst>
              <a:ext uri="{FF2B5EF4-FFF2-40B4-BE49-F238E27FC236}">
                <a16:creationId xmlns:a16="http://schemas.microsoft.com/office/drawing/2014/main" id="{904BB727-F072-CF2F-2DDB-77A6BED6ED22}"/>
              </a:ext>
            </a:extLst>
          </p:cNvPr>
          <p:cNvSpPr>
            <a:spLocks noGrp="1"/>
          </p:cNvSpPr>
          <p:nvPr>
            <p:ph type="body" sz="quarter" idx="11"/>
          </p:nvPr>
        </p:nvSpPr>
        <p:spPr>
          <a:xfrm>
            <a:off x="449999" y="801518"/>
            <a:ext cx="5349362" cy="313932"/>
          </a:xfrm>
        </p:spPr>
        <p:txBody>
          <a:bodyPr/>
          <a:lstStyle/>
          <a:p>
            <a:r>
              <a:rPr lang="fr-FR" dirty="0"/>
              <a:t>Les outils secondaires de diffusion des alertes</a:t>
            </a:r>
          </a:p>
        </p:txBody>
      </p:sp>
      <p:grpSp>
        <p:nvGrpSpPr>
          <p:cNvPr id="12" name="Groupe 11">
            <a:extLst>
              <a:ext uri="{FF2B5EF4-FFF2-40B4-BE49-F238E27FC236}">
                <a16:creationId xmlns:a16="http://schemas.microsoft.com/office/drawing/2014/main" id="{21FE000E-FC71-C611-BC80-62F71C97D434}"/>
              </a:ext>
            </a:extLst>
          </p:cNvPr>
          <p:cNvGrpSpPr/>
          <p:nvPr/>
        </p:nvGrpSpPr>
        <p:grpSpPr>
          <a:xfrm>
            <a:off x="1594930" y="4468355"/>
            <a:ext cx="2806195" cy="1282127"/>
            <a:chOff x="1594930" y="4468355"/>
            <a:chExt cx="2806195" cy="1282127"/>
          </a:xfrm>
        </p:grpSpPr>
        <p:sp>
          <p:nvSpPr>
            <p:cNvPr id="9" name="ZoneTexte 8">
              <a:extLst>
                <a:ext uri="{FF2B5EF4-FFF2-40B4-BE49-F238E27FC236}">
                  <a16:creationId xmlns:a16="http://schemas.microsoft.com/office/drawing/2014/main" id="{F417EDE7-193F-1E64-052F-B0C59C01EA1F}"/>
                </a:ext>
              </a:extLst>
            </p:cNvPr>
            <p:cNvSpPr txBox="1"/>
            <p:nvPr/>
          </p:nvSpPr>
          <p:spPr>
            <a:xfrm>
              <a:off x="1594930" y="5341859"/>
              <a:ext cx="2806195"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Médias</a:t>
              </a:r>
            </a:p>
          </p:txBody>
        </p:sp>
        <p:grpSp>
          <p:nvGrpSpPr>
            <p:cNvPr id="59" name="Groupe 58">
              <a:extLst>
                <a:ext uri="{FF2B5EF4-FFF2-40B4-BE49-F238E27FC236}">
                  <a16:creationId xmlns:a16="http://schemas.microsoft.com/office/drawing/2014/main" id="{304F35A7-B759-59A8-514D-8C216D2507BA}"/>
                </a:ext>
              </a:extLst>
            </p:cNvPr>
            <p:cNvGrpSpPr/>
            <p:nvPr/>
          </p:nvGrpSpPr>
          <p:grpSpPr>
            <a:xfrm>
              <a:off x="1972586" y="4468355"/>
              <a:ext cx="2140219" cy="637788"/>
              <a:chOff x="1102002" y="4775576"/>
              <a:chExt cx="2140219" cy="637788"/>
            </a:xfrm>
          </p:grpSpPr>
          <p:pic>
            <p:nvPicPr>
              <p:cNvPr id="56" name="Image 55">
                <a:extLst>
                  <a:ext uri="{FF2B5EF4-FFF2-40B4-BE49-F238E27FC236}">
                    <a16:creationId xmlns:a16="http://schemas.microsoft.com/office/drawing/2014/main" id="{2CBC001A-6591-514F-7CF7-4900B7FFA34A}"/>
                  </a:ext>
                </a:extLst>
              </p:cNvPr>
              <p:cNvPicPr>
                <a:picLocks noChangeAspect="1"/>
              </p:cNvPicPr>
              <p:nvPr/>
            </p:nvPicPr>
            <p:blipFill>
              <a:blip r:embed="rId3"/>
              <a:stretch>
                <a:fillRect/>
              </a:stretch>
            </p:blipFill>
            <p:spPr>
              <a:xfrm>
                <a:off x="1936786" y="4775576"/>
                <a:ext cx="562529" cy="562529"/>
              </a:xfrm>
              <a:prstGeom prst="rect">
                <a:avLst/>
              </a:prstGeom>
            </p:spPr>
          </p:pic>
          <p:pic>
            <p:nvPicPr>
              <p:cNvPr id="57" name="Image 56">
                <a:extLst>
                  <a:ext uri="{FF2B5EF4-FFF2-40B4-BE49-F238E27FC236}">
                    <a16:creationId xmlns:a16="http://schemas.microsoft.com/office/drawing/2014/main" id="{2CC4DEAD-9800-3CEE-4C1B-53F30AB476B8}"/>
                  </a:ext>
                </a:extLst>
              </p:cNvPr>
              <p:cNvPicPr>
                <a:picLocks noChangeAspect="1"/>
              </p:cNvPicPr>
              <p:nvPr/>
            </p:nvPicPr>
            <p:blipFill>
              <a:blip r:embed="rId4"/>
              <a:stretch>
                <a:fillRect/>
              </a:stretch>
            </p:blipFill>
            <p:spPr>
              <a:xfrm>
                <a:off x="1102002" y="4775576"/>
                <a:ext cx="637788" cy="637788"/>
              </a:xfrm>
              <a:prstGeom prst="rect">
                <a:avLst/>
              </a:prstGeom>
            </p:spPr>
          </p:pic>
          <p:pic>
            <p:nvPicPr>
              <p:cNvPr id="58" name="Image 57">
                <a:extLst>
                  <a:ext uri="{FF2B5EF4-FFF2-40B4-BE49-F238E27FC236}">
                    <a16:creationId xmlns:a16="http://schemas.microsoft.com/office/drawing/2014/main" id="{B6F4D8D9-F0D5-B773-0290-39A518561DB7}"/>
                  </a:ext>
                </a:extLst>
              </p:cNvPr>
              <p:cNvPicPr>
                <a:picLocks noChangeAspect="1"/>
              </p:cNvPicPr>
              <p:nvPr/>
            </p:nvPicPr>
            <p:blipFill>
              <a:blip r:embed="rId5"/>
              <a:stretch>
                <a:fillRect/>
              </a:stretch>
            </p:blipFill>
            <p:spPr>
              <a:xfrm>
                <a:off x="2696311" y="4775578"/>
                <a:ext cx="545910" cy="545910"/>
              </a:xfrm>
              <a:prstGeom prst="rect">
                <a:avLst/>
              </a:prstGeom>
            </p:spPr>
          </p:pic>
        </p:grpSp>
      </p:grpSp>
      <p:grpSp>
        <p:nvGrpSpPr>
          <p:cNvPr id="13" name="Groupe 12">
            <a:extLst>
              <a:ext uri="{FF2B5EF4-FFF2-40B4-BE49-F238E27FC236}">
                <a16:creationId xmlns:a16="http://schemas.microsoft.com/office/drawing/2014/main" id="{B77BDCCF-D54A-7674-E2A4-D05A24A4878A}"/>
              </a:ext>
            </a:extLst>
          </p:cNvPr>
          <p:cNvGrpSpPr/>
          <p:nvPr/>
        </p:nvGrpSpPr>
        <p:grpSpPr>
          <a:xfrm>
            <a:off x="5114925" y="4468356"/>
            <a:ext cx="2680571" cy="1282126"/>
            <a:chOff x="5114925" y="4468356"/>
            <a:chExt cx="2680571" cy="1282126"/>
          </a:xfrm>
        </p:grpSpPr>
        <p:sp>
          <p:nvSpPr>
            <p:cNvPr id="19" name="ZoneTexte 18">
              <a:extLst>
                <a:ext uri="{FF2B5EF4-FFF2-40B4-BE49-F238E27FC236}">
                  <a16:creationId xmlns:a16="http://schemas.microsoft.com/office/drawing/2014/main" id="{B3D800EE-4140-3FB5-11DC-76137C9AE266}"/>
                </a:ext>
              </a:extLst>
            </p:cNvPr>
            <p:cNvSpPr txBox="1"/>
            <p:nvPr/>
          </p:nvSpPr>
          <p:spPr>
            <a:xfrm>
              <a:off x="5114925" y="5341859"/>
              <a:ext cx="2680571"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Réseaux sociaux</a:t>
              </a:r>
            </a:p>
          </p:txBody>
        </p:sp>
        <p:grpSp>
          <p:nvGrpSpPr>
            <p:cNvPr id="55" name="Groupe 54">
              <a:extLst>
                <a:ext uri="{FF2B5EF4-FFF2-40B4-BE49-F238E27FC236}">
                  <a16:creationId xmlns:a16="http://schemas.microsoft.com/office/drawing/2014/main" id="{01AB321F-8894-4F70-37FD-332479D190C9}"/>
                </a:ext>
              </a:extLst>
            </p:cNvPr>
            <p:cNvGrpSpPr/>
            <p:nvPr/>
          </p:nvGrpSpPr>
          <p:grpSpPr>
            <a:xfrm>
              <a:off x="5114925" y="4468356"/>
              <a:ext cx="2680571" cy="573208"/>
              <a:chOff x="4504136" y="4775577"/>
              <a:chExt cx="2680571" cy="573208"/>
            </a:xfrm>
          </p:grpSpPr>
          <p:pic>
            <p:nvPicPr>
              <p:cNvPr id="51" name="Image 50">
                <a:extLst>
                  <a:ext uri="{FF2B5EF4-FFF2-40B4-BE49-F238E27FC236}">
                    <a16:creationId xmlns:a16="http://schemas.microsoft.com/office/drawing/2014/main" id="{1DA9C215-14F4-5C2C-0501-4A788A19D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4924" y="4775577"/>
                <a:ext cx="545911" cy="545911"/>
              </a:xfrm>
              <a:prstGeom prst="rect">
                <a:avLst/>
              </a:prstGeom>
            </p:spPr>
          </p:pic>
          <p:pic>
            <p:nvPicPr>
              <p:cNvPr id="53" name="Image 52">
                <a:extLst>
                  <a:ext uri="{FF2B5EF4-FFF2-40B4-BE49-F238E27FC236}">
                    <a16:creationId xmlns:a16="http://schemas.microsoft.com/office/drawing/2014/main" id="{B9EEF52C-BCBA-8445-59A7-706B66D732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4136" y="4775578"/>
                <a:ext cx="545910" cy="545910"/>
              </a:xfrm>
              <a:prstGeom prst="rect">
                <a:avLst/>
              </a:prstGeom>
            </p:spPr>
          </p:pic>
          <p:pic>
            <p:nvPicPr>
              <p:cNvPr id="54" name="Image 53">
                <a:extLst>
                  <a:ext uri="{FF2B5EF4-FFF2-40B4-BE49-F238E27FC236}">
                    <a16:creationId xmlns:a16="http://schemas.microsoft.com/office/drawing/2014/main" id="{4437CB64-34A1-BBDF-555C-D3567FB51F1A}"/>
                  </a:ext>
                </a:extLst>
              </p:cNvPr>
              <p:cNvPicPr>
                <a:picLocks noChangeAspect="1"/>
              </p:cNvPicPr>
              <p:nvPr/>
            </p:nvPicPr>
            <p:blipFill>
              <a:blip r:embed="rId8"/>
              <a:stretch>
                <a:fillRect/>
              </a:stretch>
            </p:blipFill>
            <p:spPr>
              <a:xfrm>
                <a:off x="5725713" y="4814479"/>
                <a:ext cx="507009" cy="507009"/>
              </a:xfrm>
              <a:prstGeom prst="rect">
                <a:avLst/>
              </a:prstGeom>
            </p:spPr>
          </p:pic>
          <p:pic>
            <p:nvPicPr>
              <p:cNvPr id="3074" name="Picture 2" descr="mariane | Le Val David">
                <a:extLst>
                  <a:ext uri="{FF2B5EF4-FFF2-40B4-BE49-F238E27FC236}">
                    <a16:creationId xmlns:a16="http://schemas.microsoft.com/office/drawing/2014/main" id="{EC8E832F-D292-11D8-A4A4-4A3D4C2BEF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7600" y="4802873"/>
                <a:ext cx="887107" cy="54591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e 14">
            <a:extLst>
              <a:ext uri="{FF2B5EF4-FFF2-40B4-BE49-F238E27FC236}">
                <a16:creationId xmlns:a16="http://schemas.microsoft.com/office/drawing/2014/main" id="{72D3A820-5382-530C-54A6-60F53609346D}"/>
              </a:ext>
            </a:extLst>
          </p:cNvPr>
          <p:cNvGrpSpPr/>
          <p:nvPr/>
        </p:nvGrpSpPr>
        <p:grpSpPr>
          <a:xfrm>
            <a:off x="8509298" y="4492970"/>
            <a:ext cx="2354714" cy="1257512"/>
            <a:chOff x="8509298" y="4492970"/>
            <a:chExt cx="2354714" cy="1257512"/>
          </a:xfrm>
        </p:grpSpPr>
        <p:sp>
          <p:nvSpPr>
            <p:cNvPr id="11" name="ZoneTexte 10">
              <a:extLst>
                <a:ext uri="{FF2B5EF4-FFF2-40B4-BE49-F238E27FC236}">
                  <a16:creationId xmlns:a16="http://schemas.microsoft.com/office/drawing/2014/main" id="{D77CE2E9-F51D-99D9-2768-C66B4E25363A}"/>
                </a:ext>
              </a:extLst>
            </p:cNvPr>
            <p:cNvSpPr txBox="1"/>
            <p:nvPr/>
          </p:nvSpPr>
          <p:spPr>
            <a:xfrm>
              <a:off x="8509298" y="5341859"/>
              <a:ext cx="2354714"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Autres outils</a:t>
              </a:r>
            </a:p>
          </p:txBody>
        </p:sp>
        <p:pic>
          <p:nvPicPr>
            <p:cNvPr id="62" name="Image 61">
              <a:extLst>
                <a:ext uri="{FF2B5EF4-FFF2-40B4-BE49-F238E27FC236}">
                  <a16:creationId xmlns:a16="http://schemas.microsoft.com/office/drawing/2014/main" id="{5FB36430-5182-3101-E896-0478D61AAC7D}"/>
                </a:ext>
              </a:extLst>
            </p:cNvPr>
            <p:cNvPicPr>
              <a:picLocks noChangeAspect="1"/>
            </p:cNvPicPr>
            <p:nvPr/>
          </p:nvPicPr>
          <p:blipFill>
            <a:blip r:embed="rId10"/>
            <a:stretch>
              <a:fillRect/>
            </a:stretch>
          </p:blipFill>
          <p:spPr>
            <a:xfrm>
              <a:off x="8974702" y="4492970"/>
              <a:ext cx="1375136" cy="537913"/>
            </a:xfrm>
            <a:prstGeom prst="rect">
              <a:avLst/>
            </a:prstGeom>
          </p:spPr>
        </p:pic>
      </p:grpSp>
      <p:grpSp>
        <p:nvGrpSpPr>
          <p:cNvPr id="6" name="Groupe 5">
            <a:extLst>
              <a:ext uri="{FF2B5EF4-FFF2-40B4-BE49-F238E27FC236}">
                <a16:creationId xmlns:a16="http://schemas.microsoft.com/office/drawing/2014/main" id="{F513BDA5-C1B0-2676-C123-7BD23EE37404}"/>
              </a:ext>
            </a:extLst>
          </p:cNvPr>
          <p:cNvGrpSpPr/>
          <p:nvPr/>
        </p:nvGrpSpPr>
        <p:grpSpPr>
          <a:xfrm>
            <a:off x="2044253" y="2055127"/>
            <a:ext cx="8527077" cy="1667805"/>
            <a:chOff x="2044253" y="2055127"/>
            <a:chExt cx="8527077" cy="1667805"/>
          </a:xfrm>
        </p:grpSpPr>
        <p:sp>
          <p:nvSpPr>
            <p:cNvPr id="10" name="ZoneTexte 9">
              <a:extLst>
                <a:ext uri="{FF2B5EF4-FFF2-40B4-BE49-F238E27FC236}">
                  <a16:creationId xmlns:a16="http://schemas.microsoft.com/office/drawing/2014/main" id="{420B4AC0-89FD-D89C-9A08-E28325C0C4D5}"/>
                </a:ext>
              </a:extLst>
            </p:cNvPr>
            <p:cNvSpPr txBox="1"/>
            <p:nvPr/>
          </p:nvSpPr>
          <p:spPr>
            <a:xfrm>
              <a:off x="2044253" y="3314309"/>
              <a:ext cx="2354714"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Signal spécifique</a:t>
              </a:r>
            </a:p>
          </p:txBody>
        </p:sp>
        <p:sp>
          <p:nvSpPr>
            <p:cNvPr id="21" name="Rectangle 20">
              <a:extLst>
                <a:ext uri="{FF2B5EF4-FFF2-40B4-BE49-F238E27FC236}">
                  <a16:creationId xmlns:a16="http://schemas.microsoft.com/office/drawing/2014/main" id="{923BBF71-A59F-7B1D-E4DD-FCC8EA132EB4}"/>
                </a:ext>
              </a:extLst>
            </p:cNvPr>
            <p:cNvSpPr/>
            <p:nvPr/>
          </p:nvSpPr>
          <p:spPr>
            <a:xfrm>
              <a:off x="4732281" y="2055127"/>
              <a:ext cx="5839049" cy="1667805"/>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C00000"/>
                  </a:solidFill>
                </a:rPr>
                <a:t>Pour lutter contre la transmission </a:t>
              </a:r>
              <a:br>
                <a:rPr lang="fr-FR" sz="1400" b="1" dirty="0">
                  <a:solidFill>
                    <a:srgbClr val="C00000"/>
                  </a:solidFill>
                </a:rPr>
              </a:br>
              <a:r>
                <a:rPr lang="fr-FR" sz="1400" b="1" dirty="0">
                  <a:solidFill>
                    <a:srgbClr val="C00000"/>
                  </a:solidFill>
                </a:rPr>
                <a:t>de maladies infectieuses contagieuses, les services de l’État peuvent diffuser des informations générales concernant </a:t>
              </a:r>
              <a:br>
                <a:rPr lang="fr-FR" sz="1400" b="1" dirty="0">
                  <a:solidFill>
                    <a:srgbClr val="C00000"/>
                  </a:solidFill>
                </a:rPr>
              </a:br>
              <a:r>
                <a:rPr lang="fr-FR" sz="1400" b="1" dirty="0">
                  <a:solidFill>
                    <a:srgbClr val="C00000"/>
                  </a:solidFill>
                </a:rPr>
                <a:t>la mise en application de mesures spécifiques, notamment </a:t>
              </a:r>
            </a:p>
            <a:p>
              <a:pPr algn="ctr"/>
              <a:r>
                <a:rPr lang="fr-FR" sz="1400" b="1" dirty="0">
                  <a:solidFill>
                    <a:srgbClr val="C00000"/>
                  </a:solidFill>
                </a:rPr>
                <a:t>des mesures barrières et de distanciation physique.</a:t>
              </a:r>
              <a:endParaRPr lang="en-US" sz="1400" b="1" dirty="0">
                <a:solidFill>
                  <a:srgbClr val="C00000"/>
                </a:solidFill>
              </a:endParaRPr>
            </a:p>
          </p:txBody>
        </p:sp>
        <p:grpSp>
          <p:nvGrpSpPr>
            <p:cNvPr id="3078" name="Groupe 3077">
              <a:extLst>
                <a:ext uri="{FF2B5EF4-FFF2-40B4-BE49-F238E27FC236}">
                  <a16:creationId xmlns:a16="http://schemas.microsoft.com/office/drawing/2014/main" id="{6147EBFB-9F5A-705F-C906-D436B7140038}"/>
                </a:ext>
              </a:extLst>
            </p:cNvPr>
            <p:cNvGrpSpPr/>
            <p:nvPr/>
          </p:nvGrpSpPr>
          <p:grpSpPr>
            <a:xfrm>
              <a:off x="2238053" y="2266717"/>
              <a:ext cx="1967114" cy="720000"/>
              <a:chOff x="5376000" y="362722"/>
              <a:chExt cx="1967114" cy="720000"/>
            </a:xfrm>
          </p:grpSpPr>
          <p:pic>
            <p:nvPicPr>
              <p:cNvPr id="3072" name="Graphique 3071">
                <a:extLst>
                  <a:ext uri="{FF2B5EF4-FFF2-40B4-BE49-F238E27FC236}">
                    <a16:creationId xmlns:a16="http://schemas.microsoft.com/office/drawing/2014/main" id="{E32C7094-3D42-1FBD-DBB2-F125E940C6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76000" y="362722"/>
                <a:ext cx="720000" cy="720000"/>
              </a:xfrm>
              <a:prstGeom prst="rect">
                <a:avLst/>
              </a:prstGeom>
            </p:spPr>
          </p:pic>
          <p:pic>
            <p:nvPicPr>
              <p:cNvPr id="3075" name="Graphique 3074">
                <a:extLst>
                  <a:ext uri="{FF2B5EF4-FFF2-40B4-BE49-F238E27FC236}">
                    <a16:creationId xmlns:a16="http://schemas.microsoft.com/office/drawing/2014/main" id="{4C785F26-B02D-01AE-0B0A-DD00B06B4C96}"/>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 b="19093"/>
              <a:stretch/>
            </p:blipFill>
            <p:spPr>
              <a:xfrm>
                <a:off x="6623114" y="500196"/>
                <a:ext cx="720000" cy="582526"/>
              </a:xfrm>
              <a:prstGeom prst="rect">
                <a:avLst/>
              </a:prstGeom>
            </p:spPr>
          </p:pic>
          <p:pic>
            <p:nvPicPr>
              <p:cNvPr id="3077" name="Image 3076">
                <a:extLst>
                  <a:ext uri="{FF2B5EF4-FFF2-40B4-BE49-F238E27FC236}">
                    <a16:creationId xmlns:a16="http://schemas.microsoft.com/office/drawing/2014/main" id="{5318201C-2D1C-4DA4-1C65-013A4D2505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20146" y="500195"/>
                <a:ext cx="575291" cy="575291"/>
              </a:xfrm>
              <a:prstGeom prst="rect">
                <a:avLst/>
              </a:prstGeom>
            </p:spPr>
          </p:pic>
        </p:grpSp>
      </p:grpSp>
    </p:spTree>
    <p:extLst>
      <p:ext uri="{BB962C8B-B14F-4D97-AF65-F5344CB8AC3E}">
        <p14:creationId xmlns:p14="http://schemas.microsoft.com/office/powerpoint/2010/main" val="105626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40BAD88F-268B-1CBE-67F7-7A3AE9A03883}"/>
              </a:ext>
            </a:extLst>
          </p:cNvPr>
          <p:cNvGraphicFramePr>
            <a:graphicFrameLocks noChangeAspect="1"/>
          </p:cNvGraphicFramePr>
          <p:nvPr>
            <p:custDataLst>
              <p:tags r:id="rId1"/>
            </p:custDataLst>
            <p:extLst>
              <p:ext uri="{D42A27DB-BD31-4B8C-83A1-F6EECF244321}">
                <p14:modId xmlns:p14="http://schemas.microsoft.com/office/powerpoint/2010/main" val="734609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16" imgH="416" progId="TCLayout.ActiveDocument.1">
                  <p:embed/>
                </p:oleObj>
              </mc:Choice>
              <mc:Fallback>
                <p:oleObj name="Diapositive think-cell"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dirty="0"/>
              <a:t>L’alerte aux populations est utilisée pour </a:t>
            </a:r>
            <a:r>
              <a:rPr lang="fr-FR" b="1" dirty="0">
                <a:solidFill>
                  <a:srgbClr val="C00000"/>
                </a:solidFill>
              </a:rPr>
              <a:t>avertir les individus d’un danger imminent ou d’un événement grave</a:t>
            </a:r>
            <a:r>
              <a:rPr lang="fr-FR" dirty="0"/>
              <a:t>, en train de produire ses effets et susceptible de porter atteinte à leur intégrité physique.</a:t>
            </a:r>
          </a:p>
        </p:txBody>
      </p:sp>
      <p:sp>
        <p:nvSpPr>
          <p:cNvPr id="2" name="Espace réservé du texte 1">
            <a:extLst>
              <a:ext uri="{FF2B5EF4-FFF2-40B4-BE49-F238E27FC236}">
                <a16:creationId xmlns:a16="http://schemas.microsoft.com/office/drawing/2014/main" id="{26381315-A3E1-AF35-AA06-DE850F60869C}"/>
              </a:ext>
            </a:extLst>
          </p:cNvPr>
          <p:cNvSpPr>
            <a:spLocks noGrp="1"/>
          </p:cNvSpPr>
          <p:nvPr>
            <p:ph type="body" sz="quarter" idx="11"/>
          </p:nvPr>
        </p:nvSpPr>
        <p:spPr>
          <a:xfrm>
            <a:off x="2376307" y="261655"/>
            <a:ext cx="7142162" cy="424732"/>
          </a:xfrm>
          <a:prstGeom prst="rect">
            <a:avLst/>
          </a:prstGeom>
        </p:spPr>
        <p:txBody>
          <a:bodyPr/>
          <a:lstStyle/>
          <a:p>
            <a:r>
              <a:rPr lang="fr-FR" dirty="0"/>
              <a:t>L’alerte aux populations</a:t>
            </a:r>
          </a:p>
        </p:txBody>
      </p:sp>
      <p:grpSp>
        <p:nvGrpSpPr>
          <p:cNvPr id="75" name="Groupe 74">
            <a:extLst>
              <a:ext uri="{FF2B5EF4-FFF2-40B4-BE49-F238E27FC236}">
                <a16:creationId xmlns:a16="http://schemas.microsoft.com/office/drawing/2014/main" id="{143F8ED9-1BC6-AD87-B184-915C7DC5277A}"/>
              </a:ext>
            </a:extLst>
          </p:cNvPr>
          <p:cNvGrpSpPr/>
          <p:nvPr/>
        </p:nvGrpSpPr>
        <p:grpSpPr>
          <a:xfrm>
            <a:off x="644813" y="4005319"/>
            <a:ext cx="6620283" cy="1038419"/>
            <a:chOff x="644813" y="4005319"/>
            <a:chExt cx="6620283" cy="1038419"/>
          </a:xfrm>
        </p:grpSpPr>
        <p:sp>
          <p:nvSpPr>
            <p:cNvPr id="12" name="Rectangle : coins arrondis 11">
              <a:extLst>
                <a:ext uri="{FF2B5EF4-FFF2-40B4-BE49-F238E27FC236}">
                  <a16:creationId xmlns:a16="http://schemas.microsoft.com/office/drawing/2014/main" id="{5993ECC6-FC9C-9F2C-BEB6-459A6065C694}"/>
                </a:ext>
              </a:extLst>
            </p:cNvPr>
            <p:cNvSpPr/>
            <p:nvPr/>
          </p:nvSpPr>
          <p:spPr>
            <a:xfrm>
              <a:off x="644813" y="4005319"/>
              <a:ext cx="6620283" cy="1038419"/>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e 73">
              <a:extLst>
                <a:ext uri="{FF2B5EF4-FFF2-40B4-BE49-F238E27FC236}">
                  <a16:creationId xmlns:a16="http://schemas.microsoft.com/office/drawing/2014/main" id="{162C44F8-D20F-FAED-D499-BA60E193BDD5}"/>
                </a:ext>
              </a:extLst>
            </p:cNvPr>
            <p:cNvGrpSpPr/>
            <p:nvPr/>
          </p:nvGrpSpPr>
          <p:grpSpPr>
            <a:xfrm>
              <a:off x="802832" y="4205066"/>
              <a:ext cx="2090737" cy="801729"/>
              <a:chOff x="802832" y="4205066"/>
              <a:chExt cx="2090737" cy="801729"/>
            </a:xfrm>
          </p:grpSpPr>
          <p:pic>
            <p:nvPicPr>
              <p:cNvPr id="23" name="Picture 4">
                <a:extLst>
                  <a:ext uri="{FF2B5EF4-FFF2-40B4-BE49-F238E27FC236}">
                    <a16:creationId xmlns:a16="http://schemas.microsoft.com/office/drawing/2014/main" id="{0EA6E1FA-3F83-2914-F1E1-5CEAD045E550}"/>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77490" y="4205066"/>
                <a:ext cx="541421" cy="541421"/>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FA2C46E9-3D1E-19DF-6C09-BA6BB892CA4A}"/>
                  </a:ext>
                </a:extLst>
              </p:cNvPr>
              <p:cNvSpPr txBox="1"/>
              <p:nvPr/>
            </p:nvSpPr>
            <p:spPr>
              <a:xfrm>
                <a:off x="802832" y="4729796"/>
                <a:ext cx="2090737" cy="276999"/>
              </a:xfrm>
              <a:prstGeom prst="rect">
                <a:avLst/>
              </a:prstGeom>
              <a:noFill/>
            </p:spPr>
            <p:txBody>
              <a:bodyPr wrap="square" rtlCol="0">
                <a:spAutoFit/>
              </a:bodyPr>
              <a:lstStyle/>
              <a:p>
                <a:pPr algn="ctr"/>
                <a:r>
                  <a:rPr lang="fr-FR" sz="1200" b="1" dirty="0">
                    <a:solidFill>
                      <a:srgbClr val="00529B"/>
                    </a:solidFill>
                  </a:rPr>
                  <a:t>Mettez-vous en sécurité</a:t>
                </a:r>
              </a:p>
            </p:txBody>
          </p:sp>
        </p:grpSp>
        <p:grpSp>
          <p:nvGrpSpPr>
            <p:cNvPr id="14" name="Groupe 13">
              <a:extLst>
                <a:ext uri="{FF2B5EF4-FFF2-40B4-BE49-F238E27FC236}">
                  <a16:creationId xmlns:a16="http://schemas.microsoft.com/office/drawing/2014/main" id="{F556AA2C-EC93-D5CE-D3A8-374732748735}"/>
                </a:ext>
              </a:extLst>
            </p:cNvPr>
            <p:cNvGrpSpPr/>
            <p:nvPr/>
          </p:nvGrpSpPr>
          <p:grpSpPr>
            <a:xfrm>
              <a:off x="4633400" y="4034961"/>
              <a:ext cx="2188050" cy="971834"/>
              <a:chOff x="5540066" y="5245890"/>
              <a:chExt cx="2188050" cy="971834"/>
            </a:xfrm>
          </p:grpSpPr>
          <p:sp>
            <p:nvSpPr>
              <p:cNvPr id="18" name="ZoneTexte 17">
                <a:extLst>
                  <a:ext uri="{FF2B5EF4-FFF2-40B4-BE49-F238E27FC236}">
                    <a16:creationId xmlns:a16="http://schemas.microsoft.com/office/drawing/2014/main" id="{625E8CD6-A447-5AC3-89A2-AF58EBFFD8A5}"/>
                  </a:ext>
                </a:extLst>
              </p:cNvPr>
              <p:cNvSpPr txBox="1"/>
              <p:nvPr/>
            </p:nvSpPr>
            <p:spPr>
              <a:xfrm>
                <a:off x="5827976" y="5940725"/>
                <a:ext cx="1612231" cy="276999"/>
              </a:xfrm>
              <a:prstGeom prst="rect">
                <a:avLst/>
              </a:prstGeom>
              <a:noFill/>
            </p:spPr>
            <p:txBody>
              <a:bodyPr wrap="square" rtlCol="0">
                <a:spAutoFit/>
              </a:bodyPr>
              <a:lstStyle/>
              <a:p>
                <a:pPr algn="ctr"/>
                <a:r>
                  <a:rPr lang="fr-FR" sz="1200" b="1">
                    <a:solidFill>
                      <a:srgbClr val="00529B"/>
                    </a:solidFill>
                  </a:rPr>
                  <a:t>Informez-vous</a:t>
                </a:r>
              </a:p>
            </p:txBody>
          </p:sp>
          <p:grpSp>
            <p:nvGrpSpPr>
              <p:cNvPr id="19" name="Groupe 18">
                <a:extLst>
                  <a:ext uri="{FF2B5EF4-FFF2-40B4-BE49-F238E27FC236}">
                    <a16:creationId xmlns:a16="http://schemas.microsoft.com/office/drawing/2014/main" id="{03503BDB-8DE3-D27C-585C-74AC42994606}"/>
                  </a:ext>
                </a:extLst>
              </p:cNvPr>
              <p:cNvGrpSpPr/>
              <p:nvPr/>
            </p:nvGrpSpPr>
            <p:grpSpPr>
              <a:xfrm>
                <a:off x="5540066" y="5245890"/>
                <a:ext cx="2188050" cy="714517"/>
                <a:chOff x="5540066" y="5245890"/>
                <a:chExt cx="2188050" cy="714517"/>
              </a:xfrm>
            </p:grpSpPr>
            <p:pic>
              <p:nvPicPr>
                <p:cNvPr id="20" name="Picture 6">
                  <a:extLst>
                    <a:ext uri="{FF2B5EF4-FFF2-40B4-BE49-F238E27FC236}">
                      <a16:creationId xmlns:a16="http://schemas.microsoft.com/office/drawing/2014/main" id="{FD78E90D-FD93-94FD-0976-EDDFA9017A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0066" y="5331795"/>
                  <a:ext cx="608930" cy="6089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A815D133-1503-D14E-49B0-357C4BE95D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0371" y="5301589"/>
                  <a:ext cx="608930" cy="6089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6EE1C4DB-E90D-2285-766A-5504D7F642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3599" y="5245890"/>
                  <a:ext cx="714517" cy="7145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e 14">
              <a:extLst>
                <a:ext uri="{FF2B5EF4-FFF2-40B4-BE49-F238E27FC236}">
                  <a16:creationId xmlns:a16="http://schemas.microsoft.com/office/drawing/2014/main" id="{6B8065C8-DC4A-3024-AC31-AD0768448EF9}"/>
                </a:ext>
              </a:extLst>
            </p:cNvPr>
            <p:cNvGrpSpPr/>
            <p:nvPr/>
          </p:nvGrpSpPr>
          <p:grpSpPr>
            <a:xfrm>
              <a:off x="2861233" y="4149783"/>
              <a:ext cx="1612231" cy="857012"/>
              <a:chOff x="2841010" y="5571025"/>
              <a:chExt cx="1612231" cy="857012"/>
            </a:xfrm>
          </p:grpSpPr>
          <p:sp>
            <p:nvSpPr>
              <p:cNvPr id="16" name="ZoneTexte 15">
                <a:extLst>
                  <a:ext uri="{FF2B5EF4-FFF2-40B4-BE49-F238E27FC236}">
                    <a16:creationId xmlns:a16="http://schemas.microsoft.com/office/drawing/2014/main" id="{0A9298DD-BD99-DC57-7C39-4F8E4D4B161A}"/>
                  </a:ext>
                </a:extLst>
              </p:cNvPr>
              <p:cNvSpPr txBox="1"/>
              <p:nvPr/>
            </p:nvSpPr>
            <p:spPr>
              <a:xfrm>
                <a:off x="2841010" y="6151038"/>
                <a:ext cx="1612231" cy="276999"/>
              </a:xfrm>
              <a:prstGeom prst="rect">
                <a:avLst/>
              </a:prstGeom>
              <a:noFill/>
            </p:spPr>
            <p:txBody>
              <a:bodyPr wrap="square" rtlCol="0">
                <a:spAutoFit/>
              </a:bodyPr>
              <a:lstStyle/>
              <a:p>
                <a:pPr algn="ctr"/>
                <a:r>
                  <a:rPr lang="fr-FR" sz="1200" b="1">
                    <a:solidFill>
                      <a:srgbClr val="00529B"/>
                    </a:solidFill>
                  </a:rPr>
                  <a:t>Calfeutrez-vous</a:t>
                </a:r>
              </a:p>
            </p:txBody>
          </p:sp>
          <p:pic>
            <p:nvPicPr>
              <p:cNvPr id="17" name="Picture 18">
                <a:extLst>
                  <a:ext uri="{FF2B5EF4-FFF2-40B4-BE49-F238E27FC236}">
                    <a16:creationId xmlns:a16="http://schemas.microsoft.com/office/drawing/2014/main" id="{DFEBF44D-03AD-4CFB-3C30-5CBAEEAFAE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659" y="5571025"/>
                <a:ext cx="608931" cy="6089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2" name="Groupe 71">
            <a:extLst>
              <a:ext uri="{FF2B5EF4-FFF2-40B4-BE49-F238E27FC236}">
                <a16:creationId xmlns:a16="http://schemas.microsoft.com/office/drawing/2014/main" id="{8251AD15-CC33-FD91-BB78-7FB8D3769BB0}"/>
              </a:ext>
            </a:extLst>
          </p:cNvPr>
          <p:cNvGrpSpPr/>
          <p:nvPr/>
        </p:nvGrpSpPr>
        <p:grpSpPr>
          <a:xfrm>
            <a:off x="644814" y="5161163"/>
            <a:ext cx="3907633" cy="1106923"/>
            <a:chOff x="644814" y="5161163"/>
            <a:chExt cx="3907633" cy="1106923"/>
          </a:xfrm>
        </p:grpSpPr>
        <p:sp>
          <p:nvSpPr>
            <p:cNvPr id="26" name="Rectangle : coins arrondis 25">
              <a:extLst>
                <a:ext uri="{FF2B5EF4-FFF2-40B4-BE49-F238E27FC236}">
                  <a16:creationId xmlns:a16="http://schemas.microsoft.com/office/drawing/2014/main" id="{2399E068-3523-226D-BA46-EA05EC9BDBCF}"/>
                </a:ext>
              </a:extLst>
            </p:cNvPr>
            <p:cNvSpPr/>
            <p:nvPr/>
          </p:nvSpPr>
          <p:spPr>
            <a:xfrm>
              <a:off x="644814" y="5161163"/>
              <a:ext cx="3907633" cy="1106908"/>
            </a:xfrm>
            <a:prstGeom prst="roundRect">
              <a:avLst/>
            </a:prstGeom>
            <a:solidFill>
              <a:srgbClr val="FFCB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e 26">
              <a:extLst>
                <a:ext uri="{FF2B5EF4-FFF2-40B4-BE49-F238E27FC236}">
                  <a16:creationId xmlns:a16="http://schemas.microsoft.com/office/drawing/2014/main" id="{9146A873-EFFD-1D82-F101-033D97D08905}"/>
                </a:ext>
              </a:extLst>
            </p:cNvPr>
            <p:cNvGrpSpPr/>
            <p:nvPr/>
          </p:nvGrpSpPr>
          <p:grpSpPr>
            <a:xfrm>
              <a:off x="2446936" y="5261332"/>
              <a:ext cx="2105511" cy="1006754"/>
              <a:chOff x="5215535" y="5431243"/>
              <a:chExt cx="2105511" cy="999289"/>
            </a:xfrm>
          </p:grpSpPr>
          <p:grpSp>
            <p:nvGrpSpPr>
              <p:cNvPr id="32" name="Groupe 31">
                <a:extLst>
                  <a:ext uri="{FF2B5EF4-FFF2-40B4-BE49-F238E27FC236}">
                    <a16:creationId xmlns:a16="http://schemas.microsoft.com/office/drawing/2014/main" id="{BCBEAB26-29BD-4D60-3FDC-4F0A2ADE4334}"/>
                  </a:ext>
                </a:extLst>
              </p:cNvPr>
              <p:cNvGrpSpPr/>
              <p:nvPr/>
            </p:nvGrpSpPr>
            <p:grpSpPr>
              <a:xfrm>
                <a:off x="5971764" y="5431243"/>
                <a:ext cx="489346" cy="489346"/>
                <a:chOff x="5971764" y="5431243"/>
                <a:chExt cx="489346" cy="489346"/>
              </a:xfrm>
            </p:grpSpPr>
            <p:pic>
              <p:nvPicPr>
                <p:cNvPr id="34" name="Picture 24">
                  <a:extLst>
                    <a:ext uri="{FF2B5EF4-FFF2-40B4-BE49-F238E27FC236}">
                      <a16:creationId xmlns:a16="http://schemas.microsoft.com/office/drawing/2014/main" id="{D3149862-A8A4-0A9C-41A0-65DEC99726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1764" y="5431243"/>
                  <a:ext cx="489346" cy="489346"/>
                </a:xfrm>
                <a:prstGeom prst="rect">
                  <a:avLst/>
                </a:prstGeom>
                <a:noFill/>
                <a:extLst>
                  <a:ext uri="{909E8E84-426E-40DD-AFC4-6F175D3DCCD1}">
                    <a14:hiddenFill xmlns:a14="http://schemas.microsoft.com/office/drawing/2010/main">
                      <a:solidFill>
                        <a:srgbClr val="FFFFFF"/>
                      </a:solidFill>
                    </a14:hiddenFill>
                  </a:ext>
                </a:extLst>
              </p:spPr>
            </p:pic>
            <p:sp>
              <p:nvSpPr>
                <p:cNvPr id="35" name="Signe de multiplication 34">
                  <a:extLst>
                    <a:ext uri="{FF2B5EF4-FFF2-40B4-BE49-F238E27FC236}">
                      <a16:creationId xmlns:a16="http://schemas.microsoft.com/office/drawing/2014/main" id="{5E8F85D4-5709-A74D-AD4A-0EC344D2E271}"/>
                    </a:ext>
                  </a:extLst>
                </p:cNvPr>
                <p:cNvSpPr/>
                <p:nvPr/>
              </p:nvSpPr>
              <p:spPr>
                <a:xfrm>
                  <a:off x="6017708" y="5480476"/>
                  <a:ext cx="409567" cy="390867"/>
                </a:xfrm>
                <a:prstGeom prst="mathMultiply">
                  <a:avLst>
                    <a:gd name="adj1" fmla="val 1118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ZoneTexte 32">
                <a:extLst>
                  <a:ext uri="{FF2B5EF4-FFF2-40B4-BE49-F238E27FC236}">
                    <a16:creationId xmlns:a16="http://schemas.microsoft.com/office/drawing/2014/main" id="{D60F6985-8C1B-5DEC-3280-646FE89F6D61}"/>
                  </a:ext>
                </a:extLst>
              </p:cNvPr>
              <p:cNvSpPr txBox="1"/>
              <p:nvPr/>
            </p:nvSpPr>
            <p:spPr>
              <a:xfrm>
                <a:off x="5215535" y="5968867"/>
                <a:ext cx="2105511" cy="461665"/>
              </a:xfrm>
              <a:prstGeom prst="rect">
                <a:avLst/>
              </a:prstGeom>
              <a:noFill/>
            </p:spPr>
            <p:txBody>
              <a:bodyPr wrap="square" rtlCol="0">
                <a:spAutoFit/>
              </a:bodyPr>
              <a:lstStyle/>
              <a:p>
                <a:pPr algn="ctr"/>
                <a:r>
                  <a:rPr lang="fr-FR" sz="1200" b="1" dirty="0">
                    <a:solidFill>
                      <a:srgbClr val="00529B"/>
                    </a:solidFill>
                  </a:rPr>
                  <a:t>N’utilisez pas le téléphone </a:t>
                </a:r>
                <a:br>
                  <a:rPr lang="fr-FR" sz="1200" b="1" dirty="0">
                    <a:solidFill>
                      <a:srgbClr val="00529B"/>
                    </a:solidFill>
                  </a:rPr>
                </a:br>
                <a:r>
                  <a:rPr lang="fr-FR" sz="1200" b="1" dirty="0">
                    <a:solidFill>
                      <a:srgbClr val="00529B"/>
                    </a:solidFill>
                  </a:rPr>
                  <a:t>(sauf urgence)</a:t>
                </a:r>
              </a:p>
            </p:txBody>
          </p:sp>
        </p:grpSp>
        <p:grpSp>
          <p:nvGrpSpPr>
            <p:cNvPr id="28" name="Groupe 27">
              <a:extLst>
                <a:ext uri="{FF2B5EF4-FFF2-40B4-BE49-F238E27FC236}">
                  <a16:creationId xmlns:a16="http://schemas.microsoft.com/office/drawing/2014/main" id="{764065A5-D08A-1BC0-0205-F3587F2D0E2A}"/>
                </a:ext>
              </a:extLst>
            </p:cNvPr>
            <p:cNvGrpSpPr/>
            <p:nvPr/>
          </p:nvGrpSpPr>
          <p:grpSpPr>
            <a:xfrm>
              <a:off x="682892" y="5214321"/>
              <a:ext cx="1733548" cy="1043533"/>
              <a:chOff x="3031909" y="5384532"/>
              <a:chExt cx="1733548" cy="1043533"/>
            </a:xfrm>
          </p:grpSpPr>
          <p:pic>
            <p:nvPicPr>
              <p:cNvPr id="29" name="Picture 20">
                <a:extLst>
                  <a:ext uri="{FF2B5EF4-FFF2-40B4-BE49-F238E27FC236}">
                    <a16:creationId xmlns:a16="http://schemas.microsoft.com/office/drawing/2014/main" id="{B1F7A1C9-EFF5-5F4A-BCC2-CE07A86FC75D}"/>
                  </a:ext>
                </a:extLst>
              </p:cNvPr>
              <p:cNvPicPr>
                <a:picLocks noChangeAspect="1" noChangeArrowheads="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307" y="5384532"/>
                <a:ext cx="597326" cy="597326"/>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8F53CB3B-7DFD-5947-1275-C5419A62ED8F}"/>
                  </a:ext>
                </a:extLst>
              </p:cNvPr>
              <p:cNvSpPr txBox="1"/>
              <p:nvPr/>
            </p:nvSpPr>
            <p:spPr>
              <a:xfrm>
                <a:off x="3031909" y="5966400"/>
                <a:ext cx="1733548" cy="461665"/>
              </a:xfrm>
              <a:prstGeom prst="rect">
                <a:avLst/>
              </a:prstGeom>
              <a:noFill/>
            </p:spPr>
            <p:txBody>
              <a:bodyPr wrap="square" rtlCol="0">
                <a:spAutoFit/>
              </a:bodyPr>
              <a:lstStyle/>
              <a:p>
                <a:pPr algn="ctr"/>
                <a:r>
                  <a:rPr lang="fr-FR" sz="1200" b="1" dirty="0">
                    <a:solidFill>
                      <a:srgbClr val="00529B"/>
                    </a:solidFill>
                  </a:rPr>
                  <a:t>N’allez pas chercher </a:t>
                </a:r>
              </a:p>
              <a:p>
                <a:pPr algn="ctr"/>
                <a:r>
                  <a:rPr lang="fr-FR" sz="1200" b="1" dirty="0">
                    <a:solidFill>
                      <a:srgbClr val="00529B"/>
                    </a:solidFill>
                  </a:rPr>
                  <a:t>vos enfants à l’école</a:t>
                </a:r>
              </a:p>
            </p:txBody>
          </p:sp>
          <p:sp>
            <p:nvSpPr>
              <p:cNvPr id="31" name="Signe de multiplication 30">
                <a:extLst>
                  <a:ext uri="{FF2B5EF4-FFF2-40B4-BE49-F238E27FC236}">
                    <a16:creationId xmlns:a16="http://schemas.microsoft.com/office/drawing/2014/main" id="{6ACC2BAE-82E8-9167-ABD6-2102E7010031}"/>
                  </a:ext>
                </a:extLst>
              </p:cNvPr>
              <p:cNvSpPr/>
              <p:nvPr/>
            </p:nvSpPr>
            <p:spPr>
              <a:xfrm>
                <a:off x="3667504" y="5575387"/>
                <a:ext cx="409567" cy="390867"/>
              </a:xfrm>
              <a:prstGeom prst="mathMultiply">
                <a:avLst>
                  <a:gd name="adj1" fmla="val 1118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ZoneTexte 36">
            <a:extLst>
              <a:ext uri="{FF2B5EF4-FFF2-40B4-BE49-F238E27FC236}">
                <a16:creationId xmlns:a16="http://schemas.microsoft.com/office/drawing/2014/main" id="{70E27D86-C40D-2196-7126-E11BD6B052AB}"/>
              </a:ext>
            </a:extLst>
          </p:cNvPr>
          <p:cNvSpPr txBox="1"/>
          <p:nvPr/>
        </p:nvSpPr>
        <p:spPr>
          <a:xfrm>
            <a:off x="8057737" y="3345617"/>
            <a:ext cx="3601365" cy="461665"/>
          </a:xfrm>
          <a:prstGeom prst="rect">
            <a:avLst/>
          </a:prstGeom>
          <a:noFill/>
        </p:spPr>
        <p:txBody>
          <a:bodyPr wrap="square" rtlCol="0">
            <a:spAutoFit/>
          </a:bodyPr>
          <a:lstStyle/>
          <a:p>
            <a:pPr algn="ctr"/>
            <a:r>
              <a:rPr lang="fr-FR" sz="1200" b="1" dirty="0">
                <a:solidFill>
                  <a:srgbClr val="00529B"/>
                </a:solidFill>
              </a:rPr>
              <a:t>Utilisé sur les barrages. </a:t>
            </a:r>
          </a:p>
          <a:p>
            <a:pPr algn="ctr"/>
            <a:r>
              <a:rPr lang="fr-FR" sz="1200" b="1" dirty="0">
                <a:solidFill>
                  <a:srgbClr val="00529B"/>
                </a:solidFill>
              </a:rPr>
              <a:t>Signifie qu’un lâché d’eau va se produire</a:t>
            </a:r>
          </a:p>
        </p:txBody>
      </p:sp>
      <p:pic>
        <p:nvPicPr>
          <p:cNvPr id="39" name="Picture 2" descr="Accueil | FR-Alert">
            <a:extLst>
              <a:ext uri="{FF2B5EF4-FFF2-40B4-BE49-F238E27FC236}">
                <a16:creationId xmlns:a16="http://schemas.microsoft.com/office/drawing/2014/main" id="{E9A28F34-D430-EF45-5338-79ED59C21B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4368" y="2662417"/>
            <a:ext cx="798025" cy="614105"/>
          </a:xfrm>
          <a:prstGeom prst="rect">
            <a:avLst/>
          </a:prstGeom>
          <a:noFill/>
          <a:ln>
            <a:solidFill>
              <a:srgbClr val="00467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73873CD1-0811-2377-FBED-9BAE6452FA81}"/>
              </a:ext>
            </a:extLst>
          </p:cNvPr>
          <p:cNvSpPr txBox="1"/>
          <p:nvPr/>
        </p:nvSpPr>
        <p:spPr>
          <a:xfrm>
            <a:off x="4036178" y="3345617"/>
            <a:ext cx="3228907" cy="461665"/>
          </a:xfrm>
          <a:prstGeom prst="rect">
            <a:avLst/>
          </a:prstGeom>
          <a:noFill/>
        </p:spPr>
        <p:txBody>
          <a:bodyPr wrap="square" rtlCol="0">
            <a:spAutoFit/>
          </a:bodyPr>
          <a:lstStyle/>
          <a:p>
            <a:pPr algn="ctr"/>
            <a:r>
              <a:rPr lang="fr-FR" sz="1200" b="1" dirty="0">
                <a:solidFill>
                  <a:srgbClr val="00529B"/>
                </a:solidFill>
              </a:rPr>
              <a:t>Notification envoyée sur les téléphones dans une zone géographique affectée</a:t>
            </a:r>
            <a:endParaRPr lang="fr-FR" sz="1200" b="1" dirty="0">
              <a:solidFill>
                <a:srgbClr val="C00000"/>
              </a:solidFill>
            </a:endParaRPr>
          </a:p>
        </p:txBody>
      </p:sp>
      <p:sp>
        <p:nvSpPr>
          <p:cNvPr id="36" name="ZoneTexte 35">
            <a:extLst>
              <a:ext uri="{FF2B5EF4-FFF2-40B4-BE49-F238E27FC236}">
                <a16:creationId xmlns:a16="http://schemas.microsoft.com/office/drawing/2014/main" id="{2B136157-C996-EC19-5C18-C8C54849C9EF}"/>
              </a:ext>
            </a:extLst>
          </p:cNvPr>
          <p:cNvSpPr txBox="1"/>
          <p:nvPr/>
        </p:nvSpPr>
        <p:spPr>
          <a:xfrm>
            <a:off x="777780" y="2159574"/>
            <a:ext cx="6487304" cy="340519"/>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SIGNAL NATIONAL D’ALERTE</a:t>
            </a:r>
          </a:p>
        </p:txBody>
      </p:sp>
      <p:sp>
        <p:nvSpPr>
          <p:cNvPr id="41" name="ZoneTexte 40">
            <a:extLst>
              <a:ext uri="{FF2B5EF4-FFF2-40B4-BE49-F238E27FC236}">
                <a16:creationId xmlns:a16="http://schemas.microsoft.com/office/drawing/2014/main" id="{8C3FFAEA-978A-C27D-6C0F-997310E914AF}"/>
              </a:ext>
            </a:extLst>
          </p:cNvPr>
          <p:cNvSpPr txBox="1"/>
          <p:nvPr/>
        </p:nvSpPr>
        <p:spPr>
          <a:xfrm>
            <a:off x="7874006" y="2159574"/>
            <a:ext cx="3891269"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SIGNAL DE TYPE CORNE DE BRUME</a:t>
            </a:r>
          </a:p>
        </p:txBody>
      </p:sp>
      <p:grpSp>
        <p:nvGrpSpPr>
          <p:cNvPr id="51" name="Groupe 50">
            <a:extLst>
              <a:ext uri="{FF2B5EF4-FFF2-40B4-BE49-F238E27FC236}">
                <a16:creationId xmlns:a16="http://schemas.microsoft.com/office/drawing/2014/main" id="{8A3E296A-41F6-11BC-8A5A-F495EF3FB423}"/>
              </a:ext>
            </a:extLst>
          </p:cNvPr>
          <p:cNvGrpSpPr/>
          <p:nvPr/>
        </p:nvGrpSpPr>
        <p:grpSpPr>
          <a:xfrm>
            <a:off x="4703400" y="5161164"/>
            <a:ext cx="2561685" cy="1106908"/>
            <a:chOff x="8021272" y="4829968"/>
            <a:chExt cx="2561685" cy="1106908"/>
          </a:xfrm>
        </p:grpSpPr>
        <p:sp>
          <p:nvSpPr>
            <p:cNvPr id="38" name="Rectangle : coins arrondis 37">
              <a:extLst>
                <a:ext uri="{FF2B5EF4-FFF2-40B4-BE49-F238E27FC236}">
                  <a16:creationId xmlns:a16="http://schemas.microsoft.com/office/drawing/2014/main" id="{34F5FF2D-ED60-C511-2A1B-B591C303B6D9}"/>
                </a:ext>
              </a:extLst>
            </p:cNvPr>
            <p:cNvSpPr/>
            <p:nvPr/>
          </p:nvSpPr>
          <p:spPr>
            <a:xfrm>
              <a:off x="8045668" y="4829968"/>
              <a:ext cx="2537289" cy="1106908"/>
            </a:xfrm>
            <a:prstGeom prst="roundRect">
              <a:avLst>
                <a:gd name="adj" fmla="val 12912"/>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56000" rIns="90000" rtlCol="0" anchor="ctr"/>
            <a:lstStyle/>
            <a:p>
              <a:r>
                <a:rPr lang="fr-FR" sz="1200" b="1" dirty="0">
                  <a:solidFill>
                    <a:srgbClr val="C00000"/>
                  </a:solidFill>
                </a:rPr>
                <a:t>Lutte contre la transmission de maladies infectieuses contagieuses</a:t>
              </a:r>
              <a:endParaRPr lang="en-US" sz="1200" b="1" dirty="0">
                <a:solidFill>
                  <a:srgbClr val="C00000"/>
                </a:solidFill>
              </a:endParaRPr>
            </a:p>
          </p:txBody>
        </p:sp>
        <p:pic>
          <p:nvPicPr>
            <p:cNvPr id="49" name="Graphique 48">
              <a:extLst>
                <a:ext uri="{FF2B5EF4-FFF2-40B4-BE49-F238E27FC236}">
                  <a16:creationId xmlns:a16="http://schemas.microsoft.com/office/drawing/2014/main" id="{E1CEEE8A-F008-B4AE-1C15-00FC9D9C27AF}"/>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b="19902"/>
            <a:stretch/>
          </p:blipFill>
          <p:spPr>
            <a:xfrm>
              <a:off x="8021272" y="5052464"/>
              <a:ext cx="801667" cy="642120"/>
            </a:xfrm>
            <a:prstGeom prst="rect">
              <a:avLst/>
            </a:prstGeom>
          </p:spPr>
        </p:pic>
      </p:grpSp>
      <p:grpSp>
        <p:nvGrpSpPr>
          <p:cNvPr id="77" name="Groupe 76">
            <a:extLst>
              <a:ext uri="{FF2B5EF4-FFF2-40B4-BE49-F238E27FC236}">
                <a16:creationId xmlns:a16="http://schemas.microsoft.com/office/drawing/2014/main" id="{91EA4563-A9FC-9A34-A9A5-7DAD0F6A06F7}"/>
              </a:ext>
            </a:extLst>
          </p:cNvPr>
          <p:cNvGrpSpPr/>
          <p:nvPr/>
        </p:nvGrpSpPr>
        <p:grpSpPr>
          <a:xfrm>
            <a:off x="8038975" y="4005319"/>
            <a:ext cx="3601365" cy="1038420"/>
            <a:chOff x="8038975" y="4005319"/>
            <a:chExt cx="3601365" cy="1038420"/>
          </a:xfrm>
        </p:grpSpPr>
        <p:sp>
          <p:nvSpPr>
            <p:cNvPr id="53" name="Rectangle : coins arrondis 52">
              <a:extLst>
                <a:ext uri="{FF2B5EF4-FFF2-40B4-BE49-F238E27FC236}">
                  <a16:creationId xmlns:a16="http://schemas.microsoft.com/office/drawing/2014/main" id="{8B199CF0-01A4-4EB4-70A2-7296FFB4B260}"/>
                </a:ext>
              </a:extLst>
            </p:cNvPr>
            <p:cNvSpPr/>
            <p:nvPr/>
          </p:nvSpPr>
          <p:spPr>
            <a:xfrm>
              <a:off x="8038975" y="4005319"/>
              <a:ext cx="3601365" cy="1038420"/>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ZoneTexte 65">
              <a:extLst>
                <a:ext uri="{FF2B5EF4-FFF2-40B4-BE49-F238E27FC236}">
                  <a16:creationId xmlns:a16="http://schemas.microsoft.com/office/drawing/2014/main" id="{A370AF44-A06C-3B56-F80B-D2E9C8A63FC3}"/>
                </a:ext>
              </a:extLst>
            </p:cNvPr>
            <p:cNvSpPr txBox="1"/>
            <p:nvPr/>
          </p:nvSpPr>
          <p:spPr>
            <a:xfrm>
              <a:off x="8157207" y="4293697"/>
              <a:ext cx="3364901" cy="461665"/>
            </a:xfrm>
            <a:prstGeom prst="rect">
              <a:avLst/>
            </a:prstGeom>
            <a:noFill/>
          </p:spPr>
          <p:txBody>
            <a:bodyPr wrap="square" rtlCol="0">
              <a:spAutoFit/>
            </a:bodyPr>
            <a:lstStyle/>
            <a:p>
              <a:pPr algn="ctr"/>
              <a:r>
                <a:rPr lang="fr-FR" sz="1200" b="1" dirty="0">
                  <a:solidFill>
                    <a:srgbClr val="C00000"/>
                  </a:solidFill>
                </a:rPr>
                <a:t>QUITTER LE COURS DE LA RIVIÈRE </a:t>
              </a:r>
            </a:p>
            <a:p>
              <a:pPr algn="ctr"/>
              <a:r>
                <a:rPr lang="fr-FR" sz="1200" b="1" dirty="0">
                  <a:solidFill>
                    <a:srgbClr val="C00000"/>
                  </a:solidFill>
                </a:rPr>
                <a:t>ET SE RÉFUGIER EN HAUTEUR</a:t>
              </a:r>
            </a:p>
          </p:txBody>
        </p:sp>
      </p:grpSp>
      <p:cxnSp>
        <p:nvCxnSpPr>
          <p:cNvPr id="67" name="Connecteur droit 66">
            <a:extLst>
              <a:ext uri="{FF2B5EF4-FFF2-40B4-BE49-F238E27FC236}">
                <a16:creationId xmlns:a16="http://schemas.microsoft.com/office/drawing/2014/main" id="{9EAD63BC-4139-34A1-D686-FCF371D5039C}"/>
              </a:ext>
            </a:extLst>
          </p:cNvPr>
          <p:cNvCxnSpPr>
            <a:cxnSpLocks/>
          </p:cNvCxnSpPr>
          <p:nvPr/>
        </p:nvCxnSpPr>
        <p:spPr>
          <a:xfrm>
            <a:off x="7661416" y="2170547"/>
            <a:ext cx="0" cy="4097524"/>
          </a:xfrm>
          <a:prstGeom prst="line">
            <a:avLst/>
          </a:prstGeom>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032606D9-B90F-5351-8470-339DDE267CCC}"/>
              </a:ext>
            </a:extLst>
          </p:cNvPr>
          <p:cNvSpPr txBox="1"/>
          <p:nvPr/>
        </p:nvSpPr>
        <p:spPr>
          <a:xfrm>
            <a:off x="8038975" y="5405176"/>
            <a:ext cx="3601361" cy="340519"/>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Autres signaux d’alertes</a:t>
            </a:r>
          </a:p>
        </p:txBody>
      </p:sp>
      <p:pic>
        <p:nvPicPr>
          <p:cNvPr id="8" name="Image 7">
            <a:extLst>
              <a:ext uri="{FF2B5EF4-FFF2-40B4-BE49-F238E27FC236}">
                <a16:creationId xmlns:a16="http://schemas.microsoft.com/office/drawing/2014/main" id="{9AFABD05-F6AC-0AE6-7218-36899FBBACFA}"/>
              </a:ext>
            </a:extLst>
          </p:cNvPr>
          <p:cNvPicPr>
            <a:picLocks noChangeAspect="1"/>
          </p:cNvPicPr>
          <p:nvPr/>
        </p:nvPicPr>
        <p:blipFill>
          <a:blip r:embed="rId15"/>
          <a:srcRect l="1" r="2696" b="21965"/>
          <a:stretch>
            <a:fillRect/>
          </a:stretch>
        </p:blipFill>
        <p:spPr>
          <a:xfrm>
            <a:off x="1019433" y="2777734"/>
            <a:ext cx="2704513" cy="462588"/>
          </a:xfrm>
          <a:prstGeom prst="rect">
            <a:avLst/>
          </a:prstGeom>
        </p:spPr>
      </p:pic>
      <p:pic>
        <p:nvPicPr>
          <p:cNvPr id="43" name="Image 42">
            <a:extLst>
              <a:ext uri="{FF2B5EF4-FFF2-40B4-BE49-F238E27FC236}">
                <a16:creationId xmlns:a16="http://schemas.microsoft.com/office/drawing/2014/main" id="{38E99334-1897-B67B-DBF5-B67BB4F1098B}"/>
              </a:ext>
            </a:extLst>
          </p:cNvPr>
          <p:cNvPicPr>
            <a:picLocks noChangeAspect="1"/>
          </p:cNvPicPr>
          <p:nvPr/>
        </p:nvPicPr>
        <p:blipFill>
          <a:blip r:embed="rId16"/>
          <a:srcRect r="48629" b="-14555"/>
          <a:stretch>
            <a:fillRect/>
          </a:stretch>
        </p:blipFill>
        <p:spPr>
          <a:xfrm>
            <a:off x="1489771" y="3228274"/>
            <a:ext cx="681687" cy="117343"/>
          </a:xfrm>
          <a:prstGeom prst="rect">
            <a:avLst/>
          </a:prstGeom>
        </p:spPr>
      </p:pic>
      <p:pic>
        <p:nvPicPr>
          <p:cNvPr id="46" name="Image 45">
            <a:extLst>
              <a:ext uri="{FF2B5EF4-FFF2-40B4-BE49-F238E27FC236}">
                <a16:creationId xmlns:a16="http://schemas.microsoft.com/office/drawing/2014/main" id="{982BCF27-E19F-EB22-A8C3-3C8A66F3F63B}"/>
              </a:ext>
            </a:extLst>
          </p:cNvPr>
          <p:cNvPicPr>
            <a:picLocks noChangeAspect="1"/>
          </p:cNvPicPr>
          <p:nvPr/>
        </p:nvPicPr>
        <p:blipFill>
          <a:blip r:embed="rId16"/>
          <a:srcRect r="48629" b="-14555"/>
          <a:stretch>
            <a:fillRect/>
          </a:stretch>
        </p:blipFill>
        <p:spPr>
          <a:xfrm>
            <a:off x="2192586" y="3228274"/>
            <a:ext cx="681687" cy="117343"/>
          </a:xfrm>
          <a:prstGeom prst="rect">
            <a:avLst/>
          </a:prstGeom>
        </p:spPr>
      </p:pic>
      <p:pic>
        <p:nvPicPr>
          <p:cNvPr id="47" name="Image 46">
            <a:extLst>
              <a:ext uri="{FF2B5EF4-FFF2-40B4-BE49-F238E27FC236}">
                <a16:creationId xmlns:a16="http://schemas.microsoft.com/office/drawing/2014/main" id="{09E12466-4F93-64D1-81E2-123CF885A324}"/>
              </a:ext>
            </a:extLst>
          </p:cNvPr>
          <p:cNvPicPr>
            <a:picLocks noChangeAspect="1"/>
          </p:cNvPicPr>
          <p:nvPr/>
        </p:nvPicPr>
        <p:blipFill>
          <a:blip r:embed="rId16"/>
          <a:srcRect r="48629" b="-14555"/>
          <a:stretch>
            <a:fillRect/>
          </a:stretch>
        </p:blipFill>
        <p:spPr>
          <a:xfrm>
            <a:off x="2929749" y="3228273"/>
            <a:ext cx="681687" cy="117343"/>
          </a:xfrm>
          <a:prstGeom prst="rect">
            <a:avLst/>
          </a:prstGeom>
        </p:spPr>
      </p:pic>
      <p:pic>
        <p:nvPicPr>
          <p:cNvPr id="54" name="Image 53">
            <a:extLst>
              <a:ext uri="{FF2B5EF4-FFF2-40B4-BE49-F238E27FC236}">
                <a16:creationId xmlns:a16="http://schemas.microsoft.com/office/drawing/2014/main" id="{031F4DA6-B173-8BCB-0E00-098B4E66A9A1}"/>
              </a:ext>
            </a:extLst>
          </p:cNvPr>
          <p:cNvPicPr>
            <a:picLocks noChangeAspect="1"/>
          </p:cNvPicPr>
          <p:nvPr/>
        </p:nvPicPr>
        <p:blipFill>
          <a:blip r:embed="rId17"/>
          <a:stretch>
            <a:fillRect/>
          </a:stretch>
        </p:blipFill>
        <p:spPr>
          <a:xfrm>
            <a:off x="8589820" y="2688503"/>
            <a:ext cx="2499670" cy="591354"/>
          </a:xfrm>
          <a:prstGeom prst="rect">
            <a:avLst/>
          </a:prstGeom>
        </p:spPr>
      </p:pic>
    </p:spTree>
    <p:extLst>
      <p:ext uri="{BB962C8B-B14F-4D97-AF65-F5344CB8AC3E}">
        <p14:creationId xmlns:p14="http://schemas.microsoft.com/office/powerpoint/2010/main" val="194075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par>
                                <p:cTn id="40" presetID="10"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fade">
                                      <p:cBhvr>
                                        <p:cTn id="63" dur="500"/>
                                        <p:tgtEl>
                                          <p:spTgt spid="7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fade">
                                      <p:cBhvr>
                                        <p:cTn id="6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36" grpId="0" animBg="1"/>
      <p:bldP spid="41" grpId="0" animBg="1"/>
      <p:bldP spid="7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6346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F38229A-E976-2991-99FA-444128B2DAB8}"/>
              </a:ext>
            </a:extLst>
          </p:cNvPr>
          <p:cNvSpPr>
            <a:spLocks noGrp="1"/>
          </p:cNvSpPr>
          <p:nvPr>
            <p:ph type="body" sz="quarter" idx="13"/>
          </p:nvPr>
        </p:nvSpPr>
        <p:spPr/>
        <p:txBody>
          <a:bodyPr/>
          <a:lstStyle/>
          <a:p>
            <a:r>
              <a:rPr lang="fr-FR" dirty="0"/>
              <a:t>10 min.</a:t>
            </a:r>
          </a:p>
        </p:txBody>
      </p:sp>
    </p:spTree>
    <p:extLst>
      <p:ext uri="{BB962C8B-B14F-4D97-AF65-F5344CB8AC3E}">
        <p14:creationId xmlns:p14="http://schemas.microsoft.com/office/powerpoint/2010/main" val="2959288444"/>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0BE803A-ED2D-A29C-AF1A-5D57A0942898}"/>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Savoir</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t>
            </a: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alerter les services d’urgence</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15520935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BACC1-F29F-5B03-A4BD-81BDB8E4F1FC}"/>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C6655D0-202B-8991-96DA-D0BE3D6DFD55}"/>
              </a:ext>
            </a:extLst>
          </p:cNvPr>
          <p:cNvSpPr>
            <a:spLocks noGrp="1"/>
          </p:cNvSpPr>
          <p:nvPr>
            <p:ph type="body" sz="quarter" idx="10"/>
          </p:nvPr>
        </p:nvSpPr>
        <p:spPr>
          <a:prstGeom prst="rect">
            <a:avLst/>
          </a:prstGeom>
        </p:spPr>
        <p:txBody>
          <a:bodyPr/>
          <a:lstStyle/>
          <a:p>
            <a:r>
              <a:rPr lang="fr-FR" dirty="0"/>
              <a:t>LA PROTECTION</a:t>
            </a:r>
          </a:p>
        </p:txBody>
      </p:sp>
      <p:sp>
        <p:nvSpPr>
          <p:cNvPr id="2" name="Espace réservé du texte 1">
            <a:extLst>
              <a:ext uri="{FF2B5EF4-FFF2-40B4-BE49-F238E27FC236}">
                <a16:creationId xmlns:a16="http://schemas.microsoft.com/office/drawing/2014/main" id="{BF52E54C-B6CC-410D-2E12-A5C1B3A20DA4}"/>
              </a:ext>
            </a:extLst>
          </p:cNvPr>
          <p:cNvSpPr>
            <a:spLocks noGrp="1"/>
          </p:cNvSpPr>
          <p:nvPr>
            <p:ph type="body" sz="quarter" idx="11"/>
          </p:nvPr>
        </p:nvSpPr>
        <p:spPr/>
        <p:txBody>
          <a:bodyPr/>
          <a:lstStyle/>
          <a:p>
            <a:r>
              <a:rPr lang="fr-FR" dirty="0"/>
              <a:t>Question à la cantonade</a:t>
            </a:r>
          </a:p>
        </p:txBody>
      </p:sp>
      <p:sp>
        <p:nvSpPr>
          <p:cNvPr id="11" name="ZoneTexte 10">
            <a:extLst>
              <a:ext uri="{FF2B5EF4-FFF2-40B4-BE49-F238E27FC236}">
                <a16:creationId xmlns:a16="http://schemas.microsoft.com/office/drawing/2014/main" id="{394016F5-6BAF-561A-B6CA-7767848CB376}"/>
              </a:ext>
            </a:extLst>
          </p:cNvPr>
          <p:cNvSpPr txBox="1"/>
          <p:nvPr/>
        </p:nvSpPr>
        <p:spPr>
          <a:xfrm>
            <a:off x="1228571" y="2136338"/>
            <a:ext cx="9418304" cy="2585323"/>
          </a:xfrm>
          <a:prstGeom prst="rect">
            <a:avLst/>
          </a:prstGeom>
          <a:noFill/>
        </p:spPr>
        <p:txBody>
          <a:bodyPr wrap="square" rtlCol="0">
            <a:spAutoFit/>
          </a:bodyPr>
          <a:lstStyle>
            <a:defPPr>
              <a:defRPr lang="fr-FR"/>
            </a:defPPr>
            <a:lvl1pPr algn="ctr">
              <a:defRPr sz="2000" b="1">
                <a:solidFill>
                  <a:srgbClr val="00467E"/>
                </a:solidFill>
                <a:latin typeface="Arial" panose="020B0604020202020204" pitchFamily="34" charset="0"/>
                <a:cs typeface="Arial" panose="020B0604020202020204" pitchFamily="34" charset="0"/>
              </a:defRPr>
            </a:lvl1pPr>
          </a:lstStyle>
          <a:p>
            <a:pPr>
              <a:spcAft>
                <a:spcPts val="3000"/>
              </a:spcAft>
            </a:pPr>
            <a:r>
              <a:rPr lang="fr-FR" sz="2800" dirty="0"/>
              <a:t>Pourquoi alerter les services d’urgence ?</a:t>
            </a:r>
          </a:p>
          <a:p>
            <a:pPr>
              <a:spcAft>
                <a:spcPts val="3000"/>
              </a:spcAft>
            </a:pPr>
            <a:r>
              <a:rPr lang="fr-FR" sz="2800" dirty="0"/>
              <a:t>Quels sont les numéros d’appel d’urgence </a:t>
            </a:r>
            <a:br>
              <a:rPr lang="fr-FR" sz="2800" dirty="0"/>
            </a:br>
            <a:r>
              <a:rPr lang="fr-FR" sz="2800" dirty="0"/>
              <a:t>et avec quels moyens les contacter ?</a:t>
            </a:r>
          </a:p>
          <a:p>
            <a:pPr>
              <a:spcAft>
                <a:spcPts val="3000"/>
              </a:spcAft>
            </a:pPr>
            <a:r>
              <a:rPr lang="fr-FR" sz="2800" dirty="0"/>
              <a:t>Quelles informations doit-on leur transmettre ?</a:t>
            </a:r>
          </a:p>
        </p:txBody>
      </p:sp>
    </p:spTree>
    <p:extLst>
      <p:ext uri="{BB962C8B-B14F-4D97-AF65-F5344CB8AC3E}">
        <p14:creationId xmlns:p14="http://schemas.microsoft.com/office/powerpoint/2010/main" val="196374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0F52045-2437-1F0D-6DC7-1886B4AA48CE}"/>
              </a:ext>
            </a:extLst>
          </p:cNvPr>
          <p:cNvSpPr>
            <a:spLocks noGrp="1"/>
          </p:cNvSpPr>
          <p:nvPr>
            <p:ph type="body" sz="quarter" idx="12"/>
          </p:nvPr>
        </p:nvSpPr>
        <p:spPr>
          <a:xfrm>
            <a:off x="2032000" y="2632953"/>
            <a:ext cx="8188528" cy="2162567"/>
          </a:xfrm>
        </p:spPr>
        <p:txBody>
          <a:bodyPr anchor="ctr" anchorCtr="0"/>
          <a:lstStyle/>
          <a:p>
            <a:pPr marL="342900" indent="-342900" algn="l">
              <a:buFont typeface="Arial" panose="020B0604020202020204" pitchFamily="34" charset="0"/>
              <a:buChar char="•"/>
            </a:pPr>
            <a:r>
              <a:rPr lang="fr-FR" sz="2000" dirty="0"/>
              <a:t>Être présent toute la durée de la formation.</a:t>
            </a:r>
          </a:p>
          <a:p>
            <a:pPr marL="342900" indent="-342900" algn="l">
              <a:buFont typeface="Arial" panose="020B0604020202020204" pitchFamily="34" charset="0"/>
              <a:buChar char="•"/>
            </a:pPr>
            <a:r>
              <a:rPr lang="fr-FR" sz="2000" dirty="0"/>
              <a:t>Participer à la réalisation de l’ensemble des gestes de secours.</a:t>
            </a:r>
          </a:p>
          <a:p>
            <a:pPr marL="342900" indent="-342900" algn="l">
              <a:buFont typeface="Arial" panose="020B0604020202020204" pitchFamily="34" charset="0"/>
              <a:buChar char="•"/>
            </a:pPr>
            <a:r>
              <a:rPr lang="fr-FR" sz="2000" dirty="0"/>
              <a:t>Participer au moins une fois en tant que sauveteur sur un cas concret.</a:t>
            </a:r>
          </a:p>
        </p:txBody>
      </p:sp>
      <p:sp>
        <p:nvSpPr>
          <p:cNvPr id="3" name="Espace réservé du texte 2">
            <a:extLst>
              <a:ext uri="{FF2B5EF4-FFF2-40B4-BE49-F238E27FC236}">
                <a16:creationId xmlns:a16="http://schemas.microsoft.com/office/drawing/2014/main" id="{F168C817-2D60-A229-7039-70538122F70A}"/>
              </a:ext>
            </a:extLst>
          </p:cNvPr>
          <p:cNvSpPr>
            <a:spLocks noGrp="1"/>
          </p:cNvSpPr>
          <p:nvPr>
            <p:ph type="body" sz="quarter" idx="13"/>
          </p:nvPr>
        </p:nvSpPr>
        <p:spPr>
          <a:xfrm>
            <a:off x="2032000" y="2170743"/>
            <a:ext cx="8077200" cy="590931"/>
          </a:xfrm>
          <a:prstGeom prst="rect">
            <a:avLst/>
          </a:prstGeom>
        </p:spPr>
        <p:txBody>
          <a:bodyPr>
            <a:spAutoFit/>
          </a:bodyPr>
          <a:lstStyle/>
          <a:p>
            <a:r>
              <a:rPr lang="fr-FR" sz="3600" dirty="0"/>
              <a:t>Pour obtenir mon PSC, je dois :</a:t>
            </a:r>
          </a:p>
        </p:txBody>
      </p:sp>
    </p:spTree>
    <p:extLst>
      <p:ext uri="{BB962C8B-B14F-4D97-AF65-F5344CB8AC3E}">
        <p14:creationId xmlns:p14="http://schemas.microsoft.com/office/powerpoint/2010/main" val="231403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b="1" dirty="0">
                <a:solidFill>
                  <a:srgbClr val="C00000"/>
                </a:solidFill>
              </a:rPr>
              <a:t>Informer un service d’urgence </a:t>
            </a:r>
            <a:r>
              <a:rPr lang="fr-FR" dirty="0"/>
              <a:t>de la présence </a:t>
            </a:r>
            <a:r>
              <a:rPr lang="fr-FR" b="1" dirty="0">
                <a:solidFill>
                  <a:srgbClr val="C00000"/>
                </a:solidFill>
              </a:rPr>
              <a:t>d’une ou plusieurs victimes(s</a:t>
            </a:r>
            <a:r>
              <a:rPr lang="fr-FR" dirty="0">
                <a:solidFill>
                  <a:srgbClr val="C00000"/>
                </a:solidFill>
              </a:rPr>
              <a:t>)</a:t>
            </a:r>
            <a:r>
              <a:rPr lang="fr-FR" dirty="0"/>
              <a:t> affectée(s) </a:t>
            </a:r>
            <a:br>
              <a:rPr lang="fr-FR" dirty="0"/>
            </a:br>
            <a:r>
              <a:rPr lang="fr-FR" dirty="0"/>
              <a:t>par </a:t>
            </a:r>
            <a:r>
              <a:rPr lang="fr-FR" b="1" dirty="0">
                <a:solidFill>
                  <a:srgbClr val="C00000"/>
                </a:solidFill>
              </a:rPr>
              <a:t>une ou plusieurs détresse(s).</a:t>
            </a:r>
          </a:p>
        </p:txBody>
      </p:sp>
      <p:sp>
        <p:nvSpPr>
          <p:cNvPr id="3" name="Espace réservé du texte 2">
            <a:extLst>
              <a:ext uri="{FF2B5EF4-FFF2-40B4-BE49-F238E27FC236}">
                <a16:creationId xmlns:a16="http://schemas.microsoft.com/office/drawing/2014/main" id="{8ACADB61-A0B9-E7F8-EACA-51816850FF42}"/>
              </a:ext>
            </a:extLst>
          </p:cNvPr>
          <p:cNvSpPr>
            <a:spLocks noGrp="1"/>
          </p:cNvSpPr>
          <p:nvPr>
            <p:ph type="body" sz="quarter" idx="11"/>
          </p:nvPr>
        </p:nvSpPr>
        <p:spPr>
          <a:xfrm>
            <a:off x="2318264" y="235627"/>
            <a:ext cx="7142162" cy="424732"/>
          </a:xfrm>
        </p:spPr>
        <p:txBody>
          <a:bodyPr/>
          <a:lstStyle/>
          <a:p>
            <a:r>
              <a:rPr lang="fr-FR"/>
              <a:t>L’alerte</a:t>
            </a:r>
          </a:p>
        </p:txBody>
      </p:sp>
      <p:cxnSp>
        <p:nvCxnSpPr>
          <p:cNvPr id="46" name="Connecteur droit 45">
            <a:extLst>
              <a:ext uri="{FF2B5EF4-FFF2-40B4-BE49-F238E27FC236}">
                <a16:creationId xmlns:a16="http://schemas.microsoft.com/office/drawing/2014/main" id="{E3924D43-60DF-F8B8-4471-4D8861165CDE}"/>
              </a:ext>
            </a:extLst>
          </p:cNvPr>
          <p:cNvCxnSpPr/>
          <p:nvPr/>
        </p:nvCxnSpPr>
        <p:spPr>
          <a:xfrm>
            <a:off x="2913773" y="2350925"/>
            <a:ext cx="0" cy="3639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26676D43-86F1-C867-34B8-D42BE74BF68B}"/>
              </a:ext>
            </a:extLst>
          </p:cNvPr>
          <p:cNvCxnSpPr/>
          <p:nvPr/>
        </p:nvCxnSpPr>
        <p:spPr>
          <a:xfrm>
            <a:off x="5494413" y="2350925"/>
            <a:ext cx="0" cy="3639732"/>
          </a:xfrm>
          <a:prstGeom prst="line">
            <a:avLst/>
          </a:prstGeom>
        </p:spPr>
        <p:style>
          <a:lnRef idx="1">
            <a:schemeClr val="accent1"/>
          </a:lnRef>
          <a:fillRef idx="0">
            <a:schemeClr val="accent1"/>
          </a:fillRef>
          <a:effectRef idx="0">
            <a:schemeClr val="accent1"/>
          </a:effectRef>
          <a:fontRef idx="minor">
            <a:schemeClr val="tx1"/>
          </a:fontRef>
        </p:style>
      </p:cxnSp>
      <p:sp>
        <p:nvSpPr>
          <p:cNvPr id="48" name="Accolade fermante 47">
            <a:extLst>
              <a:ext uri="{FF2B5EF4-FFF2-40B4-BE49-F238E27FC236}">
                <a16:creationId xmlns:a16="http://schemas.microsoft.com/office/drawing/2014/main" id="{53D22E3D-C45C-D3FF-1A93-32F1BF253582}"/>
              </a:ext>
            </a:extLst>
          </p:cNvPr>
          <p:cNvSpPr/>
          <p:nvPr/>
        </p:nvSpPr>
        <p:spPr>
          <a:xfrm>
            <a:off x="8444508" y="2307011"/>
            <a:ext cx="375920" cy="3824398"/>
          </a:xfrm>
          <a:prstGeom prst="rightBrace">
            <a:avLst/>
          </a:prstGeom>
          <a:ln>
            <a:solidFill>
              <a:srgbClr val="0052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9" name="Groupe 48">
            <a:extLst>
              <a:ext uri="{FF2B5EF4-FFF2-40B4-BE49-F238E27FC236}">
                <a16:creationId xmlns:a16="http://schemas.microsoft.com/office/drawing/2014/main" id="{76D3BDD1-1134-97F5-6410-573222EE5D30}"/>
              </a:ext>
            </a:extLst>
          </p:cNvPr>
          <p:cNvGrpSpPr/>
          <p:nvPr/>
        </p:nvGrpSpPr>
        <p:grpSpPr>
          <a:xfrm>
            <a:off x="444384" y="2902858"/>
            <a:ext cx="2332461" cy="2632704"/>
            <a:chOff x="493857" y="2809081"/>
            <a:chExt cx="2332461" cy="2632704"/>
          </a:xfrm>
        </p:grpSpPr>
        <p:grpSp>
          <p:nvGrpSpPr>
            <p:cNvPr id="50" name="Groupe 49">
              <a:extLst>
                <a:ext uri="{FF2B5EF4-FFF2-40B4-BE49-F238E27FC236}">
                  <a16:creationId xmlns:a16="http://schemas.microsoft.com/office/drawing/2014/main" id="{9D8BBEAC-628B-A771-A2F9-5050D51D8733}"/>
                </a:ext>
              </a:extLst>
            </p:cNvPr>
            <p:cNvGrpSpPr/>
            <p:nvPr/>
          </p:nvGrpSpPr>
          <p:grpSpPr>
            <a:xfrm>
              <a:off x="1224854" y="3637612"/>
              <a:ext cx="938024" cy="713098"/>
              <a:chOff x="1591981" y="2905051"/>
              <a:chExt cx="1091308" cy="847142"/>
            </a:xfrm>
          </p:grpSpPr>
          <p:sp>
            <p:nvSpPr>
              <p:cNvPr id="62" name="Ellipse 61">
                <a:extLst>
                  <a:ext uri="{FF2B5EF4-FFF2-40B4-BE49-F238E27FC236}">
                    <a16:creationId xmlns:a16="http://schemas.microsoft.com/office/drawing/2014/main" id="{1BD4C377-870A-7C29-191C-71BD33B278ED}"/>
                  </a:ext>
                </a:extLst>
              </p:cNvPr>
              <p:cNvSpPr/>
              <p:nvPr/>
            </p:nvSpPr>
            <p:spPr>
              <a:xfrm>
                <a:off x="1732988" y="2905051"/>
                <a:ext cx="809295" cy="75674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00529B"/>
                    </a:solidFill>
                  </a:rPr>
                  <a:t>15</a:t>
                </a:r>
              </a:p>
            </p:txBody>
          </p:sp>
          <p:sp>
            <p:nvSpPr>
              <p:cNvPr id="63" name="Rectangle : coins arrondis 62">
                <a:extLst>
                  <a:ext uri="{FF2B5EF4-FFF2-40B4-BE49-F238E27FC236}">
                    <a16:creationId xmlns:a16="http://schemas.microsoft.com/office/drawing/2014/main" id="{428549F6-2D8C-0BD7-E8C8-D2B38B7A8326}"/>
                  </a:ext>
                </a:extLst>
              </p:cNvPr>
              <p:cNvSpPr/>
              <p:nvPr/>
            </p:nvSpPr>
            <p:spPr>
              <a:xfrm>
                <a:off x="1591981" y="3519354"/>
                <a:ext cx="1091308" cy="232839"/>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SAMU</a:t>
                </a:r>
              </a:p>
            </p:txBody>
          </p:sp>
        </p:grpSp>
        <p:grpSp>
          <p:nvGrpSpPr>
            <p:cNvPr id="52" name="Groupe 51">
              <a:extLst>
                <a:ext uri="{FF2B5EF4-FFF2-40B4-BE49-F238E27FC236}">
                  <a16:creationId xmlns:a16="http://schemas.microsoft.com/office/drawing/2014/main" id="{04F26085-5BD9-4694-4850-E495BEA441B3}"/>
                </a:ext>
              </a:extLst>
            </p:cNvPr>
            <p:cNvGrpSpPr/>
            <p:nvPr/>
          </p:nvGrpSpPr>
          <p:grpSpPr>
            <a:xfrm>
              <a:off x="1222394" y="2809081"/>
              <a:ext cx="938024" cy="713098"/>
              <a:chOff x="1222394" y="4412021"/>
              <a:chExt cx="938024" cy="713098"/>
            </a:xfrm>
          </p:grpSpPr>
          <p:sp>
            <p:nvSpPr>
              <p:cNvPr id="58" name="Ellipse 57">
                <a:extLst>
                  <a:ext uri="{FF2B5EF4-FFF2-40B4-BE49-F238E27FC236}">
                    <a16:creationId xmlns:a16="http://schemas.microsoft.com/office/drawing/2014/main" id="{27D5F082-9EDB-ABD8-C02F-5C5780EC2191}"/>
                  </a:ext>
                </a:extLst>
              </p:cNvPr>
              <p:cNvSpPr/>
              <p:nvPr/>
            </p:nvSpPr>
            <p:spPr>
              <a:xfrm>
                <a:off x="1343595" y="4412021"/>
                <a:ext cx="695622" cy="63700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00529B"/>
                    </a:solidFill>
                  </a:rPr>
                  <a:t>18</a:t>
                </a:r>
              </a:p>
            </p:txBody>
          </p:sp>
          <p:sp>
            <p:nvSpPr>
              <p:cNvPr id="59" name="Rectangle : coins arrondis 58">
                <a:extLst>
                  <a:ext uri="{FF2B5EF4-FFF2-40B4-BE49-F238E27FC236}">
                    <a16:creationId xmlns:a16="http://schemas.microsoft.com/office/drawing/2014/main" id="{FCB23EF4-B68F-7305-FAD4-F5CDFD66ED27}"/>
                  </a:ext>
                </a:extLst>
              </p:cNvPr>
              <p:cNvSpPr/>
              <p:nvPr/>
            </p:nvSpPr>
            <p:spPr>
              <a:xfrm>
                <a:off x="1222394" y="4929122"/>
                <a:ext cx="938024" cy="195997"/>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POMPIERS</a:t>
                </a:r>
              </a:p>
            </p:txBody>
          </p:sp>
        </p:grpSp>
        <p:grpSp>
          <p:nvGrpSpPr>
            <p:cNvPr id="53" name="Groupe 52">
              <a:extLst>
                <a:ext uri="{FF2B5EF4-FFF2-40B4-BE49-F238E27FC236}">
                  <a16:creationId xmlns:a16="http://schemas.microsoft.com/office/drawing/2014/main" id="{51323A16-6136-04E2-EFB3-C6D9121AA8FF}"/>
                </a:ext>
              </a:extLst>
            </p:cNvPr>
            <p:cNvGrpSpPr/>
            <p:nvPr/>
          </p:nvGrpSpPr>
          <p:grpSpPr>
            <a:xfrm>
              <a:off x="493857" y="4441912"/>
              <a:ext cx="2332461" cy="999873"/>
              <a:chOff x="493857" y="4441912"/>
              <a:chExt cx="2332461" cy="999873"/>
            </a:xfrm>
          </p:grpSpPr>
          <p:sp>
            <p:nvSpPr>
              <p:cNvPr id="54" name="Ellipse 53">
                <a:extLst>
                  <a:ext uri="{FF2B5EF4-FFF2-40B4-BE49-F238E27FC236}">
                    <a16:creationId xmlns:a16="http://schemas.microsoft.com/office/drawing/2014/main" id="{F97C7EED-B085-20B7-0524-308B32A8FF4E}"/>
                  </a:ext>
                </a:extLst>
              </p:cNvPr>
              <p:cNvSpPr/>
              <p:nvPr/>
            </p:nvSpPr>
            <p:spPr>
              <a:xfrm>
                <a:off x="719110" y="4463819"/>
                <a:ext cx="695622" cy="63700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rgbClr val="00529B"/>
                    </a:solidFill>
                  </a:rPr>
                  <a:t>112</a:t>
                </a:r>
              </a:p>
            </p:txBody>
          </p:sp>
          <p:sp>
            <p:nvSpPr>
              <p:cNvPr id="55" name="Ellipse 54">
                <a:extLst>
                  <a:ext uri="{FF2B5EF4-FFF2-40B4-BE49-F238E27FC236}">
                    <a16:creationId xmlns:a16="http://schemas.microsoft.com/office/drawing/2014/main" id="{A615F4B8-F76A-2F03-0214-59C2463EFADB}"/>
                  </a:ext>
                </a:extLst>
              </p:cNvPr>
              <p:cNvSpPr/>
              <p:nvPr/>
            </p:nvSpPr>
            <p:spPr>
              <a:xfrm>
                <a:off x="1905442" y="4441912"/>
                <a:ext cx="695622" cy="63700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rgbClr val="00529B"/>
                    </a:solidFill>
                  </a:rPr>
                  <a:t>114</a:t>
                </a:r>
              </a:p>
            </p:txBody>
          </p:sp>
          <p:sp>
            <p:nvSpPr>
              <p:cNvPr id="56" name="Rectangle : coins arrondis 55">
                <a:extLst>
                  <a:ext uri="{FF2B5EF4-FFF2-40B4-BE49-F238E27FC236}">
                    <a16:creationId xmlns:a16="http://schemas.microsoft.com/office/drawing/2014/main" id="{57B50679-F491-BFB4-13F4-E7FD2B2216FB}"/>
                  </a:ext>
                </a:extLst>
              </p:cNvPr>
              <p:cNvSpPr/>
              <p:nvPr/>
            </p:nvSpPr>
            <p:spPr>
              <a:xfrm>
                <a:off x="1680189" y="4980920"/>
                <a:ext cx="1146129" cy="460865"/>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Déficients auditifs</a:t>
                </a:r>
              </a:p>
            </p:txBody>
          </p:sp>
          <p:sp>
            <p:nvSpPr>
              <p:cNvPr id="57" name="Rectangle : coins arrondis 56">
                <a:extLst>
                  <a:ext uri="{FF2B5EF4-FFF2-40B4-BE49-F238E27FC236}">
                    <a16:creationId xmlns:a16="http://schemas.microsoft.com/office/drawing/2014/main" id="{76831477-340B-B11F-49B4-A87B9E2CEE7A}"/>
                  </a:ext>
                </a:extLst>
              </p:cNvPr>
              <p:cNvSpPr/>
              <p:nvPr/>
            </p:nvSpPr>
            <p:spPr>
              <a:xfrm>
                <a:off x="493857" y="4980920"/>
                <a:ext cx="1146129" cy="460865"/>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N° Urgence européen</a:t>
                </a:r>
              </a:p>
            </p:txBody>
          </p:sp>
        </p:grpSp>
      </p:grpSp>
      <p:sp>
        <p:nvSpPr>
          <p:cNvPr id="64" name="ZoneTexte 63">
            <a:extLst>
              <a:ext uri="{FF2B5EF4-FFF2-40B4-BE49-F238E27FC236}">
                <a16:creationId xmlns:a16="http://schemas.microsoft.com/office/drawing/2014/main" id="{7C76B37B-DA97-0813-CC78-0E39C9A2FF8B}"/>
              </a:ext>
            </a:extLst>
          </p:cNvPr>
          <p:cNvSpPr txBox="1"/>
          <p:nvPr/>
        </p:nvSpPr>
        <p:spPr>
          <a:xfrm>
            <a:off x="3506228" y="3686440"/>
            <a:ext cx="138642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Le sauveteur</a:t>
            </a:r>
          </a:p>
        </p:txBody>
      </p:sp>
      <p:sp>
        <p:nvSpPr>
          <p:cNvPr id="65" name="ZoneTexte 64">
            <a:extLst>
              <a:ext uri="{FF2B5EF4-FFF2-40B4-BE49-F238E27FC236}">
                <a16:creationId xmlns:a16="http://schemas.microsoft.com/office/drawing/2014/main" id="{AC873F6E-76D3-FDDC-F3F0-3F167DE3015C}"/>
              </a:ext>
            </a:extLst>
          </p:cNvPr>
          <p:cNvSpPr txBox="1"/>
          <p:nvPr/>
        </p:nvSpPr>
        <p:spPr>
          <a:xfrm>
            <a:off x="3033232" y="5178255"/>
            <a:ext cx="2332420" cy="954107"/>
          </a:xfrm>
          <a:prstGeom prst="rect">
            <a:avLst/>
          </a:prstGeom>
          <a:noFill/>
        </p:spPr>
        <p:txBody>
          <a:bodyPr wrap="square" rtlCol="0">
            <a:spAutoFit/>
          </a:bodyPr>
          <a:lstStyle/>
          <a:p>
            <a:pPr algn="ctr"/>
            <a:r>
              <a:rPr lang="fr-FR" sz="1400" b="1">
                <a:solidFill>
                  <a:srgbClr val="00529B"/>
                </a:solidFill>
                <a:latin typeface="Arial" panose="020B0604020202020204" pitchFamily="34" charset="0"/>
                <a:cs typeface="Arial" panose="020B0604020202020204" pitchFamily="34" charset="0"/>
              </a:rPr>
              <a:t>Le témoin</a:t>
            </a:r>
          </a:p>
          <a:p>
            <a:pPr algn="ctr"/>
            <a:r>
              <a:rPr lang="fr-FR" sz="1050" i="1">
                <a:solidFill>
                  <a:schemeClr val="bg1">
                    <a:lumMod val="50000"/>
                  </a:schemeClr>
                </a:solidFill>
                <a:latin typeface="Arial" panose="020B0604020202020204" pitchFamily="34" charset="0"/>
                <a:cs typeface="Arial" panose="020B0604020202020204" pitchFamily="34" charset="0"/>
              </a:rPr>
              <a:t>S’assurer qu’il/elle possède l’ensemble des éléments avant d’appeler, puis s’assurer de la bonne transmission de l’information</a:t>
            </a:r>
            <a:endParaRPr lang="fr-FR" sz="1000" i="1">
              <a:solidFill>
                <a:schemeClr val="bg1">
                  <a:lumMod val="50000"/>
                </a:schemeClr>
              </a:solidFill>
              <a:latin typeface="Arial" panose="020B0604020202020204" pitchFamily="34" charset="0"/>
              <a:cs typeface="Arial" panose="020B0604020202020204" pitchFamily="34" charset="0"/>
            </a:endParaRPr>
          </a:p>
        </p:txBody>
      </p:sp>
      <p:sp>
        <p:nvSpPr>
          <p:cNvPr id="66" name="ZoneTexte 65">
            <a:extLst>
              <a:ext uri="{FF2B5EF4-FFF2-40B4-BE49-F238E27FC236}">
                <a16:creationId xmlns:a16="http://schemas.microsoft.com/office/drawing/2014/main" id="{02ABDA21-2130-E6CF-EFC7-ECB99B0E70BF}"/>
              </a:ext>
            </a:extLst>
          </p:cNvPr>
          <p:cNvSpPr txBox="1"/>
          <p:nvPr/>
        </p:nvSpPr>
        <p:spPr>
          <a:xfrm>
            <a:off x="5714869" y="2605035"/>
            <a:ext cx="2756342" cy="3600986"/>
          </a:xfrm>
          <a:prstGeom prst="rect">
            <a:avLst/>
          </a:prstGeom>
          <a:noFill/>
        </p:spPr>
        <p:txBody>
          <a:bodyPr wrap="square">
            <a:spAutoFit/>
          </a:bodyPr>
          <a:lstStyle/>
          <a:p>
            <a:pPr marL="285750" indent="-285750">
              <a:buFont typeface="Arial" panose="020B0604020202020204" pitchFamily="34" charset="0"/>
              <a:buChar char="•"/>
            </a:pPr>
            <a:r>
              <a:rPr lang="fr-FR" sz="1400" b="1" dirty="0">
                <a:solidFill>
                  <a:srgbClr val="00529B"/>
                </a:solidFill>
              </a:rPr>
              <a:t>Transmettre </a:t>
            </a:r>
            <a:br>
              <a:rPr lang="fr-FR" sz="1400" b="1" dirty="0">
                <a:solidFill>
                  <a:srgbClr val="00529B"/>
                </a:solidFill>
              </a:rPr>
            </a:br>
            <a:r>
              <a:rPr lang="fr-FR" sz="1400" b="1" dirty="0">
                <a:solidFill>
                  <a:srgbClr val="00529B"/>
                </a:solidFill>
              </a:rPr>
              <a:t>les informations pertinentes</a:t>
            </a:r>
          </a:p>
          <a:p>
            <a:pPr marL="628650" lvl="1" indent="-214313">
              <a:buFont typeface="Arial" panose="020B0604020202020204" pitchFamily="34" charset="0"/>
              <a:buChar char="•"/>
            </a:pPr>
            <a:r>
              <a:rPr lang="fr-FR" sz="1050" dirty="0">
                <a:solidFill>
                  <a:schemeClr val="bg1">
                    <a:lumMod val="50000"/>
                  </a:schemeClr>
                </a:solidFill>
              </a:rPr>
              <a:t>n° téléphone</a:t>
            </a:r>
          </a:p>
          <a:p>
            <a:pPr marL="628650" lvl="1" indent="-214313">
              <a:buFont typeface="Arial" panose="020B0604020202020204" pitchFamily="34" charset="0"/>
              <a:buChar char="•"/>
            </a:pPr>
            <a:r>
              <a:rPr lang="fr-FR" sz="1050" dirty="0">
                <a:solidFill>
                  <a:schemeClr val="bg1">
                    <a:lumMod val="50000"/>
                  </a:schemeClr>
                </a:solidFill>
              </a:rPr>
              <a:t>Lieu (adresse)</a:t>
            </a:r>
          </a:p>
          <a:p>
            <a:pPr marL="628650" lvl="1" indent="-214313">
              <a:buFont typeface="Arial" panose="020B0604020202020204" pitchFamily="34" charset="0"/>
              <a:buChar char="•"/>
            </a:pPr>
            <a:r>
              <a:rPr lang="fr-FR" sz="1050" dirty="0">
                <a:solidFill>
                  <a:schemeClr val="bg1">
                    <a:lumMod val="50000"/>
                  </a:schemeClr>
                </a:solidFill>
              </a:rPr>
              <a:t>Nature du problème</a:t>
            </a:r>
          </a:p>
          <a:p>
            <a:pPr marL="628650" lvl="1" indent="-214313">
              <a:buFont typeface="Arial" panose="020B0604020202020204" pitchFamily="34" charset="0"/>
              <a:buChar char="•"/>
            </a:pPr>
            <a:r>
              <a:rPr lang="fr-FR" sz="1050" dirty="0">
                <a:solidFill>
                  <a:schemeClr val="bg1">
                    <a:lumMod val="50000"/>
                  </a:schemeClr>
                </a:solidFill>
              </a:rPr>
              <a:t>Nombre de victimes</a:t>
            </a:r>
          </a:p>
          <a:p>
            <a:pPr marL="285750" indent="-285750">
              <a:buFont typeface="Arial" panose="020B0604020202020204" pitchFamily="34" charset="0"/>
              <a:buChar char="•"/>
            </a:pPr>
            <a:endParaRPr lang="fr-FR" sz="1400" dirty="0">
              <a:solidFill>
                <a:srgbClr val="00529B"/>
              </a:solidFill>
            </a:endParaRPr>
          </a:p>
          <a:p>
            <a:pPr marL="285750" indent="-285750">
              <a:buFont typeface="Arial" panose="020B0604020202020204" pitchFamily="34" charset="0"/>
              <a:buChar char="•"/>
            </a:pPr>
            <a:endParaRPr lang="fr-FR" sz="1400" dirty="0">
              <a:solidFill>
                <a:srgbClr val="00529B"/>
              </a:solidFill>
            </a:endParaRPr>
          </a:p>
          <a:p>
            <a:pPr marL="285750" indent="-285750">
              <a:buFont typeface="Arial" panose="020B0604020202020204" pitchFamily="34" charset="0"/>
              <a:buChar char="•"/>
            </a:pPr>
            <a:r>
              <a:rPr lang="fr-FR" sz="1400" b="1" dirty="0">
                <a:solidFill>
                  <a:srgbClr val="00529B"/>
                </a:solidFill>
              </a:rPr>
              <a:t>Répondre </a:t>
            </a:r>
            <a:br>
              <a:rPr lang="fr-FR" sz="1400" b="1" dirty="0">
                <a:solidFill>
                  <a:srgbClr val="00529B"/>
                </a:solidFill>
              </a:rPr>
            </a:br>
            <a:r>
              <a:rPr lang="fr-FR" sz="1400" b="1" dirty="0">
                <a:solidFill>
                  <a:srgbClr val="00529B"/>
                </a:solidFill>
              </a:rPr>
              <a:t>aux questions posées </a:t>
            </a:r>
            <a:br>
              <a:rPr lang="fr-FR" sz="1400" b="1" dirty="0">
                <a:solidFill>
                  <a:srgbClr val="00529B"/>
                </a:solidFill>
              </a:rPr>
            </a:br>
            <a:r>
              <a:rPr lang="fr-FR" sz="1400" b="1" dirty="0">
                <a:solidFill>
                  <a:srgbClr val="00529B"/>
                </a:solidFill>
              </a:rPr>
              <a:t>par les services </a:t>
            </a:r>
            <a:br>
              <a:rPr lang="fr-FR" sz="1400" b="1" dirty="0">
                <a:solidFill>
                  <a:srgbClr val="00529B"/>
                </a:solidFill>
              </a:rPr>
            </a:br>
            <a:r>
              <a:rPr lang="fr-FR" sz="1400" b="1" dirty="0">
                <a:solidFill>
                  <a:srgbClr val="00529B"/>
                </a:solidFill>
              </a:rPr>
              <a:t>de secours</a:t>
            </a:r>
          </a:p>
          <a:p>
            <a:pPr marL="285750" indent="-285750">
              <a:buFont typeface="Arial" panose="020B0604020202020204" pitchFamily="34" charset="0"/>
              <a:buChar char="•"/>
            </a:pPr>
            <a:endParaRPr lang="fr-FR" sz="1200" dirty="0">
              <a:solidFill>
                <a:srgbClr val="00529B"/>
              </a:solidFill>
            </a:endParaRPr>
          </a:p>
          <a:p>
            <a:pPr marL="285750" indent="-285750">
              <a:buFont typeface="Arial" panose="020B0604020202020204" pitchFamily="34" charset="0"/>
              <a:buChar char="•"/>
            </a:pPr>
            <a:endParaRPr lang="fr-FR" sz="1200" dirty="0">
              <a:solidFill>
                <a:srgbClr val="00529B"/>
              </a:solidFill>
            </a:endParaRPr>
          </a:p>
          <a:p>
            <a:pPr marL="285750" indent="-285750">
              <a:buFont typeface="Arial" panose="020B0604020202020204" pitchFamily="34" charset="0"/>
              <a:buChar char="•"/>
            </a:pPr>
            <a:r>
              <a:rPr lang="fr-FR" sz="1400" b="1" dirty="0">
                <a:solidFill>
                  <a:srgbClr val="00529B"/>
                </a:solidFill>
              </a:rPr>
              <a:t>Appliquer </a:t>
            </a:r>
            <a:br>
              <a:rPr lang="fr-FR" sz="1400" b="1" dirty="0">
                <a:solidFill>
                  <a:srgbClr val="00529B"/>
                </a:solidFill>
              </a:rPr>
            </a:br>
            <a:r>
              <a:rPr lang="fr-FR" sz="1400" b="1" dirty="0">
                <a:solidFill>
                  <a:srgbClr val="00529B"/>
                </a:solidFill>
              </a:rPr>
              <a:t>les consignes données</a:t>
            </a:r>
          </a:p>
        </p:txBody>
      </p:sp>
      <p:sp>
        <p:nvSpPr>
          <p:cNvPr id="67" name="ZoneTexte 66">
            <a:extLst>
              <a:ext uri="{FF2B5EF4-FFF2-40B4-BE49-F238E27FC236}">
                <a16:creationId xmlns:a16="http://schemas.microsoft.com/office/drawing/2014/main" id="{42016E9D-1CAA-9F37-0A1D-36544F9C342C}"/>
              </a:ext>
            </a:extLst>
          </p:cNvPr>
          <p:cNvSpPr txBox="1"/>
          <p:nvPr/>
        </p:nvSpPr>
        <p:spPr>
          <a:xfrm>
            <a:off x="9011531" y="3869662"/>
            <a:ext cx="2519974" cy="738664"/>
          </a:xfrm>
          <a:prstGeom prst="rect">
            <a:avLst/>
          </a:prstGeom>
          <a:noFill/>
        </p:spPr>
        <p:txBody>
          <a:bodyPr wrap="square">
            <a:spAutoFit/>
          </a:bodyPr>
          <a:lstStyle/>
          <a:p>
            <a:pPr algn="ctr"/>
            <a:r>
              <a:rPr lang="fr-FR" sz="1400" b="1" dirty="0">
                <a:solidFill>
                  <a:srgbClr val="C20537"/>
                </a:solidFill>
              </a:rPr>
              <a:t>NE JAMAIS INTERROMPRE NI RACCROCHER </a:t>
            </a:r>
            <a:br>
              <a:rPr lang="fr-FR" sz="1400" b="1" dirty="0">
                <a:solidFill>
                  <a:srgbClr val="C20537"/>
                </a:solidFill>
              </a:rPr>
            </a:br>
            <a:r>
              <a:rPr lang="fr-FR" sz="1400" b="1" dirty="0">
                <a:solidFill>
                  <a:srgbClr val="C20537"/>
                </a:solidFill>
              </a:rPr>
              <a:t>SANS AUTORISATION</a:t>
            </a:r>
          </a:p>
        </p:txBody>
      </p:sp>
      <p:sp>
        <p:nvSpPr>
          <p:cNvPr id="68" name="ZoneTexte 67">
            <a:extLst>
              <a:ext uri="{FF2B5EF4-FFF2-40B4-BE49-F238E27FC236}">
                <a16:creationId xmlns:a16="http://schemas.microsoft.com/office/drawing/2014/main" id="{1BE9F310-7563-312D-6288-015A7886384C}"/>
              </a:ext>
            </a:extLst>
          </p:cNvPr>
          <p:cNvSpPr txBox="1"/>
          <p:nvPr/>
        </p:nvSpPr>
        <p:spPr>
          <a:xfrm>
            <a:off x="8869219" y="5505910"/>
            <a:ext cx="2804599" cy="577081"/>
          </a:xfrm>
          <a:prstGeom prst="rect">
            <a:avLst/>
          </a:prstGeom>
          <a:solidFill>
            <a:srgbClr val="E5F3FF"/>
          </a:solidFill>
          <a:ln>
            <a:solidFill>
              <a:srgbClr val="00529B"/>
            </a:solidFill>
          </a:ln>
          <a:effectLst>
            <a:outerShdw blurRad="50800" dist="38100" dir="2700000" algn="tl" rotWithShape="0">
              <a:prstClr val="black">
                <a:alpha val="40000"/>
              </a:prstClr>
            </a:outerShdw>
          </a:effectLst>
        </p:spPr>
        <p:txBody>
          <a:bodyPr wrap="square">
            <a:spAutoFit/>
          </a:bodyPr>
          <a:lstStyle/>
          <a:p>
            <a:pPr algn="just"/>
            <a:r>
              <a:rPr lang="fr-FR" sz="1050" b="1" dirty="0">
                <a:solidFill>
                  <a:srgbClr val="00529B"/>
                </a:solidFill>
              </a:rPr>
              <a:t>En cas d’évolution de la situation </a:t>
            </a:r>
            <a:br>
              <a:rPr lang="fr-FR" sz="1050" b="1" dirty="0">
                <a:solidFill>
                  <a:srgbClr val="00529B"/>
                </a:solidFill>
              </a:rPr>
            </a:br>
            <a:r>
              <a:rPr lang="fr-FR" sz="1050" b="1" dirty="0">
                <a:solidFill>
                  <a:srgbClr val="00529B"/>
                </a:solidFill>
              </a:rPr>
              <a:t>(ex. : aggravation de l’état des victimes), rappeler les secours, pour information.</a:t>
            </a:r>
          </a:p>
        </p:txBody>
      </p:sp>
      <p:sp>
        <p:nvSpPr>
          <p:cNvPr id="70" name="ZoneTexte 69">
            <a:extLst>
              <a:ext uri="{FF2B5EF4-FFF2-40B4-BE49-F238E27FC236}">
                <a16:creationId xmlns:a16="http://schemas.microsoft.com/office/drawing/2014/main" id="{F174E700-5FC0-5FFA-1C99-BCFA2B799449}"/>
              </a:ext>
            </a:extLst>
          </p:cNvPr>
          <p:cNvSpPr txBox="1"/>
          <p:nvPr/>
        </p:nvSpPr>
        <p:spPr>
          <a:xfrm>
            <a:off x="8869218" y="2203428"/>
            <a:ext cx="2804600" cy="338554"/>
          </a:xfrm>
          <a:prstGeom prst="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LE MESSAGE DOIT ÊTRE :</a:t>
            </a:r>
          </a:p>
        </p:txBody>
      </p:sp>
      <p:pic>
        <p:nvPicPr>
          <p:cNvPr id="71" name="Picture 6" descr="Sablier - Icônes outils et ustensiles gratuites">
            <a:extLst>
              <a:ext uri="{FF2B5EF4-FFF2-40B4-BE49-F238E27FC236}">
                <a16:creationId xmlns:a16="http://schemas.microsoft.com/office/drawing/2014/main" id="{B5DFAB8B-EB9C-931A-852C-BE47869CD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433" y="2708209"/>
            <a:ext cx="395535" cy="3955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Symbole cible (icône png) noir">
            <a:extLst>
              <a:ext uri="{FF2B5EF4-FFF2-40B4-BE49-F238E27FC236}">
                <a16:creationId xmlns:a16="http://schemas.microsoft.com/office/drawing/2014/main" id="{2EEE1866-F678-DFE1-2963-D608CEB41B8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37226" y="2687750"/>
            <a:ext cx="436452" cy="436452"/>
          </a:xfrm>
          <a:prstGeom prst="rect">
            <a:avLst/>
          </a:prstGeom>
          <a:noFill/>
          <a:extLst>
            <a:ext uri="{909E8E84-426E-40DD-AFC4-6F175D3DCCD1}">
              <a14:hiddenFill xmlns:a14="http://schemas.microsoft.com/office/drawing/2010/main">
                <a:solidFill>
                  <a:srgbClr val="FFFFFF"/>
                </a:solidFill>
              </a14:hiddenFill>
            </a:ext>
          </a:extLst>
        </p:spPr>
      </p:pic>
      <p:sp>
        <p:nvSpPr>
          <p:cNvPr id="73" name="ZoneTexte 72">
            <a:extLst>
              <a:ext uri="{FF2B5EF4-FFF2-40B4-BE49-F238E27FC236}">
                <a16:creationId xmlns:a16="http://schemas.microsoft.com/office/drawing/2014/main" id="{08A61020-6FE8-91F2-499D-79A13ADC8682}"/>
              </a:ext>
            </a:extLst>
          </p:cNvPr>
          <p:cNvSpPr txBox="1"/>
          <p:nvPr/>
        </p:nvSpPr>
        <p:spPr>
          <a:xfrm>
            <a:off x="9278227" y="3136120"/>
            <a:ext cx="975947" cy="307777"/>
          </a:xfrm>
          <a:prstGeom prst="rect">
            <a:avLst/>
          </a:prstGeom>
          <a:noFill/>
        </p:spPr>
        <p:txBody>
          <a:bodyPr wrap="square">
            <a:spAutoFit/>
          </a:bodyPr>
          <a:lstStyle/>
          <a:p>
            <a:pPr algn="ctr"/>
            <a:r>
              <a:rPr lang="fr-FR" sz="1400" b="1">
                <a:solidFill>
                  <a:srgbClr val="00529B"/>
                </a:solidFill>
              </a:rPr>
              <a:t>RAPIDE</a:t>
            </a:r>
          </a:p>
        </p:txBody>
      </p:sp>
      <p:sp>
        <p:nvSpPr>
          <p:cNvPr id="74" name="ZoneTexte 73">
            <a:extLst>
              <a:ext uri="{FF2B5EF4-FFF2-40B4-BE49-F238E27FC236}">
                <a16:creationId xmlns:a16="http://schemas.microsoft.com/office/drawing/2014/main" id="{EF8B6833-17BF-9215-3C0C-4B1AA0936D4F}"/>
              </a:ext>
            </a:extLst>
          </p:cNvPr>
          <p:cNvSpPr txBox="1"/>
          <p:nvPr/>
        </p:nvSpPr>
        <p:spPr>
          <a:xfrm>
            <a:off x="10297538" y="3136120"/>
            <a:ext cx="915829" cy="307777"/>
          </a:xfrm>
          <a:prstGeom prst="rect">
            <a:avLst/>
          </a:prstGeom>
          <a:noFill/>
        </p:spPr>
        <p:txBody>
          <a:bodyPr wrap="square">
            <a:spAutoFit/>
          </a:bodyPr>
          <a:lstStyle/>
          <a:p>
            <a:pPr algn="ctr"/>
            <a:r>
              <a:rPr lang="fr-FR" sz="1400" b="1">
                <a:solidFill>
                  <a:srgbClr val="00529B"/>
                </a:solidFill>
              </a:rPr>
              <a:t>PRÉCIS</a:t>
            </a:r>
          </a:p>
        </p:txBody>
      </p:sp>
      <p:pic>
        <p:nvPicPr>
          <p:cNvPr id="75" name="Image 74">
            <a:extLst>
              <a:ext uri="{FF2B5EF4-FFF2-40B4-BE49-F238E27FC236}">
                <a16:creationId xmlns:a16="http://schemas.microsoft.com/office/drawing/2014/main" id="{EB424C26-D7B3-9421-950F-377AC03C8D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44" b="98242" l="3476" r="92781">
                        <a14:foregroundMark x1="31551" y1="66016" x2="36096" y2="19727"/>
                        <a14:foregroundMark x1="36096" y1="19727" x2="37166" y2="18945"/>
                        <a14:foregroundMark x1="22995" y1="65039" x2="13636" y2="50977"/>
                        <a14:foregroundMark x1="22460" y1="69727" x2="22460" y2="66406"/>
                        <a14:foregroundMark x1="25134" y1="70898" x2="36364" y2="67578"/>
                        <a14:foregroundMark x1="30214" y1="69336" x2="25668" y2="70703"/>
                        <a14:foregroundMark x1="16043" y1="67578" x2="10428" y2="60352"/>
                        <a14:foregroundMark x1="22193" y1="69141" x2="14439" y2="38281"/>
                        <a14:foregroundMark x1="9626" y1="57813" x2="9626" y2="57422"/>
                        <a14:foregroundMark x1="9626" y1="58008" x2="9626" y2="57813"/>
                        <a14:foregroundMark x1="9626" y1="64453" x2="9626" y2="58008"/>
                        <a14:foregroundMark x1="3947" y1="57813" x2="7487" y2="54883"/>
                        <a14:foregroundMark x1="3712" y1="58008" x2="3947" y2="57813"/>
                        <a14:foregroundMark x1="3476" y1="58203" x2="3712" y2="58008"/>
                        <a14:foregroundMark x1="17914" y1="38086" x2="65508" y2="15625"/>
                        <a14:foregroundMark x1="18984" y1="33594" x2="30749" y2="8203"/>
                        <a14:foregroundMark x1="37433" y1="6250" x2="68449" y2="14453"/>
                        <a14:foregroundMark x1="40374" y1="2344" x2="56684" y2="2344"/>
                        <a14:foregroundMark x1="92781" y1="50977" x2="90107" y2="61133"/>
                        <a14:foregroundMark x1="31283" y1="77148" x2="15508" y2="95313"/>
                        <a14:foregroundMark x1="12567" y1="96484" x2="28075" y2="76953"/>
                        <a14:foregroundMark x1="20321" y1="76953" x2="7219" y2="97852"/>
                        <a14:foregroundMark x1="16310" y1="96289" x2="65241" y2="97266"/>
                        <a14:foregroundMark x1="28075" y1="87891" x2="70321" y2="90039"/>
                        <a14:foregroundMark x1="47594" y1="83008" x2="74599" y2="87109"/>
                        <a14:foregroundMark x1="64171" y1="95508" x2="89840" y2="96289"/>
                        <a14:foregroundMark x1="72193" y1="81641" x2="84759" y2="96094"/>
                        <a14:foregroundMark x1="71925" y1="86523" x2="79144" y2="93945"/>
                        <a14:foregroundMark x1="72193" y1="90820" x2="77540" y2="95508"/>
                        <a14:foregroundMark x1="72460" y1="82031" x2="77807" y2="95313"/>
                        <a14:foregroundMark x1="73529" y1="77734" x2="91979" y2="94922"/>
                        <a14:foregroundMark x1="71123" y1="76367" x2="91176" y2="98242"/>
                        <a14:foregroundMark x1="75668" y1="76758" x2="92513" y2="91797"/>
                        <a14:foregroundMark x1="77005" y1="77734" x2="90374" y2="97070"/>
                        <a14:backgroundMark x1="3476" y1="57813" x2="3476" y2="57813"/>
                        <a14:backgroundMark x1="3743" y1="58008" x2="3743" y2="58008"/>
                      </a14:backgroundRemoval>
                    </a14:imgEffect>
                  </a14:imgLayer>
                </a14:imgProps>
              </a:ext>
            </a:extLst>
          </a:blip>
          <a:stretch>
            <a:fillRect/>
          </a:stretch>
        </p:blipFill>
        <p:spPr>
          <a:xfrm>
            <a:off x="3815818" y="2638525"/>
            <a:ext cx="767249" cy="1050351"/>
          </a:xfrm>
          <a:prstGeom prst="rect">
            <a:avLst/>
          </a:prstGeom>
        </p:spPr>
      </p:pic>
      <p:pic>
        <p:nvPicPr>
          <p:cNvPr id="76" name="Picture 4">
            <a:extLst>
              <a:ext uri="{FF2B5EF4-FFF2-40B4-BE49-F238E27FC236}">
                <a16:creationId xmlns:a16="http://schemas.microsoft.com/office/drawing/2014/main" id="{FB443CE9-141E-DBFA-6490-B9FBB1A458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1287" y="4201944"/>
            <a:ext cx="976311" cy="97631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AEC684B-6843-8F5A-6BB6-070BED88F252}"/>
              </a:ext>
            </a:extLst>
          </p:cNvPr>
          <p:cNvSpPr txBox="1"/>
          <p:nvPr/>
        </p:nvSpPr>
        <p:spPr>
          <a:xfrm>
            <a:off x="444384" y="2161609"/>
            <a:ext cx="2332461" cy="340519"/>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QUI APPELER ?</a:t>
            </a:r>
          </a:p>
        </p:txBody>
      </p:sp>
      <p:sp>
        <p:nvSpPr>
          <p:cNvPr id="7" name="ZoneTexte 6">
            <a:extLst>
              <a:ext uri="{FF2B5EF4-FFF2-40B4-BE49-F238E27FC236}">
                <a16:creationId xmlns:a16="http://schemas.microsoft.com/office/drawing/2014/main" id="{6E9C2098-DACE-9179-4E85-8D5BFC78D251}"/>
              </a:ext>
            </a:extLst>
          </p:cNvPr>
          <p:cNvSpPr txBox="1"/>
          <p:nvPr/>
        </p:nvSpPr>
        <p:spPr>
          <a:xfrm>
            <a:off x="3025023" y="2161609"/>
            <a:ext cx="2332461" cy="340519"/>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QUI APPELLE ?</a:t>
            </a:r>
          </a:p>
        </p:txBody>
      </p:sp>
      <p:sp>
        <p:nvSpPr>
          <p:cNvPr id="8" name="ZoneTexte 7">
            <a:extLst>
              <a:ext uri="{FF2B5EF4-FFF2-40B4-BE49-F238E27FC236}">
                <a16:creationId xmlns:a16="http://schemas.microsoft.com/office/drawing/2014/main" id="{B2263EC6-6D92-1E8E-D1FC-6AA4E5CEC6AE}"/>
              </a:ext>
            </a:extLst>
          </p:cNvPr>
          <p:cNvSpPr txBox="1"/>
          <p:nvPr/>
        </p:nvSpPr>
        <p:spPr>
          <a:xfrm>
            <a:off x="5747903" y="2161609"/>
            <a:ext cx="2332461" cy="340519"/>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QUE DIRE ?</a:t>
            </a:r>
          </a:p>
        </p:txBody>
      </p:sp>
    </p:spTree>
    <p:extLst>
      <p:ext uri="{BB962C8B-B14F-4D97-AF65-F5344CB8AC3E}">
        <p14:creationId xmlns:p14="http://schemas.microsoft.com/office/powerpoint/2010/main" val="284398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10"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4" grpId="0"/>
      <p:bldP spid="65" grpId="0"/>
      <p:bldP spid="66" grpId="0"/>
      <p:bldP spid="67" grpId="0"/>
      <p:bldP spid="68" grpId="0" animBg="1"/>
      <p:bldP spid="70" grpId="0"/>
      <p:bldP spid="73" grpId="0"/>
      <p:bldP spid="74" grpId="0"/>
      <p:bldP spid="5"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39462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59B3772-66E4-F0C4-4FC3-0B260A053AE3}"/>
              </a:ext>
            </a:extLst>
          </p:cNvPr>
          <p:cNvSpPr>
            <a:spLocks noGrp="1"/>
          </p:cNvSpPr>
          <p:nvPr>
            <p:ph type="body" sz="quarter" idx="11"/>
          </p:nvPr>
        </p:nvSpPr>
        <p:spPr>
          <a:prstGeom prst="rect">
            <a:avLst/>
          </a:prstGeom>
          <a:effectLst>
            <a:outerShdw blurRad="50800" dist="38100" dir="2700000" algn="tl" rotWithShape="0">
              <a:prstClr val="black">
                <a:alpha val="40000"/>
              </a:prstClr>
            </a:outerShdw>
          </a:effectLst>
        </p:spPr>
        <p:txBody>
          <a:bodyPr/>
          <a:lstStyle/>
          <a:p>
            <a:pPr marL="285750" indent="-285750">
              <a:buFont typeface="Arial" panose="020B0604020202020204" pitchFamily="34" charset="0"/>
              <a:buChar char="•"/>
            </a:pPr>
            <a:r>
              <a:rPr lang="fr-FR" sz="1800" b="1" dirty="0">
                <a:solidFill>
                  <a:schemeClr val="bg1"/>
                </a:solidFill>
              </a:rPr>
              <a:t>L’obstruction complète </a:t>
            </a:r>
            <a:br>
              <a:rPr lang="fr-FR" sz="1800" b="1" dirty="0">
                <a:solidFill>
                  <a:schemeClr val="bg1"/>
                </a:solidFill>
              </a:rPr>
            </a:br>
            <a:r>
              <a:rPr lang="fr-FR" sz="1800" b="1" dirty="0">
                <a:solidFill>
                  <a:schemeClr val="bg1"/>
                </a:solidFill>
              </a:rPr>
              <a:t>des voies aériennes</a:t>
            </a:r>
          </a:p>
          <a:p>
            <a:pPr marL="285750" indent="-285750">
              <a:buFont typeface="Arial" panose="020B0604020202020204" pitchFamily="34" charset="0"/>
              <a:buChar char="•"/>
            </a:pPr>
            <a:r>
              <a:rPr lang="fr-FR" sz="1800" b="1" dirty="0">
                <a:solidFill>
                  <a:schemeClr val="bg1"/>
                </a:solidFill>
              </a:rPr>
              <a:t>L’obstruction partielle </a:t>
            </a:r>
            <a:br>
              <a:rPr lang="fr-FR" sz="1800" b="1" dirty="0">
                <a:solidFill>
                  <a:schemeClr val="bg1"/>
                </a:solidFill>
              </a:rPr>
            </a:br>
            <a:r>
              <a:rPr lang="fr-FR" sz="1800" b="1" dirty="0">
                <a:solidFill>
                  <a:schemeClr val="bg1"/>
                </a:solidFill>
              </a:rPr>
              <a:t>des voies aériennes</a:t>
            </a:r>
          </a:p>
        </p:txBody>
      </p:sp>
      <p:sp>
        <p:nvSpPr>
          <p:cNvPr id="2" name="Espace réservé du texte 1">
            <a:extLst>
              <a:ext uri="{FF2B5EF4-FFF2-40B4-BE49-F238E27FC236}">
                <a16:creationId xmlns:a16="http://schemas.microsoft.com/office/drawing/2014/main" id="{AC06AFC3-BE9F-E2DD-B244-B46AC238816A}"/>
              </a:ext>
            </a:extLst>
          </p:cNvPr>
          <p:cNvSpPr>
            <a:spLocks noGrp="1"/>
          </p:cNvSpPr>
          <p:nvPr>
            <p:ph type="body" sz="quarter" idx="13"/>
          </p:nvPr>
        </p:nvSpPr>
        <p:spPr/>
        <p:txBody>
          <a:bodyPr/>
          <a:lstStyle/>
          <a:p>
            <a:r>
              <a:rPr lang="fr-FR" dirty="0"/>
              <a:t>45 min.</a:t>
            </a:r>
          </a:p>
        </p:txBody>
      </p:sp>
    </p:spTree>
    <p:extLst>
      <p:ext uri="{BB962C8B-B14F-4D97-AF65-F5344CB8AC3E}">
        <p14:creationId xmlns:p14="http://schemas.microsoft.com/office/powerpoint/2010/main" val="2038307040"/>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5BD9F23-C6A1-DE8A-4629-3A23A9FF341E}"/>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 la fin de la séquence, le participant devra être capable </a:t>
            </a:r>
            <a:r>
              <a:rPr kumimoji="0" lang="fr-FR"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d’identifier une obstruction brutale des voies aériennes </a:t>
            </a: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et </a:t>
            </a:r>
            <a:r>
              <a:rPr kumimoji="0" lang="fr-FR"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d’adapter la conduite à tenir.</a:t>
            </a:r>
          </a:p>
        </p:txBody>
      </p:sp>
    </p:spTree>
    <p:extLst>
      <p:ext uri="{BB962C8B-B14F-4D97-AF65-F5344CB8AC3E}">
        <p14:creationId xmlns:p14="http://schemas.microsoft.com/office/powerpoint/2010/main" val="285212811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L’OBSTRUCTION DES VOIES AÉRIENNES</a:t>
            </a:r>
          </a:p>
        </p:txBody>
      </p:sp>
      <p:sp>
        <p:nvSpPr>
          <p:cNvPr id="5" name="Espace réservé du texte 4">
            <a:extLst>
              <a:ext uri="{FF2B5EF4-FFF2-40B4-BE49-F238E27FC236}">
                <a16:creationId xmlns:a16="http://schemas.microsoft.com/office/drawing/2014/main" id="{79582836-B244-B94E-32E0-5A321088F746}"/>
              </a:ext>
            </a:extLst>
          </p:cNvPr>
          <p:cNvSpPr>
            <a:spLocks noGrp="1"/>
          </p:cNvSpPr>
          <p:nvPr>
            <p:ph type="body" sz="quarter" idx="11"/>
          </p:nvPr>
        </p:nvSpPr>
        <p:spPr/>
        <p:txBody>
          <a:bodyPr/>
          <a:lstStyle/>
          <a:p>
            <a:r>
              <a:rPr lang="fr-FR" dirty="0"/>
              <a:t>Etude de cas</a:t>
            </a:r>
          </a:p>
        </p:txBody>
      </p:sp>
      <p:pic>
        <p:nvPicPr>
          <p:cNvPr id="8" name="Image 7">
            <a:extLst>
              <a:ext uri="{FF2B5EF4-FFF2-40B4-BE49-F238E27FC236}">
                <a16:creationId xmlns:a16="http://schemas.microsoft.com/office/drawing/2014/main" id="{D3391B33-774B-E7DA-0A80-1BC80A26C205}"/>
              </a:ext>
            </a:extLst>
          </p:cNvPr>
          <p:cNvPicPr>
            <a:picLocks noChangeAspect="1"/>
          </p:cNvPicPr>
          <p:nvPr/>
        </p:nvPicPr>
        <p:blipFill>
          <a:blip r:embed="rId3"/>
          <a:srcRect r="12525"/>
          <a:stretch>
            <a:fillRect/>
          </a:stretch>
        </p:blipFill>
        <p:spPr>
          <a:xfrm>
            <a:off x="545589" y="1384571"/>
            <a:ext cx="5961538" cy="4616698"/>
          </a:xfrm>
          <a:prstGeom prst="roundRect">
            <a:avLst>
              <a:gd name="adj" fmla="val 6351"/>
            </a:avLst>
          </a:prstGeom>
          <a:effectLst>
            <a:outerShdw blurRad="50800" dist="38100" dir="2700000" algn="tl" rotWithShape="0">
              <a:prstClr val="black">
                <a:alpha val="40000"/>
              </a:prstClr>
            </a:outerShdw>
          </a:effectLst>
        </p:spPr>
      </p:pic>
      <p:pic>
        <p:nvPicPr>
          <p:cNvPr id="1026" name="Picture 2" descr="Assiette Plat Plat Recette Garnir, Assiette, aliments, recette png | PNGEgg">
            <a:extLst>
              <a:ext uri="{FF2B5EF4-FFF2-40B4-BE49-F238E27FC236}">
                <a16:creationId xmlns:a16="http://schemas.microsoft.com/office/drawing/2014/main" id="{216636CE-BBCC-CD5E-D564-3B0EAB5861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6333" y1="47421" x2="19556" y2="39492"/>
                        <a14:foregroundMark x1="21000" y1="39933" x2="32111" y2="40433"/>
                        <a14:foregroundMark x1="45222" y1="38270" x2="57128" y2="37638"/>
                        <a14:foregroundMark x1="74397" y1="40690" x2="85556" y2="42762"/>
                        <a14:foregroundMark x1="60246" y1="38062" x2="74365" y2="40684"/>
                        <a14:foregroundMark x1="85556" y1="42762" x2="86889" y2="49085"/>
                        <a14:foregroundMark x1="74427" y1="40529" x2="67222" y2="39601"/>
                        <a14:foregroundMark x1="77556" y1="40932" x2="75009" y2="40604"/>
                        <a14:foregroundMark x1="22444" y1="58070" x2="30556" y2="59401"/>
                        <a14:foregroundMark x1="85333" y1="55075" x2="88000" y2="54243"/>
                        <a14:foregroundMark x1="33556" y1="39933" x2="33556" y2="39933"/>
                        <a14:foregroundMark x1="17111" y1="54908" x2="17111" y2="54908"/>
                        <a14:foregroundMark x1="18111" y1="55408" x2="18778" y2="55740"/>
                        <a14:foregroundMark x1="15889" y1="55241" x2="14222" y2="54742"/>
                        <a14:backgroundMark x1="16778" y1="57571" x2="18889" y2="61065"/>
                        <a14:backgroundMark x1="29583" y1="61530" x2="76111" y2="63561"/>
                        <a14:backgroundMark x1="26556" y1="61398" x2="27738" y2="61450"/>
                        <a14:backgroundMark x1="76111" y1="63561" x2="83222" y2="61897"/>
                        <a14:backgroundMark x1="89293" y1="45855" x2="90111" y2="48918"/>
                        <a14:backgroundMark x1="87222" y1="38103" x2="87291" y2="38360"/>
                        <a14:backgroundMark x1="58000" y1="35607" x2="72667" y2="35940"/>
                        <a14:backgroundMark x1="72667" y1="35940" x2="82222" y2="35441"/>
                        <a14:backgroundMark x1="22556" y1="35774" x2="27778" y2="35607"/>
                        <a14:backgroundMark x1="11889" y1="49418" x2="13556" y2="43927"/>
                        <a14:backgroundMark x1="13889" y1="46256" x2="14778" y2="42429"/>
                        <a14:backgroundMark x1="21444" y1="36106" x2="21556" y2="35940"/>
                        <a14:backgroundMark x1="87556" y1="39933" x2="90444" y2="51581"/>
                        <a14:backgroundMark x1="87556" y1="38103" x2="88000" y2="40932"/>
                        <a14:backgroundMark x1="89222" y1="46755" x2="90778" y2="53411"/>
                        <a14:backgroundMark x1="90222" y1="55075" x2="89444" y2="55241"/>
                        <a14:backgroundMark x1="75333" y1="38270" x2="78889" y2="37770"/>
                        <a14:backgroundMark x1="21222" y1="37271" x2="21222" y2="37271"/>
                        <a14:backgroundMark x1="20444" y1="37105" x2="22444" y2="37105"/>
                        <a14:backgroundMark x1="23222" y1="37105" x2="32556" y2="37271"/>
                      </a14:backgroundRemoval>
                    </a14:imgEffect>
                  </a14:imgLayer>
                </a14:imgProps>
              </a:ext>
              <a:ext uri="{28A0092B-C50C-407E-A947-70E740481C1C}">
                <a14:useLocalDpi xmlns:a14="http://schemas.microsoft.com/office/drawing/2010/main" val="0"/>
              </a:ext>
            </a:extLst>
          </a:blip>
          <a:srcRect/>
          <a:stretch>
            <a:fillRect/>
          </a:stretch>
        </p:blipFill>
        <p:spPr bwMode="auto">
          <a:xfrm>
            <a:off x="2304610" y="4201928"/>
            <a:ext cx="3097531" cy="206846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29DB5B3B-35D2-76C5-8E92-93FDAD03C7F2}"/>
              </a:ext>
            </a:extLst>
          </p:cNvPr>
          <p:cNvSpPr txBox="1"/>
          <p:nvPr/>
        </p:nvSpPr>
        <p:spPr>
          <a:xfrm rot="16200000">
            <a:off x="8718136" y="5047862"/>
            <a:ext cx="1041801" cy="92333"/>
          </a:xfrm>
          <a:prstGeom prst="rect">
            <a:avLst/>
          </a:prstGeom>
          <a:noFill/>
        </p:spPr>
        <p:txBody>
          <a:bodyPr wrap="square" lIns="0" tIns="0" rIns="0" bIns="0" rtlCol="0">
            <a:spAutoFit/>
          </a:bodyPr>
          <a:lstStyle/>
          <a:p>
            <a:r>
              <a:rPr lang="fr-FR" sz="600" i="1" dirty="0">
                <a:solidFill>
                  <a:schemeClr val="bg1"/>
                </a:solidFill>
              </a:rPr>
              <a:t>Image : freepik.com</a:t>
            </a:r>
          </a:p>
        </p:txBody>
      </p:sp>
      <p:sp>
        <p:nvSpPr>
          <p:cNvPr id="2" name="ZoneTexte 1">
            <a:extLst>
              <a:ext uri="{FF2B5EF4-FFF2-40B4-BE49-F238E27FC236}">
                <a16:creationId xmlns:a16="http://schemas.microsoft.com/office/drawing/2014/main" id="{B7FFA43D-CC83-B320-6B6A-86C45445501D}"/>
              </a:ext>
            </a:extLst>
          </p:cNvPr>
          <p:cNvSpPr txBox="1"/>
          <p:nvPr/>
        </p:nvSpPr>
        <p:spPr>
          <a:xfrm>
            <a:off x="6922977" y="2831902"/>
            <a:ext cx="4616491" cy="1754326"/>
          </a:xfrm>
          <a:prstGeom prst="rect">
            <a:avLst/>
          </a:prstGeom>
          <a:noFill/>
        </p:spPr>
        <p:txBody>
          <a:bodyPr wrap="square">
            <a:spAutoFit/>
          </a:bodyPr>
          <a:lstStyle/>
          <a:p>
            <a:pPr lvl="0" algn="ctr">
              <a:defRPr/>
            </a:pPr>
            <a:r>
              <a:rPr lang="fr-FR" dirty="0">
                <a:solidFill>
                  <a:srgbClr val="00467E"/>
                </a:solidFill>
                <a:latin typeface="Arial" panose="020B0604020202020204" pitchFamily="34" charset="0"/>
                <a:cs typeface="Arial" panose="020B0604020202020204" pitchFamily="34" charset="0"/>
              </a:rPr>
              <a:t>Au cours d’un repas de famille, Paul a commencé à s’agiter et a ouvert grand la bouche sans que des sons ne sortent. Ses lèvres sont devenues bleues, et il lui était impossible de répondre aux questions de ses proches </a:t>
            </a:r>
            <a:endParaRPr lang="fr-FR" dirty="0"/>
          </a:p>
        </p:txBody>
      </p:sp>
    </p:spTree>
    <p:extLst>
      <p:ext uri="{BB962C8B-B14F-4D97-AF65-F5344CB8AC3E}">
        <p14:creationId xmlns:p14="http://schemas.microsoft.com/office/powerpoint/2010/main" val="17903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BB368A3-B6DE-2F79-3527-6C5DD2C1EB08}"/>
              </a:ext>
            </a:extLst>
          </p:cNvPr>
          <p:cNvSpPr>
            <a:spLocks noGrp="1"/>
          </p:cNvSpPr>
          <p:nvPr>
            <p:ph type="body" sz="quarter" idx="10"/>
          </p:nvPr>
        </p:nvSpPr>
        <p:spPr>
          <a:prstGeom prst="rect">
            <a:avLst/>
          </a:prstGeom>
        </p:spPr>
        <p:txBody>
          <a:bodyPr/>
          <a:lstStyle/>
          <a:p>
            <a:r>
              <a:rPr lang="fr-FR" dirty="0"/>
              <a:t>L’OBSTRUCTION DES VOIES AÉRIENNES</a:t>
            </a:r>
          </a:p>
        </p:txBody>
      </p:sp>
      <p:sp>
        <p:nvSpPr>
          <p:cNvPr id="5" name="Espace réservé du texte 4">
            <a:extLst>
              <a:ext uri="{FF2B5EF4-FFF2-40B4-BE49-F238E27FC236}">
                <a16:creationId xmlns:a16="http://schemas.microsoft.com/office/drawing/2014/main" id="{DD2DF33F-B349-AD9C-8E43-31A7A42DADAF}"/>
              </a:ext>
            </a:extLst>
          </p:cNvPr>
          <p:cNvSpPr>
            <a:spLocks noGrp="1"/>
          </p:cNvSpPr>
          <p:nvPr>
            <p:ph type="body" sz="quarter" idx="11"/>
          </p:nvPr>
        </p:nvSpPr>
        <p:spPr>
          <a:prstGeom prst="rect">
            <a:avLst/>
          </a:prstGeom>
        </p:spPr>
        <p:txBody>
          <a:bodyPr/>
          <a:lstStyle/>
          <a:p>
            <a:r>
              <a:rPr lang="fr-FR"/>
              <a:t>L’obstruction brutale</a:t>
            </a:r>
          </a:p>
        </p:txBody>
      </p:sp>
      <p:sp>
        <p:nvSpPr>
          <p:cNvPr id="6" name="Rectangle : coins arrondis 5">
            <a:extLst>
              <a:ext uri="{FF2B5EF4-FFF2-40B4-BE49-F238E27FC236}">
                <a16:creationId xmlns:a16="http://schemas.microsoft.com/office/drawing/2014/main" id="{98DDD121-76B5-EC0C-528D-E57D48F8DC69}"/>
              </a:ext>
            </a:extLst>
          </p:cNvPr>
          <p:cNvSpPr/>
          <p:nvPr/>
        </p:nvSpPr>
        <p:spPr>
          <a:xfrm>
            <a:off x="2349010" y="1882896"/>
            <a:ext cx="7493980" cy="3092208"/>
          </a:xfrm>
          <a:prstGeom prst="roundRect">
            <a:avLst>
              <a:gd name="adj" fmla="val 877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a:solidFill>
                  <a:srgbClr val="00529B"/>
                </a:solidFill>
                <a:latin typeface="Arial" panose="020B0604020202020204" pitchFamily="34" charset="0"/>
                <a:cs typeface="Arial" panose="020B0604020202020204" pitchFamily="34" charset="0"/>
              </a:rPr>
              <a:t>L’obstruction brutale des voies aériennes (OBVA) est la </a:t>
            </a:r>
            <a:r>
              <a:rPr lang="fr-FR" b="1" dirty="0">
                <a:solidFill>
                  <a:srgbClr val="BA242C"/>
                </a:solidFill>
                <a:latin typeface="Arial" panose="020B0604020202020204" pitchFamily="34" charset="0"/>
                <a:cs typeface="Arial" panose="020B0604020202020204" pitchFamily="34" charset="0"/>
              </a:rPr>
              <a:t>gêne ou l'empêchement brutal</a:t>
            </a:r>
            <a:r>
              <a:rPr lang="fr-FR" dirty="0">
                <a:solidFill>
                  <a:srgbClr val="00529B"/>
                </a:solidFill>
                <a:latin typeface="Arial" panose="020B0604020202020204" pitchFamily="34" charset="0"/>
                <a:cs typeface="Arial" panose="020B0604020202020204" pitchFamily="34" charset="0"/>
              </a:rPr>
              <a:t> des mouvements de </a:t>
            </a:r>
            <a:r>
              <a:rPr lang="fr-FR" b="1" dirty="0">
                <a:solidFill>
                  <a:srgbClr val="BA242C"/>
                </a:solidFill>
                <a:latin typeface="Arial" panose="020B0604020202020204" pitchFamily="34" charset="0"/>
                <a:cs typeface="Arial" panose="020B0604020202020204" pitchFamily="34" charset="0"/>
              </a:rPr>
              <a:t>l’air entre l’extérieur et les poumons</a:t>
            </a:r>
            <a:r>
              <a:rPr lang="fr-FR" b="1" dirty="0">
                <a:solidFill>
                  <a:srgbClr val="BA242B"/>
                </a:solidFill>
                <a:latin typeface="Arial" panose="020B0604020202020204" pitchFamily="34" charset="0"/>
                <a:cs typeface="Arial" panose="020B0604020202020204" pitchFamily="34" charset="0"/>
              </a:rPr>
              <a:t>.</a:t>
            </a:r>
            <a:r>
              <a:rPr lang="fr-FR" dirty="0">
                <a:solidFill>
                  <a:srgbClr val="00529B"/>
                </a:solidFill>
                <a:latin typeface="Arial" panose="020B0604020202020204" pitchFamily="34" charset="0"/>
                <a:cs typeface="Arial" panose="020B0604020202020204" pitchFamily="34" charset="0"/>
              </a:rPr>
              <a:t> </a:t>
            </a:r>
          </a:p>
          <a:p>
            <a:pPr algn="just"/>
            <a:endParaRPr lang="fr-FR" dirty="0">
              <a:solidFill>
                <a:srgbClr val="00529B"/>
              </a:solidFill>
              <a:latin typeface="Arial" panose="020B0604020202020204" pitchFamily="34" charset="0"/>
              <a:cs typeface="Arial" panose="020B0604020202020204" pitchFamily="34" charset="0"/>
            </a:endParaRPr>
          </a:p>
          <a:p>
            <a:pPr algn="just"/>
            <a:r>
              <a:rPr lang="fr-FR" dirty="0">
                <a:solidFill>
                  <a:srgbClr val="00529B"/>
                </a:solidFill>
                <a:latin typeface="Arial" panose="020B0604020202020204" pitchFamily="34" charset="0"/>
                <a:cs typeface="Arial" panose="020B0604020202020204" pitchFamily="34" charset="0"/>
              </a:rPr>
              <a:t>Elle est qualifiée : </a:t>
            </a:r>
          </a:p>
          <a:p>
            <a:pPr marL="285750" indent="-285750" algn="just">
              <a:buFont typeface="Arial" panose="020B0604020202020204" pitchFamily="34" charset="0"/>
              <a:buChar char="•"/>
            </a:pPr>
            <a:r>
              <a:rPr lang="fr-FR" b="1" dirty="0">
                <a:solidFill>
                  <a:srgbClr val="00529B"/>
                </a:solidFill>
                <a:latin typeface="Arial" panose="020B0604020202020204" pitchFamily="34" charset="0"/>
                <a:cs typeface="Arial" panose="020B0604020202020204" pitchFamily="34" charset="0"/>
              </a:rPr>
              <a:t>d’obstruction partielle :</a:t>
            </a:r>
            <a:r>
              <a:rPr lang="fr-FR" dirty="0">
                <a:solidFill>
                  <a:srgbClr val="00529B"/>
                </a:solidFill>
                <a:latin typeface="Arial" panose="020B0604020202020204" pitchFamily="34" charset="0"/>
                <a:cs typeface="Arial" panose="020B0604020202020204" pitchFamily="34" charset="0"/>
              </a:rPr>
              <a:t> l’air peut encore atteindre les poumons. </a:t>
            </a:r>
            <a:br>
              <a:rPr lang="fr-FR" dirty="0">
                <a:solidFill>
                  <a:srgbClr val="00529B"/>
                </a:solidFill>
                <a:latin typeface="Arial" panose="020B0604020202020204" pitchFamily="34" charset="0"/>
                <a:cs typeface="Arial" panose="020B0604020202020204" pitchFamily="34" charset="0"/>
              </a:rPr>
            </a:br>
            <a:r>
              <a:rPr lang="fr-FR" i="1" dirty="0">
                <a:solidFill>
                  <a:srgbClr val="00529B"/>
                </a:solidFill>
                <a:latin typeface="Arial" panose="020B0604020202020204" pitchFamily="34" charset="0"/>
                <a:cs typeface="Arial" panose="020B0604020202020204" pitchFamily="34" charset="0"/>
              </a:rPr>
              <a:t>La respiration reste efficace</a:t>
            </a:r>
            <a:r>
              <a:rPr lang="fr-FR" dirty="0">
                <a:solidFill>
                  <a:srgbClr val="00529B"/>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fr-FR" dirty="0">
              <a:solidFill>
                <a:srgbClr val="00529B"/>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b="1" dirty="0">
                <a:solidFill>
                  <a:srgbClr val="00529B"/>
                </a:solidFill>
                <a:latin typeface="Arial" panose="020B0604020202020204" pitchFamily="34" charset="0"/>
                <a:cs typeface="Arial" panose="020B0604020202020204" pitchFamily="34" charset="0"/>
              </a:rPr>
              <a:t>d’obstruction complète : </a:t>
            </a:r>
            <a:r>
              <a:rPr lang="fr-FR" dirty="0">
                <a:solidFill>
                  <a:srgbClr val="00529B"/>
                </a:solidFill>
                <a:latin typeface="Arial" panose="020B0604020202020204" pitchFamily="34" charset="0"/>
                <a:cs typeface="Arial" panose="020B0604020202020204" pitchFamily="34" charset="0"/>
              </a:rPr>
              <a:t>l’air ne peut plus atteindre les poumons. </a:t>
            </a:r>
            <a:br>
              <a:rPr lang="fr-FR" dirty="0">
                <a:solidFill>
                  <a:srgbClr val="00529B"/>
                </a:solidFill>
                <a:latin typeface="Arial" panose="020B0604020202020204" pitchFamily="34" charset="0"/>
                <a:cs typeface="Arial" panose="020B0604020202020204" pitchFamily="34" charset="0"/>
              </a:rPr>
            </a:br>
            <a:r>
              <a:rPr lang="fr-FR" i="1" dirty="0">
                <a:solidFill>
                  <a:srgbClr val="00529B"/>
                </a:solidFill>
                <a:latin typeface="Arial" panose="020B0604020202020204" pitchFamily="34" charset="0"/>
                <a:cs typeface="Arial" panose="020B0604020202020204" pitchFamily="34" charset="0"/>
              </a:rPr>
              <a:t>La respiration n’est plus efficace ou impossible.</a:t>
            </a:r>
            <a:endParaRPr lang="en-US" i="1" dirty="0">
              <a:solidFill>
                <a:srgbClr val="00529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4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71BF674-CABA-5386-9231-E300DC25063E}"/>
              </a:ext>
            </a:extLst>
          </p:cNvPr>
          <p:cNvSpPr>
            <a:spLocks noGrp="1"/>
          </p:cNvSpPr>
          <p:nvPr>
            <p:ph type="body" sz="quarter" idx="10"/>
          </p:nvPr>
        </p:nvSpPr>
        <p:spPr>
          <a:prstGeom prst="rect">
            <a:avLst/>
          </a:prstGeom>
        </p:spPr>
        <p:txBody>
          <a:bodyPr/>
          <a:lstStyle/>
          <a:p>
            <a:r>
              <a:rPr lang="fr-FR" dirty="0"/>
              <a:t>L’OBSTRUCTION DES VOIES AÉRIENNES</a:t>
            </a:r>
          </a:p>
        </p:txBody>
      </p:sp>
      <p:sp>
        <p:nvSpPr>
          <p:cNvPr id="5" name="Espace réservé du texte 4">
            <a:extLst>
              <a:ext uri="{FF2B5EF4-FFF2-40B4-BE49-F238E27FC236}">
                <a16:creationId xmlns:a16="http://schemas.microsoft.com/office/drawing/2014/main" id="{6E07E0B5-6D64-8458-C875-AD3F3F0BC2E7}"/>
              </a:ext>
            </a:extLst>
          </p:cNvPr>
          <p:cNvSpPr>
            <a:spLocks noGrp="1"/>
          </p:cNvSpPr>
          <p:nvPr>
            <p:ph type="body" sz="quarter" idx="11"/>
          </p:nvPr>
        </p:nvSpPr>
        <p:spPr>
          <a:xfrm>
            <a:off x="449999" y="801518"/>
            <a:ext cx="4664925" cy="313932"/>
          </a:xfrm>
          <a:prstGeom prst="rect">
            <a:avLst/>
          </a:prstGeom>
        </p:spPr>
        <p:txBody>
          <a:bodyPr/>
          <a:lstStyle/>
          <a:p>
            <a:r>
              <a:rPr lang="fr-FR" dirty="0"/>
              <a:t>L’obstruction brutale</a:t>
            </a:r>
          </a:p>
        </p:txBody>
      </p:sp>
      <p:sp>
        <p:nvSpPr>
          <p:cNvPr id="2" name="Ellipse 1">
            <a:extLst>
              <a:ext uri="{FF2B5EF4-FFF2-40B4-BE49-F238E27FC236}">
                <a16:creationId xmlns:a16="http://schemas.microsoft.com/office/drawing/2014/main" id="{934A219F-A990-14F6-CBA1-61B6EADA6C2C}"/>
              </a:ext>
            </a:extLst>
          </p:cNvPr>
          <p:cNvSpPr/>
          <p:nvPr/>
        </p:nvSpPr>
        <p:spPr>
          <a:xfrm>
            <a:off x="5138666" y="1978608"/>
            <a:ext cx="2959100" cy="2844800"/>
          </a:xfrm>
          <a:prstGeom prst="ellipse">
            <a:avLst/>
          </a:prstGeom>
          <a:no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B8BECBBB-6BF1-11A1-6D0C-E27FDA4C2FCC}"/>
              </a:ext>
            </a:extLst>
          </p:cNvPr>
          <p:cNvSpPr/>
          <p:nvPr/>
        </p:nvSpPr>
        <p:spPr>
          <a:xfrm>
            <a:off x="974609" y="2006600"/>
            <a:ext cx="2959100" cy="2844800"/>
          </a:xfrm>
          <a:prstGeom prst="ellipse">
            <a:avLst/>
          </a:prstGeom>
          <a:no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a:extLst>
              <a:ext uri="{FF2B5EF4-FFF2-40B4-BE49-F238E27FC236}">
                <a16:creationId xmlns:a16="http://schemas.microsoft.com/office/drawing/2014/main" id="{D273642D-CFE8-8709-248E-5D0D1902B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976" y="3653740"/>
            <a:ext cx="1003183" cy="10031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A5A84A1-1E02-809D-3B24-F4D01693B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124" y="1535343"/>
            <a:ext cx="944181" cy="944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68ACDC63-A938-6452-D955-8E90B3C80E4E}"/>
              </a:ext>
            </a:extLst>
          </p:cNvPr>
          <p:cNvPicPr>
            <a:picLocks noChangeAspect="1"/>
          </p:cNvPicPr>
          <p:nvPr/>
        </p:nvPicPr>
        <p:blipFill>
          <a:blip r:embed="rId5"/>
          <a:stretch>
            <a:fillRect/>
          </a:stretch>
        </p:blipFill>
        <p:spPr>
          <a:xfrm>
            <a:off x="2008925" y="1571258"/>
            <a:ext cx="870684" cy="870684"/>
          </a:xfrm>
          <a:prstGeom prst="rect">
            <a:avLst/>
          </a:prstGeom>
        </p:spPr>
      </p:pic>
      <p:pic>
        <p:nvPicPr>
          <p:cNvPr id="23" name="Image 22">
            <a:extLst>
              <a:ext uri="{FF2B5EF4-FFF2-40B4-BE49-F238E27FC236}">
                <a16:creationId xmlns:a16="http://schemas.microsoft.com/office/drawing/2014/main" id="{3945801E-9228-BE1B-AE47-D6544E936AF5}"/>
              </a:ext>
            </a:extLst>
          </p:cNvPr>
          <p:cNvPicPr>
            <a:picLocks noChangeAspect="1"/>
          </p:cNvPicPr>
          <p:nvPr/>
        </p:nvPicPr>
        <p:blipFill>
          <a:blip r:embed="rId6"/>
          <a:stretch>
            <a:fillRect/>
          </a:stretch>
        </p:blipFill>
        <p:spPr>
          <a:xfrm>
            <a:off x="808717" y="3653740"/>
            <a:ext cx="1104900" cy="1104900"/>
          </a:xfrm>
          <a:prstGeom prst="rect">
            <a:avLst/>
          </a:prstGeom>
        </p:spPr>
      </p:pic>
      <p:sp>
        <p:nvSpPr>
          <p:cNvPr id="24" name="ZoneTexte 23">
            <a:extLst>
              <a:ext uri="{FF2B5EF4-FFF2-40B4-BE49-F238E27FC236}">
                <a16:creationId xmlns:a16="http://schemas.microsoft.com/office/drawing/2014/main" id="{2E48B115-F48D-1C81-0FC8-AD9F26C77631}"/>
              </a:ext>
            </a:extLst>
          </p:cNvPr>
          <p:cNvSpPr txBox="1"/>
          <p:nvPr/>
        </p:nvSpPr>
        <p:spPr>
          <a:xfrm>
            <a:off x="1524563" y="3245567"/>
            <a:ext cx="1859191"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NOURRITURE</a:t>
            </a:r>
          </a:p>
        </p:txBody>
      </p:sp>
      <p:sp>
        <p:nvSpPr>
          <p:cNvPr id="25" name="ZoneTexte 24">
            <a:extLst>
              <a:ext uri="{FF2B5EF4-FFF2-40B4-BE49-F238E27FC236}">
                <a16:creationId xmlns:a16="http://schemas.microsoft.com/office/drawing/2014/main" id="{E8E5CC3A-2B13-B744-729D-98670CB09368}"/>
              </a:ext>
            </a:extLst>
          </p:cNvPr>
          <p:cNvSpPr txBox="1"/>
          <p:nvPr/>
        </p:nvSpPr>
        <p:spPr>
          <a:xfrm>
            <a:off x="5688620" y="3217575"/>
            <a:ext cx="1859191"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JOUETS</a:t>
            </a:r>
          </a:p>
        </p:txBody>
      </p:sp>
      <p:pic>
        <p:nvPicPr>
          <p:cNvPr id="26" name="Picture 2" descr="Magnet">
            <a:extLst>
              <a:ext uri="{FF2B5EF4-FFF2-40B4-BE49-F238E27FC236}">
                <a16:creationId xmlns:a16="http://schemas.microsoft.com/office/drawing/2014/main" id="{DB91BB6F-44F7-B9C3-1554-CD26AB67A6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8025" y="3733067"/>
            <a:ext cx="944181" cy="944181"/>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6C89CCE5-C13C-AFAD-F194-BE3DC1A903F5}"/>
              </a:ext>
            </a:extLst>
          </p:cNvPr>
          <p:cNvPicPr>
            <a:picLocks noChangeAspect="1"/>
          </p:cNvPicPr>
          <p:nvPr/>
        </p:nvPicPr>
        <p:blipFill>
          <a:blip r:embed="rId8"/>
          <a:stretch>
            <a:fillRect/>
          </a:stretch>
        </p:blipFill>
        <p:spPr>
          <a:xfrm>
            <a:off x="7206699" y="3562332"/>
            <a:ext cx="1263350" cy="1263350"/>
          </a:xfrm>
          <a:prstGeom prst="rect">
            <a:avLst/>
          </a:prstGeom>
        </p:spPr>
      </p:pic>
      <p:pic>
        <p:nvPicPr>
          <p:cNvPr id="28" name="Picture 8">
            <a:extLst>
              <a:ext uri="{FF2B5EF4-FFF2-40B4-BE49-F238E27FC236}">
                <a16:creationId xmlns:a16="http://schemas.microsoft.com/office/drawing/2014/main" id="{76C3F7B9-C543-C674-B08F-19F484C31D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5844" y="2145804"/>
            <a:ext cx="1007574" cy="10075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a:extLst>
              <a:ext uri="{FF2B5EF4-FFF2-40B4-BE49-F238E27FC236}">
                <a16:creationId xmlns:a16="http://schemas.microsoft.com/office/drawing/2014/main" id="{0BF140F8-B1B3-3490-5841-CCE33D12EA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5845" y="3765450"/>
            <a:ext cx="1007573" cy="1007573"/>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291C0489-6B1F-E3AA-EB67-72CAEECCA896}"/>
              </a:ext>
            </a:extLst>
          </p:cNvPr>
          <p:cNvSpPr txBox="1"/>
          <p:nvPr/>
        </p:nvSpPr>
        <p:spPr>
          <a:xfrm>
            <a:off x="9389789" y="3201321"/>
            <a:ext cx="1459684" cy="261610"/>
          </a:xfrm>
          <a:prstGeom prst="rect">
            <a:avLst/>
          </a:prstGeom>
          <a:noFill/>
        </p:spPr>
        <p:txBody>
          <a:bodyPr wrap="square" rtlCol="0">
            <a:spAutoFit/>
          </a:bodyPr>
          <a:lstStyle/>
          <a:p>
            <a:pPr algn="ctr"/>
            <a:r>
              <a:rPr lang="en-US" sz="1100" b="1" dirty="0">
                <a:solidFill>
                  <a:srgbClr val="00497E"/>
                </a:solidFill>
                <a:latin typeface="Arial" panose="020B0604020202020204" pitchFamily="34" charset="0"/>
                <a:cs typeface="Arial" panose="020B0604020202020204" pitchFamily="34" charset="0"/>
              </a:rPr>
              <a:t>Personnes </a:t>
            </a:r>
            <a:r>
              <a:rPr lang="fr-FR" sz="1100" b="1" dirty="0">
                <a:solidFill>
                  <a:srgbClr val="00497E"/>
                </a:solidFill>
                <a:latin typeface="Arial" panose="020B0604020202020204" pitchFamily="34" charset="0"/>
                <a:cs typeface="Arial" panose="020B0604020202020204" pitchFamily="34" charset="0"/>
              </a:rPr>
              <a:t>âgées</a:t>
            </a:r>
            <a:endParaRPr lang="fr-FR" sz="900" i="1" dirty="0">
              <a:solidFill>
                <a:srgbClr val="00497E"/>
              </a:solidFill>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93655C86-7AD2-3585-4E2D-AB8367D90715}"/>
              </a:ext>
            </a:extLst>
          </p:cNvPr>
          <p:cNvSpPr txBox="1"/>
          <p:nvPr/>
        </p:nvSpPr>
        <p:spPr>
          <a:xfrm>
            <a:off x="9389789" y="4773023"/>
            <a:ext cx="1459684" cy="261610"/>
          </a:xfrm>
          <a:prstGeom prst="rect">
            <a:avLst/>
          </a:prstGeom>
          <a:noFill/>
        </p:spPr>
        <p:txBody>
          <a:bodyPr wrap="square" rtlCol="0">
            <a:spAutoFit/>
          </a:bodyPr>
          <a:lstStyle/>
          <a:p>
            <a:pPr algn="ctr"/>
            <a:r>
              <a:rPr lang="fr-FR" sz="1100" b="1" dirty="0">
                <a:solidFill>
                  <a:srgbClr val="00497E"/>
                </a:solidFill>
                <a:latin typeface="Arial" panose="020B0604020202020204" pitchFamily="34" charset="0"/>
                <a:cs typeface="Arial" panose="020B0604020202020204" pitchFamily="34" charset="0"/>
              </a:rPr>
              <a:t>Enfants</a:t>
            </a:r>
            <a:endParaRPr lang="fr-FR" sz="900" i="1" dirty="0">
              <a:solidFill>
                <a:srgbClr val="00497E"/>
              </a:solidFill>
              <a:latin typeface="Arial" panose="020B0604020202020204" pitchFamily="34" charset="0"/>
              <a:cs typeface="Arial" panose="020B0604020202020204" pitchFamily="34" charset="0"/>
            </a:endParaRPr>
          </a:p>
        </p:txBody>
      </p:sp>
      <p:sp>
        <p:nvSpPr>
          <p:cNvPr id="32" name="ZoneTexte 31">
            <a:extLst>
              <a:ext uri="{FF2B5EF4-FFF2-40B4-BE49-F238E27FC236}">
                <a16:creationId xmlns:a16="http://schemas.microsoft.com/office/drawing/2014/main" id="{A3AD2ADB-AF4F-4090-1EB8-CB0B5037C73E}"/>
              </a:ext>
            </a:extLst>
          </p:cNvPr>
          <p:cNvSpPr txBox="1"/>
          <p:nvPr/>
        </p:nvSpPr>
        <p:spPr>
          <a:xfrm>
            <a:off x="8241196" y="1589285"/>
            <a:ext cx="3756870" cy="307777"/>
          </a:xfrm>
          <a:prstGeom prst="rect">
            <a:avLst/>
          </a:prstGeom>
          <a:noFill/>
        </p:spPr>
        <p:txBody>
          <a:bodyPr wrap="square" rtlCol="0">
            <a:spAutoFit/>
          </a:bodyPr>
          <a:lstStyle/>
          <a:p>
            <a:pPr algn="ctr"/>
            <a:r>
              <a:rPr lang="fr-FR" sz="1400" b="1" u="sng" dirty="0">
                <a:solidFill>
                  <a:srgbClr val="00497E"/>
                </a:solidFill>
              </a:rPr>
              <a:t>Population particulièrement à risque</a:t>
            </a:r>
          </a:p>
        </p:txBody>
      </p:sp>
    </p:spTree>
    <p:extLst>
      <p:ext uri="{BB962C8B-B14F-4D97-AF65-F5344CB8AC3E}">
        <p14:creationId xmlns:p14="http://schemas.microsoft.com/office/powerpoint/2010/main" val="324409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p:bldP spid="25"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BE941AF-3D3E-0929-4234-29EA7548E2CA}"/>
              </a:ext>
            </a:extLst>
          </p:cNvPr>
          <p:cNvSpPr>
            <a:spLocks noGrp="1"/>
          </p:cNvSpPr>
          <p:nvPr>
            <p:ph type="body" sz="quarter" idx="10"/>
          </p:nvPr>
        </p:nvSpPr>
        <p:spPr>
          <a:prstGeom prst="rect">
            <a:avLst/>
          </a:prstGeom>
        </p:spPr>
        <p:txBody>
          <a:bodyPr/>
          <a:lstStyle/>
          <a:p>
            <a:r>
              <a:rPr lang="fr-FR"/>
              <a:t>L’Obstruction des voies aériennes</a:t>
            </a:r>
          </a:p>
        </p:txBody>
      </p:sp>
      <p:pic>
        <p:nvPicPr>
          <p:cNvPr id="27" name="Picture 16" descr="Photo gratuite jeune homme étouffant avec les mains sur le cou en chemise et à la vue douloureuse, de face.">
            <a:extLst>
              <a:ext uri="{FF2B5EF4-FFF2-40B4-BE49-F238E27FC236}">
                <a16:creationId xmlns:a16="http://schemas.microsoft.com/office/drawing/2014/main" id="{F8D11D09-F650-9160-B46D-4B5525CE8B6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9285" r="19496" b="12250"/>
          <a:stretch/>
        </p:blipFill>
        <p:spPr bwMode="auto">
          <a:xfrm>
            <a:off x="1154646" y="1076968"/>
            <a:ext cx="1098958" cy="15584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B3D3A0D2-3138-7C28-F36B-80B9CB90FD0B}"/>
              </a:ext>
            </a:extLst>
          </p:cNvPr>
          <p:cNvPicPr>
            <a:picLocks noChangeAspect="1"/>
          </p:cNvPicPr>
          <p:nvPr/>
        </p:nvPicPr>
        <p:blipFill>
          <a:blip r:embed="rId5">
            <a:duotone>
              <a:schemeClr val="accent1">
                <a:shade val="45000"/>
                <a:satMod val="135000"/>
              </a:schemeClr>
              <a:prstClr val="white"/>
            </a:duotone>
          </a:blip>
          <a:stretch>
            <a:fillRect/>
          </a:stretch>
        </p:blipFill>
        <p:spPr>
          <a:xfrm>
            <a:off x="1999605" y="2564900"/>
            <a:ext cx="1727200" cy="1727200"/>
          </a:xfrm>
          <a:prstGeom prst="rect">
            <a:avLst/>
          </a:prstGeom>
        </p:spPr>
      </p:pic>
      <p:pic>
        <p:nvPicPr>
          <p:cNvPr id="29" name="Picture 20">
            <a:extLst>
              <a:ext uri="{FF2B5EF4-FFF2-40B4-BE49-F238E27FC236}">
                <a16:creationId xmlns:a16="http://schemas.microsoft.com/office/drawing/2014/main" id="{46312DDE-DE4C-A899-7AB2-7485F6B34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2504" y="4166018"/>
            <a:ext cx="1468613" cy="14686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0" name="Connecteur : en arc 10">
            <a:extLst>
              <a:ext uri="{FF2B5EF4-FFF2-40B4-BE49-F238E27FC236}">
                <a16:creationId xmlns:a16="http://schemas.microsoft.com/office/drawing/2014/main" id="{F88C40F2-DF3B-CE8B-06B5-33983F89F479}"/>
              </a:ext>
            </a:extLst>
          </p:cNvPr>
          <p:cNvCxnSpPr>
            <a:cxnSpLocks/>
          </p:cNvCxnSpPr>
          <p:nvPr/>
        </p:nvCxnSpPr>
        <p:spPr>
          <a:xfrm rot="16200000" flipH="1">
            <a:off x="1518257" y="2947152"/>
            <a:ext cx="667218" cy="295479"/>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rc 12">
            <a:extLst>
              <a:ext uri="{FF2B5EF4-FFF2-40B4-BE49-F238E27FC236}">
                <a16:creationId xmlns:a16="http://schemas.microsoft.com/office/drawing/2014/main" id="{FDF11003-B708-8F5C-0C75-9742C4FC7EA1}"/>
              </a:ext>
            </a:extLst>
          </p:cNvPr>
          <p:cNvCxnSpPr>
            <a:cxnSpLocks/>
            <a:stCxn id="28" idx="2"/>
          </p:cNvCxnSpPr>
          <p:nvPr/>
        </p:nvCxnSpPr>
        <p:spPr>
          <a:xfrm rot="16200000" flipH="1">
            <a:off x="2905552" y="4249753"/>
            <a:ext cx="664607" cy="749300"/>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2" name="Groupe 31">
            <a:extLst>
              <a:ext uri="{FF2B5EF4-FFF2-40B4-BE49-F238E27FC236}">
                <a16:creationId xmlns:a16="http://schemas.microsoft.com/office/drawing/2014/main" id="{1F2F93A1-C3A2-70C7-4E14-5A2451CDFC02}"/>
              </a:ext>
            </a:extLst>
          </p:cNvPr>
          <p:cNvGrpSpPr/>
          <p:nvPr/>
        </p:nvGrpSpPr>
        <p:grpSpPr>
          <a:xfrm>
            <a:off x="6802584" y="1462267"/>
            <a:ext cx="3755542" cy="3567552"/>
            <a:chOff x="6191166" y="1886420"/>
            <a:chExt cx="3042645" cy="2610078"/>
          </a:xfrm>
        </p:grpSpPr>
        <p:pic>
          <p:nvPicPr>
            <p:cNvPr id="33" name="Picture 12">
              <a:extLst>
                <a:ext uri="{FF2B5EF4-FFF2-40B4-BE49-F238E27FC236}">
                  <a16:creationId xmlns:a16="http://schemas.microsoft.com/office/drawing/2014/main" id="{4E6AF78D-C62E-8C36-8D12-0F8C6B5B5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166" y="2036264"/>
              <a:ext cx="3042645" cy="24602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B9609ADF-1076-8D4D-63D1-921AA2BC07AA}"/>
                </a:ext>
              </a:extLst>
            </p:cNvPr>
            <p:cNvSpPr txBox="1"/>
            <p:nvPr/>
          </p:nvSpPr>
          <p:spPr>
            <a:xfrm>
              <a:off x="6305121" y="2225212"/>
              <a:ext cx="2693335" cy="2139155"/>
            </a:xfrm>
            <a:prstGeom prst="rect">
              <a:avLst/>
            </a:prstGeom>
            <a:noFill/>
          </p:spPr>
          <p:txBody>
            <a:bodyPr wrap="square" rtlCol="0">
              <a:spAutoFit/>
            </a:bodyPr>
            <a:lstStyle/>
            <a:p>
              <a:pPr algn="ctr"/>
              <a:r>
                <a:rPr lang="fr-FR" b="1" dirty="0">
                  <a:solidFill>
                    <a:srgbClr val="00467E"/>
                  </a:solidFill>
                  <a:latin typeface="Arial" panose="020B0604020202020204" pitchFamily="34" charset="0"/>
                  <a:cs typeface="Arial" panose="020B0604020202020204" pitchFamily="34" charset="0"/>
                </a:rPr>
                <a:t>Certains facteurs </a:t>
              </a:r>
              <a:br>
                <a:rPr lang="fr-FR" b="1" dirty="0">
                  <a:solidFill>
                    <a:srgbClr val="00467E"/>
                  </a:solidFill>
                  <a:latin typeface="Arial" panose="020B0604020202020204" pitchFamily="34" charset="0"/>
                  <a:cs typeface="Arial" panose="020B0604020202020204" pitchFamily="34" charset="0"/>
                </a:rPr>
              </a:br>
              <a:r>
                <a:rPr lang="fr-FR" b="1" dirty="0">
                  <a:solidFill>
                    <a:srgbClr val="00467E"/>
                  </a:solidFill>
                  <a:latin typeface="Arial" panose="020B0604020202020204" pitchFamily="34" charset="0"/>
                  <a:cs typeface="Arial" panose="020B0604020202020204" pitchFamily="34" charset="0"/>
                </a:rPr>
                <a:t>augmentent les risques !</a:t>
              </a:r>
            </a:p>
            <a:p>
              <a:pPr algn="ctr"/>
              <a:endParaRPr lang="fr-FR" sz="1600" b="1" dirty="0">
                <a:solidFill>
                  <a:srgbClr val="00467E"/>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La prise de médicaments </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L’alcool : reflexe réduit</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Les maladies neurologiques </a:t>
              </a:r>
              <a:br>
                <a:rPr lang="fr-FR" sz="1600" dirty="0">
                  <a:solidFill>
                    <a:srgbClr val="00467E"/>
                  </a:solidFill>
                  <a:latin typeface="Arial" panose="020B0604020202020204" pitchFamily="34" charset="0"/>
                  <a:cs typeface="Arial" panose="020B0604020202020204" pitchFamily="34" charset="0"/>
                </a:rPr>
              </a:br>
              <a:r>
                <a:rPr lang="fr-FR" sz="1600" dirty="0">
                  <a:solidFill>
                    <a:srgbClr val="00467E"/>
                  </a:solidFill>
                  <a:latin typeface="Arial" panose="020B0604020202020204" pitchFamily="34" charset="0"/>
                  <a:cs typeface="Arial" panose="020B0604020202020204" pitchFamily="34" charset="0"/>
                </a:rPr>
                <a:t>qui diminuent ou altèrent </a:t>
              </a:r>
              <a:br>
                <a:rPr lang="fr-FR" sz="1600" dirty="0">
                  <a:solidFill>
                    <a:srgbClr val="00467E"/>
                  </a:solidFill>
                  <a:latin typeface="Arial" panose="020B0604020202020204" pitchFamily="34" charset="0"/>
                  <a:cs typeface="Arial" panose="020B0604020202020204" pitchFamily="34" charset="0"/>
                </a:rPr>
              </a:br>
              <a:r>
                <a:rPr lang="fr-FR" sz="1600" dirty="0">
                  <a:solidFill>
                    <a:srgbClr val="00467E"/>
                  </a:solidFill>
                  <a:latin typeface="Arial" panose="020B0604020202020204" pitchFamily="34" charset="0"/>
                  <a:cs typeface="Arial" panose="020B0604020202020204" pitchFamily="34" charset="0"/>
                </a:rPr>
                <a:t>la déglutition ou la toux </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Une mauvaise dentition</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La démence</a:t>
              </a:r>
            </a:p>
          </p:txBody>
        </p:sp>
        <p:pic>
          <p:nvPicPr>
            <p:cNvPr id="35" name="Picture 14">
              <a:extLst>
                <a:ext uri="{FF2B5EF4-FFF2-40B4-BE49-F238E27FC236}">
                  <a16:creationId xmlns:a16="http://schemas.microsoft.com/office/drawing/2014/main" id="{C13B8610-A1E6-DF64-F95D-B91520811D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37" b="10198"/>
            <a:stretch/>
          </p:blipFill>
          <p:spPr bwMode="auto">
            <a:xfrm>
              <a:off x="7712489" y="1886420"/>
              <a:ext cx="235052" cy="22878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Espace réservé du texte 4">
            <a:extLst>
              <a:ext uri="{FF2B5EF4-FFF2-40B4-BE49-F238E27FC236}">
                <a16:creationId xmlns:a16="http://schemas.microsoft.com/office/drawing/2014/main" id="{614CF8AD-953C-95E2-1D1B-25AEE898C9D3}"/>
              </a:ext>
            </a:extLst>
          </p:cNvPr>
          <p:cNvSpPr>
            <a:spLocks noGrp="1"/>
          </p:cNvSpPr>
          <p:nvPr>
            <p:ph type="body" sz="quarter" idx="11"/>
          </p:nvPr>
        </p:nvSpPr>
        <p:spPr>
          <a:xfrm>
            <a:off x="449999" y="801518"/>
            <a:ext cx="4664925" cy="313932"/>
          </a:xfrm>
          <a:prstGeom prst="rect">
            <a:avLst/>
          </a:prstGeom>
        </p:spPr>
        <p:txBody>
          <a:bodyPr/>
          <a:lstStyle/>
          <a:p>
            <a:r>
              <a:rPr lang="fr-FR" dirty="0"/>
              <a:t>L’obstruction brutale</a:t>
            </a:r>
          </a:p>
        </p:txBody>
      </p:sp>
    </p:spTree>
    <p:extLst>
      <p:ext uri="{BB962C8B-B14F-4D97-AF65-F5344CB8AC3E}">
        <p14:creationId xmlns:p14="http://schemas.microsoft.com/office/powerpoint/2010/main" val="210913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FBE111B-D83C-994F-F581-21E5BE4CC934}"/>
              </a:ext>
            </a:extLst>
          </p:cNvPr>
          <p:cNvSpPr>
            <a:spLocks noGrp="1"/>
          </p:cNvSpPr>
          <p:nvPr>
            <p:ph type="body" sz="quarter" idx="10"/>
          </p:nvPr>
        </p:nvSpPr>
        <p:spPr>
          <a:prstGeom prst="rect">
            <a:avLst/>
          </a:prstGeom>
        </p:spPr>
        <p:txBody>
          <a:bodyPr/>
          <a:lstStyle/>
          <a:p>
            <a:r>
              <a:rPr lang="fr-FR"/>
              <a:t>L’Obstruction des voies aériennes</a:t>
            </a:r>
          </a:p>
        </p:txBody>
      </p:sp>
      <p:sp>
        <p:nvSpPr>
          <p:cNvPr id="5" name="Espace réservé du texte 4">
            <a:extLst>
              <a:ext uri="{FF2B5EF4-FFF2-40B4-BE49-F238E27FC236}">
                <a16:creationId xmlns:a16="http://schemas.microsoft.com/office/drawing/2014/main" id="{4A6F36D8-2C9E-194C-CE13-E5BD616ADC27}"/>
              </a:ext>
            </a:extLst>
          </p:cNvPr>
          <p:cNvSpPr>
            <a:spLocks noGrp="1"/>
          </p:cNvSpPr>
          <p:nvPr>
            <p:ph type="body" sz="quarter" idx="11"/>
          </p:nvPr>
        </p:nvSpPr>
        <p:spPr>
          <a:prstGeom prst="rect">
            <a:avLst/>
          </a:prstGeom>
        </p:spPr>
        <p:txBody>
          <a:bodyPr/>
          <a:lstStyle/>
          <a:p>
            <a:r>
              <a:rPr lang="fr-FR" dirty="0"/>
              <a:t>L’obstruction complète</a:t>
            </a:r>
          </a:p>
        </p:txBody>
      </p:sp>
      <p:grpSp>
        <p:nvGrpSpPr>
          <p:cNvPr id="6" name="Groupe 5">
            <a:extLst>
              <a:ext uri="{FF2B5EF4-FFF2-40B4-BE49-F238E27FC236}">
                <a16:creationId xmlns:a16="http://schemas.microsoft.com/office/drawing/2014/main" id="{AF99C243-7AF4-9F63-EBBC-146A6E40A3A1}"/>
              </a:ext>
            </a:extLst>
          </p:cNvPr>
          <p:cNvGrpSpPr/>
          <p:nvPr/>
        </p:nvGrpSpPr>
        <p:grpSpPr>
          <a:xfrm>
            <a:off x="8318240" y="1986119"/>
            <a:ext cx="1822614" cy="1758925"/>
            <a:chOff x="3324223" y="1464224"/>
            <a:chExt cx="676275" cy="676275"/>
          </a:xfrm>
        </p:grpSpPr>
        <p:pic>
          <p:nvPicPr>
            <p:cNvPr id="9" name="Picture 8">
              <a:extLst>
                <a:ext uri="{FF2B5EF4-FFF2-40B4-BE49-F238E27FC236}">
                  <a16:creationId xmlns:a16="http://schemas.microsoft.com/office/drawing/2014/main" id="{F6CE47F5-5DC8-B59A-BBAA-B5B823EC65D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4223" y="1464224"/>
              <a:ext cx="676275" cy="676275"/>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559C63BD-E3E6-AC95-2C60-78AE55463D90}"/>
                </a:ext>
              </a:extLst>
            </p:cNvPr>
            <p:cNvSpPr/>
            <p:nvPr/>
          </p:nvSpPr>
          <p:spPr>
            <a:xfrm>
              <a:off x="3614735" y="1828385"/>
              <a:ext cx="90490" cy="513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e 10">
            <a:extLst>
              <a:ext uri="{FF2B5EF4-FFF2-40B4-BE49-F238E27FC236}">
                <a16:creationId xmlns:a16="http://schemas.microsoft.com/office/drawing/2014/main" id="{75542957-6B96-BFE3-71DB-F38D7E433A30}"/>
              </a:ext>
            </a:extLst>
          </p:cNvPr>
          <p:cNvGrpSpPr/>
          <p:nvPr/>
        </p:nvGrpSpPr>
        <p:grpSpPr>
          <a:xfrm>
            <a:off x="1702462" y="1980386"/>
            <a:ext cx="1716789" cy="1915498"/>
            <a:chOff x="781050" y="1590674"/>
            <a:chExt cx="561977" cy="610014"/>
          </a:xfrm>
        </p:grpSpPr>
        <p:pic>
          <p:nvPicPr>
            <p:cNvPr id="12" name="Picture 2">
              <a:extLst>
                <a:ext uri="{FF2B5EF4-FFF2-40B4-BE49-F238E27FC236}">
                  <a16:creationId xmlns:a16="http://schemas.microsoft.com/office/drawing/2014/main" id="{25B59F91-6554-908E-F7E2-64B41A084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590674"/>
              <a:ext cx="561977" cy="5619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Signe de multiplication 12">
              <a:extLst>
                <a:ext uri="{FF2B5EF4-FFF2-40B4-BE49-F238E27FC236}">
                  <a16:creationId xmlns:a16="http://schemas.microsoft.com/office/drawing/2014/main" id="{B7037A3A-6A1A-FB88-EA96-48C67CE73F94}"/>
                </a:ext>
              </a:extLst>
            </p:cNvPr>
            <p:cNvSpPr/>
            <p:nvPr/>
          </p:nvSpPr>
          <p:spPr>
            <a:xfrm>
              <a:off x="830654" y="173410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e 13">
            <a:extLst>
              <a:ext uri="{FF2B5EF4-FFF2-40B4-BE49-F238E27FC236}">
                <a16:creationId xmlns:a16="http://schemas.microsoft.com/office/drawing/2014/main" id="{8EE3DF8D-5A9F-3DA6-F58C-092D25535106}"/>
              </a:ext>
            </a:extLst>
          </p:cNvPr>
          <p:cNvGrpSpPr/>
          <p:nvPr/>
        </p:nvGrpSpPr>
        <p:grpSpPr>
          <a:xfrm>
            <a:off x="5103331" y="2021656"/>
            <a:ext cx="1523339" cy="1682118"/>
            <a:chOff x="1628775" y="1590675"/>
            <a:chExt cx="561976" cy="561976"/>
          </a:xfrm>
        </p:grpSpPr>
        <p:pic>
          <p:nvPicPr>
            <p:cNvPr id="15" name="Picture 4">
              <a:extLst>
                <a:ext uri="{FF2B5EF4-FFF2-40B4-BE49-F238E27FC236}">
                  <a16:creationId xmlns:a16="http://schemas.microsoft.com/office/drawing/2014/main" id="{D7C2CDB3-905D-7696-7CF5-573CEF7EA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1590675"/>
              <a:ext cx="561976" cy="561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Signe de multiplication 15">
              <a:extLst>
                <a:ext uri="{FF2B5EF4-FFF2-40B4-BE49-F238E27FC236}">
                  <a16:creationId xmlns:a16="http://schemas.microsoft.com/office/drawing/2014/main" id="{AF770857-AC7F-7AA2-7A90-CF97B6F0A367}"/>
                </a:ext>
              </a:extLst>
            </p:cNvPr>
            <p:cNvSpPr/>
            <p:nvPr/>
          </p:nvSpPr>
          <p:spPr>
            <a:xfrm>
              <a:off x="1680431" y="166323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ZoneTexte 1">
            <a:extLst>
              <a:ext uri="{FF2B5EF4-FFF2-40B4-BE49-F238E27FC236}">
                <a16:creationId xmlns:a16="http://schemas.microsoft.com/office/drawing/2014/main" id="{FA8FFC69-52A5-06C8-591C-40FA4427C4C1}"/>
              </a:ext>
            </a:extLst>
          </p:cNvPr>
          <p:cNvSpPr txBox="1"/>
          <p:nvPr/>
        </p:nvSpPr>
        <p:spPr>
          <a:xfrm>
            <a:off x="1750155" y="4043969"/>
            <a:ext cx="1621401"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Pas de toux</a:t>
            </a:r>
          </a:p>
        </p:txBody>
      </p:sp>
      <p:sp>
        <p:nvSpPr>
          <p:cNvPr id="3" name="ZoneTexte 2">
            <a:extLst>
              <a:ext uri="{FF2B5EF4-FFF2-40B4-BE49-F238E27FC236}">
                <a16:creationId xmlns:a16="http://schemas.microsoft.com/office/drawing/2014/main" id="{D14CAFE0-1D33-5D6E-0012-A9336E9E0F32}"/>
              </a:ext>
            </a:extLst>
          </p:cNvPr>
          <p:cNvSpPr txBox="1"/>
          <p:nvPr/>
        </p:nvSpPr>
        <p:spPr>
          <a:xfrm>
            <a:off x="5123735" y="4013345"/>
            <a:ext cx="1523339"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Pas de son</a:t>
            </a:r>
          </a:p>
        </p:txBody>
      </p:sp>
      <p:sp>
        <p:nvSpPr>
          <p:cNvPr id="21" name="ZoneTexte 20">
            <a:extLst>
              <a:ext uri="{FF2B5EF4-FFF2-40B4-BE49-F238E27FC236}">
                <a16:creationId xmlns:a16="http://schemas.microsoft.com/office/drawing/2014/main" id="{B3B7E53D-6E62-110F-66D5-0ADF6DE59866}"/>
              </a:ext>
            </a:extLst>
          </p:cNvPr>
          <p:cNvSpPr txBox="1"/>
          <p:nvPr/>
        </p:nvSpPr>
        <p:spPr>
          <a:xfrm>
            <a:off x="8252224" y="4054613"/>
            <a:ext cx="1954647" cy="7200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Devient bleue, s’agite</a:t>
            </a:r>
          </a:p>
        </p:txBody>
      </p:sp>
    </p:spTree>
    <p:extLst>
      <p:ext uri="{BB962C8B-B14F-4D97-AF65-F5344CB8AC3E}">
        <p14:creationId xmlns:p14="http://schemas.microsoft.com/office/powerpoint/2010/main" val="8121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Tapes dans le dos – </a:t>
            </a:r>
            <a:br>
              <a:rPr lang="fr-FR" dirty="0">
                <a:solidFill>
                  <a:srgbClr val="C00000"/>
                </a:solidFill>
              </a:rPr>
            </a:br>
            <a:r>
              <a:rPr lang="fr-FR" dirty="0">
                <a:solidFill>
                  <a:srgbClr val="C00000"/>
                </a:solidFill>
              </a:rPr>
              <a:t>Compressions abdominales</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Démonstration Commentée Justifiée</a:t>
            </a:r>
          </a:p>
        </p:txBody>
      </p:sp>
    </p:spTree>
    <p:extLst>
      <p:ext uri="{BB962C8B-B14F-4D97-AF65-F5344CB8AC3E}">
        <p14:creationId xmlns:p14="http://schemas.microsoft.com/office/powerpoint/2010/main" val="323848887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C9FB24D-A4A7-DE77-B9E1-1189206A02AD}"/>
              </a:ext>
            </a:extLst>
          </p:cNvPr>
          <p:cNvSpPr>
            <a:spLocks noGrp="1"/>
          </p:cNvSpPr>
          <p:nvPr>
            <p:ph type="body" sz="quarter" idx="10"/>
          </p:nvPr>
        </p:nvSpPr>
        <p:spPr/>
        <p:txBody>
          <a:bodyPr/>
          <a:lstStyle/>
          <a:p>
            <a:r>
              <a:rPr lang="fr-FR" dirty="0"/>
              <a:t>PREMIERS SECOURS CITOYEN</a:t>
            </a:r>
          </a:p>
        </p:txBody>
      </p:sp>
      <p:sp>
        <p:nvSpPr>
          <p:cNvPr id="5" name="Espace réservé du texte 4">
            <a:extLst>
              <a:ext uri="{FF2B5EF4-FFF2-40B4-BE49-F238E27FC236}">
                <a16:creationId xmlns:a16="http://schemas.microsoft.com/office/drawing/2014/main" id="{7663A58C-55D9-7937-7CDE-D74FB41F5EC4}"/>
              </a:ext>
            </a:extLst>
          </p:cNvPr>
          <p:cNvSpPr>
            <a:spLocks noGrp="1"/>
          </p:cNvSpPr>
          <p:nvPr>
            <p:ph type="body" sz="quarter" idx="11"/>
          </p:nvPr>
        </p:nvSpPr>
        <p:spPr/>
        <p:txBody>
          <a:bodyPr/>
          <a:lstStyle/>
          <a:p>
            <a:r>
              <a:rPr lang="fr-FR" dirty="0"/>
              <a:t>Présentations</a:t>
            </a:r>
          </a:p>
        </p:txBody>
      </p:sp>
      <p:grpSp>
        <p:nvGrpSpPr>
          <p:cNvPr id="6" name="Groupe 5">
            <a:extLst>
              <a:ext uri="{FF2B5EF4-FFF2-40B4-BE49-F238E27FC236}">
                <a16:creationId xmlns:a16="http://schemas.microsoft.com/office/drawing/2014/main" id="{593795CD-71A7-D34C-705B-EE5B287B037F}"/>
              </a:ext>
            </a:extLst>
          </p:cNvPr>
          <p:cNvGrpSpPr/>
          <p:nvPr/>
        </p:nvGrpSpPr>
        <p:grpSpPr>
          <a:xfrm>
            <a:off x="2382251" y="1646620"/>
            <a:ext cx="7427496" cy="3542097"/>
            <a:chOff x="2861910" y="1657951"/>
            <a:chExt cx="7427496" cy="3542097"/>
          </a:xfrm>
        </p:grpSpPr>
        <p:sp>
          <p:nvSpPr>
            <p:cNvPr id="7" name="Rectangle : coins arrondis 6">
              <a:extLst>
                <a:ext uri="{FF2B5EF4-FFF2-40B4-BE49-F238E27FC236}">
                  <a16:creationId xmlns:a16="http://schemas.microsoft.com/office/drawing/2014/main" id="{2E6FC422-F371-E42B-6106-321137E5E472}"/>
                </a:ext>
              </a:extLst>
            </p:cNvPr>
            <p:cNvSpPr/>
            <p:nvPr/>
          </p:nvSpPr>
          <p:spPr>
            <a:xfrm>
              <a:off x="2861910" y="1657951"/>
              <a:ext cx="7427496" cy="3542097"/>
            </a:xfrm>
            <a:prstGeom prst="roundRect">
              <a:avLst>
                <a:gd name="adj" fmla="val 9034"/>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6BB8E4A4-A49D-C2BB-3C5A-32769BA7DF74}"/>
                </a:ext>
              </a:extLst>
            </p:cNvPr>
            <p:cNvSpPr txBox="1"/>
            <p:nvPr/>
          </p:nvSpPr>
          <p:spPr>
            <a:xfrm>
              <a:off x="3151603" y="1997838"/>
              <a:ext cx="4620126" cy="2954655"/>
            </a:xfrm>
            <a:prstGeom prst="rect">
              <a:avLst/>
            </a:prstGeom>
            <a:noFill/>
          </p:spPr>
          <p:txBody>
            <a:bodyPr wrap="square" rtlCol="0">
              <a:spAutoFit/>
            </a:bodyPr>
            <a:lstStyle/>
            <a:p>
              <a:pPr>
                <a:spcAft>
                  <a:spcPts val="3600"/>
                </a:spcAft>
              </a:pPr>
              <a:r>
                <a:rPr lang="fr-FR" sz="2400" dirty="0">
                  <a:latin typeface="Arial" panose="020B0604020202020204" pitchFamily="34" charset="0"/>
                  <a:cs typeface="Arial" panose="020B0604020202020204" pitchFamily="34" charset="0"/>
                </a:rPr>
                <a:t>Nom Prénom</a:t>
              </a:r>
            </a:p>
            <a:p>
              <a:pPr>
                <a:spcAft>
                  <a:spcPts val="3600"/>
                </a:spcAft>
              </a:pPr>
              <a:r>
                <a:rPr lang="fr-FR" sz="2400" dirty="0">
                  <a:latin typeface="Arial" panose="020B0604020202020204" pitchFamily="34" charset="0"/>
                  <a:cs typeface="Arial" panose="020B0604020202020204" pitchFamily="34" charset="0"/>
                </a:rPr>
                <a:t>Profession</a:t>
              </a:r>
            </a:p>
            <a:p>
              <a:pPr>
                <a:spcAft>
                  <a:spcPts val="3600"/>
                </a:spcAft>
              </a:pPr>
              <a:r>
                <a:rPr lang="fr-FR" sz="2400" dirty="0">
                  <a:latin typeface="Arial" panose="020B0604020202020204" pitchFamily="34" charset="0"/>
                  <a:cs typeface="Arial" panose="020B0604020202020204" pitchFamily="34" charset="0"/>
                </a:rPr>
                <a:t>Expériences en secourisme</a:t>
              </a:r>
            </a:p>
            <a:p>
              <a:pPr>
                <a:spcAft>
                  <a:spcPts val="3600"/>
                </a:spcAft>
              </a:pPr>
              <a:r>
                <a:rPr lang="fr-FR" sz="2400" dirty="0">
                  <a:latin typeface="Arial" panose="020B0604020202020204" pitchFamily="34" charset="0"/>
                  <a:cs typeface="Arial" panose="020B0604020202020204" pitchFamily="34" charset="0"/>
                </a:rPr>
                <a:t>Attentes de la formation</a:t>
              </a:r>
            </a:p>
          </p:txBody>
        </p:sp>
        <p:pic>
          <p:nvPicPr>
            <p:cNvPr id="9" name="Picture 2" descr="Bonhomme png images | PNGEgg">
              <a:extLst>
                <a:ext uri="{FF2B5EF4-FFF2-40B4-BE49-F238E27FC236}">
                  <a16:creationId xmlns:a16="http://schemas.microsoft.com/office/drawing/2014/main" id="{D9F4A374-114C-8823-B3BF-CD6C6B9C28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73" b="95946" l="3161" r="99425">
                          <a14:foregroundMark x1="9195" y1="81351" x2="3161" y2="95946"/>
                          <a14:foregroundMark x1="3161" y1="95946" x2="3161" y2="95946"/>
                          <a14:foregroundMark x1="35057" y1="5946" x2="57471" y2="2973"/>
                          <a14:foregroundMark x1="57471" y1="2973" x2="60632" y2="5135"/>
                          <a14:foregroundMark x1="92529" y1="80000" x2="99425" y2="93784"/>
                          <a14:foregroundMark x1="99425" y1="93784" x2="99425"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459526" y="2090170"/>
              <a:ext cx="2414651" cy="25673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610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53B13E2-CE27-82BF-B941-1023C218448E}"/>
              </a:ext>
            </a:extLst>
          </p:cNvPr>
          <p:cNvSpPr>
            <a:spLocks noGrp="1"/>
          </p:cNvSpPr>
          <p:nvPr>
            <p:ph type="body" sz="quarter" idx="10"/>
          </p:nvPr>
        </p:nvSpPr>
        <p:spPr>
          <a:prstGeom prst="rect">
            <a:avLst/>
          </a:prstGeom>
        </p:spPr>
        <p:txBody>
          <a:bodyPr/>
          <a:lstStyle/>
          <a:p>
            <a:r>
              <a:rPr lang="fr-FR"/>
              <a:t>L’obstruction des voies aériennes</a:t>
            </a:r>
          </a:p>
        </p:txBody>
      </p:sp>
      <p:sp>
        <p:nvSpPr>
          <p:cNvPr id="5" name="Espace réservé du texte 4">
            <a:extLst>
              <a:ext uri="{FF2B5EF4-FFF2-40B4-BE49-F238E27FC236}">
                <a16:creationId xmlns:a16="http://schemas.microsoft.com/office/drawing/2014/main" id="{65661D7F-4DCB-89F5-B75B-48D1A275A16D}"/>
              </a:ext>
            </a:extLst>
          </p:cNvPr>
          <p:cNvSpPr>
            <a:spLocks noGrp="1"/>
          </p:cNvSpPr>
          <p:nvPr>
            <p:ph type="body" sz="quarter" idx="11"/>
          </p:nvPr>
        </p:nvSpPr>
        <p:spPr>
          <a:prstGeom prst="rect">
            <a:avLst/>
          </a:prstGeom>
        </p:spPr>
        <p:txBody>
          <a:bodyPr/>
          <a:lstStyle/>
          <a:p>
            <a:r>
              <a:rPr lang="fr-FR" dirty="0"/>
              <a:t>L’obstruction complète</a:t>
            </a:r>
          </a:p>
        </p:txBody>
      </p:sp>
      <p:grpSp>
        <p:nvGrpSpPr>
          <p:cNvPr id="3" name="Groupe 2">
            <a:extLst>
              <a:ext uri="{FF2B5EF4-FFF2-40B4-BE49-F238E27FC236}">
                <a16:creationId xmlns:a16="http://schemas.microsoft.com/office/drawing/2014/main" id="{37888D1B-64E5-7B5E-66CA-682842E4C213}"/>
              </a:ext>
            </a:extLst>
          </p:cNvPr>
          <p:cNvGrpSpPr/>
          <p:nvPr/>
        </p:nvGrpSpPr>
        <p:grpSpPr>
          <a:xfrm>
            <a:off x="1556665" y="2380865"/>
            <a:ext cx="647011" cy="897732"/>
            <a:chOff x="2106655" y="3531396"/>
            <a:chExt cx="647011" cy="897732"/>
          </a:xfrm>
        </p:grpSpPr>
        <p:grpSp>
          <p:nvGrpSpPr>
            <p:cNvPr id="57" name="Groupe 56">
              <a:extLst>
                <a:ext uri="{FF2B5EF4-FFF2-40B4-BE49-F238E27FC236}">
                  <a16:creationId xmlns:a16="http://schemas.microsoft.com/office/drawing/2014/main" id="{0132478D-1646-8890-BC12-7E69369A7FC2}"/>
                </a:ext>
              </a:extLst>
            </p:cNvPr>
            <p:cNvGrpSpPr/>
            <p:nvPr/>
          </p:nvGrpSpPr>
          <p:grpSpPr>
            <a:xfrm>
              <a:off x="2106655" y="3531396"/>
              <a:ext cx="408994" cy="897732"/>
              <a:chOff x="4054936" y="4400550"/>
              <a:chExt cx="408994" cy="897732"/>
            </a:xfrm>
            <a:effectLst>
              <a:outerShdw blurRad="50800" dist="38100" dir="2700000" algn="tl" rotWithShape="0">
                <a:prstClr val="black">
                  <a:alpha val="40000"/>
                </a:prstClr>
              </a:outerShdw>
            </a:effectLst>
          </p:grpSpPr>
          <p:sp>
            <p:nvSpPr>
              <p:cNvPr id="64" name="Ellipse 63">
                <a:extLst>
                  <a:ext uri="{FF2B5EF4-FFF2-40B4-BE49-F238E27FC236}">
                    <a16:creationId xmlns:a16="http://schemas.microsoft.com/office/drawing/2014/main" id="{26281872-C895-0DBE-5BA7-EBEBA19E9119}"/>
                  </a:ext>
                </a:extLst>
              </p:cNvPr>
              <p:cNvSpPr/>
              <p:nvPr/>
            </p:nvSpPr>
            <p:spPr>
              <a:xfrm>
                <a:off x="4171949" y="4400550"/>
                <a:ext cx="180000" cy="180000"/>
              </a:xfrm>
              <a:prstGeom prst="ellipse">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 coins arrondis 64">
                <a:extLst>
                  <a:ext uri="{FF2B5EF4-FFF2-40B4-BE49-F238E27FC236}">
                    <a16:creationId xmlns:a16="http://schemas.microsoft.com/office/drawing/2014/main" id="{FAC131E7-BF6F-6CA6-210F-DA2BA59F47E0}"/>
                  </a:ext>
                </a:extLst>
              </p:cNvPr>
              <p:cNvSpPr/>
              <p:nvPr/>
            </p:nvSpPr>
            <p:spPr>
              <a:xfrm>
                <a:off x="4152898" y="4610099"/>
                <a:ext cx="226153" cy="392907"/>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 coins arrondis 65">
                <a:extLst>
                  <a:ext uri="{FF2B5EF4-FFF2-40B4-BE49-F238E27FC236}">
                    <a16:creationId xmlns:a16="http://schemas.microsoft.com/office/drawing/2014/main" id="{CE778130-58F5-F861-4598-D1E304C548F0}"/>
                  </a:ext>
                </a:extLst>
              </p:cNvPr>
              <p:cNvSpPr/>
              <p:nvPr/>
            </p:nvSpPr>
            <p:spPr>
              <a:xfrm>
                <a:off x="4152897" y="5012530"/>
                <a:ext cx="100016"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 coins arrondis 66">
                <a:extLst>
                  <a:ext uri="{FF2B5EF4-FFF2-40B4-BE49-F238E27FC236}">
                    <a16:creationId xmlns:a16="http://schemas.microsoft.com/office/drawing/2014/main" id="{A17CED00-D85E-F1A2-E3DC-3B69611741A4}"/>
                  </a:ext>
                </a:extLst>
              </p:cNvPr>
              <p:cNvSpPr/>
              <p:nvPr/>
            </p:nvSpPr>
            <p:spPr>
              <a:xfrm>
                <a:off x="4279035" y="5012530"/>
                <a:ext cx="100016"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 coins arrondis 67">
                <a:extLst>
                  <a:ext uri="{FF2B5EF4-FFF2-40B4-BE49-F238E27FC236}">
                    <a16:creationId xmlns:a16="http://schemas.microsoft.com/office/drawing/2014/main" id="{C7E85852-5888-64EE-E959-C56C913F5F1A}"/>
                  </a:ext>
                </a:extLst>
              </p:cNvPr>
              <p:cNvSpPr/>
              <p:nvPr/>
            </p:nvSpPr>
            <p:spPr>
              <a:xfrm rot="19386228">
                <a:off x="4054936" y="4462461"/>
                <a:ext cx="69112"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 coins arrondis 68">
                <a:extLst>
                  <a:ext uri="{FF2B5EF4-FFF2-40B4-BE49-F238E27FC236}">
                    <a16:creationId xmlns:a16="http://schemas.microsoft.com/office/drawing/2014/main" id="{15E47056-F887-303E-4F15-108C54DE78E6}"/>
                  </a:ext>
                </a:extLst>
              </p:cNvPr>
              <p:cNvSpPr/>
              <p:nvPr/>
            </p:nvSpPr>
            <p:spPr>
              <a:xfrm rot="21214614">
                <a:off x="4394818" y="4622594"/>
                <a:ext cx="69112"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e 57">
              <a:extLst>
                <a:ext uri="{FF2B5EF4-FFF2-40B4-BE49-F238E27FC236}">
                  <a16:creationId xmlns:a16="http://schemas.microsoft.com/office/drawing/2014/main" id="{F8356BFC-BB81-6794-0CA0-29A6AB1216F3}"/>
                </a:ext>
              </a:extLst>
            </p:cNvPr>
            <p:cNvGrpSpPr/>
            <p:nvPr/>
          </p:nvGrpSpPr>
          <p:grpSpPr>
            <a:xfrm>
              <a:off x="2244230" y="3552684"/>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59" name="Ellipse 58">
                <a:extLst>
                  <a:ext uri="{FF2B5EF4-FFF2-40B4-BE49-F238E27FC236}">
                    <a16:creationId xmlns:a16="http://schemas.microsoft.com/office/drawing/2014/main" id="{10782BCC-6C91-1591-7CAE-EAAC89F705CF}"/>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 coins arrondis 59">
                <a:extLst>
                  <a:ext uri="{FF2B5EF4-FFF2-40B4-BE49-F238E27FC236}">
                    <a16:creationId xmlns:a16="http://schemas.microsoft.com/office/drawing/2014/main" id="{3D310836-279D-2E22-4CBE-18DE5A9E96A7}"/>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 coins arrondis 60">
                <a:extLst>
                  <a:ext uri="{FF2B5EF4-FFF2-40B4-BE49-F238E27FC236}">
                    <a16:creationId xmlns:a16="http://schemas.microsoft.com/office/drawing/2014/main" id="{331FF869-CB0C-9CD5-7819-E5B082D1E43A}"/>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 coins arrondis 61">
                <a:extLst>
                  <a:ext uri="{FF2B5EF4-FFF2-40B4-BE49-F238E27FC236}">
                    <a16:creationId xmlns:a16="http://schemas.microsoft.com/office/drawing/2014/main" id="{D3C20D8C-F252-BE0B-AE05-BE4B2E27FCDC}"/>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 coins arrondis 62">
                <a:extLst>
                  <a:ext uri="{FF2B5EF4-FFF2-40B4-BE49-F238E27FC236}">
                    <a16:creationId xmlns:a16="http://schemas.microsoft.com/office/drawing/2014/main" id="{659CC4F2-9A98-002B-E80C-C15BCDB92EA0}"/>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e 69">
            <a:extLst>
              <a:ext uri="{FF2B5EF4-FFF2-40B4-BE49-F238E27FC236}">
                <a16:creationId xmlns:a16="http://schemas.microsoft.com/office/drawing/2014/main" id="{042E7CBD-C634-D6BE-28CD-EF42254C5D2D}"/>
              </a:ext>
            </a:extLst>
          </p:cNvPr>
          <p:cNvGrpSpPr/>
          <p:nvPr/>
        </p:nvGrpSpPr>
        <p:grpSpPr>
          <a:xfrm>
            <a:off x="3285428" y="3829165"/>
            <a:ext cx="716739" cy="814700"/>
            <a:chOff x="1831871" y="5741672"/>
            <a:chExt cx="716739" cy="814700"/>
          </a:xfrm>
          <a:effectLst>
            <a:outerShdw blurRad="50800" dist="38100" dir="2700000" algn="tl" rotWithShape="0">
              <a:prstClr val="black">
                <a:alpha val="40000"/>
              </a:prstClr>
            </a:outerShdw>
          </a:effectLst>
        </p:grpSpPr>
        <p:grpSp>
          <p:nvGrpSpPr>
            <p:cNvPr id="71" name="Groupe 70">
              <a:extLst>
                <a:ext uri="{FF2B5EF4-FFF2-40B4-BE49-F238E27FC236}">
                  <a16:creationId xmlns:a16="http://schemas.microsoft.com/office/drawing/2014/main" id="{1B5BBDE3-B650-A428-9935-9E3E8532999B}"/>
                </a:ext>
              </a:extLst>
            </p:cNvPr>
            <p:cNvGrpSpPr/>
            <p:nvPr/>
          </p:nvGrpSpPr>
          <p:grpSpPr>
            <a:xfrm>
              <a:off x="2244230" y="5741672"/>
              <a:ext cx="304380" cy="770875"/>
              <a:chOff x="3397657" y="5105400"/>
              <a:chExt cx="217078" cy="609600"/>
            </a:xfrm>
          </p:grpSpPr>
          <p:sp>
            <p:nvSpPr>
              <p:cNvPr id="76" name="Ellipse 75">
                <a:extLst>
                  <a:ext uri="{FF2B5EF4-FFF2-40B4-BE49-F238E27FC236}">
                    <a16:creationId xmlns:a16="http://schemas.microsoft.com/office/drawing/2014/main" id="{B280E715-1B70-E765-5705-80846AF05573}"/>
                  </a:ext>
                </a:extLst>
              </p:cNvPr>
              <p:cNvSpPr/>
              <p:nvPr/>
            </p:nvSpPr>
            <p:spPr>
              <a:xfrm>
                <a:off x="3443377" y="5105400"/>
                <a:ext cx="126000" cy="126451"/>
              </a:xfrm>
              <a:prstGeom prst="ellipse">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 coins arrondis 76">
                <a:extLst>
                  <a:ext uri="{FF2B5EF4-FFF2-40B4-BE49-F238E27FC236}">
                    <a16:creationId xmlns:a16="http://schemas.microsoft.com/office/drawing/2014/main" id="{9B6943EB-6FED-2680-AACC-8B4D1A0B6581}"/>
                  </a:ext>
                </a:extLst>
              </p:cNvPr>
              <p:cNvSpPr/>
              <p:nvPr/>
            </p:nvSpPr>
            <p:spPr>
              <a:xfrm>
                <a:off x="3449227" y="5248275"/>
                <a:ext cx="114300" cy="261613"/>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 coins arrondis 77">
                <a:extLst>
                  <a:ext uri="{FF2B5EF4-FFF2-40B4-BE49-F238E27FC236}">
                    <a16:creationId xmlns:a16="http://schemas.microsoft.com/office/drawing/2014/main" id="{4F931F1B-0D5A-7EFA-C805-8C3973D992D3}"/>
                  </a:ext>
                </a:extLst>
              </p:cNvPr>
              <p:cNvSpPr/>
              <p:nvPr/>
            </p:nvSpPr>
            <p:spPr>
              <a:xfrm>
                <a:off x="3569016" y="5254625"/>
                <a:ext cx="45719" cy="171450"/>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 coins arrondis 78">
                <a:extLst>
                  <a:ext uri="{FF2B5EF4-FFF2-40B4-BE49-F238E27FC236}">
                    <a16:creationId xmlns:a16="http://schemas.microsoft.com/office/drawing/2014/main" id="{306CDD03-AA10-A581-39D7-4F989C2824E8}"/>
                  </a:ext>
                </a:extLst>
              </p:cNvPr>
              <p:cNvSpPr/>
              <p:nvPr/>
            </p:nvSpPr>
            <p:spPr>
              <a:xfrm>
                <a:off x="3397657" y="5254625"/>
                <a:ext cx="45719" cy="171450"/>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 coins arrondis 79">
                <a:extLst>
                  <a:ext uri="{FF2B5EF4-FFF2-40B4-BE49-F238E27FC236}">
                    <a16:creationId xmlns:a16="http://schemas.microsoft.com/office/drawing/2014/main" id="{4ADBB412-D4C7-F01F-1140-E6DDA4CC0A50}"/>
                  </a:ext>
                </a:extLst>
              </p:cNvPr>
              <p:cNvSpPr/>
              <p:nvPr/>
            </p:nvSpPr>
            <p:spPr>
              <a:xfrm>
                <a:off x="3450671" y="5514958"/>
                <a:ext cx="45719" cy="20004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 coins arrondis 80">
                <a:extLst>
                  <a:ext uri="{FF2B5EF4-FFF2-40B4-BE49-F238E27FC236}">
                    <a16:creationId xmlns:a16="http://schemas.microsoft.com/office/drawing/2014/main" id="{2DD01D19-7BAE-2238-7754-AFFA50FEEC80}"/>
                  </a:ext>
                </a:extLst>
              </p:cNvPr>
              <p:cNvSpPr/>
              <p:nvPr/>
            </p:nvSpPr>
            <p:spPr>
              <a:xfrm>
                <a:off x="3508684" y="5514958"/>
                <a:ext cx="45719" cy="20004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e 71">
              <a:extLst>
                <a:ext uri="{FF2B5EF4-FFF2-40B4-BE49-F238E27FC236}">
                  <a16:creationId xmlns:a16="http://schemas.microsoft.com/office/drawing/2014/main" id="{AB23FC96-269D-DC3A-06A9-9FBF54C4225D}"/>
                </a:ext>
              </a:extLst>
            </p:cNvPr>
            <p:cNvGrpSpPr/>
            <p:nvPr/>
          </p:nvGrpSpPr>
          <p:grpSpPr>
            <a:xfrm>
              <a:off x="1831871" y="6032497"/>
              <a:ext cx="666750" cy="523875"/>
              <a:chOff x="1152525" y="5791200"/>
              <a:chExt cx="566007" cy="463072"/>
            </a:xfrm>
          </p:grpSpPr>
          <p:sp>
            <p:nvSpPr>
              <p:cNvPr id="73" name="Ellipse 72">
                <a:extLst>
                  <a:ext uri="{FF2B5EF4-FFF2-40B4-BE49-F238E27FC236}">
                    <a16:creationId xmlns:a16="http://schemas.microsoft.com/office/drawing/2014/main" id="{45ED84C5-FF50-BDCD-2C2E-D8612D34B0B4}"/>
                  </a:ext>
                </a:extLst>
              </p:cNvPr>
              <p:cNvSpPr/>
              <p:nvPr/>
            </p:nvSpPr>
            <p:spPr>
              <a:xfrm>
                <a:off x="1152525" y="5791200"/>
                <a:ext cx="151848"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 coins arrondis 73">
                <a:extLst>
                  <a:ext uri="{FF2B5EF4-FFF2-40B4-BE49-F238E27FC236}">
                    <a16:creationId xmlns:a16="http://schemas.microsoft.com/office/drawing/2014/main" id="{E4189A31-73C6-56BD-EFE8-6E5D34250E59}"/>
                  </a:ext>
                </a:extLst>
              </p:cNvPr>
              <p:cNvSpPr/>
              <p:nvPr/>
            </p:nvSpPr>
            <p:spPr>
              <a:xfrm rot="19919473">
                <a:off x="1286073" y="5952924"/>
                <a:ext cx="113909" cy="2975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 coins arrondis 74">
                <a:extLst>
                  <a:ext uri="{FF2B5EF4-FFF2-40B4-BE49-F238E27FC236}">
                    <a16:creationId xmlns:a16="http://schemas.microsoft.com/office/drawing/2014/main" id="{90BA4C32-FED4-3696-6465-2B842C006111}"/>
                  </a:ext>
                </a:extLst>
              </p:cNvPr>
              <p:cNvSpPr/>
              <p:nvPr/>
            </p:nvSpPr>
            <p:spPr>
              <a:xfrm rot="16200000">
                <a:off x="1493262" y="6029002"/>
                <a:ext cx="113909" cy="33663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ZoneTexte 82">
            <a:extLst>
              <a:ext uri="{FF2B5EF4-FFF2-40B4-BE49-F238E27FC236}">
                <a16:creationId xmlns:a16="http://schemas.microsoft.com/office/drawing/2014/main" id="{FB4039E5-FC9F-2F9A-A418-3223F57078A7}"/>
              </a:ext>
            </a:extLst>
          </p:cNvPr>
          <p:cNvSpPr txBox="1"/>
          <p:nvPr/>
        </p:nvSpPr>
        <p:spPr>
          <a:xfrm>
            <a:off x="1781882" y="4619819"/>
            <a:ext cx="850545" cy="246221"/>
          </a:xfrm>
          <a:prstGeom prst="rect">
            <a:avLst/>
          </a:prstGeom>
          <a:noFill/>
        </p:spPr>
        <p:txBody>
          <a:bodyPr wrap="square" rtlCol="0">
            <a:spAutoFit/>
          </a:bodyPr>
          <a:lstStyle/>
          <a:p>
            <a:r>
              <a:rPr lang="en-US" sz="1000" b="1" i="1" dirty="0">
                <a:solidFill>
                  <a:srgbClr val="00497E"/>
                </a:solidFill>
                <a:latin typeface="Arial" panose="020B0604020202020204" pitchFamily="34" charset="0"/>
                <a:cs typeface="Arial" panose="020B0604020202020204" pitchFamily="34" charset="0"/>
              </a:rPr>
              <a:t>Efficace ?</a:t>
            </a:r>
          </a:p>
        </p:txBody>
      </p:sp>
      <p:grpSp>
        <p:nvGrpSpPr>
          <p:cNvPr id="84" name="Groupe 83">
            <a:extLst>
              <a:ext uri="{FF2B5EF4-FFF2-40B4-BE49-F238E27FC236}">
                <a16:creationId xmlns:a16="http://schemas.microsoft.com/office/drawing/2014/main" id="{82C434CC-47F7-230A-0E03-DF0A1B3D4F72}"/>
              </a:ext>
            </a:extLst>
          </p:cNvPr>
          <p:cNvGrpSpPr/>
          <p:nvPr/>
        </p:nvGrpSpPr>
        <p:grpSpPr>
          <a:xfrm>
            <a:off x="5447639" y="2450644"/>
            <a:ext cx="691856" cy="901454"/>
            <a:chOff x="3447659" y="4855922"/>
            <a:chExt cx="691856" cy="901454"/>
          </a:xfrm>
          <a:effectLst>
            <a:outerShdw blurRad="50800" dist="38100" dir="2700000" algn="tl" rotWithShape="0">
              <a:prstClr val="black">
                <a:alpha val="40000"/>
              </a:prstClr>
            </a:outerShdw>
          </a:effectLst>
        </p:grpSpPr>
        <p:sp>
          <p:nvSpPr>
            <p:cNvPr id="85" name="Ellipse 84">
              <a:extLst>
                <a:ext uri="{FF2B5EF4-FFF2-40B4-BE49-F238E27FC236}">
                  <a16:creationId xmlns:a16="http://schemas.microsoft.com/office/drawing/2014/main" id="{7BEB5EB2-39CF-D98E-23BD-0A01AB1D9CC2}"/>
                </a:ext>
              </a:extLst>
            </p:cNvPr>
            <p:cNvSpPr/>
            <p:nvPr/>
          </p:nvSpPr>
          <p:spPr>
            <a:xfrm>
              <a:off x="3688330" y="4855922"/>
              <a:ext cx="208212" cy="186031"/>
            </a:xfrm>
            <a:prstGeom prst="ellipse">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 coins arrondis 85">
              <a:extLst>
                <a:ext uri="{FF2B5EF4-FFF2-40B4-BE49-F238E27FC236}">
                  <a16:creationId xmlns:a16="http://schemas.microsoft.com/office/drawing/2014/main" id="{F2F07850-7169-3001-CEE6-C6ABBCA16219}"/>
                </a:ext>
              </a:extLst>
            </p:cNvPr>
            <p:cNvSpPr/>
            <p:nvPr/>
          </p:nvSpPr>
          <p:spPr>
            <a:xfrm rot="1988841">
              <a:off x="3543660" y="5011707"/>
              <a:ext cx="154878" cy="412903"/>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 coins arrondis 86">
              <a:extLst>
                <a:ext uri="{FF2B5EF4-FFF2-40B4-BE49-F238E27FC236}">
                  <a16:creationId xmlns:a16="http://schemas.microsoft.com/office/drawing/2014/main" id="{A0DE210E-6856-EE78-4F8E-463317256D77}"/>
                </a:ext>
              </a:extLst>
            </p:cNvPr>
            <p:cNvSpPr/>
            <p:nvPr/>
          </p:nvSpPr>
          <p:spPr>
            <a:xfrm>
              <a:off x="3447659" y="5322614"/>
              <a:ext cx="137328" cy="430397"/>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e 87">
              <a:extLst>
                <a:ext uri="{FF2B5EF4-FFF2-40B4-BE49-F238E27FC236}">
                  <a16:creationId xmlns:a16="http://schemas.microsoft.com/office/drawing/2014/main" id="{2E739F72-F2E9-83F1-3333-0743769C40B9}"/>
                </a:ext>
              </a:extLst>
            </p:cNvPr>
            <p:cNvGrpSpPr/>
            <p:nvPr/>
          </p:nvGrpSpPr>
          <p:grpSpPr>
            <a:xfrm>
              <a:off x="3630079" y="4880932"/>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90" name="Ellipse 89">
                <a:extLst>
                  <a:ext uri="{FF2B5EF4-FFF2-40B4-BE49-F238E27FC236}">
                    <a16:creationId xmlns:a16="http://schemas.microsoft.com/office/drawing/2014/main" id="{F6E94F9D-350E-7B8D-D69C-9DAEEFA8E45B}"/>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 coins arrondis 90">
                <a:extLst>
                  <a:ext uri="{FF2B5EF4-FFF2-40B4-BE49-F238E27FC236}">
                    <a16:creationId xmlns:a16="http://schemas.microsoft.com/office/drawing/2014/main" id="{DBD07411-E9B5-2BCC-47F6-62BE977FCAF8}"/>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 coins arrondis 91">
                <a:extLst>
                  <a:ext uri="{FF2B5EF4-FFF2-40B4-BE49-F238E27FC236}">
                    <a16:creationId xmlns:a16="http://schemas.microsoft.com/office/drawing/2014/main" id="{50FD23D3-0E22-53AD-FE7B-BE2C0C416D58}"/>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 coins arrondis 92">
                <a:extLst>
                  <a:ext uri="{FF2B5EF4-FFF2-40B4-BE49-F238E27FC236}">
                    <a16:creationId xmlns:a16="http://schemas.microsoft.com/office/drawing/2014/main" id="{FD48C611-BF8E-95D2-AAFC-EDA3F932E128}"/>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 coins arrondis 93">
                <a:extLst>
                  <a:ext uri="{FF2B5EF4-FFF2-40B4-BE49-F238E27FC236}">
                    <a16:creationId xmlns:a16="http://schemas.microsoft.com/office/drawing/2014/main" id="{548D517C-D020-9694-D5ED-4F7125694028}"/>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 coins arrondis 88">
              <a:extLst>
                <a:ext uri="{FF2B5EF4-FFF2-40B4-BE49-F238E27FC236}">
                  <a16:creationId xmlns:a16="http://schemas.microsoft.com/office/drawing/2014/main" id="{5716E9B4-08A9-3B7D-5999-2BC477A09AE7}"/>
                </a:ext>
              </a:extLst>
            </p:cNvPr>
            <p:cNvSpPr/>
            <p:nvPr/>
          </p:nvSpPr>
          <p:spPr>
            <a:xfrm rot="19467085">
              <a:off x="3745546" y="5064783"/>
              <a:ext cx="65118" cy="348360"/>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ZoneTexte 94">
            <a:extLst>
              <a:ext uri="{FF2B5EF4-FFF2-40B4-BE49-F238E27FC236}">
                <a16:creationId xmlns:a16="http://schemas.microsoft.com/office/drawing/2014/main" id="{EBA0B603-3B90-D221-FEF3-395C3206E180}"/>
              </a:ext>
            </a:extLst>
          </p:cNvPr>
          <p:cNvSpPr txBox="1"/>
          <p:nvPr/>
        </p:nvSpPr>
        <p:spPr>
          <a:xfrm>
            <a:off x="3260702" y="2891723"/>
            <a:ext cx="945034" cy="246221"/>
          </a:xfrm>
          <a:prstGeom prst="rect">
            <a:avLst/>
          </a:prstGeom>
          <a:noFill/>
        </p:spPr>
        <p:txBody>
          <a:bodyPr wrap="square" rtlCol="0">
            <a:spAutoFit/>
          </a:bodyPr>
          <a:lstStyle/>
          <a:p>
            <a:r>
              <a:rPr lang="en-US" sz="1000" b="1" i="1" dirty="0" err="1">
                <a:solidFill>
                  <a:srgbClr val="BA242C"/>
                </a:solidFill>
                <a:latin typeface="Arial" panose="020B0604020202020204" pitchFamily="34" charset="0"/>
                <a:cs typeface="Arial" panose="020B0604020202020204" pitchFamily="34" charset="0"/>
              </a:rPr>
              <a:t>Inefficace</a:t>
            </a:r>
            <a:r>
              <a:rPr lang="en-US" sz="1000" b="1" i="1" dirty="0">
                <a:solidFill>
                  <a:srgbClr val="BA242C"/>
                </a:solidFill>
                <a:latin typeface="Arial" panose="020B0604020202020204" pitchFamily="34" charset="0"/>
                <a:cs typeface="Arial" panose="020B0604020202020204" pitchFamily="34" charset="0"/>
              </a:rPr>
              <a:t> ?</a:t>
            </a:r>
          </a:p>
        </p:txBody>
      </p:sp>
      <p:cxnSp>
        <p:nvCxnSpPr>
          <p:cNvPr id="96" name="Connecteur : en angle 45">
            <a:extLst>
              <a:ext uri="{FF2B5EF4-FFF2-40B4-BE49-F238E27FC236}">
                <a16:creationId xmlns:a16="http://schemas.microsoft.com/office/drawing/2014/main" id="{3BFCCA34-A120-F354-306D-177E1B00D0ED}"/>
              </a:ext>
            </a:extLst>
          </p:cNvPr>
          <p:cNvCxnSpPr>
            <a:cxnSpLocks/>
          </p:cNvCxnSpPr>
          <p:nvPr/>
        </p:nvCxnSpPr>
        <p:spPr>
          <a:xfrm rot="5400000">
            <a:off x="4445276" y="3613203"/>
            <a:ext cx="1176258" cy="1309809"/>
          </a:xfrm>
          <a:prstGeom prst="bentConnector2">
            <a:avLst/>
          </a:prstGeom>
          <a:ln w="28575">
            <a:solidFill>
              <a:srgbClr val="00497E"/>
            </a:solidFill>
            <a:tailEnd type="triangle"/>
          </a:ln>
        </p:spPr>
        <p:style>
          <a:lnRef idx="1">
            <a:schemeClr val="accent1"/>
          </a:lnRef>
          <a:fillRef idx="0">
            <a:schemeClr val="accent1"/>
          </a:fillRef>
          <a:effectRef idx="0">
            <a:schemeClr val="accent1"/>
          </a:effectRef>
          <a:fontRef idx="minor">
            <a:schemeClr val="tx1"/>
          </a:fontRef>
        </p:style>
      </p:cxnSp>
      <p:sp>
        <p:nvSpPr>
          <p:cNvPr id="97" name="ZoneTexte 96">
            <a:extLst>
              <a:ext uri="{FF2B5EF4-FFF2-40B4-BE49-F238E27FC236}">
                <a16:creationId xmlns:a16="http://schemas.microsoft.com/office/drawing/2014/main" id="{A53F1E11-005A-E5D5-9ECA-8A6A50089951}"/>
              </a:ext>
            </a:extLst>
          </p:cNvPr>
          <p:cNvSpPr txBox="1"/>
          <p:nvPr/>
        </p:nvSpPr>
        <p:spPr>
          <a:xfrm>
            <a:off x="4911229" y="4612213"/>
            <a:ext cx="850545" cy="246221"/>
          </a:xfrm>
          <a:prstGeom prst="rect">
            <a:avLst/>
          </a:prstGeom>
          <a:noFill/>
        </p:spPr>
        <p:txBody>
          <a:bodyPr wrap="square" rtlCol="0">
            <a:spAutoFit/>
          </a:bodyPr>
          <a:lstStyle/>
          <a:p>
            <a:r>
              <a:rPr lang="en-US" sz="1000" b="1" i="1" dirty="0">
                <a:solidFill>
                  <a:srgbClr val="00497E"/>
                </a:solidFill>
                <a:latin typeface="Arial" panose="020B0604020202020204" pitchFamily="34" charset="0"/>
                <a:cs typeface="Arial" panose="020B0604020202020204" pitchFamily="34" charset="0"/>
              </a:rPr>
              <a:t>Efficace ?</a:t>
            </a:r>
          </a:p>
        </p:txBody>
      </p:sp>
      <p:sp>
        <p:nvSpPr>
          <p:cNvPr id="98" name="ZoneTexte 97">
            <a:extLst>
              <a:ext uri="{FF2B5EF4-FFF2-40B4-BE49-F238E27FC236}">
                <a16:creationId xmlns:a16="http://schemas.microsoft.com/office/drawing/2014/main" id="{CDBE0249-AB39-D828-28E6-EFC160E6EB0E}"/>
              </a:ext>
            </a:extLst>
          </p:cNvPr>
          <p:cNvSpPr txBox="1"/>
          <p:nvPr/>
        </p:nvSpPr>
        <p:spPr>
          <a:xfrm>
            <a:off x="3304567" y="1235606"/>
            <a:ext cx="901169" cy="246221"/>
          </a:xfrm>
          <a:prstGeom prst="rect">
            <a:avLst/>
          </a:prstGeom>
          <a:noFill/>
        </p:spPr>
        <p:txBody>
          <a:bodyPr wrap="square" rtlCol="0">
            <a:spAutoFit/>
          </a:bodyPr>
          <a:lstStyle/>
          <a:p>
            <a:r>
              <a:rPr lang="en-US" sz="1000" b="1" i="1" dirty="0" err="1">
                <a:solidFill>
                  <a:srgbClr val="BA242C"/>
                </a:solidFill>
                <a:latin typeface="Arial" panose="020B0604020202020204" pitchFamily="34" charset="0"/>
                <a:cs typeface="Arial" panose="020B0604020202020204" pitchFamily="34" charset="0"/>
              </a:rPr>
              <a:t>Inefficace</a:t>
            </a:r>
            <a:r>
              <a:rPr lang="en-US" sz="1000" b="1" i="1" dirty="0">
                <a:solidFill>
                  <a:srgbClr val="BA242C"/>
                </a:solidFill>
                <a:latin typeface="Arial" panose="020B0604020202020204" pitchFamily="34" charset="0"/>
                <a:cs typeface="Arial" panose="020B0604020202020204" pitchFamily="34" charset="0"/>
              </a:rPr>
              <a:t> ?</a:t>
            </a:r>
          </a:p>
        </p:txBody>
      </p:sp>
      <p:sp>
        <p:nvSpPr>
          <p:cNvPr id="99" name="ZoneTexte 98">
            <a:extLst>
              <a:ext uri="{FF2B5EF4-FFF2-40B4-BE49-F238E27FC236}">
                <a16:creationId xmlns:a16="http://schemas.microsoft.com/office/drawing/2014/main" id="{69765A78-6B40-1452-B7BC-7860B541EE58}"/>
              </a:ext>
            </a:extLst>
          </p:cNvPr>
          <p:cNvSpPr txBox="1"/>
          <p:nvPr/>
        </p:nvSpPr>
        <p:spPr>
          <a:xfrm>
            <a:off x="3128101" y="4727257"/>
            <a:ext cx="1250400" cy="261610"/>
          </a:xfrm>
          <a:prstGeom prst="rect">
            <a:avLst/>
          </a:prstGeom>
          <a:noFill/>
        </p:spPr>
        <p:txBody>
          <a:bodyPr wrap="square" rtlCol="0">
            <a:spAutoFit/>
          </a:bodyPr>
          <a:lstStyle/>
          <a:p>
            <a:pPr algn="ctr"/>
            <a:r>
              <a:rPr lang="fr-FR" sz="1050" b="1" dirty="0">
                <a:solidFill>
                  <a:srgbClr val="00497E"/>
                </a:solidFill>
                <a:latin typeface="Arial" panose="020B0604020202020204" pitchFamily="34" charset="0"/>
                <a:cs typeface="Arial" panose="020B0604020202020204" pitchFamily="34" charset="0"/>
              </a:rPr>
              <a:t>Mise au repos</a:t>
            </a:r>
          </a:p>
        </p:txBody>
      </p:sp>
      <p:sp>
        <p:nvSpPr>
          <p:cNvPr id="100" name="Rectangle : coins arrondis 99">
            <a:extLst>
              <a:ext uri="{FF2B5EF4-FFF2-40B4-BE49-F238E27FC236}">
                <a16:creationId xmlns:a16="http://schemas.microsoft.com/office/drawing/2014/main" id="{7B18B341-D157-9638-FE90-2BC513C46E1D}"/>
              </a:ext>
            </a:extLst>
          </p:cNvPr>
          <p:cNvSpPr/>
          <p:nvPr/>
        </p:nvSpPr>
        <p:spPr>
          <a:xfrm>
            <a:off x="2172762" y="5241554"/>
            <a:ext cx="3485101" cy="552261"/>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1200" b="1" dirty="0">
                <a:solidFill>
                  <a:srgbClr val="BA242C"/>
                </a:solidFill>
              </a:rPr>
              <a:t>Une fois la victime mise au repos, appelez le SAMU pour un avis médical</a:t>
            </a:r>
          </a:p>
        </p:txBody>
      </p:sp>
      <p:cxnSp>
        <p:nvCxnSpPr>
          <p:cNvPr id="101" name="Connecteur droit avec flèche 100">
            <a:extLst>
              <a:ext uri="{FF2B5EF4-FFF2-40B4-BE49-F238E27FC236}">
                <a16:creationId xmlns:a16="http://schemas.microsoft.com/office/drawing/2014/main" id="{7F348F01-CF73-A067-CCF9-5ED48BD0505A}"/>
              </a:ext>
            </a:extLst>
          </p:cNvPr>
          <p:cNvCxnSpPr/>
          <p:nvPr/>
        </p:nvCxnSpPr>
        <p:spPr>
          <a:xfrm>
            <a:off x="2152775" y="2876356"/>
            <a:ext cx="3092779" cy="0"/>
          </a:xfrm>
          <a:prstGeom prst="straightConnector1">
            <a:avLst/>
          </a:prstGeom>
          <a:ln w="28575">
            <a:solidFill>
              <a:srgbClr val="BA242C"/>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 en angle 53">
            <a:extLst>
              <a:ext uri="{FF2B5EF4-FFF2-40B4-BE49-F238E27FC236}">
                <a16:creationId xmlns:a16="http://schemas.microsoft.com/office/drawing/2014/main" id="{EC794A3D-9EE4-6B52-897B-FE1FFE147C60}"/>
              </a:ext>
            </a:extLst>
          </p:cNvPr>
          <p:cNvCxnSpPr>
            <a:cxnSpLocks/>
          </p:cNvCxnSpPr>
          <p:nvPr/>
        </p:nvCxnSpPr>
        <p:spPr>
          <a:xfrm rot="16200000" flipV="1">
            <a:off x="3746367" y="321268"/>
            <a:ext cx="69779" cy="4028738"/>
          </a:xfrm>
          <a:prstGeom prst="bentConnector3">
            <a:avLst>
              <a:gd name="adj1" fmla="val 1226336"/>
            </a:avLst>
          </a:prstGeom>
          <a:ln w="28575">
            <a:solidFill>
              <a:srgbClr val="BA242C"/>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 avec coins rognés en diagonale 102">
            <a:extLst>
              <a:ext uri="{FF2B5EF4-FFF2-40B4-BE49-F238E27FC236}">
                <a16:creationId xmlns:a16="http://schemas.microsoft.com/office/drawing/2014/main" id="{B3E949B7-6EF3-0F74-17BC-5499EEB8BD65}"/>
              </a:ext>
            </a:extLst>
          </p:cNvPr>
          <p:cNvSpPr/>
          <p:nvPr/>
        </p:nvSpPr>
        <p:spPr>
          <a:xfrm flipH="1">
            <a:off x="7064373" y="1442019"/>
            <a:ext cx="4653592" cy="1413751"/>
          </a:xfrm>
          <a:prstGeom prst="snip2Diag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4463"/>
            <a:r>
              <a:rPr lang="fr-FR" sz="1600" b="1" dirty="0">
                <a:solidFill>
                  <a:srgbClr val="00497E"/>
                </a:solidFill>
                <a:cs typeface="Arial" panose="020B0604020202020204" pitchFamily="34" charset="0"/>
              </a:rPr>
              <a:t>Une manœuvre est efficace si :</a:t>
            </a:r>
          </a:p>
          <a:p>
            <a:pPr marL="273050" indent="-273050"/>
            <a:endParaRPr lang="fr-FR" sz="1600" dirty="0">
              <a:solidFill>
                <a:srgbClr val="00497E"/>
              </a:solidFill>
              <a:cs typeface="Arial" panose="020B0604020202020204" pitchFamily="34" charset="0"/>
            </a:endParaRPr>
          </a:p>
          <a:p>
            <a:pPr marL="449263" indent="-257175">
              <a:buFont typeface="Arial" panose="020B0604020202020204" pitchFamily="34" charset="0"/>
              <a:buChar char="•"/>
            </a:pPr>
            <a:r>
              <a:rPr lang="fr-FR" sz="1400" dirty="0">
                <a:solidFill>
                  <a:srgbClr val="00497E"/>
                </a:solidFill>
                <a:cs typeface="Arial" panose="020B0604020202020204" pitchFamily="34" charset="0"/>
              </a:rPr>
              <a:t>Une toux/des cris/des pleurs apparaissent</a:t>
            </a:r>
          </a:p>
          <a:p>
            <a:pPr marL="449263" indent="-257175">
              <a:buFont typeface="Arial" panose="020B0604020202020204" pitchFamily="34" charset="0"/>
              <a:buChar char="•"/>
            </a:pPr>
            <a:r>
              <a:rPr lang="fr-FR" sz="1400" dirty="0">
                <a:solidFill>
                  <a:srgbClr val="00497E"/>
                </a:solidFill>
                <a:cs typeface="Arial" panose="020B0604020202020204" pitchFamily="34" charset="0"/>
              </a:rPr>
              <a:t>La reprise de la respiration</a:t>
            </a:r>
          </a:p>
          <a:p>
            <a:pPr marL="449263" indent="-257175">
              <a:buFont typeface="Arial" panose="020B0604020202020204" pitchFamily="34" charset="0"/>
              <a:buChar char="•"/>
            </a:pPr>
            <a:r>
              <a:rPr lang="fr-FR" sz="1400" dirty="0">
                <a:solidFill>
                  <a:srgbClr val="00497E"/>
                </a:solidFill>
                <a:cs typeface="Arial" panose="020B0604020202020204" pitchFamily="34" charset="0"/>
              </a:rPr>
              <a:t>Le rejet du corps étranger</a:t>
            </a:r>
          </a:p>
          <a:p>
            <a:endParaRPr lang="fr-FR" sz="1600" dirty="0">
              <a:solidFill>
                <a:srgbClr val="00497E"/>
              </a:solidFill>
              <a:cs typeface="Arial" panose="020B0604020202020204" pitchFamily="34" charset="0"/>
            </a:endParaRPr>
          </a:p>
        </p:txBody>
      </p:sp>
      <p:sp>
        <p:nvSpPr>
          <p:cNvPr id="104" name="Rectangle : avec coins rognés en diagonale 103">
            <a:extLst>
              <a:ext uri="{FF2B5EF4-FFF2-40B4-BE49-F238E27FC236}">
                <a16:creationId xmlns:a16="http://schemas.microsoft.com/office/drawing/2014/main" id="{97BD7361-2161-17BC-A92F-C61A8365A455}"/>
              </a:ext>
            </a:extLst>
          </p:cNvPr>
          <p:cNvSpPr/>
          <p:nvPr/>
        </p:nvSpPr>
        <p:spPr>
          <a:xfrm flipH="1">
            <a:off x="7064373" y="3008770"/>
            <a:ext cx="4653592" cy="2183840"/>
          </a:xfrm>
          <a:prstGeom prst="snip2DiagRect">
            <a:avLst/>
          </a:prstGeom>
          <a:solidFill>
            <a:srgbClr val="FFCB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600" b="1" dirty="0">
                <a:solidFill>
                  <a:srgbClr val="00497E"/>
                </a:solidFill>
              </a:rPr>
              <a:t>Si la victime perd connaissance : </a:t>
            </a:r>
          </a:p>
          <a:p>
            <a:endParaRPr lang="fr-FR" sz="1600" b="1" dirty="0">
              <a:solidFill>
                <a:srgbClr val="00497E"/>
              </a:solidFill>
            </a:endParaRPr>
          </a:p>
          <a:p>
            <a:r>
              <a:rPr lang="fr-FR" sz="1400" dirty="0">
                <a:solidFill>
                  <a:srgbClr val="00497E"/>
                </a:solidFill>
              </a:rPr>
              <a:t>Accompagner la victime au sol puis :  </a:t>
            </a:r>
          </a:p>
          <a:p>
            <a:endParaRPr lang="fr-FR" sz="1400" dirty="0">
              <a:solidFill>
                <a:srgbClr val="00497E"/>
              </a:solidFill>
            </a:endParaRPr>
          </a:p>
          <a:p>
            <a:pPr marL="285750" indent="-285750">
              <a:buFont typeface="Arial" panose="020B0604020202020204" pitchFamily="34" charset="0"/>
              <a:buChar char="•"/>
            </a:pPr>
            <a:r>
              <a:rPr lang="fr-FR" sz="1400" dirty="0">
                <a:solidFill>
                  <a:srgbClr val="00497E"/>
                </a:solidFill>
              </a:rPr>
              <a:t>Faire alerter ou alerter les secours </a:t>
            </a:r>
          </a:p>
          <a:p>
            <a:pPr marL="285750" indent="-285750">
              <a:buFont typeface="Arial" panose="020B0604020202020204" pitchFamily="34" charset="0"/>
              <a:buChar char="•"/>
            </a:pPr>
            <a:r>
              <a:rPr lang="fr-FR" sz="1400" dirty="0">
                <a:solidFill>
                  <a:srgbClr val="00497E"/>
                </a:solidFill>
              </a:rPr>
              <a:t>Réaliser une réanimation cardio-pulmonaire</a:t>
            </a:r>
          </a:p>
          <a:p>
            <a:pPr marL="285750" indent="-285750">
              <a:buFont typeface="Arial" panose="020B0604020202020204" pitchFamily="34" charset="0"/>
              <a:buChar char="•"/>
            </a:pPr>
            <a:r>
              <a:rPr lang="fr-FR" sz="1400" dirty="0">
                <a:solidFill>
                  <a:srgbClr val="00497E"/>
                </a:solidFill>
              </a:rPr>
              <a:t>Poursuivre jusqu’à la reprise de la respiration ou jusqu’au relais avec les services de secours</a:t>
            </a:r>
            <a:r>
              <a:rPr lang="fr-FR" sz="1400" dirty="0">
                <a:solidFill>
                  <a:srgbClr val="BA242C"/>
                </a:solidFill>
              </a:rPr>
              <a:t>.</a:t>
            </a:r>
            <a:endParaRPr lang="fr-FR" sz="1400" dirty="0">
              <a:solidFill>
                <a:srgbClr val="BA242C"/>
              </a:solidFill>
              <a:latin typeface="Arial" panose="020B0604020202020204" pitchFamily="34" charset="0"/>
              <a:cs typeface="Arial" panose="020B0604020202020204" pitchFamily="34" charset="0"/>
            </a:endParaRPr>
          </a:p>
        </p:txBody>
      </p:sp>
      <p:pic>
        <p:nvPicPr>
          <p:cNvPr id="105" name="Image 104">
            <a:extLst>
              <a:ext uri="{FF2B5EF4-FFF2-40B4-BE49-F238E27FC236}">
                <a16:creationId xmlns:a16="http://schemas.microsoft.com/office/drawing/2014/main" id="{C81D375A-58AC-8B72-DF4A-9360BD4CB0DE}"/>
              </a:ext>
            </a:extLst>
          </p:cNvPr>
          <p:cNvPicPr>
            <a:picLocks noChangeAspect="1"/>
          </p:cNvPicPr>
          <p:nvPr/>
        </p:nvPicPr>
        <p:blipFill>
          <a:blip r:embed="rId3">
            <a:duotone>
              <a:schemeClr val="accent1">
                <a:shade val="45000"/>
                <a:satMod val="135000"/>
              </a:schemeClr>
              <a:prstClr val="white"/>
            </a:duotone>
          </a:blip>
          <a:stretch>
            <a:fillRect/>
          </a:stretch>
        </p:blipFill>
        <p:spPr>
          <a:xfrm>
            <a:off x="1843663" y="5123846"/>
            <a:ext cx="787676" cy="787676"/>
          </a:xfrm>
          <a:prstGeom prst="flowChartConnector">
            <a:avLst/>
          </a:prstGeom>
          <a:solidFill>
            <a:schemeClr val="bg1"/>
          </a:solidFill>
          <a:ln>
            <a:solidFill>
              <a:schemeClr val="accent1"/>
            </a:solidFill>
          </a:ln>
        </p:spPr>
      </p:pic>
      <p:sp>
        <p:nvSpPr>
          <p:cNvPr id="106" name="ZoneTexte 105">
            <a:extLst>
              <a:ext uri="{FF2B5EF4-FFF2-40B4-BE49-F238E27FC236}">
                <a16:creationId xmlns:a16="http://schemas.microsoft.com/office/drawing/2014/main" id="{15727E60-9D47-E5BE-01A5-AEFBB69DF475}"/>
              </a:ext>
            </a:extLst>
          </p:cNvPr>
          <p:cNvSpPr txBox="1"/>
          <p:nvPr/>
        </p:nvSpPr>
        <p:spPr>
          <a:xfrm>
            <a:off x="1189825" y="3367998"/>
            <a:ext cx="1309810" cy="307777"/>
          </a:xfrm>
          <a:prstGeom prst="rect">
            <a:avLst/>
          </a:prstGeom>
          <a:noFill/>
        </p:spPr>
        <p:txBody>
          <a:bodyPr wrap="square" rtlCol="0">
            <a:spAutoFit/>
          </a:bodyPr>
          <a:lstStyle/>
          <a:p>
            <a:r>
              <a:rPr lang="fr-FR" sz="1400" b="1" dirty="0">
                <a:solidFill>
                  <a:srgbClr val="00467E"/>
                </a:solidFill>
                <a:latin typeface="Arial Rounded MT Bold" panose="020F0704030504030204" pitchFamily="34" charset="0"/>
              </a:rPr>
              <a:t>1-5 claques</a:t>
            </a:r>
          </a:p>
        </p:txBody>
      </p:sp>
      <p:sp>
        <p:nvSpPr>
          <p:cNvPr id="110" name="ZoneTexte 109">
            <a:extLst>
              <a:ext uri="{FF2B5EF4-FFF2-40B4-BE49-F238E27FC236}">
                <a16:creationId xmlns:a16="http://schemas.microsoft.com/office/drawing/2014/main" id="{CBAF2E09-F4F3-F362-4A3B-2977D586BEA2}"/>
              </a:ext>
            </a:extLst>
          </p:cNvPr>
          <p:cNvSpPr txBox="1"/>
          <p:nvPr/>
        </p:nvSpPr>
        <p:spPr>
          <a:xfrm>
            <a:off x="4826946" y="3367998"/>
            <a:ext cx="1891760" cy="307777"/>
          </a:xfrm>
          <a:prstGeom prst="rect">
            <a:avLst/>
          </a:prstGeom>
          <a:noFill/>
        </p:spPr>
        <p:txBody>
          <a:bodyPr wrap="square" rtlCol="0">
            <a:spAutoFit/>
          </a:bodyPr>
          <a:lstStyle/>
          <a:p>
            <a:r>
              <a:rPr lang="fr-FR" sz="1400" b="1" dirty="0">
                <a:solidFill>
                  <a:srgbClr val="00467E"/>
                </a:solidFill>
                <a:latin typeface="Arial Rounded MT Bold" panose="020F0704030504030204" pitchFamily="34" charset="0"/>
              </a:rPr>
              <a:t>1-5 compressions</a:t>
            </a:r>
          </a:p>
        </p:txBody>
      </p:sp>
      <p:cxnSp>
        <p:nvCxnSpPr>
          <p:cNvPr id="119" name="Connecteur : en angle 45">
            <a:extLst>
              <a:ext uri="{FF2B5EF4-FFF2-40B4-BE49-F238E27FC236}">
                <a16:creationId xmlns:a16="http://schemas.microsoft.com/office/drawing/2014/main" id="{23BBD2F7-B9C2-8732-BF1F-A11DF0E69963}"/>
              </a:ext>
            </a:extLst>
          </p:cNvPr>
          <p:cNvCxnSpPr>
            <a:cxnSpLocks/>
          </p:cNvCxnSpPr>
          <p:nvPr/>
        </p:nvCxnSpPr>
        <p:spPr>
          <a:xfrm rot="16200000" flipH="1">
            <a:off x="1872575" y="3613205"/>
            <a:ext cx="1176258" cy="1309809"/>
          </a:xfrm>
          <a:prstGeom prst="bentConnector2">
            <a:avLst/>
          </a:prstGeom>
          <a:ln w="28575">
            <a:solidFill>
              <a:srgbClr val="00497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500"/>
                                        <p:tgtEl>
                                          <p:spTgt spid="119"/>
                                        </p:tgtEl>
                                      </p:cBhvr>
                                    </p:animEffect>
                                  </p:childTnLst>
                                </p:cTn>
                              </p:par>
                              <p:par>
                                <p:cTn id="19" presetID="10"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par>
                                <p:cTn id="30" presetID="10" presetClass="entr" presetSubtype="0"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childTnLst>
                                </p:cTn>
                              </p:par>
                              <p:par>
                                <p:cTn id="33" presetID="10"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fade">
                                      <p:cBhvr>
                                        <p:cTn id="35" dur="500"/>
                                        <p:tgtEl>
                                          <p:spTgt spid="10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500"/>
                                        <p:tgtEl>
                                          <p:spTgt spid="1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par>
                                <p:cTn id="44" presetID="10" presetClass="entr" presetSubtype="0" fill="hold" nodeType="with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par>
                                <p:cTn id="52" presetID="10" presetClass="entr" presetSubtype="0" fill="hold" nodeType="with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fade">
                                      <p:cBhvr>
                                        <p:cTn id="62" dur="500"/>
                                        <p:tgtEl>
                                          <p:spTgt spid="10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3"/>
                                        </p:tgtEl>
                                        <p:attrNameLst>
                                          <p:attrName>style.visibility</p:attrName>
                                        </p:attrNameLst>
                                      </p:cBhvr>
                                      <p:to>
                                        <p:strVal val="visible"/>
                                      </p:to>
                                    </p:set>
                                    <p:animEffect transition="in" filter="fade">
                                      <p:cBhvr>
                                        <p:cTn id="67" dur="500"/>
                                        <p:tgtEl>
                                          <p:spTgt spid="10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fade">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5" grpId="0"/>
      <p:bldP spid="97" grpId="0"/>
      <p:bldP spid="98" grpId="0"/>
      <p:bldP spid="99" grpId="0"/>
      <p:bldP spid="100" grpId="0" animBg="1"/>
      <p:bldP spid="103" grpId="0" animBg="1"/>
      <p:bldP spid="104" grpId="0" animBg="1"/>
      <p:bldP spid="106" grpId="0"/>
      <p:bldP spid="1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Compressions thoraciques – </a:t>
            </a:r>
            <a:br>
              <a:rPr lang="fr-FR" dirty="0">
                <a:solidFill>
                  <a:srgbClr val="C00000"/>
                </a:solidFill>
              </a:rPr>
            </a:br>
            <a:r>
              <a:rPr lang="fr-FR" dirty="0">
                <a:solidFill>
                  <a:srgbClr val="C00000"/>
                </a:solidFill>
              </a:rPr>
              <a:t>Prise en charge d’un nourrisson</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Démonstration Commentée Justifiée</a:t>
            </a:r>
          </a:p>
        </p:txBody>
      </p:sp>
    </p:spTree>
    <p:extLst>
      <p:ext uri="{BB962C8B-B14F-4D97-AF65-F5344CB8AC3E}">
        <p14:creationId xmlns:p14="http://schemas.microsoft.com/office/powerpoint/2010/main" val="79142677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F32D3F4-AFDB-4F93-6A05-8D440E582DDC}"/>
              </a:ext>
            </a:extLst>
          </p:cNvPr>
          <p:cNvSpPr>
            <a:spLocks noGrp="1"/>
          </p:cNvSpPr>
          <p:nvPr>
            <p:ph type="body" sz="quarter" idx="10"/>
          </p:nvPr>
        </p:nvSpPr>
        <p:spPr>
          <a:prstGeom prst="rect">
            <a:avLst/>
          </a:prstGeom>
        </p:spPr>
        <p:txBody>
          <a:bodyPr/>
          <a:lstStyle/>
          <a:p>
            <a:r>
              <a:rPr lang="fr-FR"/>
              <a:t>L’obstruction des voies aériennes</a:t>
            </a:r>
          </a:p>
        </p:txBody>
      </p:sp>
      <p:grpSp>
        <p:nvGrpSpPr>
          <p:cNvPr id="2" name="Groupe 1">
            <a:extLst>
              <a:ext uri="{FF2B5EF4-FFF2-40B4-BE49-F238E27FC236}">
                <a16:creationId xmlns:a16="http://schemas.microsoft.com/office/drawing/2014/main" id="{360C58B3-BBC5-02A2-C7AB-D85196731096}"/>
              </a:ext>
            </a:extLst>
          </p:cNvPr>
          <p:cNvGrpSpPr/>
          <p:nvPr/>
        </p:nvGrpSpPr>
        <p:grpSpPr>
          <a:xfrm>
            <a:off x="5040105" y="1222269"/>
            <a:ext cx="2111789" cy="1256762"/>
            <a:chOff x="716976" y="963097"/>
            <a:chExt cx="2111789" cy="1256762"/>
          </a:xfrm>
        </p:grpSpPr>
        <p:pic>
          <p:nvPicPr>
            <p:cNvPr id="3" name="Picture 2">
              <a:extLst>
                <a:ext uri="{FF2B5EF4-FFF2-40B4-BE49-F238E27FC236}">
                  <a16:creationId xmlns:a16="http://schemas.microsoft.com/office/drawing/2014/main" id="{B9543260-3170-B176-296A-169EA72EB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886" y="963097"/>
              <a:ext cx="991970" cy="99197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CF60E81-CF63-ED0A-2A4C-996E82402049}"/>
                </a:ext>
              </a:extLst>
            </p:cNvPr>
            <p:cNvSpPr txBox="1"/>
            <p:nvPr/>
          </p:nvSpPr>
          <p:spPr>
            <a:xfrm>
              <a:off x="716976" y="1912082"/>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Femme enceinte</a:t>
              </a:r>
            </a:p>
          </p:txBody>
        </p:sp>
      </p:grpSp>
      <p:grpSp>
        <p:nvGrpSpPr>
          <p:cNvPr id="19" name="Groupe 18">
            <a:extLst>
              <a:ext uri="{FF2B5EF4-FFF2-40B4-BE49-F238E27FC236}">
                <a16:creationId xmlns:a16="http://schemas.microsoft.com/office/drawing/2014/main" id="{D65098A8-7E52-25EB-05D5-E8D2D491FC7F}"/>
              </a:ext>
            </a:extLst>
          </p:cNvPr>
          <p:cNvGrpSpPr/>
          <p:nvPr/>
        </p:nvGrpSpPr>
        <p:grpSpPr>
          <a:xfrm>
            <a:off x="8228465" y="2747454"/>
            <a:ext cx="2111789" cy="1188989"/>
            <a:chOff x="716976" y="2409288"/>
            <a:chExt cx="2111789" cy="1188989"/>
          </a:xfrm>
        </p:grpSpPr>
        <p:pic>
          <p:nvPicPr>
            <p:cNvPr id="20" name="Picture 8">
              <a:extLst>
                <a:ext uri="{FF2B5EF4-FFF2-40B4-BE49-F238E27FC236}">
                  <a16:creationId xmlns:a16="http://schemas.microsoft.com/office/drawing/2014/main" id="{FA24BD05-F187-CC1C-B586-2474A9396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887" y="2409288"/>
              <a:ext cx="991969" cy="99196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04825037-843F-FD9F-0AB4-E18998835690}"/>
                </a:ext>
              </a:extLst>
            </p:cNvPr>
            <p:cNvSpPr txBox="1"/>
            <p:nvPr/>
          </p:nvSpPr>
          <p:spPr>
            <a:xfrm>
              <a:off x="716976" y="3290500"/>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Personne alitée</a:t>
              </a:r>
            </a:p>
          </p:txBody>
        </p:sp>
      </p:grpSp>
      <p:grpSp>
        <p:nvGrpSpPr>
          <p:cNvPr id="22" name="Groupe 21">
            <a:extLst>
              <a:ext uri="{FF2B5EF4-FFF2-40B4-BE49-F238E27FC236}">
                <a16:creationId xmlns:a16="http://schemas.microsoft.com/office/drawing/2014/main" id="{E136CAC4-7F14-5355-A3D3-298C01A8574C}"/>
              </a:ext>
            </a:extLst>
          </p:cNvPr>
          <p:cNvGrpSpPr/>
          <p:nvPr/>
        </p:nvGrpSpPr>
        <p:grpSpPr>
          <a:xfrm>
            <a:off x="1726568" y="2722600"/>
            <a:ext cx="2111789" cy="1238696"/>
            <a:chOff x="649764" y="3644949"/>
            <a:chExt cx="2111789" cy="1238696"/>
          </a:xfrm>
        </p:grpSpPr>
        <p:pic>
          <p:nvPicPr>
            <p:cNvPr id="23" name="Picture 4">
              <a:extLst>
                <a:ext uri="{FF2B5EF4-FFF2-40B4-BE49-F238E27FC236}">
                  <a16:creationId xmlns:a16="http://schemas.microsoft.com/office/drawing/2014/main" id="{99FB47FB-36A1-930A-F6B1-92A565C28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887" y="3644949"/>
              <a:ext cx="991969" cy="991969"/>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8B0AC10C-7EA4-03C3-EFD9-670140D3CFF2}"/>
                </a:ext>
              </a:extLst>
            </p:cNvPr>
            <p:cNvSpPr txBox="1"/>
            <p:nvPr/>
          </p:nvSpPr>
          <p:spPr>
            <a:xfrm>
              <a:off x="649764" y="4575868"/>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Personne en surpoids</a:t>
              </a:r>
            </a:p>
          </p:txBody>
        </p:sp>
      </p:grpSp>
      <p:grpSp>
        <p:nvGrpSpPr>
          <p:cNvPr id="25" name="Groupe 24">
            <a:extLst>
              <a:ext uri="{FF2B5EF4-FFF2-40B4-BE49-F238E27FC236}">
                <a16:creationId xmlns:a16="http://schemas.microsoft.com/office/drawing/2014/main" id="{BB0BF728-D396-F8E2-91B0-41EDC26B9810}"/>
              </a:ext>
            </a:extLst>
          </p:cNvPr>
          <p:cNvGrpSpPr/>
          <p:nvPr/>
        </p:nvGrpSpPr>
        <p:grpSpPr>
          <a:xfrm>
            <a:off x="5040104" y="4513147"/>
            <a:ext cx="2111789" cy="1406720"/>
            <a:chOff x="649763" y="4974785"/>
            <a:chExt cx="2111789" cy="1406720"/>
          </a:xfrm>
        </p:grpSpPr>
        <p:pic>
          <p:nvPicPr>
            <p:cNvPr id="26" name="Picture 6">
              <a:extLst>
                <a:ext uri="{FF2B5EF4-FFF2-40B4-BE49-F238E27FC236}">
                  <a16:creationId xmlns:a16="http://schemas.microsoft.com/office/drawing/2014/main" id="{82AFB030-2FFC-7A1C-05B7-C4B2C5E69F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675" y="4974785"/>
              <a:ext cx="991969" cy="991969"/>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996F45D0-93FA-595D-14B9-0C8774F20E33}"/>
                </a:ext>
              </a:extLst>
            </p:cNvPr>
            <p:cNvSpPr txBox="1"/>
            <p:nvPr/>
          </p:nvSpPr>
          <p:spPr>
            <a:xfrm>
              <a:off x="649763" y="6073728"/>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Nourrisson</a:t>
              </a:r>
            </a:p>
          </p:txBody>
        </p:sp>
      </p:grpSp>
      <p:sp>
        <p:nvSpPr>
          <p:cNvPr id="28" name="Rectangle : coins arrondis 27">
            <a:extLst>
              <a:ext uri="{FF2B5EF4-FFF2-40B4-BE49-F238E27FC236}">
                <a16:creationId xmlns:a16="http://schemas.microsoft.com/office/drawing/2014/main" id="{289FCBAE-7ABF-2B86-61E6-C9DB4A10236B}"/>
              </a:ext>
            </a:extLst>
          </p:cNvPr>
          <p:cNvSpPr/>
          <p:nvPr/>
        </p:nvSpPr>
        <p:spPr>
          <a:xfrm>
            <a:off x="3963534" y="2618112"/>
            <a:ext cx="4264931" cy="16217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29B"/>
                </a:solidFill>
                <a:latin typeface="Arial" panose="020B0604020202020204" pitchFamily="34" charset="0"/>
                <a:cs typeface="Arial" panose="020B0604020202020204" pitchFamily="34" charset="0"/>
              </a:rPr>
              <a:t>Dans le cas d’un nourrisson ou lorsqu’il </a:t>
            </a:r>
            <a:br>
              <a:rPr lang="fr-FR" sz="1600" dirty="0">
                <a:solidFill>
                  <a:srgbClr val="00529B"/>
                </a:solidFill>
                <a:latin typeface="Arial" panose="020B0604020202020204" pitchFamily="34" charset="0"/>
                <a:cs typeface="Arial" panose="020B0604020202020204" pitchFamily="34" charset="0"/>
              </a:rPr>
            </a:br>
            <a:r>
              <a:rPr lang="fr-FR" sz="1600" dirty="0">
                <a:solidFill>
                  <a:srgbClr val="00529B"/>
                </a:solidFill>
                <a:latin typeface="Arial" panose="020B0604020202020204" pitchFamily="34" charset="0"/>
                <a:cs typeface="Arial" panose="020B0604020202020204" pitchFamily="34" charset="0"/>
              </a:rPr>
              <a:t>est impossible d’encercler l’abdomen, </a:t>
            </a:r>
            <a:br>
              <a:rPr lang="fr-FR" sz="1600" dirty="0">
                <a:solidFill>
                  <a:srgbClr val="00529B"/>
                </a:solidFill>
                <a:latin typeface="Arial" panose="020B0604020202020204" pitchFamily="34" charset="0"/>
                <a:cs typeface="Arial" panose="020B0604020202020204" pitchFamily="34" charset="0"/>
              </a:rPr>
            </a:br>
            <a:r>
              <a:rPr lang="fr-FR" sz="1600" dirty="0">
                <a:solidFill>
                  <a:srgbClr val="00529B"/>
                </a:solidFill>
                <a:latin typeface="Arial" panose="020B0604020202020204" pitchFamily="34" charset="0"/>
                <a:cs typeface="Arial" panose="020B0604020202020204" pitchFamily="34" charset="0"/>
              </a:rPr>
              <a:t>on réalisera des compressions thoraciques à la place des compressions abdominales.</a:t>
            </a:r>
          </a:p>
        </p:txBody>
      </p:sp>
    </p:spTree>
    <p:extLst>
      <p:ext uri="{BB962C8B-B14F-4D97-AF65-F5344CB8AC3E}">
        <p14:creationId xmlns:p14="http://schemas.microsoft.com/office/powerpoint/2010/main" val="315460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C6CDA89-E716-AE8D-8899-3D728DEA7397}"/>
              </a:ext>
            </a:extLst>
          </p:cNvPr>
          <p:cNvSpPr>
            <a:spLocks noGrp="1"/>
          </p:cNvSpPr>
          <p:nvPr>
            <p:ph type="body" sz="quarter" idx="10"/>
          </p:nvPr>
        </p:nvSpPr>
        <p:spPr>
          <a:prstGeom prst="rect">
            <a:avLst/>
          </a:prstGeom>
        </p:spPr>
        <p:txBody>
          <a:bodyPr/>
          <a:lstStyle/>
          <a:p>
            <a:r>
              <a:rPr lang="fr-FR"/>
              <a:t>L’obstruction des voies aériennes</a:t>
            </a:r>
          </a:p>
        </p:txBody>
      </p:sp>
      <p:sp>
        <p:nvSpPr>
          <p:cNvPr id="3" name="Espace réservé du texte 2">
            <a:extLst>
              <a:ext uri="{FF2B5EF4-FFF2-40B4-BE49-F238E27FC236}">
                <a16:creationId xmlns:a16="http://schemas.microsoft.com/office/drawing/2014/main" id="{1B35B671-9614-28C6-DBEC-FBF35BEF642B}"/>
              </a:ext>
            </a:extLst>
          </p:cNvPr>
          <p:cNvSpPr>
            <a:spLocks noGrp="1"/>
          </p:cNvSpPr>
          <p:nvPr>
            <p:ph type="body" sz="quarter" idx="11"/>
          </p:nvPr>
        </p:nvSpPr>
        <p:spPr>
          <a:prstGeom prst="rect">
            <a:avLst/>
          </a:prstGeom>
        </p:spPr>
        <p:txBody>
          <a:bodyPr/>
          <a:lstStyle/>
          <a:p>
            <a:r>
              <a:rPr lang="fr-FR"/>
              <a:t>L’obstruction partielle </a:t>
            </a:r>
          </a:p>
        </p:txBody>
      </p:sp>
      <p:pic>
        <p:nvPicPr>
          <p:cNvPr id="7" name="Picture 2">
            <a:extLst>
              <a:ext uri="{FF2B5EF4-FFF2-40B4-BE49-F238E27FC236}">
                <a16:creationId xmlns:a16="http://schemas.microsoft.com/office/drawing/2014/main" id="{511F8854-C7E7-CF25-FD90-03EC68B2F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40" y="1803451"/>
            <a:ext cx="2027465" cy="202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C63A637-FA4A-1667-4BA0-D51F07356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520" y="1898418"/>
            <a:ext cx="1796208" cy="17962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902154C-95DD-E4EA-0E54-0724F754970B}"/>
              </a:ext>
            </a:extLst>
          </p:cNvPr>
          <p:cNvSpPr txBox="1"/>
          <p:nvPr/>
        </p:nvSpPr>
        <p:spPr>
          <a:xfrm>
            <a:off x="3479800" y="4110540"/>
            <a:ext cx="2239747"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Présence de toux</a:t>
            </a:r>
          </a:p>
        </p:txBody>
      </p:sp>
      <p:sp>
        <p:nvSpPr>
          <p:cNvPr id="13" name="ZoneTexte 12">
            <a:extLst>
              <a:ext uri="{FF2B5EF4-FFF2-40B4-BE49-F238E27FC236}">
                <a16:creationId xmlns:a16="http://schemas.microsoft.com/office/drawing/2014/main" id="{38D7EB06-FA9D-D348-E500-75BF867C8A06}"/>
              </a:ext>
            </a:extLst>
          </p:cNvPr>
          <p:cNvSpPr txBox="1"/>
          <p:nvPr/>
        </p:nvSpPr>
        <p:spPr>
          <a:xfrm>
            <a:off x="6442751" y="4110539"/>
            <a:ext cx="2239747"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Présence de son</a:t>
            </a:r>
          </a:p>
        </p:txBody>
      </p:sp>
    </p:spTree>
    <p:extLst>
      <p:ext uri="{BB962C8B-B14F-4D97-AF65-F5344CB8AC3E}">
        <p14:creationId xmlns:p14="http://schemas.microsoft.com/office/powerpoint/2010/main" val="83403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7A8503-BEF4-7E67-5289-70FB714B20C8}"/>
              </a:ext>
            </a:extLst>
          </p:cNvPr>
          <p:cNvSpPr>
            <a:spLocks noGrp="1"/>
          </p:cNvSpPr>
          <p:nvPr>
            <p:ph type="body" sz="quarter" idx="10"/>
          </p:nvPr>
        </p:nvSpPr>
        <p:spPr>
          <a:prstGeom prst="rect">
            <a:avLst/>
          </a:prstGeom>
        </p:spPr>
        <p:txBody>
          <a:bodyPr/>
          <a:lstStyle/>
          <a:p>
            <a:r>
              <a:rPr lang="fr-FR"/>
              <a:t>L’obstruction des voies aériennes</a:t>
            </a:r>
          </a:p>
        </p:txBody>
      </p:sp>
      <p:sp>
        <p:nvSpPr>
          <p:cNvPr id="3" name="Espace réservé du texte 2">
            <a:extLst>
              <a:ext uri="{FF2B5EF4-FFF2-40B4-BE49-F238E27FC236}">
                <a16:creationId xmlns:a16="http://schemas.microsoft.com/office/drawing/2014/main" id="{0381B5C9-FDD6-151B-C8C4-4B90492D3675}"/>
              </a:ext>
            </a:extLst>
          </p:cNvPr>
          <p:cNvSpPr>
            <a:spLocks noGrp="1"/>
          </p:cNvSpPr>
          <p:nvPr>
            <p:ph type="body" sz="quarter" idx="11"/>
          </p:nvPr>
        </p:nvSpPr>
        <p:spPr>
          <a:prstGeom prst="rect">
            <a:avLst/>
          </a:prstGeom>
        </p:spPr>
        <p:txBody>
          <a:bodyPr/>
          <a:lstStyle/>
          <a:p>
            <a:r>
              <a:rPr lang="fr-FR"/>
              <a:t>L’obstruction partielle</a:t>
            </a:r>
          </a:p>
        </p:txBody>
      </p:sp>
      <p:sp>
        <p:nvSpPr>
          <p:cNvPr id="4" name="Rectangle : coins arrondis 3">
            <a:extLst>
              <a:ext uri="{FF2B5EF4-FFF2-40B4-BE49-F238E27FC236}">
                <a16:creationId xmlns:a16="http://schemas.microsoft.com/office/drawing/2014/main" id="{C513F79D-94C8-CAB3-48B2-794C0AEAC0C2}"/>
              </a:ext>
            </a:extLst>
          </p:cNvPr>
          <p:cNvSpPr/>
          <p:nvPr/>
        </p:nvSpPr>
        <p:spPr>
          <a:xfrm>
            <a:off x="2044628" y="4806672"/>
            <a:ext cx="8102745" cy="72037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solidFill>
                  <a:srgbClr val="00529B"/>
                </a:solidFill>
                <a:latin typeface="Arial" panose="020B0604020202020204" pitchFamily="34" charset="0"/>
                <a:cs typeface="Arial" panose="020B0604020202020204" pitchFamily="34" charset="0"/>
              </a:rPr>
              <a:t>Si la toux devient inefficace et que la victime montre des signes de fatigue, </a:t>
            </a:r>
            <a:br>
              <a:rPr lang="fr-FR" sz="1600" b="1" dirty="0">
                <a:solidFill>
                  <a:srgbClr val="00529B"/>
                </a:solidFill>
                <a:latin typeface="Arial" panose="020B0604020202020204" pitchFamily="34" charset="0"/>
                <a:cs typeface="Arial" panose="020B0604020202020204" pitchFamily="34" charset="0"/>
              </a:rPr>
            </a:br>
            <a:r>
              <a:rPr lang="fr-FR" sz="1600" b="1" dirty="0">
                <a:solidFill>
                  <a:srgbClr val="00529B"/>
                </a:solidFill>
                <a:latin typeface="Arial" panose="020B0604020202020204" pitchFamily="34" charset="0"/>
                <a:cs typeface="Arial" panose="020B0604020202020204" pitchFamily="34" charset="0"/>
              </a:rPr>
              <a:t>il convient alors d’appliquer la conduite à tenir devant une obstruction complète.</a:t>
            </a:r>
            <a:endParaRPr lang="fr-FR" sz="2000" b="1" u="sng" dirty="0">
              <a:solidFill>
                <a:srgbClr val="00529B"/>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47BAB02-0FAC-07E3-8EB6-3EEE127D301D}"/>
              </a:ext>
            </a:extLst>
          </p:cNvPr>
          <p:cNvSpPr txBox="1"/>
          <p:nvPr/>
        </p:nvSpPr>
        <p:spPr>
          <a:xfrm>
            <a:off x="600540" y="3422138"/>
            <a:ext cx="3210126"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Installez confortablement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la victime en position d'attente</a:t>
            </a:r>
          </a:p>
        </p:txBody>
      </p:sp>
      <p:sp>
        <p:nvSpPr>
          <p:cNvPr id="7" name="ZoneTexte 6">
            <a:extLst>
              <a:ext uri="{FF2B5EF4-FFF2-40B4-BE49-F238E27FC236}">
                <a16:creationId xmlns:a16="http://schemas.microsoft.com/office/drawing/2014/main" id="{B6796852-EC70-B80D-ACF5-EE2AB00E8B32}"/>
              </a:ext>
            </a:extLst>
          </p:cNvPr>
          <p:cNvSpPr txBox="1"/>
          <p:nvPr/>
        </p:nvSpPr>
        <p:spPr>
          <a:xfrm>
            <a:off x="4233877" y="3422138"/>
            <a:ext cx="1646162"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Encouragez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à tousser</a:t>
            </a:r>
          </a:p>
        </p:txBody>
      </p:sp>
      <p:sp>
        <p:nvSpPr>
          <p:cNvPr id="8" name="ZoneTexte 7">
            <a:extLst>
              <a:ext uri="{FF2B5EF4-FFF2-40B4-BE49-F238E27FC236}">
                <a16:creationId xmlns:a16="http://schemas.microsoft.com/office/drawing/2014/main" id="{5A59F464-88DF-27DD-C940-9741BB3D3EC5}"/>
              </a:ext>
            </a:extLst>
          </p:cNvPr>
          <p:cNvSpPr txBox="1"/>
          <p:nvPr/>
        </p:nvSpPr>
        <p:spPr>
          <a:xfrm>
            <a:off x="6303019" y="3422138"/>
            <a:ext cx="2702605"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Alertez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les secours</a:t>
            </a:r>
          </a:p>
        </p:txBody>
      </p:sp>
      <p:sp>
        <p:nvSpPr>
          <p:cNvPr id="9" name="ZoneTexte 8">
            <a:extLst>
              <a:ext uri="{FF2B5EF4-FFF2-40B4-BE49-F238E27FC236}">
                <a16:creationId xmlns:a16="http://schemas.microsoft.com/office/drawing/2014/main" id="{768C0478-3EAF-859E-4F11-F32C73CD0B2F}"/>
              </a:ext>
            </a:extLst>
          </p:cNvPr>
          <p:cNvSpPr txBox="1"/>
          <p:nvPr/>
        </p:nvSpPr>
        <p:spPr>
          <a:xfrm>
            <a:off x="9428835" y="3422138"/>
            <a:ext cx="1881191"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Surveillez attentivement</a:t>
            </a:r>
          </a:p>
        </p:txBody>
      </p:sp>
      <p:grpSp>
        <p:nvGrpSpPr>
          <p:cNvPr id="11" name="Groupe 10">
            <a:extLst>
              <a:ext uri="{FF2B5EF4-FFF2-40B4-BE49-F238E27FC236}">
                <a16:creationId xmlns:a16="http://schemas.microsoft.com/office/drawing/2014/main" id="{C1F44820-6E7E-8BEA-85DC-8269DD3BCE87}"/>
              </a:ext>
            </a:extLst>
          </p:cNvPr>
          <p:cNvGrpSpPr/>
          <p:nvPr/>
        </p:nvGrpSpPr>
        <p:grpSpPr>
          <a:xfrm>
            <a:off x="748281" y="2140282"/>
            <a:ext cx="2905608" cy="1080000"/>
            <a:chOff x="564610" y="1809000"/>
            <a:chExt cx="2905608" cy="1080000"/>
          </a:xfrm>
        </p:grpSpPr>
        <p:pic>
          <p:nvPicPr>
            <p:cNvPr id="14" name="Image 13">
              <a:extLst>
                <a:ext uri="{FF2B5EF4-FFF2-40B4-BE49-F238E27FC236}">
                  <a16:creationId xmlns:a16="http://schemas.microsoft.com/office/drawing/2014/main" id="{CD08BD10-C603-2BA4-95EE-2592689E3982}"/>
                </a:ext>
              </a:extLst>
            </p:cNvPr>
            <p:cNvPicPr>
              <a:picLocks noChangeAspect="1"/>
            </p:cNvPicPr>
            <p:nvPr/>
          </p:nvPicPr>
          <p:blipFill>
            <a:blip r:embed="rId2">
              <a:duotone>
                <a:schemeClr val="accent1">
                  <a:shade val="45000"/>
                  <a:satMod val="135000"/>
                </a:schemeClr>
                <a:prstClr val="white"/>
              </a:duotone>
            </a:blip>
            <a:stretch>
              <a:fillRect/>
            </a:stretch>
          </p:blipFill>
          <p:spPr>
            <a:xfrm>
              <a:off x="564610" y="1809000"/>
              <a:ext cx="1080000" cy="1080000"/>
            </a:xfrm>
            <a:prstGeom prst="rect">
              <a:avLst/>
            </a:prstGeom>
          </p:spPr>
        </p:pic>
        <p:pic>
          <p:nvPicPr>
            <p:cNvPr id="16" name="Image 15">
              <a:extLst>
                <a:ext uri="{FF2B5EF4-FFF2-40B4-BE49-F238E27FC236}">
                  <a16:creationId xmlns:a16="http://schemas.microsoft.com/office/drawing/2014/main" id="{0971B671-23BC-35B9-CE77-5ECA8E8C775F}"/>
                </a:ext>
              </a:extLst>
            </p:cNvPr>
            <p:cNvPicPr>
              <a:picLocks noChangeAspect="1"/>
            </p:cNvPicPr>
            <p:nvPr/>
          </p:nvPicPr>
          <p:blipFill>
            <a:blip r:embed="rId3">
              <a:duotone>
                <a:schemeClr val="accent1">
                  <a:shade val="45000"/>
                  <a:satMod val="135000"/>
                </a:schemeClr>
                <a:prstClr val="white"/>
              </a:duotone>
            </a:blip>
            <a:stretch>
              <a:fillRect/>
            </a:stretch>
          </p:blipFill>
          <p:spPr>
            <a:xfrm>
              <a:off x="1542510" y="1809000"/>
              <a:ext cx="1080000" cy="1080000"/>
            </a:xfrm>
            <a:prstGeom prst="rect">
              <a:avLst/>
            </a:prstGeom>
          </p:spPr>
        </p:pic>
        <p:pic>
          <p:nvPicPr>
            <p:cNvPr id="19" name="Image 18">
              <a:extLst>
                <a:ext uri="{FF2B5EF4-FFF2-40B4-BE49-F238E27FC236}">
                  <a16:creationId xmlns:a16="http://schemas.microsoft.com/office/drawing/2014/main" id="{96A16538-B68F-3FC3-CFAC-EDD5027DB770}"/>
                </a:ext>
              </a:extLst>
            </p:cNvPr>
            <p:cNvPicPr>
              <a:picLocks noChangeAspect="1"/>
            </p:cNvPicPr>
            <p:nvPr/>
          </p:nvPicPr>
          <p:blipFill>
            <a:blip r:embed="rId4">
              <a:duotone>
                <a:schemeClr val="accent1">
                  <a:shade val="45000"/>
                  <a:satMod val="135000"/>
                </a:schemeClr>
                <a:prstClr val="white"/>
              </a:duotone>
            </a:blip>
            <a:stretch>
              <a:fillRect/>
            </a:stretch>
          </p:blipFill>
          <p:spPr>
            <a:xfrm>
              <a:off x="2390218" y="1809000"/>
              <a:ext cx="1080000" cy="1080000"/>
            </a:xfrm>
            <a:prstGeom prst="rect">
              <a:avLst/>
            </a:prstGeom>
          </p:spPr>
        </p:pic>
      </p:grpSp>
      <p:pic>
        <p:nvPicPr>
          <p:cNvPr id="20" name="Picture 2">
            <a:extLst>
              <a:ext uri="{FF2B5EF4-FFF2-40B4-BE49-F238E27FC236}">
                <a16:creationId xmlns:a16="http://schemas.microsoft.com/office/drawing/2014/main" id="{DDC7FE56-A421-E759-669F-96525C343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7991" y="1662347"/>
            <a:ext cx="1557935" cy="15579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B83BFCCD-918B-B83D-8939-12D179B787DB}"/>
              </a:ext>
            </a:extLst>
          </p:cNvPr>
          <p:cNvPicPr>
            <a:picLocks noChangeAspect="1"/>
          </p:cNvPicPr>
          <p:nvPr/>
        </p:nvPicPr>
        <p:blipFill>
          <a:blip r:embed="rId6">
            <a:duotone>
              <a:schemeClr val="accent1">
                <a:shade val="45000"/>
                <a:satMod val="135000"/>
              </a:schemeClr>
              <a:prstClr val="white"/>
            </a:duotone>
          </a:blip>
          <a:stretch>
            <a:fillRect/>
          </a:stretch>
        </p:blipFill>
        <p:spPr>
          <a:xfrm>
            <a:off x="7021915" y="1955468"/>
            <a:ext cx="1264814" cy="1264814"/>
          </a:xfrm>
          <a:prstGeom prst="rect">
            <a:avLst/>
          </a:prstGeom>
        </p:spPr>
      </p:pic>
      <p:pic>
        <p:nvPicPr>
          <p:cNvPr id="22" name="Image 21">
            <a:extLst>
              <a:ext uri="{FF2B5EF4-FFF2-40B4-BE49-F238E27FC236}">
                <a16:creationId xmlns:a16="http://schemas.microsoft.com/office/drawing/2014/main" id="{4331CC01-96BF-29E4-B313-08DF7C963B8F}"/>
              </a:ext>
            </a:extLst>
          </p:cNvPr>
          <p:cNvPicPr>
            <a:picLocks noChangeAspect="1"/>
          </p:cNvPicPr>
          <p:nvPr/>
        </p:nvPicPr>
        <p:blipFill>
          <a:blip r:embed="rId7"/>
          <a:stretch>
            <a:fillRect/>
          </a:stretch>
        </p:blipFill>
        <p:spPr>
          <a:xfrm>
            <a:off x="9666370" y="1895110"/>
            <a:ext cx="1325172" cy="1325172"/>
          </a:xfrm>
          <a:prstGeom prst="rect">
            <a:avLst/>
          </a:prstGeom>
        </p:spPr>
      </p:pic>
    </p:spTree>
    <p:extLst>
      <p:ext uri="{BB962C8B-B14F-4D97-AF65-F5344CB8AC3E}">
        <p14:creationId xmlns:p14="http://schemas.microsoft.com/office/powerpoint/2010/main" val="115346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dirty="0"/>
              <a:t>L’obstruction brutale des voies aériennes (</a:t>
            </a:r>
            <a:r>
              <a:rPr lang="fr-FR" dirty="0" err="1"/>
              <a:t>OBVA</a:t>
            </a:r>
            <a:r>
              <a:rPr lang="fr-FR" dirty="0"/>
              <a:t>) est</a:t>
            </a:r>
            <a:r>
              <a:rPr lang="fr-FR" b="1" dirty="0"/>
              <a:t> </a:t>
            </a:r>
            <a:r>
              <a:rPr lang="fr-FR" b="1" dirty="0">
                <a:solidFill>
                  <a:srgbClr val="C00000"/>
                </a:solidFill>
              </a:rPr>
              <a:t>la gêne ou l'empêchement brutal </a:t>
            </a:r>
          </a:p>
          <a:p>
            <a:pPr marL="0" marR="0" lvl="0" indent="0" defTabSz="914400" rtl="0" eaLnBrk="1" fontAlgn="auto" latinLnBrk="0" hangingPunct="1">
              <a:lnSpc>
                <a:spcPct val="100000"/>
              </a:lnSpc>
              <a:spcBef>
                <a:spcPts val="0"/>
              </a:spcBef>
              <a:spcAft>
                <a:spcPts val="0"/>
              </a:spcAft>
              <a:buClrTx/>
              <a:buSzTx/>
              <a:buFontTx/>
              <a:buNone/>
              <a:tabLst/>
              <a:defRPr/>
            </a:pPr>
            <a:r>
              <a:rPr lang="fr-FR" b="1" dirty="0">
                <a:solidFill>
                  <a:srgbClr val="C00000"/>
                </a:solidFill>
              </a:rPr>
              <a:t>des mouvements de l’air entre l’extérieur et les poumons. </a:t>
            </a:r>
            <a:r>
              <a:rPr lang="fr-FR" dirty="0"/>
              <a:t>Elle peut être </a:t>
            </a:r>
            <a:r>
              <a:rPr lang="fr-FR" b="1" dirty="0">
                <a:solidFill>
                  <a:srgbClr val="C00000"/>
                </a:solidFill>
              </a:rPr>
              <a:t>partielle</a:t>
            </a:r>
            <a:r>
              <a:rPr lang="fr-FR" b="1" dirty="0"/>
              <a:t> </a:t>
            </a:r>
            <a:r>
              <a:rPr lang="fr-FR" dirty="0"/>
              <a:t>ou</a:t>
            </a:r>
            <a:r>
              <a:rPr lang="fr-FR" b="1" dirty="0"/>
              <a:t> </a:t>
            </a:r>
            <a:r>
              <a:rPr lang="fr-FR" b="1" dirty="0">
                <a:solidFill>
                  <a:srgbClr val="C00000"/>
                </a:solidFill>
              </a:rPr>
              <a:t>complète</a:t>
            </a:r>
            <a:r>
              <a:rPr lang="fr-FR" b="1" dirty="0"/>
              <a:t>. </a:t>
            </a:r>
          </a:p>
        </p:txBody>
      </p:sp>
      <p:sp>
        <p:nvSpPr>
          <p:cNvPr id="3" name="Espace réservé du texte 2">
            <a:extLst>
              <a:ext uri="{FF2B5EF4-FFF2-40B4-BE49-F238E27FC236}">
                <a16:creationId xmlns:a16="http://schemas.microsoft.com/office/drawing/2014/main" id="{09C16055-81B0-EDFA-32D9-FD632548C06F}"/>
              </a:ext>
            </a:extLst>
          </p:cNvPr>
          <p:cNvSpPr>
            <a:spLocks noGrp="1"/>
          </p:cNvSpPr>
          <p:nvPr>
            <p:ph type="body" sz="quarter" idx="11"/>
          </p:nvPr>
        </p:nvSpPr>
        <p:spPr/>
        <p:txBody>
          <a:bodyPr/>
          <a:lstStyle/>
          <a:p>
            <a:r>
              <a:rPr lang="fr-FR"/>
              <a:t>L’obstruction des voies aériennes</a:t>
            </a:r>
          </a:p>
        </p:txBody>
      </p:sp>
      <p:sp>
        <p:nvSpPr>
          <p:cNvPr id="41" name="Accolade fermante 40">
            <a:extLst>
              <a:ext uri="{FF2B5EF4-FFF2-40B4-BE49-F238E27FC236}">
                <a16:creationId xmlns:a16="http://schemas.microsoft.com/office/drawing/2014/main" id="{DFD8BDB9-B4A3-3400-85FD-EABFD9D8F0D8}"/>
              </a:ext>
            </a:extLst>
          </p:cNvPr>
          <p:cNvSpPr/>
          <p:nvPr/>
        </p:nvSpPr>
        <p:spPr>
          <a:xfrm rot="5400000">
            <a:off x="2414940" y="1478537"/>
            <a:ext cx="261612" cy="3226648"/>
          </a:xfrm>
          <a:prstGeom prst="rightBrace">
            <a:avLst>
              <a:gd name="adj1" fmla="val 8333"/>
              <a:gd name="adj2" fmla="val 564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ZoneTexte 43">
            <a:extLst>
              <a:ext uri="{FF2B5EF4-FFF2-40B4-BE49-F238E27FC236}">
                <a16:creationId xmlns:a16="http://schemas.microsoft.com/office/drawing/2014/main" id="{B55805DF-9517-5CE3-B394-CE57ED70D747}"/>
              </a:ext>
            </a:extLst>
          </p:cNvPr>
          <p:cNvSpPr txBox="1"/>
          <p:nvPr/>
        </p:nvSpPr>
        <p:spPr>
          <a:xfrm>
            <a:off x="1270467" y="3190812"/>
            <a:ext cx="2112407" cy="261610"/>
          </a:xfrm>
          <a:prstGeom prst="rect">
            <a:avLst/>
          </a:prstGeom>
          <a:noFill/>
        </p:spPr>
        <p:txBody>
          <a:bodyPr wrap="square" rtlCol="0">
            <a:spAutoFit/>
          </a:bodyPr>
          <a:lstStyle/>
          <a:p>
            <a:pPr algn="ctr"/>
            <a:r>
              <a:rPr lang="fr-FR" sz="1100" b="1" dirty="0">
                <a:solidFill>
                  <a:srgbClr val="00529B"/>
                </a:solidFill>
                <a:latin typeface="Arial" panose="020B0604020202020204" pitchFamily="34" charset="0"/>
                <a:cs typeface="Arial" panose="020B0604020202020204" pitchFamily="34" charset="0"/>
              </a:rPr>
              <a:t>Obstruction complète</a:t>
            </a:r>
          </a:p>
        </p:txBody>
      </p:sp>
      <p:grpSp>
        <p:nvGrpSpPr>
          <p:cNvPr id="45" name="Groupe 44">
            <a:extLst>
              <a:ext uri="{FF2B5EF4-FFF2-40B4-BE49-F238E27FC236}">
                <a16:creationId xmlns:a16="http://schemas.microsoft.com/office/drawing/2014/main" id="{C2D7C0EF-40CD-5BD3-3342-526FF61F28EF}"/>
              </a:ext>
            </a:extLst>
          </p:cNvPr>
          <p:cNvGrpSpPr/>
          <p:nvPr/>
        </p:nvGrpSpPr>
        <p:grpSpPr>
          <a:xfrm>
            <a:off x="3388993" y="2495981"/>
            <a:ext cx="465189" cy="460462"/>
            <a:chOff x="3324223" y="1464224"/>
            <a:chExt cx="676275" cy="676275"/>
          </a:xfrm>
        </p:grpSpPr>
        <p:pic>
          <p:nvPicPr>
            <p:cNvPr id="48" name="Picture 8">
              <a:extLst>
                <a:ext uri="{FF2B5EF4-FFF2-40B4-BE49-F238E27FC236}">
                  <a16:creationId xmlns:a16="http://schemas.microsoft.com/office/drawing/2014/main" id="{C5B9D939-E9E1-B955-9E30-371859DB754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4223" y="1464224"/>
              <a:ext cx="676275" cy="676275"/>
            </a:xfrm>
            <a:prstGeom prst="rect">
              <a:avLst/>
            </a:prstGeom>
            <a:noFill/>
            <a:extLst>
              <a:ext uri="{909E8E84-426E-40DD-AFC4-6F175D3DCCD1}">
                <a14:hiddenFill xmlns:a14="http://schemas.microsoft.com/office/drawing/2010/main">
                  <a:solidFill>
                    <a:srgbClr val="FFFFFF"/>
                  </a:solidFill>
                </a14:hiddenFill>
              </a:ext>
            </a:extLst>
          </p:spPr>
        </p:pic>
        <p:sp>
          <p:nvSpPr>
            <p:cNvPr id="47" name="Ellipse 46">
              <a:extLst>
                <a:ext uri="{FF2B5EF4-FFF2-40B4-BE49-F238E27FC236}">
                  <a16:creationId xmlns:a16="http://schemas.microsoft.com/office/drawing/2014/main" id="{939C5FE5-984B-B876-21D4-B852211F4DF4}"/>
                </a:ext>
              </a:extLst>
            </p:cNvPr>
            <p:cNvSpPr/>
            <p:nvPr/>
          </p:nvSpPr>
          <p:spPr>
            <a:xfrm>
              <a:off x="3614735" y="1828385"/>
              <a:ext cx="90490" cy="513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e 49">
            <a:extLst>
              <a:ext uri="{FF2B5EF4-FFF2-40B4-BE49-F238E27FC236}">
                <a16:creationId xmlns:a16="http://schemas.microsoft.com/office/drawing/2014/main" id="{4C975F01-CE4D-8BCC-1B5A-EC06E01B3CD4}"/>
              </a:ext>
            </a:extLst>
          </p:cNvPr>
          <p:cNvGrpSpPr/>
          <p:nvPr/>
        </p:nvGrpSpPr>
        <p:grpSpPr>
          <a:xfrm>
            <a:off x="1171839" y="2473914"/>
            <a:ext cx="453065" cy="465469"/>
            <a:chOff x="781050" y="1590674"/>
            <a:chExt cx="561977" cy="610014"/>
          </a:xfrm>
        </p:grpSpPr>
        <p:pic>
          <p:nvPicPr>
            <p:cNvPr id="51" name="Picture 2">
              <a:extLst>
                <a:ext uri="{FF2B5EF4-FFF2-40B4-BE49-F238E27FC236}">
                  <a16:creationId xmlns:a16="http://schemas.microsoft.com/office/drawing/2014/main" id="{51081666-2E25-CF0A-E032-90C2010A7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590674"/>
              <a:ext cx="561977" cy="5619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Signe de multiplication 51">
              <a:extLst>
                <a:ext uri="{FF2B5EF4-FFF2-40B4-BE49-F238E27FC236}">
                  <a16:creationId xmlns:a16="http://schemas.microsoft.com/office/drawing/2014/main" id="{F2C191B6-71BE-4919-B4D3-3134C9C28BF0}"/>
                </a:ext>
              </a:extLst>
            </p:cNvPr>
            <p:cNvSpPr/>
            <p:nvPr/>
          </p:nvSpPr>
          <p:spPr>
            <a:xfrm>
              <a:off x="830654" y="173410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e 52">
            <a:extLst>
              <a:ext uri="{FF2B5EF4-FFF2-40B4-BE49-F238E27FC236}">
                <a16:creationId xmlns:a16="http://schemas.microsoft.com/office/drawing/2014/main" id="{E99E7C1A-B144-F282-64AE-2D53A9F1CC80}"/>
              </a:ext>
            </a:extLst>
          </p:cNvPr>
          <p:cNvGrpSpPr/>
          <p:nvPr/>
        </p:nvGrpSpPr>
        <p:grpSpPr>
          <a:xfrm>
            <a:off x="2265497" y="2522226"/>
            <a:ext cx="482904" cy="457311"/>
            <a:chOff x="1628775" y="1590675"/>
            <a:chExt cx="561976" cy="561976"/>
          </a:xfrm>
        </p:grpSpPr>
        <p:pic>
          <p:nvPicPr>
            <p:cNvPr id="54" name="Picture 4">
              <a:extLst>
                <a:ext uri="{FF2B5EF4-FFF2-40B4-BE49-F238E27FC236}">
                  <a16:creationId xmlns:a16="http://schemas.microsoft.com/office/drawing/2014/main" id="{806B17AB-D659-9F3F-D47F-88EA4ED29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1590675"/>
              <a:ext cx="561976" cy="561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Signe de multiplication 54">
              <a:extLst>
                <a:ext uri="{FF2B5EF4-FFF2-40B4-BE49-F238E27FC236}">
                  <a16:creationId xmlns:a16="http://schemas.microsoft.com/office/drawing/2014/main" id="{DA009D8A-0BDF-E5A7-42AA-5CD05038C8AD}"/>
                </a:ext>
              </a:extLst>
            </p:cNvPr>
            <p:cNvSpPr/>
            <p:nvPr/>
          </p:nvSpPr>
          <p:spPr>
            <a:xfrm>
              <a:off x="1680431" y="166323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Connecteur droit avec flèche 58">
            <a:extLst>
              <a:ext uri="{FF2B5EF4-FFF2-40B4-BE49-F238E27FC236}">
                <a16:creationId xmlns:a16="http://schemas.microsoft.com/office/drawing/2014/main" id="{F04AF71B-0896-6BD7-5414-80430D467B74}"/>
              </a:ext>
            </a:extLst>
          </p:cNvPr>
          <p:cNvCxnSpPr>
            <a:cxnSpLocks/>
            <a:stCxn id="44" idx="2"/>
            <a:endCxn id="60" idx="0"/>
          </p:cNvCxnSpPr>
          <p:nvPr/>
        </p:nvCxnSpPr>
        <p:spPr>
          <a:xfrm flipH="1">
            <a:off x="2326670" y="3452422"/>
            <a:ext cx="1" cy="197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FA19F06A-0622-1AB5-AA99-0B6BE5823DB3}"/>
              </a:ext>
            </a:extLst>
          </p:cNvPr>
          <p:cNvSpPr txBox="1"/>
          <p:nvPr/>
        </p:nvSpPr>
        <p:spPr>
          <a:xfrm>
            <a:off x="1406018" y="3649898"/>
            <a:ext cx="1841303" cy="253916"/>
          </a:xfrm>
          <a:prstGeom prst="rect">
            <a:avLst/>
          </a:prstGeom>
          <a:noFill/>
        </p:spPr>
        <p:txBody>
          <a:bodyPr wrap="square" rtlCol="0">
            <a:spAutoFit/>
          </a:bodyPr>
          <a:lstStyle/>
          <a:p>
            <a:pPr algn="ctr"/>
            <a:r>
              <a:rPr lang="fr-FR" sz="1050" b="1" dirty="0">
                <a:solidFill>
                  <a:srgbClr val="00529B"/>
                </a:solidFill>
                <a:latin typeface="Arial" panose="020B0604020202020204" pitchFamily="34" charset="0"/>
                <a:cs typeface="Arial" panose="020B0604020202020204" pitchFamily="34" charset="0"/>
              </a:rPr>
              <a:t>1 à 5 claques dans le dos</a:t>
            </a:r>
          </a:p>
        </p:txBody>
      </p:sp>
      <p:grpSp>
        <p:nvGrpSpPr>
          <p:cNvPr id="61" name="Groupe 60">
            <a:extLst>
              <a:ext uri="{FF2B5EF4-FFF2-40B4-BE49-F238E27FC236}">
                <a16:creationId xmlns:a16="http://schemas.microsoft.com/office/drawing/2014/main" id="{19CC2826-9076-CAD7-55E1-B6F9F79AE71D}"/>
              </a:ext>
            </a:extLst>
          </p:cNvPr>
          <p:cNvGrpSpPr/>
          <p:nvPr/>
        </p:nvGrpSpPr>
        <p:grpSpPr>
          <a:xfrm>
            <a:off x="2046153" y="3933075"/>
            <a:ext cx="647011" cy="897732"/>
            <a:chOff x="2106655" y="3531396"/>
            <a:chExt cx="647011" cy="897732"/>
          </a:xfrm>
        </p:grpSpPr>
        <p:grpSp>
          <p:nvGrpSpPr>
            <p:cNvPr id="62" name="Groupe 61">
              <a:extLst>
                <a:ext uri="{FF2B5EF4-FFF2-40B4-BE49-F238E27FC236}">
                  <a16:creationId xmlns:a16="http://schemas.microsoft.com/office/drawing/2014/main" id="{F87D929A-0511-8A75-03CC-990D02E56B3B}"/>
                </a:ext>
              </a:extLst>
            </p:cNvPr>
            <p:cNvGrpSpPr/>
            <p:nvPr/>
          </p:nvGrpSpPr>
          <p:grpSpPr>
            <a:xfrm>
              <a:off x="2106655" y="3531396"/>
              <a:ext cx="408994" cy="897732"/>
              <a:chOff x="4054936" y="4400550"/>
              <a:chExt cx="408994" cy="897732"/>
            </a:xfrm>
            <a:effectLst>
              <a:outerShdw blurRad="50800" dist="38100" dir="2700000" algn="tl" rotWithShape="0">
                <a:prstClr val="black">
                  <a:alpha val="40000"/>
                </a:prstClr>
              </a:outerShdw>
            </a:effectLst>
          </p:grpSpPr>
          <p:sp>
            <p:nvSpPr>
              <p:cNvPr id="69" name="Ellipse 68">
                <a:extLst>
                  <a:ext uri="{FF2B5EF4-FFF2-40B4-BE49-F238E27FC236}">
                    <a16:creationId xmlns:a16="http://schemas.microsoft.com/office/drawing/2014/main" id="{2B7C57C1-938F-9638-3A91-02026F96CB98}"/>
                  </a:ext>
                </a:extLst>
              </p:cNvPr>
              <p:cNvSpPr/>
              <p:nvPr/>
            </p:nvSpPr>
            <p:spPr>
              <a:xfrm>
                <a:off x="4171949" y="4400550"/>
                <a:ext cx="180000" cy="180000"/>
              </a:xfrm>
              <a:prstGeom prst="ellipse">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 coins arrondis 69">
                <a:extLst>
                  <a:ext uri="{FF2B5EF4-FFF2-40B4-BE49-F238E27FC236}">
                    <a16:creationId xmlns:a16="http://schemas.microsoft.com/office/drawing/2014/main" id="{84A11E78-E75C-E6C9-31A7-785BC56B0C67}"/>
                  </a:ext>
                </a:extLst>
              </p:cNvPr>
              <p:cNvSpPr/>
              <p:nvPr/>
            </p:nvSpPr>
            <p:spPr>
              <a:xfrm>
                <a:off x="4152898" y="4610099"/>
                <a:ext cx="226153" cy="392907"/>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 coins arrondis 70">
                <a:extLst>
                  <a:ext uri="{FF2B5EF4-FFF2-40B4-BE49-F238E27FC236}">
                    <a16:creationId xmlns:a16="http://schemas.microsoft.com/office/drawing/2014/main" id="{14BAD076-D1A6-94CE-DC7B-2835864F52BD}"/>
                  </a:ext>
                </a:extLst>
              </p:cNvPr>
              <p:cNvSpPr/>
              <p:nvPr/>
            </p:nvSpPr>
            <p:spPr>
              <a:xfrm>
                <a:off x="4152897" y="5012530"/>
                <a:ext cx="100016"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 coins arrondis 71">
                <a:extLst>
                  <a:ext uri="{FF2B5EF4-FFF2-40B4-BE49-F238E27FC236}">
                    <a16:creationId xmlns:a16="http://schemas.microsoft.com/office/drawing/2014/main" id="{D79CFAF5-BB75-A0F9-1195-02ED1E541D3D}"/>
                  </a:ext>
                </a:extLst>
              </p:cNvPr>
              <p:cNvSpPr/>
              <p:nvPr/>
            </p:nvSpPr>
            <p:spPr>
              <a:xfrm>
                <a:off x="4279035" y="5012530"/>
                <a:ext cx="100016"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 coins arrondis 72">
                <a:extLst>
                  <a:ext uri="{FF2B5EF4-FFF2-40B4-BE49-F238E27FC236}">
                    <a16:creationId xmlns:a16="http://schemas.microsoft.com/office/drawing/2014/main" id="{5040D9A2-07F7-7575-3342-A4C81CEF3F33}"/>
                  </a:ext>
                </a:extLst>
              </p:cNvPr>
              <p:cNvSpPr/>
              <p:nvPr/>
            </p:nvSpPr>
            <p:spPr>
              <a:xfrm rot="19386228">
                <a:off x="4054936" y="4462461"/>
                <a:ext cx="69112"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 coins arrondis 73">
                <a:extLst>
                  <a:ext uri="{FF2B5EF4-FFF2-40B4-BE49-F238E27FC236}">
                    <a16:creationId xmlns:a16="http://schemas.microsoft.com/office/drawing/2014/main" id="{9F61D3A3-1408-567B-9AA9-8A14CDB814E5}"/>
                  </a:ext>
                </a:extLst>
              </p:cNvPr>
              <p:cNvSpPr/>
              <p:nvPr/>
            </p:nvSpPr>
            <p:spPr>
              <a:xfrm rot="21214614">
                <a:off x="4394818" y="4622594"/>
                <a:ext cx="69112"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e 62">
              <a:extLst>
                <a:ext uri="{FF2B5EF4-FFF2-40B4-BE49-F238E27FC236}">
                  <a16:creationId xmlns:a16="http://schemas.microsoft.com/office/drawing/2014/main" id="{CDB1D879-9BFD-5783-EE7B-9093EE8D5993}"/>
                </a:ext>
              </a:extLst>
            </p:cNvPr>
            <p:cNvGrpSpPr/>
            <p:nvPr/>
          </p:nvGrpSpPr>
          <p:grpSpPr>
            <a:xfrm>
              <a:off x="2244230" y="3552684"/>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64" name="Ellipse 63">
                <a:extLst>
                  <a:ext uri="{FF2B5EF4-FFF2-40B4-BE49-F238E27FC236}">
                    <a16:creationId xmlns:a16="http://schemas.microsoft.com/office/drawing/2014/main" id="{ECD8BA08-38F9-CE59-85B2-9F4BF605F600}"/>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 coins arrondis 64">
                <a:extLst>
                  <a:ext uri="{FF2B5EF4-FFF2-40B4-BE49-F238E27FC236}">
                    <a16:creationId xmlns:a16="http://schemas.microsoft.com/office/drawing/2014/main" id="{EEB4FB8E-4C00-CC0F-DA29-9EBD8B7C1A96}"/>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 coins arrondis 65">
                <a:extLst>
                  <a:ext uri="{FF2B5EF4-FFF2-40B4-BE49-F238E27FC236}">
                    <a16:creationId xmlns:a16="http://schemas.microsoft.com/office/drawing/2014/main" id="{4ECE5732-55B4-4348-ADB9-4ACDE46A4BE8}"/>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 coins arrondis 66">
                <a:extLst>
                  <a:ext uri="{FF2B5EF4-FFF2-40B4-BE49-F238E27FC236}">
                    <a16:creationId xmlns:a16="http://schemas.microsoft.com/office/drawing/2014/main" id="{61F98A58-E809-0E5E-9DDE-031C08AA34D5}"/>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 coins arrondis 67">
                <a:extLst>
                  <a:ext uri="{FF2B5EF4-FFF2-40B4-BE49-F238E27FC236}">
                    <a16:creationId xmlns:a16="http://schemas.microsoft.com/office/drawing/2014/main" id="{28BD55BB-EC7F-AC21-28C1-A105DC9A58BA}"/>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5" name="Connecteur : en angle 74">
            <a:extLst>
              <a:ext uri="{FF2B5EF4-FFF2-40B4-BE49-F238E27FC236}">
                <a16:creationId xmlns:a16="http://schemas.microsoft.com/office/drawing/2014/main" id="{2D97570E-D95D-8EF0-EA8A-3E999A4EC6BB}"/>
              </a:ext>
            </a:extLst>
          </p:cNvPr>
          <p:cNvCxnSpPr>
            <a:cxnSpLocks/>
            <a:stCxn id="60" idx="1"/>
            <a:endCxn id="117" idx="1"/>
          </p:cNvCxnSpPr>
          <p:nvPr/>
        </p:nvCxnSpPr>
        <p:spPr>
          <a:xfrm rot="10800000" flipH="1" flipV="1">
            <a:off x="1406018" y="3776856"/>
            <a:ext cx="639024" cy="2486690"/>
          </a:xfrm>
          <a:prstGeom prst="bentConnector3">
            <a:avLst>
              <a:gd name="adj1" fmla="val -35773"/>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9E63271F-E480-5C63-5239-75A303BBE411}"/>
              </a:ext>
            </a:extLst>
          </p:cNvPr>
          <p:cNvSpPr txBox="1"/>
          <p:nvPr/>
        </p:nvSpPr>
        <p:spPr>
          <a:xfrm>
            <a:off x="414334" y="4789410"/>
            <a:ext cx="850545" cy="246221"/>
          </a:xfrm>
          <a:prstGeom prst="rect">
            <a:avLst/>
          </a:prstGeom>
          <a:noFill/>
        </p:spPr>
        <p:txBody>
          <a:bodyPr wrap="square" rtlCol="0">
            <a:spAutoFit/>
          </a:bodyPr>
          <a:lstStyle/>
          <a:p>
            <a:r>
              <a:rPr lang="en-US" sz="1000" b="1" i="1" dirty="0">
                <a:solidFill>
                  <a:srgbClr val="00529B"/>
                </a:solidFill>
                <a:latin typeface="Arial" panose="020B0604020202020204" pitchFamily="34" charset="0"/>
                <a:cs typeface="Arial" panose="020B0604020202020204" pitchFamily="34" charset="0"/>
              </a:rPr>
              <a:t>Efficace ?</a:t>
            </a:r>
          </a:p>
        </p:txBody>
      </p:sp>
      <p:grpSp>
        <p:nvGrpSpPr>
          <p:cNvPr id="77" name="Groupe 76">
            <a:extLst>
              <a:ext uri="{FF2B5EF4-FFF2-40B4-BE49-F238E27FC236}">
                <a16:creationId xmlns:a16="http://schemas.microsoft.com/office/drawing/2014/main" id="{3ECC8EEA-FBF1-DA10-544E-D0DF68FFC89F}"/>
              </a:ext>
            </a:extLst>
          </p:cNvPr>
          <p:cNvGrpSpPr/>
          <p:nvPr/>
        </p:nvGrpSpPr>
        <p:grpSpPr>
          <a:xfrm>
            <a:off x="3759023" y="4813237"/>
            <a:ext cx="691856" cy="901454"/>
            <a:chOff x="3447659" y="4855922"/>
            <a:chExt cx="691856" cy="901454"/>
          </a:xfrm>
          <a:effectLst>
            <a:outerShdw blurRad="50800" dist="38100" dir="2700000" algn="tl" rotWithShape="0">
              <a:prstClr val="black">
                <a:alpha val="40000"/>
              </a:prstClr>
            </a:outerShdw>
          </a:effectLst>
        </p:grpSpPr>
        <p:sp>
          <p:nvSpPr>
            <p:cNvPr id="78" name="Ellipse 77">
              <a:extLst>
                <a:ext uri="{FF2B5EF4-FFF2-40B4-BE49-F238E27FC236}">
                  <a16:creationId xmlns:a16="http://schemas.microsoft.com/office/drawing/2014/main" id="{B9EEF8AD-7E8E-E10F-5C75-456D1F976459}"/>
                </a:ext>
              </a:extLst>
            </p:cNvPr>
            <p:cNvSpPr/>
            <p:nvPr/>
          </p:nvSpPr>
          <p:spPr>
            <a:xfrm>
              <a:off x="3688330" y="4855922"/>
              <a:ext cx="208212" cy="186031"/>
            </a:xfrm>
            <a:prstGeom prst="ellipse">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 coins arrondis 78">
              <a:extLst>
                <a:ext uri="{FF2B5EF4-FFF2-40B4-BE49-F238E27FC236}">
                  <a16:creationId xmlns:a16="http://schemas.microsoft.com/office/drawing/2014/main" id="{DF0ABC20-D2C1-974D-6228-9FC7D6172460}"/>
                </a:ext>
              </a:extLst>
            </p:cNvPr>
            <p:cNvSpPr/>
            <p:nvPr/>
          </p:nvSpPr>
          <p:spPr>
            <a:xfrm rot="1988841">
              <a:off x="3543660" y="5011707"/>
              <a:ext cx="154878" cy="412903"/>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 coins arrondis 79">
              <a:extLst>
                <a:ext uri="{FF2B5EF4-FFF2-40B4-BE49-F238E27FC236}">
                  <a16:creationId xmlns:a16="http://schemas.microsoft.com/office/drawing/2014/main" id="{B27C8594-0E49-9312-5476-DA1DBDCA1FC2}"/>
                </a:ext>
              </a:extLst>
            </p:cNvPr>
            <p:cNvSpPr/>
            <p:nvPr/>
          </p:nvSpPr>
          <p:spPr>
            <a:xfrm>
              <a:off x="3447659" y="5322614"/>
              <a:ext cx="137328" cy="430397"/>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e 80">
              <a:extLst>
                <a:ext uri="{FF2B5EF4-FFF2-40B4-BE49-F238E27FC236}">
                  <a16:creationId xmlns:a16="http://schemas.microsoft.com/office/drawing/2014/main" id="{87717E34-D6E5-2822-9F9A-C3FBCA0455CC}"/>
                </a:ext>
              </a:extLst>
            </p:cNvPr>
            <p:cNvGrpSpPr/>
            <p:nvPr/>
          </p:nvGrpSpPr>
          <p:grpSpPr>
            <a:xfrm>
              <a:off x="3630079" y="4880932"/>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83" name="Ellipse 82">
                <a:extLst>
                  <a:ext uri="{FF2B5EF4-FFF2-40B4-BE49-F238E27FC236}">
                    <a16:creationId xmlns:a16="http://schemas.microsoft.com/office/drawing/2014/main" id="{8E12FFE1-DF8B-8C89-5B68-330C6B8DBDC2}"/>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 coins arrondis 83">
                <a:extLst>
                  <a:ext uri="{FF2B5EF4-FFF2-40B4-BE49-F238E27FC236}">
                    <a16:creationId xmlns:a16="http://schemas.microsoft.com/office/drawing/2014/main" id="{11752C3E-1B0A-87AE-3508-316259ABA8CE}"/>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 coins arrondis 84">
                <a:extLst>
                  <a:ext uri="{FF2B5EF4-FFF2-40B4-BE49-F238E27FC236}">
                    <a16:creationId xmlns:a16="http://schemas.microsoft.com/office/drawing/2014/main" id="{85B9967E-82F2-8502-D3EA-B4A447A2CFE0}"/>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 coins arrondis 85">
                <a:extLst>
                  <a:ext uri="{FF2B5EF4-FFF2-40B4-BE49-F238E27FC236}">
                    <a16:creationId xmlns:a16="http://schemas.microsoft.com/office/drawing/2014/main" id="{3832D831-CE0F-A9B5-54D3-32177D0D4BD7}"/>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 coins arrondis 86">
                <a:extLst>
                  <a:ext uri="{FF2B5EF4-FFF2-40B4-BE49-F238E27FC236}">
                    <a16:creationId xmlns:a16="http://schemas.microsoft.com/office/drawing/2014/main" id="{EADCE12F-4293-64AD-1D38-B840F5404067}"/>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Rectangle : coins arrondis 81">
              <a:extLst>
                <a:ext uri="{FF2B5EF4-FFF2-40B4-BE49-F238E27FC236}">
                  <a16:creationId xmlns:a16="http://schemas.microsoft.com/office/drawing/2014/main" id="{7B906F6E-771B-9CD0-3A09-ECAF785FFE8A}"/>
                </a:ext>
              </a:extLst>
            </p:cNvPr>
            <p:cNvSpPr/>
            <p:nvPr/>
          </p:nvSpPr>
          <p:spPr>
            <a:xfrm rot="19467085">
              <a:off x="3745546" y="5064783"/>
              <a:ext cx="65118" cy="348360"/>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8" name="Connecteur : en angle 87">
            <a:extLst>
              <a:ext uri="{FF2B5EF4-FFF2-40B4-BE49-F238E27FC236}">
                <a16:creationId xmlns:a16="http://schemas.microsoft.com/office/drawing/2014/main" id="{7E76E661-7C58-2419-0946-9FF566BEA5F1}"/>
              </a:ext>
            </a:extLst>
          </p:cNvPr>
          <p:cNvCxnSpPr>
            <a:cxnSpLocks/>
            <a:stCxn id="66" idx="2"/>
          </p:cNvCxnSpPr>
          <p:nvPr/>
        </p:nvCxnSpPr>
        <p:spPr>
          <a:xfrm rot="16200000" flipH="1">
            <a:off x="2754375" y="4331631"/>
            <a:ext cx="464519" cy="1462870"/>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C750966C-A36C-915E-3FF9-AE7BD8ECF3B1}"/>
              </a:ext>
            </a:extLst>
          </p:cNvPr>
          <p:cNvSpPr txBox="1"/>
          <p:nvPr/>
        </p:nvSpPr>
        <p:spPr>
          <a:xfrm>
            <a:off x="2266628" y="5017501"/>
            <a:ext cx="1027042" cy="246221"/>
          </a:xfrm>
          <a:prstGeom prst="rect">
            <a:avLst/>
          </a:prstGeom>
          <a:noFill/>
        </p:spPr>
        <p:txBody>
          <a:bodyPr wrap="square" rtlCol="0">
            <a:spAutoFit/>
          </a:bodyPr>
          <a:lstStyle/>
          <a:p>
            <a:r>
              <a:rPr lang="en-US" sz="1000" b="1" i="1" dirty="0" err="1">
                <a:solidFill>
                  <a:srgbClr val="CC0000"/>
                </a:solidFill>
                <a:latin typeface="Arial" panose="020B0604020202020204" pitchFamily="34" charset="0"/>
                <a:cs typeface="Arial" panose="020B0604020202020204" pitchFamily="34" charset="0"/>
              </a:rPr>
              <a:t>Inefficace</a:t>
            </a:r>
            <a:r>
              <a:rPr lang="en-US" sz="1000" b="1" i="1" dirty="0">
                <a:solidFill>
                  <a:srgbClr val="CC0000"/>
                </a:solidFill>
                <a:latin typeface="Arial" panose="020B0604020202020204" pitchFamily="34" charset="0"/>
                <a:cs typeface="Arial" panose="020B0604020202020204" pitchFamily="34" charset="0"/>
              </a:rPr>
              <a:t> ?</a:t>
            </a:r>
          </a:p>
        </p:txBody>
      </p:sp>
      <p:cxnSp>
        <p:nvCxnSpPr>
          <p:cNvPr id="90" name="Connecteur : en angle 89">
            <a:extLst>
              <a:ext uri="{FF2B5EF4-FFF2-40B4-BE49-F238E27FC236}">
                <a16:creationId xmlns:a16="http://schemas.microsoft.com/office/drawing/2014/main" id="{B957700C-46D2-74DA-D966-1FE3CAF9DA92}"/>
              </a:ext>
            </a:extLst>
          </p:cNvPr>
          <p:cNvCxnSpPr>
            <a:cxnSpLocks/>
            <a:stCxn id="85" idx="2"/>
            <a:endCxn id="118" idx="2"/>
          </p:cNvCxnSpPr>
          <p:nvPr/>
        </p:nvCxnSpPr>
        <p:spPr>
          <a:xfrm rot="5400000">
            <a:off x="2942209" y="5264940"/>
            <a:ext cx="620955" cy="15204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ZoneTexte 90">
            <a:extLst>
              <a:ext uri="{FF2B5EF4-FFF2-40B4-BE49-F238E27FC236}">
                <a16:creationId xmlns:a16="http://schemas.microsoft.com/office/drawing/2014/main" id="{7281BB24-51CC-C017-5221-4C0A27CC5E0E}"/>
              </a:ext>
            </a:extLst>
          </p:cNvPr>
          <p:cNvSpPr txBox="1"/>
          <p:nvPr/>
        </p:nvSpPr>
        <p:spPr>
          <a:xfrm>
            <a:off x="3293670" y="6103260"/>
            <a:ext cx="850545" cy="246221"/>
          </a:xfrm>
          <a:prstGeom prst="rect">
            <a:avLst/>
          </a:prstGeom>
          <a:noFill/>
        </p:spPr>
        <p:txBody>
          <a:bodyPr wrap="square" rtlCol="0">
            <a:spAutoFit/>
          </a:bodyPr>
          <a:lstStyle/>
          <a:p>
            <a:r>
              <a:rPr lang="en-US" sz="1000" b="1" i="1" dirty="0">
                <a:solidFill>
                  <a:srgbClr val="00529B"/>
                </a:solidFill>
                <a:latin typeface="Arial" panose="020B0604020202020204" pitchFamily="34" charset="0"/>
                <a:cs typeface="Arial" panose="020B0604020202020204" pitchFamily="34" charset="0"/>
              </a:rPr>
              <a:t>Efficace?</a:t>
            </a:r>
          </a:p>
        </p:txBody>
      </p:sp>
      <p:cxnSp>
        <p:nvCxnSpPr>
          <p:cNvPr id="92" name="Connecteur : en angle 91">
            <a:extLst>
              <a:ext uri="{FF2B5EF4-FFF2-40B4-BE49-F238E27FC236}">
                <a16:creationId xmlns:a16="http://schemas.microsoft.com/office/drawing/2014/main" id="{06C90481-96C3-8E89-178C-E68423124AD2}"/>
              </a:ext>
            </a:extLst>
          </p:cNvPr>
          <p:cNvCxnSpPr>
            <a:cxnSpLocks/>
            <a:stCxn id="95" idx="0"/>
            <a:endCxn id="60" idx="3"/>
          </p:cNvCxnSpPr>
          <p:nvPr/>
        </p:nvCxnSpPr>
        <p:spPr>
          <a:xfrm rot="16200000" flipV="1">
            <a:off x="3438014" y="3586163"/>
            <a:ext cx="608376" cy="98976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DC82721C-5AB5-C700-8646-647824577A0D}"/>
              </a:ext>
            </a:extLst>
          </p:cNvPr>
          <p:cNvSpPr txBox="1"/>
          <p:nvPr/>
        </p:nvSpPr>
        <p:spPr>
          <a:xfrm>
            <a:off x="3326923" y="3827544"/>
            <a:ext cx="902709" cy="246221"/>
          </a:xfrm>
          <a:prstGeom prst="rect">
            <a:avLst/>
          </a:prstGeom>
          <a:noFill/>
        </p:spPr>
        <p:txBody>
          <a:bodyPr wrap="square" rtlCol="0">
            <a:spAutoFit/>
          </a:bodyPr>
          <a:lstStyle/>
          <a:p>
            <a:r>
              <a:rPr lang="en-US" sz="1000" b="1" i="1" dirty="0" err="1">
                <a:solidFill>
                  <a:srgbClr val="CC0000"/>
                </a:solidFill>
                <a:latin typeface="Arial" panose="020B0604020202020204" pitchFamily="34" charset="0"/>
                <a:cs typeface="Arial" panose="020B0604020202020204" pitchFamily="34" charset="0"/>
              </a:rPr>
              <a:t>Inefficace</a:t>
            </a:r>
            <a:r>
              <a:rPr lang="en-US" sz="1000" b="1" i="1" dirty="0">
                <a:solidFill>
                  <a:srgbClr val="CC0000"/>
                </a:solidFill>
                <a:latin typeface="Arial" panose="020B0604020202020204" pitchFamily="34" charset="0"/>
                <a:cs typeface="Arial" panose="020B0604020202020204" pitchFamily="34" charset="0"/>
              </a:rPr>
              <a:t> ?</a:t>
            </a:r>
          </a:p>
        </p:txBody>
      </p:sp>
      <p:sp>
        <p:nvSpPr>
          <p:cNvPr id="94" name="ZoneTexte 93">
            <a:extLst>
              <a:ext uri="{FF2B5EF4-FFF2-40B4-BE49-F238E27FC236}">
                <a16:creationId xmlns:a16="http://schemas.microsoft.com/office/drawing/2014/main" id="{4D504A87-7AEA-6411-93B8-F25E35FD63AA}"/>
              </a:ext>
            </a:extLst>
          </p:cNvPr>
          <p:cNvSpPr txBox="1"/>
          <p:nvPr/>
        </p:nvSpPr>
        <p:spPr>
          <a:xfrm>
            <a:off x="1067098" y="5330203"/>
            <a:ext cx="2645421" cy="261610"/>
          </a:xfrm>
          <a:prstGeom prst="rect">
            <a:avLst/>
          </a:prstGeom>
          <a:noFill/>
        </p:spPr>
        <p:txBody>
          <a:bodyPr wrap="square" rtlCol="0">
            <a:spAutoFit/>
          </a:bodyPr>
          <a:lstStyle/>
          <a:p>
            <a:pPr algn="ctr"/>
            <a:r>
              <a:rPr lang="fr-FR" sz="1050" b="1">
                <a:solidFill>
                  <a:srgbClr val="00529B"/>
                </a:solidFill>
                <a:latin typeface="Arial" panose="020B0604020202020204" pitchFamily="34" charset="0"/>
                <a:cs typeface="Arial" panose="020B0604020202020204" pitchFamily="34" charset="0"/>
              </a:rPr>
              <a:t>Mise au repos</a:t>
            </a:r>
          </a:p>
        </p:txBody>
      </p:sp>
      <p:sp>
        <p:nvSpPr>
          <p:cNvPr id="95" name="ZoneTexte 94">
            <a:extLst>
              <a:ext uri="{FF2B5EF4-FFF2-40B4-BE49-F238E27FC236}">
                <a16:creationId xmlns:a16="http://schemas.microsoft.com/office/drawing/2014/main" id="{6C6572CD-9184-10F3-3BAF-9FE34240A0D2}"/>
              </a:ext>
            </a:extLst>
          </p:cNvPr>
          <p:cNvSpPr txBox="1"/>
          <p:nvPr/>
        </p:nvSpPr>
        <p:spPr>
          <a:xfrm>
            <a:off x="3106875" y="4385232"/>
            <a:ext cx="2260413" cy="415498"/>
          </a:xfrm>
          <a:prstGeom prst="rect">
            <a:avLst/>
          </a:prstGeom>
          <a:noFill/>
        </p:spPr>
        <p:txBody>
          <a:bodyPr wrap="square" rtlCol="0">
            <a:spAutoFit/>
          </a:bodyPr>
          <a:lstStyle/>
          <a:p>
            <a:pPr algn="ctr"/>
            <a:r>
              <a:rPr lang="fr-FR" sz="1050" b="1">
                <a:solidFill>
                  <a:srgbClr val="00529B"/>
                </a:solidFill>
                <a:latin typeface="Arial" panose="020B0604020202020204" pitchFamily="34" charset="0"/>
                <a:cs typeface="Arial" panose="020B0604020202020204" pitchFamily="34" charset="0"/>
              </a:rPr>
              <a:t>1 à 5 compressions abdominales</a:t>
            </a:r>
          </a:p>
        </p:txBody>
      </p:sp>
      <p:sp>
        <p:nvSpPr>
          <p:cNvPr id="96" name="Rectangle : avec coins rognés en diagonale 95">
            <a:extLst>
              <a:ext uri="{FF2B5EF4-FFF2-40B4-BE49-F238E27FC236}">
                <a16:creationId xmlns:a16="http://schemas.microsoft.com/office/drawing/2014/main" id="{02604E8B-A579-157C-E0D9-67EB8DDC74E4}"/>
              </a:ext>
            </a:extLst>
          </p:cNvPr>
          <p:cNvSpPr/>
          <p:nvPr/>
        </p:nvSpPr>
        <p:spPr>
          <a:xfrm flipH="1">
            <a:off x="4538230" y="5076353"/>
            <a:ext cx="3319005" cy="564468"/>
          </a:xfrm>
          <a:prstGeom prst="snip2Diag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fr-FR" sz="1100" b="1" dirty="0">
                <a:solidFill>
                  <a:srgbClr val="00529B"/>
                </a:solidFill>
                <a:cs typeface="Arial" panose="020B0604020202020204" pitchFamily="34" charset="0"/>
              </a:rPr>
              <a:t>Une manœuvre est efficace si la victime émet du bruit et/ou que le corps étranger est éjecté</a:t>
            </a:r>
            <a:endParaRPr lang="fr-FR" sz="1050" dirty="0">
              <a:solidFill>
                <a:srgbClr val="00529B"/>
              </a:solidFill>
              <a:cs typeface="Arial" panose="020B0604020202020204" pitchFamily="34" charset="0"/>
            </a:endParaRPr>
          </a:p>
        </p:txBody>
      </p:sp>
      <p:sp>
        <p:nvSpPr>
          <p:cNvPr id="97" name="Rectangle : avec coins rognés en diagonale 96">
            <a:extLst>
              <a:ext uri="{FF2B5EF4-FFF2-40B4-BE49-F238E27FC236}">
                <a16:creationId xmlns:a16="http://schemas.microsoft.com/office/drawing/2014/main" id="{93402449-2123-D5E9-A33A-A7A3F5421523}"/>
              </a:ext>
            </a:extLst>
          </p:cNvPr>
          <p:cNvSpPr/>
          <p:nvPr/>
        </p:nvSpPr>
        <p:spPr>
          <a:xfrm flipH="1">
            <a:off x="4514714" y="5805973"/>
            <a:ext cx="3356509" cy="523571"/>
          </a:xfrm>
          <a:prstGeom prst="snip2DiagRect">
            <a:avLst/>
          </a:prstGeom>
          <a:solidFill>
            <a:srgbClr val="FFCB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rgbClr val="CC0000"/>
                </a:solidFill>
              </a:rPr>
              <a:t>Si la victime perd connaissance, adopter la conduite à tenir de l’arrêt cardiaque </a:t>
            </a:r>
          </a:p>
        </p:txBody>
      </p:sp>
      <p:grpSp>
        <p:nvGrpSpPr>
          <p:cNvPr id="98" name="Groupe 97">
            <a:extLst>
              <a:ext uri="{FF2B5EF4-FFF2-40B4-BE49-F238E27FC236}">
                <a16:creationId xmlns:a16="http://schemas.microsoft.com/office/drawing/2014/main" id="{73565E76-30CE-89A0-1D9C-022DF0CA7529}"/>
              </a:ext>
            </a:extLst>
          </p:cNvPr>
          <p:cNvGrpSpPr/>
          <p:nvPr/>
        </p:nvGrpSpPr>
        <p:grpSpPr>
          <a:xfrm>
            <a:off x="5049944" y="2472768"/>
            <a:ext cx="2532989" cy="2342182"/>
            <a:chOff x="4886984" y="2735950"/>
            <a:chExt cx="2532989" cy="2342182"/>
          </a:xfrm>
        </p:grpSpPr>
        <p:sp>
          <p:nvSpPr>
            <p:cNvPr id="99" name="Rectangle : coins arrondis 98">
              <a:extLst>
                <a:ext uri="{FF2B5EF4-FFF2-40B4-BE49-F238E27FC236}">
                  <a16:creationId xmlns:a16="http://schemas.microsoft.com/office/drawing/2014/main" id="{D235A21C-CEF5-3F99-811B-0B7CD16954E5}"/>
                </a:ext>
              </a:extLst>
            </p:cNvPr>
            <p:cNvSpPr/>
            <p:nvPr/>
          </p:nvSpPr>
          <p:spPr>
            <a:xfrm>
              <a:off x="4886984" y="2735950"/>
              <a:ext cx="2532989" cy="2342182"/>
            </a:xfrm>
            <a:prstGeom prst="roundRect">
              <a:avLst>
                <a:gd name="adj" fmla="val 1138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rgbClr val="00529B"/>
                  </a:solidFill>
                  <a:latin typeface="Arial" panose="020B0604020202020204" pitchFamily="34" charset="0"/>
                  <a:cs typeface="Arial" panose="020B0604020202020204" pitchFamily="34" charset="0"/>
                </a:rPr>
                <a:t>Cas </a:t>
              </a:r>
              <a:r>
                <a:rPr lang="en-US" sz="1200" b="1" dirty="0" err="1">
                  <a:solidFill>
                    <a:srgbClr val="00529B"/>
                  </a:solidFill>
                  <a:latin typeface="Arial" panose="020B0604020202020204" pitchFamily="34" charset="0"/>
                  <a:cs typeface="Arial" panose="020B0604020202020204" pitchFamily="34" charset="0"/>
                </a:rPr>
                <a:t>particuliers</a:t>
              </a:r>
              <a:endParaRPr lang="en-US" sz="1200" b="1" dirty="0">
                <a:solidFill>
                  <a:srgbClr val="00529B"/>
                </a:solidFill>
                <a:latin typeface="Arial" panose="020B0604020202020204" pitchFamily="34" charset="0"/>
                <a:cs typeface="Arial" panose="020B0604020202020204" pitchFamily="34" charset="0"/>
              </a:endParaRPr>
            </a:p>
          </p:txBody>
        </p:sp>
        <p:pic>
          <p:nvPicPr>
            <p:cNvPr id="100" name="Picture 2">
              <a:extLst>
                <a:ext uri="{FF2B5EF4-FFF2-40B4-BE49-F238E27FC236}">
                  <a16:creationId xmlns:a16="http://schemas.microsoft.com/office/drawing/2014/main" id="{44728701-55AE-1C02-D2F6-9F6C3C81D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946" y="3662548"/>
              <a:ext cx="431400" cy="4314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a:extLst>
                <a:ext uri="{FF2B5EF4-FFF2-40B4-BE49-F238E27FC236}">
                  <a16:creationId xmlns:a16="http://schemas.microsoft.com/office/drawing/2014/main" id="{B0443433-1380-2415-53EB-6115487477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982" y="3486833"/>
              <a:ext cx="553015" cy="54947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a:extLst>
                <a:ext uri="{FF2B5EF4-FFF2-40B4-BE49-F238E27FC236}">
                  <a16:creationId xmlns:a16="http://schemas.microsoft.com/office/drawing/2014/main" id="{D369EFAD-1D7F-103F-EB0A-332A74E918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8025" y="3849388"/>
              <a:ext cx="447124" cy="51700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a:extLst>
                <a:ext uri="{FF2B5EF4-FFF2-40B4-BE49-F238E27FC236}">
                  <a16:creationId xmlns:a16="http://schemas.microsoft.com/office/drawing/2014/main" id="{CCF389DF-5943-20D0-9646-8E832FF4F9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2359" y="3207482"/>
              <a:ext cx="431399" cy="431399"/>
            </a:xfrm>
            <a:prstGeom prst="rect">
              <a:avLst/>
            </a:prstGeom>
            <a:noFill/>
            <a:extLst>
              <a:ext uri="{909E8E84-426E-40DD-AFC4-6F175D3DCCD1}">
                <a14:hiddenFill xmlns:a14="http://schemas.microsoft.com/office/drawing/2010/main">
                  <a:solidFill>
                    <a:srgbClr val="FFFFFF"/>
                  </a:solidFill>
                </a14:hiddenFill>
              </a:ext>
            </a:extLst>
          </p:spPr>
        </p:pic>
        <p:sp>
          <p:nvSpPr>
            <p:cNvPr id="104" name="ZoneTexte 103">
              <a:extLst>
                <a:ext uri="{FF2B5EF4-FFF2-40B4-BE49-F238E27FC236}">
                  <a16:creationId xmlns:a16="http://schemas.microsoft.com/office/drawing/2014/main" id="{FDFF9570-6546-3F7E-5965-2227D19DAC9A}"/>
                </a:ext>
              </a:extLst>
            </p:cNvPr>
            <p:cNvSpPr txBox="1"/>
            <p:nvPr/>
          </p:nvSpPr>
          <p:spPr>
            <a:xfrm>
              <a:off x="5003739" y="4438713"/>
              <a:ext cx="2260413" cy="577081"/>
            </a:xfrm>
            <a:prstGeom prst="rect">
              <a:avLst/>
            </a:prstGeom>
            <a:noFill/>
          </p:spPr>
          <p:txBody>
            <a:bodyPr wrap="square" rtlCol="0">
              <a:spAutoFit/>
            </a:bodyPr>
            <a:lstStyle/>
            <a:p>
              <a:pPr algn="ctr"/>
              <a:r>
                <a:rPr lang="fr-FR" sz="1050" dirty="0">
                  <a:solidFill>
                    <a:srgbClr val="00529B"/>
                  </a:solidFill>
                  <a:latin typeface="Arial" panose="020B0604020202020204" pitchFamily="34" charset="0"/>
                  <a:cs typeface="Arial" panose="020B0604020202020204" pitchFamily="34" charset="0"/>
                </a:rPr>
                <a:t>Les compressions abdominales sont remplacées par des compressions thoraciques</a:t>
              </a:r>
            </a:p>
          </p:txBody>
        </p:sp>
      </p:grpSp>
      <p:pic>
        <p:nvPicPr>
          <p:cNvPr id="106" name="Picture 2">
            <a:extLst>
              <a:ext uri="{FF2B5EF4-FFF2-40B4-BE49-F238E27FC236}">
                <a16:creationId xmlns:a16="http://schemas.microsoft.com/office/drawing/2014/main" id="{B8E2E401-8D79-4777-F263-4480B04F0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2953" y="2525251"/>
            <a:ext cx="399514" cy="3995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7" name="Picture 4">
            <a:extLst>
              <a:ext uri="{FF2B5EF4-FFF2-40B4-BE49-F238E27FC236}">
                <a16:creationId xmlns:a16="http://schemas.microsoft.com/office/drawing/2014/main" id="{1C225F45-86CB-E342-6FCD-24498E494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8540" y="2560441"/>
            <a:ext cx="397464" cy="3974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9" name="Accolade fermante 108">
            <a:extLst>
              <a:ext uri="{FF2B5EF4-FFF2-40B4-BE49-F238E27FC236}">
                <a16:creationId xmlns:a16="http://schemas.microsoft.com/office/drawing/2014/main" id="{2AF48806-A0AC-9EF2-AF92-729C99C87C23}"/>
              </a:ext>
            </a:extLst>
          </p:cNvPr>
          <p:cNvSpPr/>
          <p:nvPr/>
        </p:nvSpPr>
        <p:spPr>
          <a:xfrm rot="5400000">
            <a:off x="10023626" y="1686447"/>
            <a:ext cx="261612" cy="264795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ZoneTexte 109">
            <a:extLst>
              <a:ext uri="{FF2B5EF4-FFF2-40B4-BE49-F238E27FC236}">
                <a16:creationId xmlns:a16="http://schemas.microsoft.com/office/drawing/2014/main" id="{5F4BD248-C968-BCCA-4802-4E9DD0E65C71}"/>
              </a:ext>
            </a:extLst>
          </p:cNvPr>
          <p:cNvSpPr txBox="1"/>
          <p:nvPr/>
        </p:nvSpPr>
        <p:spPr>
          <a:xfrm>
            <a:off x="9287658" y="3098703"/>
            <a:ext cx="1733548" cy="261610"/>
          </a:xfrm>
          <a:prstGeom prst="rect">
            <a:avLst/>
          </a:prstGeom>
          <a:noFill/>
        </p:spPr>
        <p:txBody>
          <a:bodyPr wrap="square" rtlCol="0">
            <a:spAutoFit/>
          </a:bodyPr>
          <a:lstStyle/>
          <a:p>
            <a:pPr algn="ctr"/>
            <a:r>
              <a:rPr lang="en-US" sz="1100" b="1" dirty="0">
                <a:solidFill>
                  <a:srgbClr val="00529B"/>
                </a:solidFill>
                <a:latin typeface="Arial" panose="020B0604020202020204" pitchFamily="34" charset="0"/>
                <a:cs typeface="Arial" panose="020B0604020202020204" pitchFamily="34" charset="0"/>
              </a:rPr>
              <a:t>Obstruction partielle</a:t>
            </a:r>
          </a:p>
        </p:txBody>
      </p:sp>
      <p:sp>
        <p:nvSpPr>
          <p:cNvPr id="111" name="Rectangle : coins arrondis 110">
            <a:extLst>
              <a:ext uri="{FF2B5EF4-FFF2-40B4-BE49-F238E27FC236}">
                <a16:creationId xmlns:a16="http://schemas.microsoft.com/office/drawing/2014/main" id="{37FED343-BB95-2FD3-6599-409B047C112C}"/>
              </a:ext>
            </a:extLst>
          </p:cNvPr>
          <p:cNvSpPr/>
          <p:nvPr/>
        </p:nvSpPr>
        <p:spPr>
          <a:xfrm>
            <a:off x="8609339" y="3515914"/>
            <a:ext cx="3043238" cy="2813630"/>
          </a:xfrm>
          <a:prstGeom prst="roundRect">
            <a:avLst>
              <a:gd name="adj" fmla="val 963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400" b="1" u="sng" dirty="0">
                <a:solidFill>
                  <a:srgbClr val="00529B"/>
                </a:solidFill>
              </a:rPr>
              <a:t>Conduite à tenir</a:t>
            </a:r>
          </a:p>
          <a:p>
            <a:pPr algn="just"/>
            <a:endParaRPr lang="fr-FR" sz="1400" b="1" u="sng" dirty="0">
              <a:solidFill>
                <a:srgbClr val="00529B"/>
              </a:solidFill>
            </a:endParaRPr>
          </a:p>
          <a:p>
            <a:pPr marL="342900" indent="-342900">
              <a:buFont typeface="+mj-lt"/>
              <a:buAutoNum type="arabicPeriod"/>
            </a:pPr>
            <a:r>
              <a:rPr lang="fr-FR" sz="1000" dirty="0">
                <a:solidFill>
                  <a:srgbClr val="00529B"/>
                </a:solidFill>
                <a:latin typeface="Arial" panose="020B0604020202020204" pitchFamily="34" charset="0"/>
                <a:cs typeface="Arial" panose="020B0604020202020204" pitchFamily="34" charset="0"/>
              </a:rPr>
              <a:t>Installer la victime dans la position </a:t>
            </a:r>
            <a:br>
              <a:rPr lang="fr-FR" sz="1000" dirty="0">
                <a:solidFill>
                  <a:srgbClr val="00529B"/>
                </a:solidFill>
                <a:latin typeface="Arial" panose="020B0604020202020204" pitchFamily="34" charset="0"/>
                <a:cs typeface="Arial" panose="020B0604020202020204" pitchFamily="34" charset="0"/>
              </a:rPr>
            </a:br>
            <a:r>
              <a:rPr lang="fr-FR" sz="1000" dirty="0">
                <a:solidFill>
                  <a:srgbClr val="00529B"/>
                </a:solidFill>
                <a:latin typeface="Arial" panose="020B0604020202020204" pitchFamily="34" charset="0"/>
                <a:cs typeface="Arial" panose="020B0604020202020204" pitchFamily="34" charset="0"/>
              </a:rPr>
              <a:t>où elle se sent le mieux</a:t>
            </a: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marL="342900" indent="-342900" algn="just">
              <a:buFont typeface="+mj-lt"/>
              <a:buAutoNum type="arabicPeriod"/>
            </a:pPr>
            <a:r>
              <a:rPr lang="fr-FR" sz="1000" dirty="0">
                <a:solidFill>
                  <a:srgbClr val="00529B"/>
                </a:solidFill>
                <a:latin typeface="Arial" panose="020B0604020202020204" pitchFamily="34" charset="0"/>
                <a:cs typeface="Arial" panose="020B0604020202020204" pitchFamily="34" charset="0"/>
              </a:rPr>
              <a:t>Encourager la victime à tousser.</a:t>
            </a: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marL="342900" indent="-342900">
              <a:buFont typeface="+mj-lt"/>
              <a:buAutoNum type="arabicPeriod"/>
            </a:pPr>
            <a:r>
              <a:rPr lang="fr-FR" sz="1000" dirty="0">
                <a:solidFill>
                  <a:srgbClr val="00529B"/>
                </a:solidFill>
                <a:latin typeface="Arial" panose="020B0604020202020204" pitchFamily="34" charset="0"/>
                <a:cs typeface="Arial" panose="020B0604020202020204" pitchFamily="34" charset="0"/>
              </a:rPr>
              <a:t>Demander un avis médical </a:t>
            </a:r>
            <a:br>
              <a:rPr lang="fr-FR" sz="1000" dirty="0">
                <a:solidFill>
                  <a:srgbClr val="00529B"/>
                </a:solidFill>
                <a:latin typeface="Arial" panose="020B0604020202020204" pitchFamily="34" charset="0"/>
                <a:cs typeface="Arial" panose="020B0604020202020204" pitchFamily="34" charset="0"/>
              </a:rPr>
            </a:br>
            <a:r>
              <a:rPr lang="fr-FR" sz="1000" dirty="0">
                <a:solidFill>
                  <a:srgbClr val="00529B"/>
                </a:solidFill>
                <a:latin typeface="Arial" panose="020B0604020202020204" pitchFamily="34" charset="0"/>
                <a:cs typeface="Arial" panose="020B0604020202020204" pitchFamily="34" charset="0"/>
              </a:rPr>
              <a:t>et appliquer les consignes.</a:t>
            </a: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marL="342900" indent="-342900" algn="just">
              <a:buFont typeface="+mj-lt"/>
              <a:buAutoNum type="arabicPeriod"/>
            </a:pPr>
            <a:r>
              <a:rPr lang="fr-FR" sz="1000" dirty="0">
                <a:solidFill>
                  <a:srgbClr val="00529B"/>
                </a:solidFill>
                <a:latin typeface="Arial" panose="020B0604020202020204" pitchFamily="34" charset="0"/>
                <a:cs typeface="Arial" panose="020B0604020202020204" pitchFamily="34" charset="0"/>
              </a:rPr>
              <a:t>Surveiller attentivement la victime.</a:t>
            </a:r>
            <a:endParaRPr lang="fr-FR" sz="1050" dirty="0">
              <a:solidFill>
                <a:srgbClr val="00529B"/>
              </a:solidFill>
              <a:latin typeface="Arial" panose="020B0604020202020204" pitchFamily="34" charset="0"/>
              <a:cs typeface="Arial" panose="020B0604020202020204" pitchFamily="34" charset="0"/>
            </a:endParaRP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algn="ctr"/>
            <a:r>
              <a:rPr lang="fr-FR" sz="1000" b="1" dirty="0">
                <a:solidFill>
                  <a:srgbClr val="00529B"/>
                </a:solidFill>
                <a:latin typeface="Arial" panose="020B0604020202020204" pitchFamily="34" charset="0"/>
                <a:cs typeface="Arial" panose="020B0604020202020204" pitchFamily="34" charset="0"/>
              </a:rPr>
              <a:t>Si la toux devient inefficace et que la victime montre des signes de fatigue, il convient alors d’appliquer la conduite à tenir devant une obstruction complète.</a:t>
            </a:r>
            <a:endParaRPr lang="fr-FR" sz="1100" b="1" u="sng" dirty="0">
              <a:solidFill>
                <a:srgbClr val="00529B"/>
              </a:solidFill>
              <a:latin typeface="Arial" panose="020B0604020202020204" pitchFamily="34" charset="0"/>
              <a:cs typeface="Arial" panose="020B0604020202020204" pitchFamily="34" charset="0"/>
            </a:endParaRPr>
          </a:p>
        </p:txBody>
      </p:sp>
      <p:pic>
        <p:nvPicPr>
          <p:cNvPr id="112" name="Picture 4" descr="Devenir Sauveteur Secouriste du Travail (SST) - SFG Developpement">
            <a:extLst>
              <a:ext uri="{FF2B5EF4-FFF2-40B4-BE49-F238E27FC236}">
                <a16:creationId xmlns:a16="http://schemas.microsoft.com/office/drawing/2014/main" id="{9320CCB8-5EE4-F013-E519-F7361506DE8C}"/>
              </a:ext>
            </a:extLst>
          </p:cNvPr>
          <p:cNvPicPr>
            <a:picLocks noChangeAspect="1" noChangeArrowheads="1"/>
          </p:cNvPicPr>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24163" t="1" r="16161" b="41840"/>
          <a:stretch/>
        </p:blipFill>
        <p:spPr bwMode="auto">
          <a:xfrm>
            <a:off x="2775084" y="5723788"/>
            <a:ext cx="371929" cy="362477"/>
          </a:xfrm>
          <a:prstGeom prst="ellipse">
            <a:avLst/>
          </a:prstGeom>
          <a:noFill/>
          <a:ln>
            <a:solidFill>
              <a:srgbClr val="00529B"/>
            </a:solidFill>
          </a:ln>
          <a:extLst>
            <a:ext uri="{909E8E84-426E-40DD-AFC4-6F175D3DCCD1}">
              <a14:hiddenFill xmlns:a14="http://schemas.microsoft.com/office/drawing/2010/main">
                <a:solidFill>
                  <a:srgbClr val="FFFFFF"/>
                </a:solidFill>
              </a14:hiddenFill>
            </a:ext>
          </a:extLst>
        </p:spPr>
      </p:pic>
      <p:grpSp>
        <p:nvGrpSpPr>
          <p:cNvPr id="113" name="Groupe 112">
            <a:extLst>
              <a:ext uri="{FF2B5EF4-FFF2-40B4-BE49-F238E27FC236}">
                <a16:creationId xmlns:a16="http://schemas.microsoft.com/office/drawing/2014/main" id="{DBB39A0E-7D54-5E73-38BD-8E68F26B1D68}"/>
              </a:ext>
            </a:extLst>
          </p:cNvPr>
          <p:cNvGrpSpPr/>
          <p:nvPr/>
        </p:nvGrpSpPr>
        <p:grpSpPr>
          <a:xfrm>
            <a:off x="1897701" y="5640820"/>
            <a:ext cx="639348" cy="754498"/>
            <a:chOff x="1831871" y="5741672"/>
            <a:chExt cx="716739" cy="814700"/>
          </a:xfrm>
          <a:effectLst>
            <a:outerShdw blurRad="50800" dist="38100" dir="2700000" algn="tl" rotWithShape="0">
              <a:prstClr val="black">
                <a:alpha val="40000"/>
              </a:prstClr>
            </a:outerShdw>
          </a:effectLst>
        </p:grpSpPr>
        <p:grpSp>
          <p:nvGrpSpPr>
            <p:cNvPr id="114" name="Groupe 113">
              <a:extLst>
                <a:ext uri="{FF2B5EF4-FFF2-40B4-BE49-F238E27FC236}">
                  <a16:creationId xmlns:a16="http://schemas.microsoft.com/office/drawing/2014/main" id="{80E15A43-47E2-EFB2-1C9C-61672AC37939}"/>
                </a:ext>
              </a:extLst>
            </p:cNvPr>
            <p:cNvGrpSpPr/>
            <p:nvPr/>
          </p:nvGrpSpPr>
          <p:grpSpPr>
            <a:xfrm>
              <a:off x="2244230" y="5741672"/>
              <a:ext cx="304380" cy="770875"/>
              <a:chOff x="3397657" y="5105400"/>
              <a:chExt cx="217078" cy="609600"/>
            </a:xfrm>
          </p:grpSpPr>
          <p:sp>
            <p:nvSpPr>
              <p:cNvPr id="119" name="Ellipse 118">
                <a:extLst>
                  <a:ext uri="{FF2B5EF4-FFF2-40B4-BE49-F238E27FC236}">
                    <a16:creationId xmlns:a16="http://schemas.microsoft.com/office/drawing/2014/main" id="{F3B67E04-AC7E-92E6-05D9-1749E4AE2ED3}"/>
                  </a:ext>
                </a:extLst>
              </p:cNvPr>
              <p:cNvSpPr/>
              <p:nvPr/>
            </p:nvSpPr>
            <p:spPr>
              <a:xfrm>
                <a:off x="3443377" y="5105400"/>
                <a:ext cx="126000" cy="126451"/>
              </a:xfrm>
              <a:prstGeom prst="ellipse">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 coins arrondis 119">
                <a:extLst>
                  <a:ext uri="{FF2B5EF4-FFF2-40B4-BE49-F238E27FC236}">
                    <a16:creationId xmlns:a16="http://schemas.microsoft.com/office/drawing/2014/main" id="{6FF7DA7E-CE22-F709-0409-8B1269962B6D}"/>
                  </a:ext>
                </a:extLst>
              </p:cNvPr>
              <p:cNvSpPr/>
              <p:nvPr/>
            </p:nvSpPr>
            <p:spPr>
              <a:xfrm>
                <a:off x="3449227" y="5248275"/>
                <a:ext cx="114300" cy="261613"/>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 coins arrondis 120">
                <a:extLst>
                  <a:ext uri="{FF2B5EF4-FFF2-40B4-BE49-F238E27FC236}">
                    <a16:creationId xmlns:a16="http://schemas.microsoft.com/office/drawing/2014/main" id="{C449D7A4-B289-28A7-C536-B7A3B1B98396}"/>
                  </a:ext>
                </a:extLst>
              </p:cNvPr>
              <p:cNvSpPr/>
              <p:nvPr/>
            </p:nvSpPr>
            <p:spPr>
              <a:xfrm>
                <a:off x="3569016" y="5254625"/>
                <a:ext cx="45719" cy="171450"/>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 coins arrondis 121">
                <a:extLst>
                  <a:ext uri="{FF2B5EF4-FFF2-40B4-BE49-F238E27FC236}">
                    <a16:creationId xmlns:a16="http://schemas.microsoft.com/office/drawing/2014/main" id="{DBAB64B2-9A9F-3EEE-94F6-FB3F1E5AB5B8}"/>
                  </a:ext>
                </a:extLst>
              </p:cNvPr>
              <p:cNvSpPr/>
              <p:nvPr/>
            </p:nvSpPr>
            <p:spPr>
              <a:xfrm>
                <a:off x="3397657" y="5254625"/>
                <a:ext cx="45719" cy="171450"/>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 coins arrondis 122">
                <a:extLst>
                  <a:ext uri="{FF2B5EF4-FFF2-40B4-BE49-F238E27FC236}">
                    <a16:creationId xmlns:a16="http://schemas.microsoft.com/office/drawing/2014/main" id="{A0E13386-FC83-9752-8D09-476AC65558D4}"/>
                  </a:ext>
                </a:extLst>
              </p:cNvPr>
              <p:cNvSpPr/>
              <p:nvPr/>
            </p:nvSpPr>
            <p:spPr>
              <a:xfrm>
                <a:off x="3450671" y="5514958"/>
                <a:ext cx="45719" cy="20004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 coins arrondis 123">
                <a:extLst>
                  <a:ext uri="{FF2B5EF4-FFF2-40B4-BE49-F238E27FC236}">
                    <a16:creationId xmlns:a16="http://schemas.microsoft.com/office/drawing/2014/main" id="{F90E8F35-406E-F7A5-A146-11FF5D1BDD46}"/>
                  </a:ext>
                </a:extLst>
              </p:cNvPr>
              <p:cNvSpPr/>
              <p:nvPr/>
            </p:nvSpPr>
            <p:spPr>
              <a:xfrm>
                <a:off x="3508684" y="5514958"/>
                <a:ext cx="45719" cy="20004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e 114">
              <a:extLst>
                <a:ext uri="{FF2B5EF4-FFF2-40B4-BE49-F238E27FC236}">
                  <a16:creationId xmlns:a16="http://schemas.microsoft.com/office/drawing/2014/main" id="{91C5EF21-C4C1-6BB9-CB28-0F1FC457188D}"/>
                </a:ext>
              </a:extLst>
            </p:cNvPr>
            <p:cNvGrpSpPr/>
            <p:nvPr/>
          </p:nvGrpSpPr>
          <p:grpSpPr>
            <a:xfrm>
              <a:off x="1831871" y="6032497"/>
              <a:ext cx="666750" cy="523875"/>
              <a:chOff x="1152525" y="5791200"/>
              <a:chExt cx="566007" cy="463072"/>
            </a:xfrm>
          </p:grpSpPr>
          <p:sp>
            <p:nvSpPr>
              <p:cNvPr id="116" name="Ellipse 115">
                <a:extLst>
                  <a:ext uri="{FF2B5EF4-FFF2-40B4-BE49-F238E27FC236}">
                    <a16:creationId xmlns:a16="http://schemas.microsoft.com/office/drawing/2014/main" id="{3415BC26-3D33-2FD6-CB3D-7A1C1CC27FD8}"/>
                  </a:ext>
                </a:extLst>
              </p:cNvPr>
              <p:cNvSpPr/>
              <p:nvPr/>
            </p:nvSpPr>
            <p:spPr>
              <a:xfrm>
                <a:off x="1152525" y="5791200"/>
                <a:ext cx="151848"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 coins arrondis 116">
                <a:extLst>
                  <a:ext uri="{FF2B5EF4-FFF2-40B4-BE49-F238E27FC236}">
                    <a16:creationId xmlns:a16="http://schemas.microsoft.com/office/drawing/2014/main" id="{83902A9F-DCC0-8B67-26B5-E8A597446FD5}"/>
                  </a:ext>
                </a:extLst>
              </p:cNvPr>
              <p:cNvSpPr/>
              <p:nvPr/>
            </p:nvSpPr>
            <p:spPr>
              <a:xfrm rot="19919473">
                <a:off x="1286073" y="5952924"/>
                <a:ext cx="113909" cy="2975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 coins arrondis 117">
                <a:extLst>
                  <a:ext uri="{FF2B5EF4-FFF2-40B4-BE49-F238E27FC236}">
                    <a16:creationId xmlns:a16="http://schemas.microsoft.com/office/drawing/2014/main" id="{2CB4F8A8-AB1D-C6E2-8CEC-1368A4D1052A}"/>
                  </a:ext>
                </a:extLst>
              </p:cNvPr>
              <p:cNvSpPr/>
              <p:nvPr/>
            </p:nvSpPr>
            <p:spPr>
              <a:xfrm rot="16200000">
                <a:off x="1493262" y="6029002"/>
                <a:ext cx="113909" cy="33663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 name="Connecteur droit 1">
            <a:extLst>
              <a:ext uri="{FF2B5EF4-FFF2-40B4-BE49-F238E27FC236}">
                <a16:creationId xmlns:a16="http://schemas.microsoft.com/office/drawing/2014/main" id="{CE5F0824-07F2-B4D3-D4CD-A66F2D3E5E0B}"/>
              </a:ext>
            </a:extLst>
          </p:cNvPr>
          <p:cNvCxnSpPr>
            <a:cxnSpLocks/>
          </p:cNvCxnSpPr>
          <p:nvPr/>
        </p:nvCxnSpPr>
        <p:spPr>
          <a:xfrm>
            <a:off x="8229005" y="2281152"/>
            <a:ext cx="0" cy="4028945"/>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8DB4A966-5BDA-7D87-97C2-0BE43869F54E}"/>
              </a:ext>
            </a:extLst>
          </p:cNvPr>
          <p:cNvSpPr txBox="1"/>
          <p:nvPr/>
        </p:nvSpPr>
        <p:spPr>
          <a:xfrm>
            <a:off x="414334" y="2005170"/>
            <a:ext cx="7456886" cy="338554"/>
          </a:xfrm>
          <a:prstGeom prst="rect">
            <a:avLst/>
          </a:prstGeom>
          <a:noFill/>
        </p:spPr>
        <p:txBody>
          <a:bodyPr wrap="square" rtlCol="0">
            <a:spAutoFit/>
          </a:bodyPr>
          <a:lstStyle/>
          <a:p>
            <a:pPr algn="ctr"/>
            <a:r>
              <a:rPr lang="fr-FR" sz="1600" b="1" dirty="0">
                <a:solidFill>
                  <a:srgbClr val="C20537"/>
                </a:solidFill>
                <a:latin typeface="Arial" panose="020B0604020202020204" pitchFamily="34" charset="0"/>
                <a:cs typeface="Arial" panose="020B0604020202020204" pitchFamily="34" charset="0"/>
              </a:rPr>
              <a:t>OBSTRUCTION COMPLÈTE</a:t>
            </a:r>
          </a:p>
        </p:txBody>
      </p:sp>
      <p:sp>
        <p:nvSpPr>
          <p:cNvPr id="10" name="ZoneTexte 9">
            <a:extLst>
              <a:ext uri="{FF2B5EF4-FFF2-40B4-BE49-F238E27FC236}">
                <a16:creationId xmlns:a16="http://schemas.microsoft.com/office/drawing/2014/main" id="{C1D2075C-2936-FD14-6FB7-457DB7A9A344}"/>
              </a:ext>
            </a:extLst>
          </p:cNvPr>
          <p:cNvSpPr txBox="1"/>
          <p:nvPr/>
        </p:nvSpPr>
        <p:spPr>
          <a:xfrm>
            <a:off x="8609339" y="2005170"/>
            <a:ext cx="3043238" cy="338554"/>
          </a:xfrm>
          <a:prstGeom prst="rect">
            <a:avLst/>
          </a:prstGeom>
          <a:noFill/>
        </p:spPr>
        <p:txBody>
          <a:bodyPr wrap="square" rtlCol="0">
            <a:spAutoFit/>
          </a:bodyPr>
          <a:lstStyle/>
          <a:p>
            <a:pPr algn="ctr"/>
            <a:r>
              <a:rPr lang="fr-FR" sz="1600" b="1" dirty="0">
                <a:solidFill>
                  <a:srgbClr val="C20537"/>
                </a:solidFill>
                <a:latin typeface="Arial" panose="020B0604020202020204" pitchFamily="34" charset="0"/>
                <a:cs typeface="Arial" panose="020B0604020202020204" pitchFamily="34" charset="0"/>
              </a:rPr>
              <a:t>OBSTRUCTION PARTIELLE</a:t>
            </a:r>
          </a:p>
        </p:txBody>
      </p:sp>
    </p:spTree>
    <p:extLst>
      <p:ext uri="{BB962C8B-B14F-4D97-AF65-F5344CB8AC3E}">
        <p14:creationId xmlns:p14="http://schemas.microsoft.com/office/powerpoint/2010/main" val="82853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0" presetClass="entr" presetSubtype="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par>
                                <p:cTn id="41" presetID="10" presetClass="entr" presetSubtype="0" fill="hold" nodeType="with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par>
                                <p:cTn id="44" presetID="10" presetClass="entr" presetSubtype="0"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500"/>
                                        <p:tgtEl>
                                          <p:spTgt spid="89"/>
                                        </p:tgtEl>
                                      </p:cBhvr>
                                    </p:animEffect>
                                  </p:childTnLst>
                                </p:cTn>
                              </p:par>
                              <p:par>
                                <p:cTn id="50" presetID="10" presetClass="entr" presetSubtype="0" fill="hold"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fade">
                                      <p:cBhvr>
                                        <p:cTn id="55" dur="500"/>
                                        <p:tgtEl>
                                          <p:spTgt spid="91"/>
                                        </p:tgtEl>
                                      </p:cBhvr>
                                    </p:animEffect>
                                  </p:childTnLst>
                                </p:cTn>
                              </p:par>
                              <p:par>
                                <p:cTn id="56" presetID="10" presetClass="entr" presetSubtype="0" fill="hold"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500"/>
                                        <p:tgtEl>
                                          <p:spTgt spid="94"/>
                                        </p:tgtEl>
                                      </p:cBhvr>
                                    </p:animEffect>
                                  </p:childTnLst>
                                </p:cTn>
                              </p:par>
                              <p:par>
                                <p:cTn id="65" presetID="10" presetClass="entr" presetSubtype="0" fill="hold" nodeType="withEffect">
                                  <p:stCondLst>
                                    <p:cond delay="0"/>
                                  </p:stCondLst>
                                  <p:childTnLst>
                                    <p:set>
                                      <p:cBhvr>
                                        <p:cTn id="66" dur="1" fill="hold">
                                          <p:stCondLst>
                                            <p:cond delay="0"/>
                                          </p:stCondLst>
                                        </p:cTn>
                                        <p:tgtEl>
                                          <p:spTgt spid="112"/>
                                        </p:tgtEl>
                                        <p:attrNameLst>
                                          <p:attrName>style.visibility</p:attrName>
                                        </p:attrNameLst>
                                      </p:cBhvr>
                                      <p:to>
                                        <p:strVal val="visible"/>
                                      </p:to>
                                    </p:set>
                                    <p:animEffect transition="in" filter="fade">
                                      <p:cBhvr>
                                        <p:cTn id="67" dur="500"/>
                                        <p:tgtEl>
                                          <p:spTgt spid="112"/>
                                        </p:tgtEl>
                                      </p:cBhvr>
                                    </p:animEffect>
                                  </p:childTnLst>
                                </p:cTn>
                              </p:par>
                              <p:par>
                                <p:cTn id="68" presetID="10" presetClass="entr" presetSubtype="0" fill="hold" nodeType="withEffect">
                                  <p:stCondLst>
                                    <p:cond delay="0"/>
                                  </p:stCondLst>
                                  <p:childTnLst>
                                    <p:set>
                                      <p:cBhvr>
                                        <p:cTn id="69" dur="1" fill="hold">
                                          <p:stCondLst>
                                            <p:cond delay="0"/>
                                          </p:stCondLst>
                                        </p:cTn>
                                        <p:tgtEl>
                                          <p:spTgt spid="113"/>
                                        </p:tgtEl>
                                        <p:attrNameLst>
                                          <p:attrName>style.visibility</p:attrName>
                                        </p:attrNameLst>
                                      </p:cBhvr>
                                      <p:to>
                                        <p:strVal val="visible"/>
                                      </p:to>
                                    </p:set>
                                    <p:animEffect transition="in" filter="fade">
                                      <p:cBhvr>
                                        <p:cTn id="70" dur="500"/>
                                        <p:tgtEl>
                                          <p:spTgt spid="1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5"/>
                                        </p:tgtEl>
                                        <p:attrNameLst>
                                          <p:attrName>style.visibility</p:attrName>
                                        </p:attrNameLst>
                                      </p:cBhvr>
                                      <p:to>
                                        <p:strVal val="visible"/>
                                      </p:to>
                                    </p:set>
                                    <p:animEffect transition="in" filter="fade">
                                      <p:cBhvr>
                                        <p:cTn id="73" dur="500"/>
                                        <p:tgtEl>
                                          <p:spTgt spid="9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500"/>
                                        <p:tgtEl>
                                          <p:spTgt spid="98"/>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fade">
                                      <p:cBhvr>
                                        <p:cTn id="82" dur="500"/>
                                        <p:tgtEl>
                                          <p:spTgt spid="9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fade">
                                      <p:cBhvr>
                                        <p:cTn id="85" dur="500"/>
                                        <p:tgtEl>
                                          <p:spTgt spid="9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nodeType="with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fade">
                                      <p:cBhvr>
                                        <p:cTn id="98" dur="500"/>
                                        <p:tgtEl>
                                          <p:spTgt spid="106"/>
                                        </p:tgtEl>
                                      </p:cBhvr>
                                    </p:animEffect>
                                  </p:childTnLst>
                                </p:cTn>
                              </p:par>
                              <p:par>
                                <p:cTn id="99" presetID="10" presetClass="entr" presetSubtype="0" fill="hold" nodeType="withEffect">
                                  <p:stCondLst>
                                    <p:cond delay="0"/>
                                  </p:stCondLst>
                                  <p:childTnLst>
                                    <p:set>
                                      <p:cBhvr>
                                        <p:cTn id="100" dur="1" fill="hold">
                                          <p:stCondLst>
                                            <p:cond delay="0"/>
                                          </p:stCondLst>
                                        </p:cTn>
                                        <p:tgtEl>
                                          <p:spTgt spid="107"/>
                                        </p:tgtEl>
                                        <p:attrNameLst>
                                          <p:attrName>style.visibility</p:attrName>
                                        </p:attrNameLst>
                                      </p:cBhvr>
                                      <p:to>
                                        <p:strVal val="visible"/>
                                      </p:to>
                                    </p:set>
                                    <p:animEffect transition="in" filter="fade">
                                      <p:cBhvr>
                                        <p:cTn id="101" dur="500"/>
                                        <p:tgtEl>
                                          <p:spTgt spid="10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09"/>
                                        </p:tgtEl>
                                        <p:attrNameLst>
                                          <p:attrName>style.visibility</p:attrName>
                                        </p:attrNameLst>
                                      </p:cBhvr>
                                      <p:to>
                                        <p:strVal val="visible"/>
                                      </p:to>
                                    </p:set>
                                    <p:animEffect transition="in" filter="fade">
                                      <p:cBhvr>
                                        <p:cTn id="104" dur="500"/>
                                        <p:tgtEl>
                                          <p:spTgt spid="10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10"/>
                                        </p:tgtEl>
                                        <p:attrNameLst>
                                          <p:attrName>style.visibility</p:attrName>
                                        </p:attrNameLst>
                                      </p:cBhvr>
                                      <p:to>
                                        <p:strVal val="visible"/>
                                      </p:to>
                                    </p:set>
                                    <p:animEffect transition="in" filter="fade">
                                      <p:cBhvr>
                                        <p:cTn id="107" dur="500"/>
                                        <p:tgtEl>
                                          <p:spTgt spid="11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11"/>
                                        </p:tgtEl>
                                        <p:attrNameLst>
                                          <p:attrName>style.visibility</p:attrName>
                                        </p:attrNameLst>
                                      </p:cBhvr>
                                      <p:to>
                                        <p:strVal val="visible"/>
                                      </p:to>
                                    </p:set>
                                    <p:animEffect transition="in" filter="fade">
                                      <p:cBhvr>
                                        <p:cTn id="110"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60" grpId="0"/>
      <p:bldP spid="76" grpId="0"/>
      <p:bldP spid="89" grpId="0"/>
      <p:bldP spid="91" grpId="0"/>
      <p:bldP spid="93" grpId="0"/>
      <p:bldP spid="94" grpId="0"/>
      <p:bldP spid="95" grpId="0"/>
      <p:bldP spid="96" grpId="0" animBg="1"/>
      <p:bldP spid="97" grpId="0" animBg="1"/>
      <p:bldP spid="109" grpId="0" animBg="1"/>
      <p:bldP spid="110" grpId="0"/>
      <p:bldP spid="111" grpId="0" animBg="1"/>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94968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88B385E-D5A9-1647-F1E3-89E57E6F088F}"/>
              </a:ext>
            </a:extLst>
          </p:cNvPr>
          <p:cNvSpPr>
            <a:spLocks noGrp="1"/>
          </p:cNvSpPr>
          <p:nvPr>
            <p:ph type="body" sz="quarter" idx="11"/>
          </p:nvPr>
        </p:nvSpPr>
        <p:spPr/>
        <p:txBody>
          <a:bodyPr/>
          <a:lstStyle/>
          <a:p>
            <a:r>
              <a:rPr lang="fr-FR" dirty="0"/>
              <a:t>Hémorragies externes</a:t>
            </a:r>
          </a:p>
          <a:p>
            <a:r>
              <a:rPr lang="fr-FR" dirty="0"/>
              <a:t>Cas particuliers</a:t>
            </a:r>
          </a:p>
        </p:txBody>
      </p:sp>
      <p:sp>
        <p:nvSpPr>
          <p:cNvPr id="3" name="Espace réservé du texte 2">
            <a:extLst>
              <a:ext uri="{FF2B5EF4-FFF2-40B4-BE49-F238E27FC236}">
                <a16:creationId xmlns:a16="http://schemas.microsoft.com/office/drawing/2014/main" id="{6FC39C63-E2F7-A17F-4DC5-1F1CAB3524EB}"/>
              </a:ext>
            </a:extLst>
          </p:cNvPr>
          <p:cNvSpPr>
            <a:spLocks noGrp="1"/>
          </p:cNvSpPr>
          <p:nvPr>
            <p:ph type="body" sz="quarter" idx="13"/>
          </p:nvPr>
        </p:nvSpPr>
        <p:spPr/>
        <p:txBody>
          <a:bodyPr/>
          <a:lstStyle/>
          <a:p>
            <a:r>
              <a:rPr lang="fr-FR" dirty="0"/>
              <a:t>30 min.</a:t>
            </a:r>
          </a:p>
        </p:txBody>
      </p:sp>
    </p:spTree>
    <p:extLst>
      <p:ext uri="{BB962C8B-B14F-4D97-AF65-F5344CB8AC3E}">
        <p14:creationId xmlns:p14="http://schemas.microsoft.com/office/powerpoint/2010/main" val="1861182857"/>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4986685-FD8F-29BD-23AB-0EA5305ABDCF}"/>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Identifier une hémorragie externe.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Adapter la conduite à tenir</a:t>
            </a:r>
            <a:r>
              <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55224250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5604E76-39AE-51EC-F4E8-4C1F4630A541}"/>
              </a:ext>
            </a:extLst>
          </p:cNvPr>
          <p:cNvSpPr>
            <a:spLocks noGrp="1"/>
          </p:cNvSpPr>
          <p:nvPr>
            <p:ph type="body" sz="quarter" idx="10"/>
          </p:nvPr>
        </p:nvSpPr>
        <p:spPr>
          <a:xfrm>
            <a:off x="450001" y="340272"/>
            <a:ext cx="4664924" cy="367005"/>
          </a:xfrm>
        </p:spPr>
        <p:txBody>
          <a:bodyPr/>
          <a:lstStyle/>
          <a:p>
            <a:r>
              <a:rPr lang="fr-FR"/>
              <a:t>LES HEMORRAGIES EXTERNES</a:t>
            </a:r>
          </a:p>
        </p:txBody>
      </p:sp>
      <p:sp>
        <p:nvSpPr>
          <p:cNvPr id="5" name="Espace réservé du texte 4">
            <a:extLst>
              <a:ext uri="{FF2B5EF4-FFF2-40B4-BE49-F238E27FC236}">
                <a16:creationId xmlns:a16="http://schemas.microsoft.com/office/drawing/2014/main" id="{54D116BA-0F2A-5F18-CF0E-81ED4DEF2A20}"/>
              </a:ext>
            </a:extLst>
          </p:cNvPr>
          <p:cNvSpPr>
            <a:spLocks noGrp="1"/>
          </p:cNvSpPr>
          <p:nvPr>
            <p:ph type="body" sz="quarter" idx="11"/>
          </p:nvPr>
        </p:nvSpPr>
        <p:spPr/>
        <p:txBody>
          <a:bodyPr/>
          <a:lstStyle/>
          <a:p>
            <a:r>
              <a:rPr lang="fr-FR" dirty="0"/>
              <a:t>Questions / Réponses</a:t>
            </a:r>
          </a:p>
        </p:txBody>
      </p:sp>
      <p:sp>
        <p:nvSpPr>
          <p:cNvPr id="6" name="ZoneTexte 5">
            <a:extLst>
              <a:ext uri="{FF2B5EF4-FFF2-40B4-BE49-F238E27FC236}">
                <a16:creationId xmlns:a16="http://schemas.microsoft.com/office/drawing/2014/main" id="{6B3EE0E7-CDA1-ED44-9B11-DE146BB81F6D}"/>
              </a:ext>
            </a:extLst>
          </p:cNvPr>
          <p:cNvSpPr txBox="1"/>
          <p:nvPr/>
        </p:nvSpPr>
        <p:spPr>
          <a:xfrm>
            <a:off x="1639766" y="2112623"/>
            <a:ext cx="8912467" cy="461665"/>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Qu’est-ce qu’une hémorragie et comment la reconnaître ?</a:t>
            </a:r>
          </a:p>
        </p:txBody>
      </p:sp>
      <p:sp>
        <p:nvSpPr>
          <p:cNvPr id="7" name="ZoneTexte 6">
            <a:extLst>
              <a:ext uri="{FF2B5EF4-FFF2-40B4-BE49-F238E27FC236}">
                <a16:creationId xmlns:a16="http://schemas.microsoft.com/office/drawing/2014/main" id="{B9ACDC2B-6CD2-71DF-7600-28DAD8426807}"/>
              </a:ext>
            </a:extLst>
          </p:cNvPr>
          <p:cNvSpPr txBox="1"/>
          <p:nvPr/>
        </p:nvSpPr>
        <p:spPr>
          <a:xfrm>
            <a:off x="3748663" y="4769107"/>
            <a:ext cx="4694672" cy="461665"/>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 feriez-vous ?</a:t>
            </a:r>
          </a:p>
        </p:txBody>
      </p:sp>
      <p:sp>
        <p:nvSpPr>
          <p:cNvPr id="3" name="ZoneTexte 2">
            <a:extLst>
              <a:ext uri="{FF2B5EF4-FFF2-40B4-BE49-F238E27FC236}">
                <a16:creationId xmlns:a16="http://schemas.microsoft.com/office/drawing/2014/main" id="{C08074F5-93DE-BCBF-36A2-7DCB7BA071E4}"/>
              </a:ext>
            </a:extLst>
          </p:cNvPr>
          <p:cNvSpPr txBox="1"/>
          <p:nvPr/>
        </p:nvSpPr>
        <p:spPr>
          <a:xfrm>
            <a:off x="3748663" y="3883613"/>
            <a:ext cx="4694672" cy="461665"/>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Quels sont les risques ?</a:t>
            </a:r>
          </a:p>
        </p:txBody>
      </p:sp>
      <p:sp>
        <p:nvSpPr>
          <p:cNvPr id="11" name="ZoneTexte 10">
            <a:extLst>
              <a:ext uri="{FF2B5EF4-FFF2-40B4-BE49-F238E27FC236}">
                <a16:creationId xmlns:a16="http://schemas.microsoft.com/office/drawing/2014/main" id="{25FB5063-7FDD-BE10-80D8-60287523E0DF}"/>
              </a:ext>
            </a:extLst>
          </p:cNvPr>
          <p:cNvSpPr txBox="1"/>
          <p:nvPr/>
        </p:nvSpPr>
        <p:spPr>
          <a:xfrm>
            <a:off x="3748663" y="2998118"/>
            <a:ext cx="4694673" cy="461665"/>
          </a:xfrm>
          <a:prstGeom prst="rect">
            <a:avLst/>
          </a:prstGeom>
          <a:noFill/>
        </p:spPr>
        <p:txBody>
          <a:bodyPr wrap="square" rtlCol="0">
            <a:spAutoFit/>
          </a:bodyPr>
          <a:lstStyle/>
          <a:p>
            <a:pPr algn="ctr"/>
            <a:r>
              <a:rPr lang="fr-FR" sz="2400" b="1" dirty="0">
                <a:solidFill>
                  <a:srgbClr val="00467E"/>
                </a:solidFill>
                <a:latin typeface="Arial" panose="020B0604020202020204" pitchFamily="34" charset="0"/>
                <a:cs typeface="Arial" panose="020B0604020202020204" pitchFamily="34" charset="0"/>
              </a:rPr>
              <a:t>Quelles en sont les causes ?</a:t>
            </a:r>
          </a:p>
        </p:txBody>
      </p:sp>
    </p:spTree>
    <p:extLst>
      <p:ext uri="{BB962C8B-B14F-4D97-AF65-F5344CB8AC3E}">
        <p14:creationId xmlns:p14="http://schemas.microsoft.com/office/powerpoint/2010/main" val="362537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03574-09C3-2E49-1267-46C1D414F536}"/>
              </a:ext>
            </a:extLst>
          </p:cNvPr>
          <p:cNvSpPr>
            <a:spLocks noGrp="1"/>
          </p:cNvSpPr>
          <p:nvPr>
            <p:ph type="body" sz="quarter" idx="10"/>
          </p:nvPr>
        </p:nvSpPr>
        <p:spPr/>
        <p:txBody>
          <a:bodyPr/>
          <a:lstStyle/>
          <a:p>
            <a:r>
              <a:rPr lang="fr-FR" dirty="0"/>
              <a:t>PREMIERS SECOURS CITOYEN</a:t>
            </a:r>
          </a:p>
        </p:txBody>
      </p:sp>
      <p:sp>
        <p:nvSpPr>
          <p:cNvPr id="3" name="Espace réservé du texte 2">
            <a:extLst>
              <a:ext uri="{FF2B5EF4-FFF2-40B4-BE49-F238E27FC236}">
                <a16:creationId xmlns:a16="http://schemas.microsoft.com/office/drawing/2014/main" id="{7984A91D-A025-8765-AB55-5D702629970C}"/>
              </a:ext>
            </a:extLst>
          </p:cNvPr>
          <p:cNvSpPr>
            <a:spLocks noGrp="1"/>
          </p:cNvSpPr>
          <p:nvPr>
            <p:ph type="body" sz="quarter" idx="11"/>
          </p:nvPr>
        </p:nvSpPr>
        <p:spPr/>
        <p:txBody>
          <a:bodyPr/>
          <a:lstStyle/>
          <a:p>
            <a:r>
              <a:rPr lang="fr-FR" dirty="0"/>
              <a:t>Qui sommes nous ?</a:t>
            </a:r>
          </a:p>
        </p:txBody>
      </p:sp>
      <p:sp>
        <p:nvSpPr>
          <p:cNvPr id="4" name="Rectangle : coins arrondis 3">
            <a:extLst>
              <a:ext uri="{FF2B5EF4-FFF2-40B4-BE49-F238E27FC236}">
                <a16:creationId xmlns:a16="http://schemas.microsoft.com/office/drawing/2014/main" id="{A664D478-464A-72F8-F987-9030ECD2E4D2}"/>
              </a:ext>
            </a:extLst>
          </p:cNvPr>
          <p:cNvSpPr/>
          <p:nvPr/>
        </p:nvSpPr>
        <p:spPr>
          <a:xfrm>
            <a:off x="538899" y="1828978"/>
            <a:ext cx="5252301" cy="4335781"/>
          </a:xfrm>
          <a:prstGeom prst="roundRect">
            <a:avLst>
              <a:gd name="adj" fmla="val 8443"/>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r>
              <a:rPr lang="fr-FR" sz="1400" b="1" i="0" dirty="0">
                <a:solidFill>
                  <a:srgbClr val="00497E"/>
                </a:solidFill>
                <a:effectLst/>
                <a:latin typeface="Arial" panose="020B0604020202020204" pitchFamily="34" charset="0"/>
                <a:cs typeface="Arial" panose="020B0604020202020204" pitchFamily="34" charset="0"/>
              </a:rPr>
              <a:t>Créée en 1892, l’association</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est une des plus anciennes associations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de premiers secours en France</a:t>
            </a:r>
            <a:r>
              <a:rPr lang="fr-FR" sz="1400" b="1" dirty="0">
                <a:solidFill>
                  <a:srgbClr val="00497E"/>
                </a:solidFill>
                <a:latin typeface="Arial" panose="020B0604020202020204" pitchFamily="34" charset="0"/>
                <a:cs typeface="Arial" panose="020B0604020202020204" pitchFamily="34" charset="0"/>
              </a:rPr>
              <a:t>. </a:t>
            </a:r>
          </a:p>
          <a:p>
            <a:pPr algn="ctr"/>
            <a:r>
              <a:rPr lang="fr-FR" sz="1400" b="1" dirty="0">
                <a:solidFill>
                  <a:srgbClr val="00497E"/>
                </a:solidFill>
                <a:latin typeface="Arial" panose="020B0604020202020204" pitchFamily="34" charset="0"/>
                <a:cs typeface="Arial" panose="020B0604020202020204" pitchFamily="34" charset="0"/>
              </a:rPr>
              <a:t>Elle est l’instigatrice du secourisme moderne !</a:t>
            </a:r>
            <a:endParaRPr lang="fr-FR" sz="1400" b="1" i="0" dirty="0">
              <a:solidFill>
                <a:srgbClr val="00497E"/>
              </a:solidFill>
              <a:effectLst/>
              <a:latin typeface="Arial" panose="020B0604020202020204" pitchFamily="34" charset="0"/>
              <a:cs typeface="Arial" panose="020B0604020202020204" pitchFamily="34" charset="0"/>
            </a:endParaRPr>
          </a:p>
          <a:p>
            <a:pPr algn="ctr"/>
            <a:endParaRPr lang="fr-FR" sz="1400" b="1" dirty="0">
              <a:solidFill>
                <a:srgbClr val="00497E"/>
              </a:solidFill>
              <a:latin typeface="Arial" panose="020B0604020202020204" pitchFamily="34" charset="0"/>
              <a:cs typeface="Arial" panose="020B0604020202020204" pitchFamily="34" charset="0"/>
            </a:endParaRPr>
          </a:p>
          <a:p>
            <a:pPr algn="ctr"/>
            <a:r>
              <a:rPr lang="fr-FR" sz="1400" b="1" dirty="0">
                <a:solidFill>
                  <a:srgbClr val="00497E"/>
                </a:solidFill>
                <a:latin typeface="Arial" panose="020B0604020202020204" pitchFamily="34" charset="0"/>
                <a:cs typeface="Arial" panose="020B0604020202020204" pitchFamily="34" charset="0"/>
              </a:rPr>
              <a:t>Ses actions vont de la formation aux gestes de secours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à l’organisation de dispositifs prévisionnels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de secours. Elle peut également renforcer le SAMU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ou les agir à la demande des autorités locales.</a:t>
            </a:r>
          </a:p>
          <a:p>
            <a:pPr algn="ctr"/>
            <a:endParaRPr lang="fr-FR" sz="1400" b="1" i="0" dirty="0">
              <a:solidFill>
                <a:srgbClr val="00497E"/>
              </a:solidFill>
              <a:effectLst/>
              <a:latin typeface="Arial" panose="020B0604020202020204" pitchFamily="34" charset="0"/>
              <a:cs typeface="Arial" panose="020B0604020202020204" pitchFamily="34" charset="0"/>
            </a:endParaRPr>
          </a:p>
          <a:p>
            <a:pPr algn="ctr"/>
            <a:r>
              <a:rPr lang="fr-FR" sz="1400" b="1" dirty="0">
                <a:solidFill>
                  <a:srgbClr val="00497E"/>
                </a:solidFill>
                <a:latin typeface="Arial" panose="020B0604020202020204" pitchFamily="34" charset="0"/>
                <a:cs typeface="Arial" panose="020B0604020202020204" pitchFamily="34" charset="0"/>
              </a:rPr>
              <a:t>Forte de 4 000 secouristes bénévoles,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elle applique son idéal : « SERVIR ».</a:t>
            </a:r>
            <a:endParaRPr lang="fr-FR" sz="1400" b="1" i="0" dirty="0">
              <a:solidFill>
                <a:srgbClr val="00497E"/>
              </a:solidFill>
              <a:effectLst/>
              <a:latin typeface="Arial" panose="020B0604020202020204" pitchFamily="34" charset="0"/>
              <a:cs typeface="Arial" panose="020B0604020202020204" pitchFamily="34" charset="0"/>
            </a:endParaRPr>
          </a:p>
          <a:p>
            <a:pPr algn="ctr"/>
            <a:endParaRPr lang="fr-FR" sz="1400" b="1" dirty="0">
              <a:solidFill>
                <a:srgbClr val="00497E"/>
              </a:solidFill>
              <a:latin typeface="Arial" panose="020B0604020202020204" pitchFamily="34" charset="0"/>
              <a:cs typeface="Arial" panose="020B0604020202020204" pitchFamily="34" charset="0"/>
            </a:endParaRPr>
          </a:p>
          <a:p>
            <a:pPr algn="ctr"/>
            <a:r>
              <a:rPr lang="fr-FR" sz="1400" b="1" i="0" dirty="0">
                <a:solidFill>
                  <a:srgbClr val="00497E"/>
                </a:solidFill>
                <a:effectLst/>
                <a:latin typeface="Arial" panose="020B0604020202020204" pitchFamily="34" charset="0"/>
                <a:cs typeface="Arial" panose="020B0604020202020204" pitchFamily="34" charset="0"/>
              </a:rPr>
              <a:t> L’écusson mi-parti bleu, mi-parti rouge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rappelle la ville de Paris où elle fut fondée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et porte en son centre une croix blanche,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l'ensemble rappelant les couleurs de la France.</a:t>
            </a:r>
            <a:endParaRPr lang="en-US" sz="1400" b="1" dirty="0">
              <a:solidFill>
                <a:srgbClr val="00497E"/>
              </a:solidFill>
              <a:latin typeface="Arial" panose="020B0604020202020204" pitchFamily="34" charset="0"/>
              <a:cs typeface="Arial" panose="020B0604020202020204" pitchFamily="34" charset="0"/>
            </a:endParaRPr>
          </a:p>
        </p:txBody>
      </p:sp>
      <p:grpSp>
        <p:nvGrpSpPr>
          <p:cNvPr id="57" name="Groupe 56">
            <a:extLst>
              <a:ext uri="{FF2B5EF4-FFF2-40B4-BE49-F238E27FC236}">
                <a16:creationId xmlns:a16="http://schemas.microsoft.com/office/drawing/2014/main" id="{F873609D-CD86-1C4B-5CD0-0C79D409DBB2}"/>
              </a:ext>
            </a:extLst>
          </p:cNvPr>
          <p:cNvGrpSpPr/>
          <p:nvPr/>
        </p:nvGrpSpPr>
        <p:grpSpPr>
          <a:xfrm>
            <a:off x="5950994" y="875393"/>
            <a:ext cx="5755959" cy="830751"/>
            <a:chOff x="5094707" y="799193"/>
            <a:chExt cx="5755959" cy="830751"/>
          </a:xfrm>
        </p:grpSpPr>
        <p:sp>
          <p:nvSpPr>
            <p:cNvPr id="9" name="ZoneTexte 8">
              <a:extLst>
                <a:ext uri="{FF2B5EF4-FFF2-40B4-BE49-F238E27FC236}">
                  <a16:creationId xmlns:a16="http://schemas.microsoft.com/office/drawing/2014/main" id="{DBEDCFE9-6549-9627-3C83-616BA746C457}"/>
                </a:ext>
              </a:extLst>
            </p:cNvPr>
            <p:cNvSpPr txBox="1"/>
            <p:nvPr/>
          </p:nvSpPr>
          <p:spPr>
            <a:xfrm>
              <a:off x="5760302" y="1106724"/>
              <a:ext cx="5090364" cy="523220"/>
            </a:xfrm>
            <a:prstGeom prst="rect">
              <a:avLst/>
            </a:prstGeom>
            <a:noFill/>
          </p:spPr>
          <p:txBody>
            <a:bodyPr wrap="square" anchor="ctr">
              <a:spAutoFit/>
            </a:bodyPr>
            <a:lstStyle/>
            <a:p>
              <a:r>
                <a:rPr lang="fr-FR" sz="1400" b="1" dirty="0">
                  <a:solidFill>
                    <a:srgbClr val="00467E"/>
                  </a:solidFill>
                  <a:latin typeface="Arial" panose="020B0604020202020204" pitchFamily="34" charset="0"/>
                  <a:cs typeface="Arial" panose="020B0604020202020204" pitchFamily="34" charset="0"/>
                </a:rPr>
                <a:t>Fondation par un groupe d’hommes </a:t>
              </a:r>
              <a:br>
                <a:rPr lang="fr-FR" sz="1400" b="1" dirty="0">
                  <a:solidFill>
                    <a:srgbClr val="00467E"/>
                  </a:solidFill>
                  <a:latin typeface="Arial" panose="020B0604020202020204" pitchFamily="34" charset="0"/>
                  <a:cs typeface="Arial" panose="020B0604020202020204" pitchFamily="34" charset="0"/>
                </a:rPr>
              </a:br>
              <a:r>
                <a:rPr lang="fr-FR" sz="1400" b="1" dirty="0">
                  <a:solidFill>
                    <a:srgbClr val="00467E"/>
                  </a:solidFill>
                  <a:latin typeface="Arial" panose="020B0604020202020204" pitchFamily="34" charset="0"/>
                  <a:cs typeface="Arial" panose="020B0604020202020204" pitchFamily="34" charset="0"/>
                </a:rPr>
                <a:t>de la « Société des secouristes Français ».</a:t>
              </a:r>
            </a:p>
          </p:txBody>
        </p:sp>
        <p:sp>
          <p:nvSpPr>
            <p:cNvPr id="31" name="ZoneTexte 30">
              <a:extLst>
                <a:ext uri="{FF2B5EF4-FFF2-40B4-BE49-F238E27FC236}">
                  <a16:creationId xmlns:a16="http://schemas.microsoft.com/office/drawing/2014/main" id="{65B89147-9ED9-7B9D-7902-A4E8A5ABB40A}"/>
                </a:ext>
              </a:extLst>
            </p:cNvPr>
            <p:cNvSpPr txBox="1"/>
            <p:nvPr/>
          </p:nvSpPr>
          <p:spPr>
            <a:xfrm>
              <a:off x="5094707" y="799193"/>
              <a:ext cx="1111250" cy="369332"/>
            </a:xfrm>
            <a:prstGeom prst="rect">
              <a:avLst/>
            </a:prstGeom>
            <a:noFill/>
          </p:spPr>
          <p:txBody>
            <a:bodyPr wrap="square" rtlCol="0">
              <a:spAutoFit/>
            </a:bodyPr>
            <a:lstStyle/>
            <a:p>
              <a:pPr algn="ctr"/>
              <a:r>
                <a:rPr lang="fr-FR" b="1" dirty="0">
                  <a:solidFill>
                    <a:srgbClr val="BC1233"/>
                  </a:solidFill>
                </a:rPr>
                <a:t>1892</a:t>
              </a:r>
            </a:p>
          </p:txBody>
        </p:sp>
        <p:cxnSp>
          <p:nvCxnSpPr>
            <p:cNvPr id="38" name="Connecteur : en angle 37">
              <a:extLst>
                <a:ext uri="{FF2B5EF4-FFF2-40B4-BE49-F238E27FC236}">
                  <a16:creationId xmlns:a16="http://schemas.microsoft.com/office/drawing/2014/main" id="{90620D6D-5C4C-4700-9573-CB2E52B28FF6}"/>
                </a:ext>
              </a:extLst>
            </p:cNvPr>
            <p:cNvCxnSpPr>
              <a:cxnSpLocks/>
              <a:stCxn id="31" idx="2"/>
              <a:endCxn id="9" idx="1"/>
            </p:cNvCxnSpPr>
            <p:nvPr/>
          </p:nvCxnSpPr>
          <p:spPr>
            <a:xfrm rot="16200000" flipH="1">
              <a:off x="5605413" y="1213444"/>
              <a:ext cx="199809" cy="109970"/>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grpSp>
        <p:nvGrpSpPr>
          <p:cNvPr id="56" name="Groupe 55">
            <a:extLst>
              <a:ext uri="{FF2B5EF4-FFF2-40B4-BE49-F238E27FC236}">
                <a16:creationId xmlns:a16="http://schemas.microsoft.com/office/drawing/2014/main" id="{6A4AA2EB-DEB0-327C-E106-9EA589BF106C}"/>
              </a:ext>
            </a:extLst>
          </p:cNvPr>
          <p:cNvGrpSpPr/>
          <p:nvPr/>
        </p:nvGrpSpPr>
        <p:grpSpPr>
          <a:xfrm>
            <a:off x="5950994" y="2006571"/>
            <a:ext cx="5791007" cy="945618"/>
            <a:chOff x="5094707" y="2095131"/>
            <a:chExt cx="5791007" cy="945618"/>
          </a:xfrm>
        </p:grpSpPr>
        <p:sp>
          <p:nvSpPr>
            <p:cNvPr id="11" name="ZoneTexte 10">
              <a:extLst>
                <a:ext uri="{FF2B5EF4-FFF2-40B4-BE49-F238E27FC236}">
                  <a16:creationId xmlns:a16="http://schemas.microsoft.com/office/drawing/2014/main" id="{291956A7-A371-3DB4-1CDE-22A66F90DEB4}"/>
                </a:ext>
              </a:extLst>
            </p:cNvPr>
            <p:cNvSpPr txBox="1"/>
            <p:nvPr/>
          </p:nvSpPr>
          <p:spPr>
            <a:xfrm>
              <a:off x="5760301" y="2517529"/>
              <a:ext cx="5125413" cy="523220"/>
            </a:xfrm>
            <a:prstGeom prst="rect">
              <a:avLst/>
            </a:prstGeom>
            <a:noFill/>
          </p:spPr>
          <p:txBody>
            <a:bodyPr wrap="square">
              <a:spAutoFit/>
            </a:bodyPr>
            <a:lstStyle>
              <a:defPPr>
                <a:defRPr lang="fr-FR"/>
              </a:defPPr>
              <a:lvl1pPr algn="just">
                <a:defRPr b="1">
                  <a:latin typeface="Arial" panose="020B0604020202020204" pitchFamily="34" charset="0"/>
                  <a:cs typeface="Arial" panose="020B0604020202020204" pitchFamily="34" charset="0"/>
                </a:defRPr>
              </a:lvl1pPr>
            </a:lstStyle>
            <a:p>
              <a:pPr algn="l"/>
              <a:r>
                <a:rPr lang="fr-FR" sz="1400" dirty="0">
                  <a:solidFill>
                    <a:srgbClr val="00467E"/>
                  </a:solidFill>
                </a:rPr>
                <a:t>La Société des Secouristes Français </a:t>
              </a:r>
              <a:br>
                <a:rPr lang="fr-FR" sz="1400" dirty="0">
                  <a:solidFill>
                    <a:srgbClr val="00467E"/>
                  </a:solidFill>
                </a:rPr>
              </a:br>
              <a:r>
                <a:rPr lang="fr-FR" sz="1400" dirty="0">
                  <a:solidFill>
                    <a:srgbClr val="00467E"/>
                  </a:solidFill>
                </a:rPr>
                <a:t>est reconnue d’utilité publique.</a:t>
              </a:r>
            </a:p>
          </p:txBody>
        </p:sp>
        <p:sp>
          <p:nvSpPr>
            <p:cNvPr id="33" name="ZoneTexte 32">
              <a:extLst>
                <a:ext uri="{FF2B5EF4-FFF2-40B4-BE49-F238E27FC236}">
                  <a16:creationId xmlns:a16="http://schemas.microsoft.com/office/drawing/2014/main" id="{F358C531-BB64-9DEC-BF3F-8F31286BA2BC}"/>
                </a:ext>
              </a:extLst>
            </p:cNvPr>
            <p:cNvSpPr txBox="1"/>
            <p:nvPr/>
          </p:nvSpPr>
          <p:spPr>
            <a:xfrm>
              <a:off x="5094707" y="2095131"/>
              <a:ext cx="1111250" cy="369332"/>
            </a:xfrm>
            <a:prstGeom prst="rect">
              <a:avLst/>
            </a:prstGeom>
            <a:noFill/>
          </p:spPr>
          <p:txBody>
            <a:bodyPr wrap="square" rtlCol="0">
              <a:spAutoFit/>
            </a:bodyPr>
            <a:lstStyle/>
            <a:p>
              <a:pPr algn="ctr"/>
              <a:r>
                <a:rPr lang="fr-FR" b="1" dirty="0">
                  <a:solidFill>
                    <a:srgbClr val="BC1233"/>
                  </a:solidFill>
                </a:rPr>
                <a:t>1898</a:t>
              </a:r>
            </a:p>
          </p:txBody>
        </p:sp>
        <p:cxnSp>
          <p:nvCxnSpPr>
            <p:cNvPr id="44" name="Connecteur : en angle 43">
              <a:extLst>
                <a:ext uri="{FF2B5EF4-FFF2-40B4-BE49-F238E27FC236}">
                  <a16:creationId xmlns:a16="http://schemas.microsoft.com/office/drawing/2014/main" id="{0D61FA24-8CC0-71E6-3C7D-1C2C5E2B453D}"/>
                </a:ext>
              </a:extLst>
            </p:cNvPr>
            <p:cNvCxnSpPr>
              <a:cxnSpLocks/>
              <a:stCxn id="33" idx="2"/>
              <a:endCxn id="11" idx="1"/>
            </p:cNvCxnSpPr>
            <p:nvPr/>
          </p:nvCxnSpPr>
          <p:spPr>
            <a:xfrm rot="16200000" flipH="1">
              <a:off x="5547978" y="2566816"/>
              <a:ext cx="314676" cy="109969"/>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grpSp>
        <p:nvGrpSpPr>
          <p:cNvPr id="55" name="Groupe 54">
            <a:extLst>
              <a:ext uri="{FF2B5EF4-FFF2-40B4-BE49-F238E27FC236}">
                <a16:creationId xmlns:a16="http://schemas.microsoft.com/office/drawing/2014/main" id="{1B5FA38D-46D7-1D3E-90C6-6754A284CEF9}"/>
              </a:ext>
            </a:extLst>
          </p:cNvPr>
          <p:cNvGrpSpPr/>
          <p:nvPr/>
        </p:nvGrpSpPr>
        <p:grpSpPr>
          <a:xfrm>
            <a:off x="5950994" y="3252616"/>
            <a:ext cx="5791007" cy="1054897"/>
            <a:chOff x="5094707" y="3058832"/>
            <a:chExt cx="5791007" cy="1054897"/>
          </a:xfrm>
        </p:grpSpPr>
        <p:sp>
          <p:nvSpPr>
            <p:cNvPr id="13" name="ZoneTexte 12">
              <a:extLst>
                <a:ext uri="{FF2B5EF4-FFF2-40B4-BE49-F238E27FC236}">
                  <a16:creationId xmlns:a16="http://schemas.microsoft.com/office/drawing/2014/main" id="{C319F53B-1100-C1FD-F088-50F5F37BBFBC}"/>
                </a:ext>
              </a:extLst>
            </p:cNvPr>
            <p:cNvSpPr txBox="1"/>
            <p:nvPr/>
          </p:nvSpPr>
          <p:spPr>
            <a:xfrm>
              <a:off x="5760301" y="3375065"/>
              <a:ext cx="5125413" cy="738664"/>
            </a:xfrm>
            <a:prstGeom prst="rect">
              <a:avLst/>
            </a:prstGeom>
            <a:noFill/>
          </p:spPr>
          <p:txBody>
            <a:bodyPr wrap="square">
              <a:spAutoFit/>
            </a:bodyPr>
            <a:lstStyle>
              <a:defPPr>
                <a:defRPr lang="fr-FR"/>
              </a:defPPr>
              <a:lvl1pPr algn="just">
                <a:defRPr b="1">
                  <a:latin typeface="Arial" panose="020B0604020202020204" pitchFamily="34" charset="0"/>
                  <a:cs typeface="Arial" panose="020B0604020202020204" pitchFamily="34" charset="0"/>
                </a:defRPr>
              </a:lvl1pPr>
            </a:lstStyle>
            <a:p>
              <a:pPr algn="l"/>
              <a:r>
                <a:rPr lang="fr-FR" sz="1400" dirty="0">
                  <a:solidFill>
                    <a:srgbClr val="00467E"/>
                  </a:solidFill>
                </a:rPr>
                <a:t>Durant les 2 Guerres Mondiales, de nombreux infirmiers volontaires sont en première ligne et perdent la vie, </a:t>
              </a:r>
              <a:br>
                <a:rPr lang="fr-FR" sz="1400" dirty="0">
                  <a:solidFill>
                    <a:srgbClr val="00467E"/>
                  </a:solidFill>
                </a:rPr>
              </a:br>
              <a:r>
                <a:rPr lang="fr-FR" sz="1400" dirty="0">
                  <a:solidFill>
                    <a:srgbClr val="00467E"/>
                  </a:solidFill>
                </a:rPr>
                <a:t>entrainant l’anéantissement de l’association. </a:t>
              </a:r>
            </a:p>
          </p:txBody>
        </p:sp>
        <p:sp>
          <p:nvSpPr>
            <p:cNvPr id="32" name="ZoneTexte 31">
              <a:extLst>
                <a:ext uri="{FF2B5EF4-FFF2-40B4-BE49-F238E27FC236}">
                  <a16:creationId xmlns:a16="http://schemas.microsoft.com/office/drawing/2014/main" id="{3C3DE0C5-5F2C-DB51-13DE-EA1D44E87A7B}"/>
                </a:ext>
              </a:extLst>
            </p:cNvPr>
            <p:cNvSpPr txBox="1"/>
            <p:nvPr/>
          </p:nvSpPr>
          <p:spPr>
            <a:xfrm>
              <a:off x="5094707" y="3058832"/>
              <a:ext cx="1111250" cy="369332"/>
            </a:xfrm>
            <a:prstGeom prst="rect">
              <a:avLst/>
            </a:prstGeom>
            <a:noFill/>
          </p:spPr>
          <p:txBody>
            <a:bodyPr wrap="square" rtlCol="0">
              <a:spAutoFit/>
            </a:bodyPr>
            <a:lstStyle/>
            <a:p>
              <a:pPr algn="ctr"/>
              <a:r>
                <a:rPr lang="fr-FR" b="1" dirty="0">
                  <a:solidFill>
                    <a:srgbClr val="BC1233"/>
                  </a:solidFill>
                </a:rPr>
                <a:t>1914</a:t>
              </a:r>
            </a:p>
          </p:txBody>
        </p:sp>
        <p:cxnSp>
          <p:nvCxnSpPr>
            <p:cNvPr id="47" name="Connecteur : en angle 46">
              <a:extLst>
                <a:ext uri="{FF2B5EF4-FFF2-40B4-BE49-F238E27FC236}">
                  <a16:creationId xmlns:a16="http://schemas.microsoft.com/office/drawing/2014/main" id="{E1F5B5F3-AE37-124C-618B-2DE72AA52BBC}"/>
                </a:ext>
              </a:extLst>
            </p:cNvPr>
            <p:cNvCxnSpPr>
              <a:cxnSpLocks/>
              <a:stCxn id="32" idx="2"/>
              <a:endCxn id="13" idx="1"/>
            </p:cNvCxnSpPr>
            <p:nvPr/>
          </p:nvCxnSpPr>
          <p:spPr>
            <a:xfrm rot="16200000" flipH="1">
              <a:off x="5547200" y="3531295"/>
              <a:ext cx="316233" cy="109969"/>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076C6DD9-75CD-E7F8-4A14-9A3407789EEC}"/>
              </a:ext>
            </a:extLst>
          </p:cNvPr>
          <p:cNvGrpSpPr/>
          <p:nvPr/>
        </p:nvGrpSpPr>
        <p:grpSpPr>
          <a:xfrm>
            <a:off x="5950994" y="4607941"/>
            <a:ext cx="5791007" cy="1556818"/>
            <a:chOff x="5094707" y="4531741"/>
            <a:chExt cx="5791007" cy="1556818"/>
          </a:xfrm>
        </p:grpSpPr>
        <p:sp>
          <p:nvSpPr>
            <p:cNvPr id="15" name="ZoneTexte 14">
              <a:extLst>
                <a:ext uri="{FF2B5EF4-FFF2-40B4-BE49-F238E27FC236}">
                  <a16:creationId xmlns:a16="http://schemas.microsoft.com/office/drawing/2014/main" id="{1A696C61-88C2-4C40-CD84-57EB7641F6DC}"/>
                </a:ext>
              </a:extLst>
            </p:cNvPr>
            <p:cNvSpPr txBox="1"/>
            <p:nvPr/>
          </p:nvSpPr>
          <p:spPr>
            <a:xfrm>
              <a:off x="5760301" y="4826675"/>
              <a:ext cx="5125413" cy="1261884"/>
            </a:xfrm>
            <a:prstGeom prst="rect">
              <a:avLst/>
            </a:prstGeom>
            <a:noFill/>
          </p:spPr>
          <p:txBody>
            <a:bodyPr wrap="square">
              <a:spAutoFit/>
            </a:bodyPr>
            <a:lstStyle>
              <a:defPPr>
                <a:defRPr lang="fr-FR"/>
              </a:defPPr>
              <a:lvl1pPr algn="just">
                <a:defRPr b="1">
                  <a:latin typeface="Arial" panose="020B0604020202020204" pitchFamily="34" charset="0"/>
                  <a:cs typeface="Arial" panose="020B0604020202020204" pitchFamily="34" charset="0"/>
                </a:defRPr>
              </a:lvl1pPr>
            </a:lstStyle>
            <a:p>
              <a:pPr algn="l"/>
              <a:r>
                <a:rPr lang="fr-FR" sz="1400" dirty="0">
                  <a:solidFill>
                    <a:srgbClr val="00467E"/>
                  </a:solidFill>
                </a:rPr>
                <a:t>Un décret ministériel donne le nom </a:t>
              </a:r>
              <a:br>
                <a:rPr lang="fr-FR" sz="1400" dirty="0">
                  <a:solidFill>
                    <a:srgbClr val="00467E"/>
                  </a:solidFill>
                </a:rPr>
              </a:br>
              <a:r>
                <a:rPr lang="fr-FR" sz="1400" dirty="0">
                  <a:solidFill>
                    <a:srgbClr val="00467E"/>
                  </a:solidFill>
                </a:rPr>
                <a:t>« Fédération des Secouristes Français Croix Blanche »</a:t>
              </a:r>
            </a:p>
            <a:p>
              <a:endParaRPr lang="fr-FR" sz="600" dirty="0">
                <a:solidFill>
                  <a:srgbClr val="00467E"/>
                </a:solidFill>
              </a:endParaRPr>
            </a:p>
            <a:p>
              <a:pPr algn="l"/>
              <a:r>
                <a:rPr lang="fr-FR" sz="1400" b="0" i="1" dirty="0">
                  <a:solidFill>
                    <a:srgbClr val="00467E"/>
                  </a:solidFill>
                </a:rPr>
                <a:t>L’association « revit » et reprend ses activités sous ce nom, respectueuse du principe d’indépendance, de neutralité </a:t>
              </a:r>
              <a:br>
                <a:rPr lang="fr-FR" sz="1400" b="0" i="1" dirty="0">
                  <a:solidFill>
                    <a:srgbClr val="00467E"/>
                  </a:solidFill>
                </a:rPr>
              </a:br>
              <a:r>
                <a:rPr lang="fr-FR" sz="1400" b="0" i="1" dirty="0">
                  <a:solidFill>
                    <a:srgbClr val="00467E"/>
                  </a:solidFill>
                </a:rPr>
                <a:t>et de bénévolat, en appliquant leur devise : « SERVIR ».</a:t>
              </a:r>
            </a:p>
          </p:txBody>
        </p:sp>
        <p:sp>
          <p:nvSpPr>
            <p:cNvPr id="34" name="ZoneTexte 33">
              <a:extLst>
                <a:ext uri="{FF2B5EF4-FFF2-40B4-BE49-F238E27FC236}">
                  <a16:creationId xmlns:a16="http://schemas.microsoft.com/office/drawing/2014/main" id="{9B2014A7-1817-CA35-9C12-03F0E62B2059}"/>
                </a:ext>
              </a:extLst>
            </p:cNvPr>
            <p:cNvSpPr txBox="1"/>
            <p:nvPr/>
          </p:nvSpPr>
          <p:spPr>
            <a:xfrm>
              <a:off x="5094707" y="4531741"/>
              <a:ext cx="1111250" cy="369332"/>
            </a:xfrm>
            <a:prstGeom prst="rect">
              <a:avLst/>
            </a:prstGeom>
            <a:noFill/>
          </p:spPr>
          <p:txBody>
            <a:bodyPr wrap="square" rtlCol="0">
              <a:spAutoFit/>
            </a:bodyPr>
            <a:lstStyle/>
            <a:p>
              <a:pPr algn="ctr"/>
              <a:r>
                <a:rPr lang="fr-FR" b="1" dirty="0">
                  <a:solidFill>
                    <a:srgbClr val="BC1233"/>
                  </a:solidFill>
                </a:rPr>
                <a:t>1972</a:t>
              </a:r>
            </a:p>
          </p:txBody>
        </p:sp>
        <p:cxnSp>
          <p:nvCxnSpPr>
            <p:cNvPr id="51" name="Connecteur : en angle 50">
              <a:extLst>
                <a:ext uri="{FF2B5EF4-FFF2-40B4-BE49-F238E27FC236}">
                  <a16:creationId xmlns:a16="http://schemas.microsoft.com/office/drawing/2014/main" id="{96FD18CB-C75E-233A-021E-30610DBBAFAF}"/>
                </a:ext>
              </a:extLst>
            </p:cNvPr>
            <p:cNvCxnSpPr>
              <a:cxnSpLocks/>
              <a:stCxn id="34" idx="2"/>
              <a:endCxn id="15" idx="1"/>
            </p:cNvCxnSpPr>
            <p:nvPr/>
          </p:nvCxnSpPr>
          <p:spPr>
            <a:xfrm rot="16200000" flipH="1">
              <a:off x="5427044" y="5124360"/>
              <a:ext cx="556544" cy="109969"/>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sp>
        <p:nvSpPr>
          <p:cNvPr id="5" name="ZoneTexte 4">
            <a:extLst>
              <a:ext uri="{FF2B5EF4-FFF2-40B4-BE49-F238E27FC236}">
                <a16:creationId xmlns:a16="http://schemas.microsoft.com/office/drawing/2014/main" id="{1E20F0F5-8143-0AAF-0EFE-1023C1463AA6}"/>
              </a:ext>
            </a:extLst>
          </p:cNvPr>
          <p:cNvSpPr txBox="1"/>
          <p:nvPr/>
        </p:nvSpPr>
        <p:spPr>
          <a:xfrm>
            <a:off x="538897" y="1355634"/>
            <a:ext cx="5252301" cy="369332"/>
          </a:xfrm>
          <a:prstGeom prst="rect">
            <a:avLst/>
          </a:prstGeom>
          <a:noFill/>
        </p:spPr>
        <p:txBody>
          <a:bodyPr wrap="square" rtlCol="0">
            <a:spAutoFit/>
          </a:bodyPr>
          <a:lstStyle/>
          <a:p>
            <a:pPr algn="ctr"/>
            <a:r>
              <a:rPr lang="fr-FR" b="1" dirty="0">
                <a:solidFill>
                  <a:srgbClr val="BC1233"/>
                </a:solidFill>
              </a:rPr>
              <a:t>Secouristes Français Croix Blanche</a:t>
            </a:r>
          </a:p>
        </p:txBody>
      </p:sp>
    </p:spTree>
    <p:extLst>
      <p:ext uri="{BB962C8B-B14F-4D97-AF65-F5344CB8AC3E}">
        <p14:creationId xmlns:p14="http://schemas.microsoft.com/office/powerpoint/2010/main" val="390464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a:t>LES Hémorragies EXTERNES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1439151" y="2691325"/>
            <a:ext cx="9313699" cy="147535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dirty="0">
                <a:solidFill>
                  <a:srgbClr val="00529B"/>
                </a:solidFill>
                <a:latin typeface="Arial" panose="020B0604020202020204" pitchFamily="34" charset="0"/>
                <a:cs typeface="Arial" panose="020B0604020202020204" pitchFamily="34" charset="0"/>
              </a:rPr>
              <a:t>Une hémorragie </a:t>
            </a:r>
            <a:r>
              <a:rPr lang="fr-FR" sz="2000" b="1" dirty="0">
                <a:solidFill>
                  <a:srgbClr val="C00000"/>
                </a:solidFill>
                <a:latin typeface="Arial" panose="020B0604020202020204" pitchFamily="34" charset="0"/>
                <a:cs typeface="Arial" panose="020B0604020202020204" pitchFamily="34" charset="0"/>
              </a:rPr>
              <a:t>est une perte de sang prolongée</a:t>
            </a:r>
            <a:r>
              <a:rPr lang="fr-FR" sz="2000" b="1" dirty="0">
                <a:solidFill>
                  <a:srgbClr val="00529B"/>
                </a:solidFill>
                <a:latin typeface="Arial" panose="020B0604020202020204" pitchFamily="34" charset="0"/>
                <a:cs typeface="Arial" panose="020B0604020202020204" pitchFamily="34" charset="0"/>
              </a:rPr>
              <a:t> </a:t>
            </a:r>
            <a:r>
              <a:rPr lang="fr-FR" sz="2000" dirty="0">
                <a:solidFill>
                  <a:srgbClr val="00529B"/>
                </a:solidFill>
                <a:latin typeface="Arial" panose="020B0604020202020204" pitchFamily="34" charset="0"/>
                <a:cs typeface="Arial" panose="020B0604020202020204" pitchFamily="34" charset="0"/>
              </a:rPr>
              <a:t>qui provient d'une plaie </a:t>
            </a:r>
            <a:br>
              <a:rPr lang="fr-FR" sz="2000" dirty="0">
                <a:solidFill>
                  <a:srgbClr val="00529B"/>
                </a:solidFill>
                <a:latin typeface="Arial" panose="020B0604020202020204" pitchFamily="34" charset="0"/>
                <a:cs typeface="Arial" panose="020B0604020202020204" pitchFamily="34" charset="0"/>
              </a:rPr>
            </a:br>
            <a:r>
              <a:rPr lang="fr-FR" sz="2000" dirty="0">
                <a:solidFill>
                  <a:srgbClr val="00529B"/>
                </a:solidFill>
                <a:latin typeface="Arial" panose="020B0604020202020204" pitchFamily="34" charset="0"/>
                <a:cs typeface="Arial" panose="020B0604020202020204" pitchFamily="34" charset="0"/>
              </a:rPr>
              <a:t>ou d'un orifice naturel et </a:t>
            </a:r>
            <a:r>
              <a:rPr lang="fr-FR" sz="2000" b="1" dirty="0">
                <a:solidFill>
                  <a:srgbClr val="C00000"/>
                </a:solidFill>
                <a:latin typeface="Arial" panose="020B0604020202020204" pitchFamily="34" charset="0"/>
                <a:cs typeface="Arial" panose="020B0604020202020204" pitchFamily="34" charset="0"/>
              </a:rPr>
              <a:t>qui ne s'arrête pas spontanément.</a:t>
            </a:r>
            <a:r>
              <a:rPr lang="fr-FR" sz="2000" dirty="0">
                <a:solidFill>
                  <a:srgbClr val="C00000"/>
                </a:solidFill>
                <a:latin typeface="Arial" panose="020B0604020202020204" pitchFamily="34" charset="0"/>
                <a:cs typeface="Arial" panose="020B0604020202020204" pitchFamily="34" charset="0"/>
              </a:rPr>
              <a:t> </a:t>
            </a:r>
          </a:p>
          <a:p>
            <a:pPr algn="just"/>
            <a:r>
              <a:rPr lang="fr-FR" sz="2000" dirty="0">
                <a:solidFill>
                  <a:srgbClr val="00529B"/>
                </a:solidFill>
                <a:latin typeface="Arial" panose="020B0604020202020204" pitchFamily="34" charset="0"/>
                <a:cs typeface="Arial" panose="020B0604020202020204" pitchFamily="34" charset="0"/>
              </a:rPr>
              <a:t>Elle imbibe de sang un mouchoir de tissu ou de papier </a:t>
            </a:r>
            <a:r>
              <a:rPr lang="fr-FR" sz="2000" b="1" dirty="0">
                <a:solidFill>
                  <a:srgbClr val="C00000"/>
                </a:solidFill>
                <a:latin typeface="Arial" panose="020B0604020202020204" pitchFamily="34" charset="0"/>
                <a:cs typeface="Arial" panose="020B0604020202020204" pitchFamily="34" charset="0"/>
              </a:rPr>
              <a:t>en quelques secondes.</a:t>
            </a:r>
          </a:p>
        </p:txBody>
      </p:sp>
    </p:spTree>
    <p:extLst>
      <p:ext uri="{BB962C8B-B14F-4D97-AF65-F5344CB8AC3E}">
        <p14:creationId xmlns:p14="http://schemas.microsoft.com/office/powerpoint/2010/main" val="11726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5C19E21-1B15-C64F-2A5F-62E45443D568}"/>
              </a:ext>
            </a:extLst>
          </p:cNvPr>
          <p:cNvSpPr>
            <a:spLocks noGrp="1"/>
          </p:cNvSpPr>
          <p:nvPr>
            <p:ph type="body" sz="quarter" idx="10"/>
          </p:nvPr>
        </p:nvSpPr>
        <p:spPr>
          <a:prstGeom prst="rect">
            <a:avLst/>
          </a:prstGeom>
        </p:spPr>
        <p:txBody>
          <a:bodyPr/>
          <a:lstStyle/>
          <a:p>
            <a:r>
              <a:rPr lang="fr-FR"/>
              <a:t>LES hémorragies externes</a:t>
            </a:r>
          </a:p>
        </p:txBody>
      </p:sp>
      <p:sp>
        <p:nvSpPr>
          <p:cNvPr id="2" name="Rectangle : coins arrondis 1">
            <a:extLst>
              <a:ext uri="{FF2B5EF4-FFF2-40B4-BE49-F238E27FC236}">
                <a16:creationId xmlns:a16="http://schemas.microsoft.com/office/drawing/2014/main" id="{FC1FA0BA-1D8F-EC8F-A8AC-D8A293A1CB62}"/>
              </a:ext>
            </a:extLst>
          </p:cNvPr>
          <p:cNvSpPr/>
          <p:nvPr/>
        </p:nvSpPr>
        <p:spPr>
          <a:xfrm>
            <a:off x="450001" y="2247900"/>
            <a:ext cx="7563700" cy="2692400"/>
          </a:xfrm>
          <a:prstGeom prst="roundRect">
            <a:avLst>
              <a:gd name="adj" fmla="val 1038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10">
            <a:extLst>
              <a:ext uri="{FF2B5EF4-FFF2-40B4-BE49-F238E27FC236}">
                <a16:creationId xmlns:a16="http://schemas.microsoft.com/office/drawing/2014/main" id="{0E4ACEE1-7ED2-1C34-098B-4760CB7AA21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5393" y="2742613"/>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9387B78-6E80-3029-9049-2617F197A58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64222" y="2742613"/>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2F19F546-4F1D-2781-019C-30041785CAD9}"/>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9168" y="2660827"/>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1665DAA4-5E1C-C363-7864-5B0C517DF1DE}"/>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28" y="2750730"/>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C3DCB63-98C2-E8F2-F723-95833EBEA068}"/>
              </a:ext>
            </a:extLst>
          </p:cNvPr>
          <p:cNvSpPr txBox="1"/>
          <p:nvPr/>
        </p:nvSpPr>
        <p:spPr>
          <a:xfrm>
            <a:off x="773836" y="4287605"/>
            <a:ext cx="1360192"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Chutes</a:t>
            </a:r>
            <a:endParaRPr lang="en-US" sz="1600" dirty="0">
              <a:solidFill>
                <a:srgbClr val="00497E"/>
              </a:solidFill>
            </a:endParaRPr>
          </a:p>
        </p:txBody>
      </p:sp>
      <p:sp>
        <p:nvSpPr>
          <p:cNvPr id="13" name="ZoneTexte 12">
            <a:extLst>
              <a:ext uri="{FF2B5EF4-FFF2-40B4-BE49-F238E27FC236}">
                <a16:creationId xmlns:a16="http://schemas.microsoft.com/office/drawing/2014/main" id="{E3562FBF-0924-21A6-5922-0C0B89FBEFCD}"/>
              </a:ext>
            </a:extLst>
          </p:cNvPr>
          <p:cNvSpPr txBox="1"/>
          <p:nvPr/>
        </p:nvSpPr>
        <p:spPr>
          <a:xfrm>
            <a:off x="2547535" y="4287605"/>
            <a:ext cx="1575715"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Traumatismes</a:t>
            </a:r>
            <a:endParaRPr lang="en-US" sz="1600" dirty="0">
              <a:solidFill>
                <a:srgbClr val="00497E"/>
              </a:solidFill>
            </a:endParaRPr>
          </a:p>
        </p:txBody>
      </p:sp>
      <p:sp>
        <p:nvSpPr>
          <p:cNvPr id="14" name="ZoneTexte 13">
            <a:extLst>
              <a:ext uri="{FF2B5EF4-FFF2-40B4-BE49-F238E27FC236}">
                <a16:creationId xmlns:a16="http://schemas.microsoft.com/office/drawing/2014/main" id="{A8668F9B-2DC8-5A11-B8FE-CD8A636496FA}"/>
              </a:ext>
            </a:extLst>
          </p:cNvPr>
          <p:cNvSpPr txBox="1"/>
          <p:nvPr/>
        </p:nvSpPr>
        <p:spPr>
          <a:xfrm>
            <a:off x="4500147" y="4164495"/>
            <a:ext cx="1360192"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Objets tranchants</a:t>
            </a:r>
            <a:endParaRPr lang="en-US" sz="1600" dirty="0">
              <a:solidFill>
                <a:srgbClr val="00497E"/>
              </a:solidFill>
            </a:endParaRPr>
          </a:p>
        </p:txBody>
      </p:sp>
      <p:sp>
        <p:nvSpPr>
          <p:cNvPr id="15" name="ZoneTexte 14">
            <a:extLst>
              <a:ext uri="{FF2B5EF4-FFF2-40B4-BE49-F238E27FC236}">
                <a16:creationId xmlns:a16="http://schemas.microsoft.com/office/drawing/2014/main" id="{14C7EA1E-4221-ABFD-CC9A-4A30F2DA416C}"/>
              </a:ext>
            </a:extLst>
          </p:cNvPr>
          <p:cNvSpPr txBox="1"/>
          <p:nvPr/>
        </p:nvSpPr>
        <p:spPr>
          <a:xfrm>
            <a:off x="6345981" y="4287605"/>
            <a:ext cx="1360192"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Projectiles</a:t>
            </a:r>
            <a:endParaRPr lang="en-US" sz="1600" dirty="0">
              <a:solidFill>
                <a:srgbClr val="00497E"/>
              </a:solidFill>
            </a:endParaRPr>
          </a:p>
        </p:txBody>
      </p:sp>
      <p:pic>
        <p:nvPicPr>
          <p:cNvPr id="20" name="Picture 2" descr="Vecteur gratuit anatomie des varices réaliste avec schéma grossissant des vaisseaux sanguins dans l'illustration vectorielle des veines saines et endommagées">
            <a:extLst>
              <a:ext uri="{FF2B5EF4-FFF2-40B4-BE49-F238E27FC236}">
                <a16:creationId xmlns:a16="http://schemas.microsoft.com/office/drawing/2014/main" id="{07BE181C-A0EF-B82A-CDB4-42322F2FE9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257"/>
          <a:stretch/>
        </p:blipFill>
        <p:spPr bwMode="auto">
          <a:xfrm>
            <a:off x="9214226" y="2247900"/>
            <a:ext cx="1921778" cy="211335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ED5662BC-5001-875E-B11D-711933125DA1}"/>
              </a:ext>
            </a:extLst>
          </p:cNvPr>
          <p:cNvSpPr txBox="1"/>
          <p:nvPr/>
        </p:nvSpPr>
        <p:spPr>
          <a:xfrm>
            <a:off x="2555451" y="1735104"/>
            <a:ext cx="3352800"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CAUSES TRAUMATIQUES</a:t>
            </a:r>
          </a:p>
        </p:txBody>
      </p:sp>
      <p:sp>
        <p:nvSpPr>
          <p:cNvPr id="25" name="ZoneTexte 24">
            <a:extLst>
              <a:ext uri="{FF2B5EF4-FFF2-40B4-BE49-F238E27FC236}">
                <a16:creationId xmlns:a16="http://schemas.microsoft.com/office/drawing/2014/main" id="{503FC51B-67A8-E290-A450-FAE555428220}"/>
              </a:ext>
            </a:extLst>
          </p:cNvPr>
          <p:cNvSpPr txBox="1"/>
          <p:nvPr/>
        </p:nvSpPr>
        <p:spPr>
          <a:xfrm>
            <a:off x="8498715" y="1735104"/>
            <a:ext cx="3352800"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CAUSES MÉDICALES</a:t>
            </a:r>
          </a:p>
        </p:txBody>
      </p:sp>
      <p:sp>
        <p:nvSpPr>
          <p:cNvPr id="7" name="ZoneTexte 6">
            <a:extLst>
              <a:ext uri="{FF2B5EF4-FFF2-40B4-BE49-F238E27FC236}">
                <a16:creationId xmlns:a16="http://schemas.microsoft.com/office/drawing/2014/main" id="{8DD2B9B6-0044-DFE8-F2B2-4146DB88DF30}"/>
              </a:ext>
            </a:extLst>
          </p:cNvPr>
          <p:cNvSpPr txBox="1"/>
          <p:nvPr/>
        </p:nvSpPr>
        <p:spPr>
          <a:xfrm>
            <a:off x="8933295" y="4410716"/>
            <a:ext cx="2356496"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ctr">
              <a:defRPr sz="1600" b="1">
                <a:solidFill>
                  <a:srgbClr val="00497E"/>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Ruptures de varices</a:t>
            </a:r>
            <a:endParaRPr lang="en-US" dirty="0"/>
          </a:p>
        </p:txBody>
      </p:sp>
    </p:spTree>
    <p:extLst>
      <p:ext uri="{BB962C8B-B14F-4D97-AF65-F5344CB8AC3E}">
        <p14:creationId xmlns:p14="http://schemas.microsoft.com/office/powerpoint/2010/main" val="45960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4" grpId="0"/>
      <p:bldP spid="15" grpId="0"/>
      <p:bldP spid="24" grpId="0"/>
      <p:bldP spid="2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0C306CE-6AC4-7724-65CA-9560B97F1348}"/>
              </a:ext>
            </a:extLst>
          </p:cNvPr>
          <p:cNvSpPr>
            <a:spLocks noGrp="1"/>
          </p:cNvSpPr>
          <p:nvPr>
            <p:ph type="body" sz="quarter" idx="10"/>
          </p:nvPr>
        </p:nvSpPr>
        <p:spPr>
          <a:prstGeom prst="rect">
            <a:avLst/>
          </a:prstGeom>
        </p:spPr>
        <p:txBody>
          <a:bodyPr/>
          <a:lstStyle/>
          <a:p>
            <a:r>
              <a:rPr lang="fr-FR"/>
              <a:t>LES hémorragies externes</a:t>
            </a:r>
          </a:p>
        </p:txBody>
      </p:sp>
      <p:pic>
        <p:nvPicPr>
          <p:cNvPr id="4" name="Picture 2">
            <a:extLst>
              <a:ext uri="{FF2B5EF4-FFF2-40B4-BE49-F238E27FC236}">
                <a16:creationId xmlns:a16="http://schemas.microsoft.com/office/drawing/2014/main" id="{D3B08E5D-2164-ED3E-61B4-1F2DCD97D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777" y="2848682"/>
            <a:ext cx="2662866" cy="2662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FC0EE8-C77E-1D60-F9AD-490B79B7B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169" y="2848682"/>
            <a:ext cx="2662866" cy="266286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D80A9E0-1D8E-61C5-8E79-9B671D4B1871}"/>
              </a:ext>
            </a:extLst>
          </p:cNvPr>
          <p:cNvSpPr txBox="1"/>
          <p:nvPr/>
        </p:nvSpPr>
        <p:spPr>
          <a:xfrm>
            <a:off x="450001" y="3302953"/>
            <a:ext cx="2491531" cy="17543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fr-FR" sz="1800" dirty="0">
                <a:solidFill>
                  <a:srgbClr val="00497E"/>
                </a:solidFill>
              </a:rPr>
              <a:t>Une perte importante de la quantité de sang peut entrainer une détresse circulatoire / un arrêt cardiaque</a:t>
            </a:r>
            <a:endParaRPr lang="en-US" sz="1800" dirty="0">
              <a:solidFill>
                <a:srgbClr val="00497E"/>
              </a:solidFill>
            </a:endParaRPr>
          </a:p>
        </p:txBody>
      </p:sp>
      <p:sp>
        <p:nvSpPr>
          <p:cNvPr id="7" name="ZoneTexte 6">
            <a:extLst>
              <a:ext uri="{FF2B5EF4-FFF2-40B4-BE49-F238E27FC236}">
                <a16:creationId xmlns:a16="http://schemas.microsoft.com/office/drawing/2014/main" id="{940CB0F1-2492-88F7-132D-120E46F232E3}"/>
              </a:ext>
            </a:extLst>
          </p:cNvPr>
          <p:cNvSpPr txBox="1"/>
          <p:nvPr/>
        </p:nvSpPr>
        <p:spPr>
          <a:xfrm>
            <a:off x="9160144" y="3718451"/>
            <a:ext cx="2117491" cy="9233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r">
              <a:defRPr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dirty="0"/>
              <a:t>Être infecté </a:t>
            </a:r>
            <a:br>
              <a:rPr lang="fr-FR" dirty="0"/>
            </a:br>
            <a:r>
              <a:rPr lang="fr-FR" dirty="0"/>
              <a:t>par une maladie transmissible</a:t>
            </a:r>
            <a:endParaRPr lang="fr-FR" dirty="0">
              <a:solidFill>
                <a:srgbClr val="00497E"/>
              </a:solidFill>
            </a:endParaRPr>
          </a:p>
        </p:txBody>
      </p:sp>
      <p:pic>
        <p:nvPicPr>
          <p:cNvPr id="8" name="Picture 8">
            <a:extLst>
              <a:ext uri="{FF2B5EF4-FFF2-40B4-BE49-F238E27FC236}">
                <a16:creationId xmlns:a16="http://schemas.microsoft.com/office/drawing/2014/main" id="{52026BC5-BC0C-A446-0B4A-A5D99F559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895" y="3836969"/>
            <a:ext cx="686293" cy="68629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9DD7CC1-4902-FA92-E35A-F19F929B8B3F}"/>
              </a:ext>
            </a:extLst>
          </p:cNvPr>
          <p:cNvSpPr txBox="1"/>
          <p:nvPr/>
        </p:nvSpPr>
        <p:spPr>
          <a:xfrm>
            <a:off x="1455633" y="1500635"/>
            <a:ext cx="3600000"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Pour la victime</a:t>
            </a:r>
          </a:p>
        </p:txBody>
      </p:sp>
      <p:sp>
        <p:nvSpPr>
          <p:cNvPr id="11" name="ZoneTexte 10">
            <a:extLst>
              <a:ext uri="{FF2B5EF4-FFF2-40B4-BE49-F238E27FC236}">
                <a16:creationId xmlns:a16="http://schemas.microsoft.com/office/drawing/2014/main" id="{9722B9F9-6F75-DC1D-05B6-D88B7F66BDE5}"/>
              </a:ext>
            </a:extLst>
          </p:cNvPr>
          <p:cNvSpPr txBox="1"/>
          <p:nvPr/>
        </p:nvSpPr>
        <p:spPr>
          <a:xfrm>
            <a:off x="7677643" y="1500635"/>
            <a:ext cx="3600000"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Pour le secouriste</a:t>
            </a:r>
          </a:p>
        </p:txBody>
      </p:sp>
      <p:cxnSp>
        <p:nvCxnSpPr>
          <p:cNvPr id="12" name="Connecteur droit 11">
            <a:extLst>
              <a:ext uri="{FF2B5EF4-FFF2-40B4-BE49-F238E27FC236}">
                <a16:creationId xmlns:a16="http://schemas.microsoft.com/office/drawing/2014/main" id="{630BF346-47C0-5D94-3DF0-EFF5EAE15766}"/>
              </a:ext>
            </a:extLst>
          </p:cNvPr>
          <p:cNvCxnSpPr>
            <a:cxnSpLocks/>
          </p:cNvCxnSpPr>
          <p:nvPr/>
        </p:nvCxnSpPr>
        <p:spPr>
          <a:xfrm>
            <a:off x="6539345" y="1500635"/>
            <a:ext cx="0" cy="401091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43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67DE026-0422-D1A9-96EA-3566D5C2C9C5}"/>
              </a:ext>
            </a:extLst>
          </p:cNvPr>
          <p:cNvSpPr>
            <a:spLocks noGrp="1"/>
          </p:cNvSpPr>
          <p:nvPr>
            <p:ph type="body" sz="quarter" idx="10"/>
          </p:nvPr>
        </p:nvSpPr>
        <p:spPr>
          <a:prstGeom prst="rect">
            <a:avLst/>
          </a:prstGeom>
        </p:spPr>
        <p:txBody>
          <a:bodyPr/>
          <a:lstStyle/>
          <a:p>
            <a:r>
              <a:rPr lang="fr-FR"/>
              <a:t>Les hémorragies externes</a:t>
            </a:r>
          </a:p>
        </p:txBody>
      </p:sp>
      <p:sp>
        <p:nvSpPr>
          <p:cNvPr id="15" name="ZoneTexte 14">
            <a:extLst>
              <a:ext uri="{FF2B5EF4-FFF2-40B4-BE49-F238E27FC236}">
                <a16:creationId xmlns:a16="http://schemas.microsoft.com/office/drawing/2014/main" id="{68585DE6-6463-13A3-89E1-1291D5636CE3}"/>
              </a:ext>
            </a:extLst>
          </p:cNvPr>
          <p:cNvSpPr txBox="1"/>
          <p:nvPr/>
        </p:nvSpPr>
        <p:spPr>
          <a:xfrm>
            <a:off x="4410860" y="2242339"/>
            <a:ext cx="7658329" cy="5299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dirty="0">
                <a:solidFill>
                  <a:srgbClr val="00497E"/>
                </a:solidFill>
              </a:rPr>
              <a:t>Le plus souvent, il est facile de constater une hémorragie.</a:t>
            </a:r>
            <a:endParaRPr lang="en-US" sz="2000" dirty="0">
              <a:solidFill>
                <a:srgbClr val="00497E"/>
              </a:solidFill>
            </a:endParaRPr>
          </a:p>
        </p:txBody>
      </p:sp>
      <p:sp>
        <p:nvSpPr>
          <p:cNvPr id="16" name="ZoneTexte 15">
            <a:extLst>
              <a:ext uri="{FF2B5EF4-FFF2-40B4-BE49-F238E27FC236}">
                <a16:creationId xmlns:a16="http://schemas.microsoft.com/office/drawing/2014/main" id="{1C7002EF-F827-DF9D-CB59-B282019E5DC7}"/>
              </a:ext>
            </a:extLst>
          </p:cNvPr>
          <p:cNvSpPr txBox="1"/>
          <p:nvPr/>
        </p:nvSpPr>
        <p:spPr>
          <a:xfrm>
            <a:off x="1054099" y="4303010"/>
            <a:ext cx="6439331" cy="12972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fr-FR" sz="2000" dirty="0">
                <a:solidFill>
                  <a:srgbClr val="BA242C"/>
                </a:solidFill>
              </a:rPr>
              <a:t>Toutefois, </a:t>
            </a:r>
            <a:r>
              <a:rPr lang="fr-FR" sz="2000" dirty="0">
                <a:solidFill>
                  <a:srgbClr val="00497E"/>
                </a:solidFill>
              </a:rPr>
              <a:t>celle-ci peut </a:t>
            </a:r>
            <a:r>
              <a:rPr lang="fr-FR" sz="2000" dirty="0">
                <a:solidFill>
                  <a:srgbClr val="BA242C"/>
                </a:solidFill>
              </a:rPr>
              <a:t>temporairement </a:t>
            </a:r>
            <a:br>
              <a:rPr lang="fr-FR" sz="2000" dirty="0">
                <a:solidFill>
                  <a:srgbClr val="BA242C"/>
                </a:solidFill>
              </a:rPr>
            </a:br>
            <a:r>
              <a:rPr lang="fr-FR" sz="2000" dirty="0">
                <a:solidFill>
                  <a:srgbClr val="BA242C"/>
                </a:solidFill>
              </a:rPr>
              <a:t>être masquée</a:t>
            </a:r>
            <a:r>
              <a:rPr lang="fr-FR" sz="2000" dirty="0">
                <a:solidFill>
                  <a:srgbClr val="C00000"/>
                </a:solidFill>
              </a:rPr>
              <a:t> </a:t>
            </a:r>
            <a:r>
              <a:rPr lang="fr-FR" sz="2000" dirty="0">
                <a:solidFill>
                  <a:srgbClr val="00497E"/>
                </a:solidFill>
              </a:rPr>
              <a:t>par la position de la victime </a:t>
            </a:r>
            <a:br>
              <a:rPr lang="fr-FR" sz="2000" dirty="0">
                <a:solidFill>
                  <a:srgbClr val="00497E"/>
                </a:solidFill>
              </a:rPr>
            </a:br>
            <a:r>
              <a:rPr lang="fr-FR" sz="2000" dirty="0">
                <a:solidFill>
                  <a:srgbClr val="00497E"/>
                </a:solidFill>
              </a:rPr>
              <a:t>ou un vêtement particulièrement absorbant (manteau, blouson, etc.).</a:t>
            </a:r>
            <a:endParaRPr lang="en-US" sz="2000" dirty="0">
              <a:solidFill>
                <a:srgbClr val="00497E"/>
              </a:solidFill>
            </a:endParaRPr>
          </a:p>
        </p:txBody>
      </p:sp>
      <p:pic>
        <p:nvPicPr>
          <p:cNvPr id="17" name="Image 16" descr="Une image contenant plein air, ciel, herbe, roue&#10;&#10;Description générée automatiquement">
            <a:extLst>
              <a:ext uri="{FF2B5EF4-FFF2-40B4-BE49-F238E27FC236}">
                <a16:creationId xmlns:a16="http://schemas.microsoft.com/office/drawing/2014/main" id="{CD715EE9-8E4E-0308-9796-7190A73FC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35204" y="3754247"/>
            <a:ext cx="3829639" cy="2249244"/>
          </a:xfrm>
          <a:prstGeom prst="roundRect">
            <a:avLst>
              <a:gd name="adj" fmla="val 11471"/>
            </a:avLst>
          </a:prstGeom>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D4605449-1C5D-8843-621B-B945BE36CD8A}"/>
              </a:ext>
            </a:extLst>
          </p:cNvPr>
          <p:cNvSpPr txBox="1"/>
          <p:nvPr/>
        </p:nvSpPr>
        <p:spPr>
          <a:xfrm rot="16200000">
            <a:off x="11031374" y="512250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Unsplash.com</a:t>
            </a:r>
            <a:endParaRPr lang="fr-FR" sz="600" i="1" dirty="0">
              <a:solidFill>
                <a:schemeClr val="bg1"/>
              </a:solidFill>
            </a:endParaRPr>
          </a:p>
        </p:txBody>
      </p:sp>
      <p:sp>
        <p:nvSpPr>
          <p:cNvPr id="3" name="Rectangle : coins arrondis 2">
            <a:extLst>
              <a:ext uri="{FF2B5EF4-FFF2-40B4-BE49-F238E27FC236}">
                <a16:creationId xmlns:a16="http://schemas.microsoft.com/office/drawing/2014/main" id="{C9442788-C472-37BD-1322-F9FD3B210958}"/>
              </a:ext>
            </a:extLst>
          </p:cNvPr>
          <p:cNvSpPr/>
          <p:nvPr/>
        </p:nvSpPr>
        <p:spPr>
          <a:xfrm>
            <a:off x="2004256" y="1674449"/>
            <a:ext cx="785634" cy="1734762"/>
          </a:xfrm>
          <a:prstGeom prst="roundRect">
            <a:avLst>
              <a:gd name="adj" fmla="val 1983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 coins arrondis 4">
            <a:extLst>
              <a:ext uri="{FF2B5EF4-FFF2-40B4-BE49-F238E27FC236}">
                <a16:creationId xmlns:a16="http://schemas.microsoft.com/office/drawing/2014/main" id="{A161B914-0784-D1CF-156D-E39F2C804F53}"/>
              </a:ext>
            </a:extLst>
          </p:cNvPr>
          <p:cNvSpPr/>
          <p:nvPr/>
        </p:nvSpPr>
        <p:spPr>
          <a:xfrm>
            <a:off x="2004257" y="2483705"/>
            <a:ext cx="785632" cy="642983"/>
          </a:xfrm>
          <a:prstGeom prst="roundRect">
            <a:avLst>
              <a:gd name="adj" fmla="val 4314"/>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 coins arrondis 17">
            <a:extLst>
              <a:ext uri="{FF2B5EF4-FFF2-40B4-BE49-F238E27FC236}">
                <a16:creationId xmlns:a16="http://schemas.microsoft.com/office/drawing/2014/main" id="{D066A3E7-6B7F-A1D2-3F2A-4BC9886E657C}"/>
              </a:ext>
            </a:extLst>
          </p:cNvPr>
          <p:cNvSpPr/>
          <p:nvPr/>
        </p:nvSpPr>
        <p:spPr>
          <a:xfrm>
            <a:off x="2004257" y="2028630"/>
            <a:ext cx="785633" cy="1380580"/>
          </a:xfrm>
          <a:prstGeom prst="roundRect">
            <a:avLst>
              <a:gd name="adj" fmla="val 4314"/>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Ellipse 18">
            <a:extLst>
              <a:ext uri="{FF2B5EF4-FFF2-40B4-BE49-F238E27FC236}">
                <a16:creationId xmlns:a16="http://schemas.microsoft.com/office/drawing/2014/main" id="{EF60DED2-DFCE-E290-FC5B-BCAE873D8E95}"/>
              </a:ext>
            </a:extLst>
          </p:cNvPr>
          <p:cNvSpPr/>
          <p:nvPr/>
        </p:nvSpPr>
        <p:spPr>
          <a:xfrm>
            <a:off x="1572935" y="2976498"/>
            <a:ext cx="1791076" cy="222578"/>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a:extLst>
              <a:ext uri="{FF2B5EF4-FFF2-40B4-BE49-F238E27FC236}">
                <a16:creationId xmlns:a16="http://schemas.microsoft.com/office/drawing/2014/main" id="{56E2E477-8701-618D-0657-1A464E3EE156}"/>
              </a:ext>
            </a:extLst>
          </p:cNvPr>
          <p:cNvSpPr/>
          <p:nvPr/>
        </p:nvSpPr>
        <p:spPr>
          <a:xfrm>
            <a:off x="1287337" y="2988941"/>
            <a:ext cx="2337108" cy="420269"/>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a:extLst>
              <a:ext uri="{FF2B5EF4-FFF2-40B4-BE49-F238E27FC236}">
                <a16:creationId xmlns:a16="http://schemas.microsoft.com/office/drawing/2014/main" id="{1BAF3649-C560-4FDC-F02D-DAECECA2D108}"/>
              </a:ext>
            </a:extLst>
          </p:cNvPr>
          <p:cNvSpPr/>
          <p:nvPr/>
        </p:nvSpPr>
        <p:spPr>
          <a:xfrm>
            <a:off x="1054100" y="2967413"/>
            <a:ext cx="2803582" cy="745249"/>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Vecteur gratuit Éraflure de tigre">
            <a:extLst>
              <a:ext uri="{FF2B5EF4-FFF2-40B4-BE49-F238E27FC236}">
                <a16:creationId xmlns:a16="http://schemas.microsoft.com/office/drawing/2014/main" id="{5D5BA6C2-4405-49A3-BCD0-483BEFA54A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7290" y="2486048"/>
            <a:ext cx="955652" cy="9556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B4395D61-1796-2D53-C2EA-3C62D193E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234" y="707277"/>
            <a:ext cx="2629344" cy="3008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ecteur gratuit contexte de la journée mondiale de l'eau">
            <a:extLst>
              <a:ext uri="{FF2B5EF4-FFF2-40B4-BE49-F238E27FC236}">
                <a16:creationId xmlns:a16="http://schemas.microsoft.com/office/drawing/2014/main" id="{8CC46464-1ACB-7114-91F6-150F479D93EB}"/>
              </a:ext>
            </a:extLst>
          </p:cNvPr>
          <p:cNvPicPr>
            <a:picLocks noChangeAspect="1" noChangeArrowheads="1"/>
          </p:cNvPicPr>
          <p:nvPr/>
        </p:nvPicPr>
        <p:blipFill>
          <a:blip r:embed="rId6">
            <a:duotone>
              <a:prstClr val="black"/>
              <a:srgbClr val="CC0000">
                <a:tint val="45000"/>
                <a:satMod val="400000"/>
              </a:srgbClr>
            </a:duotone>
            <a:extLst>
              <a:ext uri="{BEBA8EAE-BF5A-486C-A8C5-ECC9F3942E4B}">
                <a14:imgProps xmlns:a14="http://schemas.microsoft.com/office/drawing/2010/main">
                  <a14:imgLayer r:embed="rId7">
                    <a14:imgEffect>
                      <a14:backgroundRemoval t="10000" b="90000" l="10000" r="90000">
                        <a14:foregroundMark x1="33546" y1="55431" x2="31949" y2="64217"/>
                        <a14:backgroundMark x1="58307" y1="82268" x2="45367" y2="83546"/>
                        <a14:backgroundMark x1="45367" y1="83546" x2="43930" y2="82588"/>
                      </a14:backgroundRemoval>
                    </a14:imgEffect>
                  </a14:imgLayer>
                </a14:imgProps>
              </a:ext>
              <a:ext uri="{28A0092B-C50C-407E-A947-70E740481C1C}">
                <a14:useLocalDpi xmlns:a14="http://schemas.microsoft.com/office/drawing/2010/main" val="0"/>
              </a:ext>
            </a:extLst>
          </a:blip>
          <a:srcRect/>
          <a:stretch>
            <a:fillRect/>
          </a:stretch>
        </p:blipFill>
        <p:spPr bwMode="auto">
          <a:xfrm>
            <a:off x="1938283" y="2741353"/>
            <a:ext cx="1008044" cy="100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45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xit" presetSubtype="0" fill="hold" grpId="0"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xit" presetSubtype="0" fill="hold" grpId="0"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xit" presetSubtype="0" fill="hold" grpId="0"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animBg="1"/>
      <p:bldP spid="5" grpId="0" animBg="1"/>
      <p:bldP spid="18" grpId="0" animBg="1"/>
      <p:bldP spid="19" grpId="0" animBg="1"/>
      <p:bldP spid="20"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Compression manuelle – </a:t>
            </a:r>
            <a:br>
              <a:rPr lang="fr-FR" dirty="0">
                <a:solidFill>
                  <a:srgbClr val="C00000"/>
                </a:solidFill>
              </a:rPr>
            </a:br>
            <a:r>
              <a:rPr lang="fr-FR" dirty="0">
                <a:solidFill>
                  <a:srgbClr val="C00000"/>
                </a:solidFill>
              </a:rPr>
              <a:t>Pansement compressif – Garrot</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Démonstration Commentée Justifiée</a:t>
            </a:r>
          </a:p>
        </p:txBody>
      </p:sp>
    </p:spTree>
    <p:extLst>
      <p:ext uri="{BB962C8B-B14F-4D97-AF65-F5344CB8AC3E}">
        <p14:creationId xmlns:p14="http://schemas.microsoft.com/office/powerpoint/2010/main" val="295444561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1E2CA73-29B0-2BEF-05BF-E18307B6CF96}"/>
              </a:ext>
            </a:extLst>
          </p:cNvPr>
          <p:cNvSpPr>
            <a:spLocks noGrp="1"/>
          </p:cNvSpPr>
          <p:nvPr>
            <p:ph type="body" sz="quarter" idx="10"/>
          </p:nvPr>
        </p:nvSpPr>
        <p:spPr>
          <a:prstGeom prst="rect">
            <a:avLst/>
          </a:prstGeom>
        </p:spPr>
        <p:txBody>
          <a:bodyPr/>
          <a:lstStyle/>
          <a:p>
            <a:r>
              <a:rPr lang="fr-FR" dirty="0"/>
              <a:t>LES Hémorragies externes</a:t>
            </a:r>
          </a:p>
        </p:txBody>
      </p:sp>
      <p:sp>
        <p:nvSpPr>
          <p:cNvPr id="2" name="Rectangle : coins arrondis 1">
            <a:extLst>
              <a:ext uri="{FF2B5EF4-FFF2-40B4-BE49-F238E27FC236}">
                <a16:creationId xmlns:a16="http://schemas.microsoft.com/office/drawing/2014/main" id="{99B0C2B8-B15B-80A9-B33C-747CFFADD4A3}"/>
              </a:ext>
            </a:extLst>
          </p:cNvPr>
          <p:cNvSpPr/>
          <p:nvPr/>
        </p:nvSpPr>
        <p:spPr>
          <a:xfrm>
            <a:off x="5851564" y="3557466"/>
            <a:ext cx="5740400" cy="1200483"/>
          </a:xfrm>
          <a:prstGeom prst="roundRect">
            <a:avLst>
              <a:gd name="adj" fmla="val 7929"/>
            </a:avLst>
          </a:prstGeom>
          <a:solidFill>
            <a:srgbClr val="F8E0E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6">
            <a:extLst>
              <a:ext uri="{FF2B5EF4-FFF2-40B4-BE49-F238E27FC236}">
                <a16:creationId xmlns:a16="http://schemas.microsoft.com/office/drawing/2014/main" id="{4DD2CF5B-3AF3-BEE2-3337-BBE11745D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613" y="2050553"/>
            <a:ext cx="1549822" cy="1549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 coins arrondis 4">
            <a:extLst>
              <a:ext uri="{FF2B5EF4-FFF2-40B4-BE49-F238E27FC236}">
                <a16:creationId xmlns:a16="http://schemas.microsoft.com/office/drawing/2014/main" id="{EF969728-0B61-ED15-EA3E-8C49C5D89173}"/>
              </a:ext>
            </a:extLst>
          </p:cNvPr>
          <p:cNvSpPr/>
          <p:nvPr/>
        </p:nvSpPr>
        <p:spPr>
          <a:xfrm>
            <a:off x="8483084" y="2694157"/>
            <a:ext cx="542395" cy="245314"/>
          </a:xfrm>
          <a:prstGeom prst="roundRect">
            <a:avLst>
              <a:gd name="adj" fmla="val 3058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 coins arrondis 5">
            <a:extLst>
              <a:ext uri="{FF2B5EF4-FFF2-40B4-BE49-F238E27FC236}">
                <a16:creationId xmlns:a16="http://schemas.microsoft.com/office/drawing/2014/main" id="{8EBAA8B7-843C-1826-C807-1B652DFC9DEE}"/>
              </a:ext>
            </a:extLst>
          </p:cNvPr>
          <p:cNvSpPr/>
          <p:nvPr/>
        </p:nvSpPr>
        <p:spPr>
          <a:xfrm>
            <a:off x="9066330" y="2694322"/>
            <a:ext cx="284405" cy="24531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e 6">
            <a:extLst>
              <a:ext uri="{FF2B5EF4-FFF2-40B4-BE49-F238E27FC236}">
                <a16:creationId xmlns:a16="http://schemas.microsoft.com/office/drawing/2014/main" id="{989D7028-CAE8-D730-3E01-54F5FA6B6950}"/>
              </a:ext>
            </a:extLst>
          </p:cNvPr>
          <p:cNvGrpSpPr/>
          <p:nvPr/>
        </p:nvGrpSpPr>
        <p:grpSpPr>
          <a:xfrm>
            <a:off x="450001" y="1586934"/>
            <a:ext cx="780053" cy="778126"/>
            <a:chOff x="536288" y="799534"/>
            <a:chExt cx="780053" cy="778126"/>
          </a:xfrm>
        </p:grpSpPr>
        <p:sp>
          <p:nvSpPr>
            <p:cNvPr id="10" name="Rectangle : coins arrondis 9">
              <a:extLst>
                <a:ext uri="{FF2B5EF4-FFF2-40B4-BE49-F238E27FC236}">
                  <a16:creationId xmlns:a16="http://schemas.microsoft.com/office/drawing/2014/main" id="{5357AAED-6CF1-95BA-4316-4BA203274A27}"/>
                </a:ext>
              </a:extLst>
            </p:cNvPr>
            <p:cNvSpPr/>
            <p:nvPr/>
          </p:nvSpPr>
          <p:spPr>
            <a:xfrm>
              <a:off x="536288" y="799534"/>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01E90DE8-8844-F684-E77C-F75E5338C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63" y="907046"/>
              <a:ext cx="563102" cy="563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id="{60558BC5-1ED9-25C5-07CA-E54569839FD7}"/>
              </a:ext>
            </a:extLst>
          </p:cNvPr>
          <p:cNvGrpSpPr/>
          <p:nvPr/>
        </p:nvGrpSpPr>
        <p:grpSpPr>
          <a:xfrm>
            <a:off x="1108878" y="2452221"/>
            <a:ext cx="780053" cy="778126"/>
            <a:chOff x="576487" y="1649577"/>
            <a:chExt cx="780053" cy="778126"/>
          </a:xfrm>
        </p:grpSpPr>
        <p:sp>
          <p:nvSpPr>
            <p:cNvPr id="14" name="Rectangle : coins arrondis 13">
              <a:extLst>
                <a:ext uri="{FF2B5EF4-FFF2-40B4-BE49-F238E27FC236}">
                  <a16:creationId xmlns:a16="http://schemas.microsoft.com/office/drawing/2014/main" id="{B5F03C48-285A-9FEE-502F-1219FD45E18F}"/>
                </a:ext>
              </a:extLst>
            </p:cNvPr>
            <p:cNvSpPr/>
            <p:nvPr/>
          </p:nvSpPr>
          <p:spPr>
            <a:xfrm>
              <a:off x="576487" y="1649577"/>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a:extLst>
                <a:ext uri="{FF2B5EF4-FFF2-40B4-BE49-F238E27FC236}">
                  <a16:creationId xmlns:a16="http://schemas.microsoft.com/office/drawing/2014/main" id="{E3557F69-EDFA-DEE2-4A5C-985E1EE09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87" y="1659310"/>
              <a:ext cx="699654" cy="6996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D860E31E-4CE4-E8F2-CD7E-58C9E644F122}"/>
              </a:ext>
            </a:extLst>
          </p:cNvPr>
          <p:cNvGrpSpPr/>
          <p:nvPr/>
        </p:nvGrpSpPr>
        <p:grpSpPr>
          <a:xfrm>
            <a:off x="1808532" y="3304808"/>
            <a:ext cx="780053" cy="778126"/>
            <a:chOff x="553481" y="2538393"/>
            <a:chExt cx="780053" cy="778126"/>
          </a:xfrm>
        </p:grpSpPr>
        <p:sp>
          <p:nvSpPr>
            <p:cNvPr id="20" name="Rectangle : coins arrondis 19">
              <a:extLst>
                <a:ext uri="{FF2B5EF4-FFF2-40B4-BE49-F238E27FC236}">
                  <a16:creationId xmlns:a16="http://schemas.microsoft.com/office/drawing/2014/main" id="{65DA7DAC-A617-A534-9445-A702C358FDD5}"/>
                </a:ext>
              </a:extLst>
            </p:cNvPr>
            <p:cNvSpPr/>
            <p:nvPr/>
          </p:nvSpPr>
          <p:spPr>
            <a:xfrm>
              <a:off x="553481" y="2538393"/>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6">
              <a:extLst>
                <a:ext uri="{FF2B5EF4-FFF2-40B4-BE49-F238E27FC236}">
                  <a16:creationId xmlns:a16="http://schemas.microsoft.com/office/drawing/2014/main" id="{8635A74F-7CC4-B1FF-CD61-7601A9906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66" y="2599010"/>
              <a:ext cx="659275" cy="659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e 30">
            <a:extLst>
              <a:ext uri="{FF2B5EF4-FFF2-40B4-BE49-F238E27FC236}">
                <a16:creationId xmlns:a16="http://schemas.microsoft.com/office/drawing/2014/main" id="{EFDBBAEB-912F-1FE2-C9F9-B01365C95EB9}"/>
              </a:ext>
            </a:extLst>
          </p:cNvPr>
          <p:cNvGrpSpPr/>
          <p:nvPr/>
        </p:nvGrpSpPr>
        <p:grpSpPr>
          <a:xfrm>
            <a:off x="3311244" y="4953984"/>
            <a:ext cx="780052" cy="778126"/>
            <a:chOff x="2540000" y="3022600"/>
            <a:chExt cx="780052" cy="778126"/>
          </a:xfrm>
        </p:grpSpPr>
        <p:sp>
          <p:nvSpPr>
            <p:cNvPr id="32" name="Rectangle : coins arrondis 31">
              <a:extLst>
                <a:ext uri="{FF2B5EF4-FFF2-40B4-BE49-F238E27FC236}">
                  <a16:creationId xmlns:a16="http://schemas.microsoft.com/office/drawing/2014/main" id="{19FC0C8E-76E2-E533-241E-C8DCBF95896D}"/>
                </a:ext>
              </a:extLst>
            </p:cNvPr>
            <p:cNvSpPr/>
            <p:nvPr/>
          </p:nvSpPr>
          <p:spPr>
            <a:xfrm>
              <a:off x="2540000" y="3022600"/>
              <a:ext cx="780052" cy="778126"/>
            </a:xfrm>
            <a:prstGeom prst="roundRect">
              <a:avLst/>
            </a:prstGeom>
            <a:solidFill>
              <a:schemeClr val="bg1"/>
            </a:solidFill>
            <a:ln>
              <a:solidFill>
                <a:srgbClr val="00467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Picture 8">
              <a:extLst>
                <a:ext uri="{FF2B5EF4-FFF2-40B4-BE49-F238E27FC236}">
                  <a16:creationId xmlns:a16="http://schemas.microsoft.com/office/drawing/2014/main" id="{9D222D9F-C551-36C2-35CC-1772D1886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7354" y="3071076"/>
              <a:ext cx="665344" cy="6653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Connecteur : en arc 28">
            <a:extLst>
              <a:ext uri="{FF2B5EF4-FFF2-40B4-BE49-F238E27FC236}">
                <a16:creationId xmlns:a16="http://schemas.microsoft.com/office/drawing/2014/main" id="{9E486AA9-4F4A-38AB-C9CE-AD224F5C06EA}"/>
              </a:ext>
            </a:extLst>
          </p:cNvPr>
          <p:cNvCxnSpPr>
            <a:stCxn id="10" idx="2"/>
            <a:endCxn id="17" idx="1"/>
          </p:cNvCxnSpPr>
          <p:nvPr/>
        </p:nvCxnSpPr>
        <p:spPr>
          <a:xfrm rot="16200000" flipH="1">
            <a:off x="751093" y="2453995"/>
            <a:ext cx="446721" cy="268850"/>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rc 29">
            <a:extLst>
              <a:ext uri="{FF2B5EF4-FFF2-40B4-BE49-F238E27FC236}">
                <a16:creationId xmlns:a16="http://schemas.microsoft.com/office/drawing/2014/main" id="{80062A84-4D89-99DD-F46B-A252B11942DF}"/>
              </a:ext>
            </a:extLst>
          </p:cNvPr>
          <p:cNvCxnSpPr>
            <a:cxnSpLocks/>
            <a:stCxn id="14" idx="2"/>
            <a:endCxn id="20" idx="1"/>
          </p:cNvCxnSpPr>
          <p:nvPr/>
        </p:nvCxnSpPr>
        <p:spPr>
          <a:xfrm rot="16200000" flipH="1">
            <a:off x="1421956" y="3307295"/>
            <a:ext cx="463524" cy="309627"/>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Connecteur : en arc 32">
            <a:extLst>
              <a:ext uri="{FF2B5EF4-FFF2-40B4-BE49-F238E27FC236}">
                <a16:creationId xmlns:a16="http://schemas.microsoft.com/office/drawing/2014/main" id="{126CB435-5E3F-5959-B6E6-5661C02797E9}"/>
              </a:ext>
            </a:extLst>
          </p:cNvPr>
          <p:cNvCxnSpPr>
            <a:cxnSpLocks/>
            <a:stCxn id="20" idx="2"/>
          </p:cNvCxnSpPr>
          <p:nvPr/>
        </p:nvCxnSpPr>
        <p:spPr>
          <a:xfrm rot="16200000" flipH="1">
            <a:off x="2137588" y="4143904"/>
            <a:ext cx="454575" cy="332633"/>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rc 35">
            <a:extLst>
              <a:ext uri="{FF2B5EF4-FFF2-40B4-BE49-F238E27FC236}">
                <a16:creationId xmlns:a16="http://schemas.microsoft.com/office/drawing/2014/main" id="{FAB3A4C8-3C13-E699-3E19-5AFE0954F1A9}"/>
              </a:ext>
            </a:extLst>
          </p:cNvPr>
          <p:cNvCxnSpPr>
            <a:cxnSpLocks/>
            <a:endCxn id="32" idx="1"/>
          </p:cNvCxnSpPr>
          <p:nvPr/>
        </p:nvCxnSpPr>
        <p:spPr>
          <a:xfrm rot="16200000" flipH="1">
            <a:off x="2903519" y="4935322"/>
            <a:ext cx="425424" cy="390026"/>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A38AFF83-5CE8-F004-CB39-5E2B944B86D1}"/>
              </a:ext>
            </a:extLst>
          </p:cNvPr>
          <p:cNvSpPr txBox="1"/>
          <p:nvPr/>
        </p:nvSpPr>
        <p:spPr>
          <a:xfrm>
            <a:off x="1389238" y="1778048"/>
            <a:ext cx="2135909" cy="367005"/>
          </a:xfrm>
          <a:prstGeom prst="rect">
            <a:avLst/>
          </a:prstGeom>
          <a:noFill/>
        </p:spPr>
        <p:txBody>
          <a:bodyPr wrap="square" rtlCol="0">
            <a:spAutoFit/>
          </a:bodyPr>
          <a:lstStyle/>
          <a:p>
            <a:r>
              <a:rPr lang="fr-FR" b="1" dirty="0">
                <a:solidFill>
                  <a:srgbClr val="00497E"/>
                </a:solidFill>
                <a:latin typeface="Arial" panose="020B0604020202020204" pitchFamily="34" charset="0"/>
                <a:cs typeface="Arial" panose="020B0604020202020204" pitchFamily="34" charset="0"/>
              </a:rPr>
              <a:t>Constater</a:t>
            </a:r>
          </a:p>
        </p:txBody>
      </p:sp>
      <p:sp>
        <p:nvSpPr>
          <p:cNvPr id="41" name="ZoneTexte 40">
            <a:extLst>
              <a:ext uri="{FF2B5EF4-FFF2-40B4-BE49-F238E27FC236}">
                <a16:creationId xmlns:a16="http://schemas.microsoft.com/office/drawing/2014/main" id="{0B4F27E3-20B3-AF97-1181-4F47C92B9679}"/>
              </a:ext>
            </a:extLst>
          </p:cNvPr>
          <p:cNvSpPr txBox="1"/>
          <p:nvPr/>
        </p:nvSpPr>
        <p:spPr>
          <a:xfrm>
            <a:off x="2052741" y="2529699"/>
            <a:ext cx="3614721" cy="584775"/>
          </a:xfrm>
          <a:prstGeom prst="rect">
            <a:avLst/>
          </a:prstGeom>
          <a:noFill/>
        </p:spPr>
        <p:txBody>
          <a:bodyPr wrap="square" rtlCol="0">
            <a:spAutoFit/>
          </a:bodyPr>
          <a:lstStyle/>
          <a:p>
            <a:r>
              <a:rPr lang="fr-FR" b="1" dirty="0">
                <a:solidFill>
                  <a:srgbClr val="00497E"/>
                </a:solidFill>
                <a:latin typeface="Arial" panose="020B0604020202020204" pitchFamily="34" charset="0"/>
                <a:cs typeface="Arial" panose="020B0604020202020204" pitchFamily="34" charset="0"/>
              </a:rPr>
              <a:t>Comprimer / Faire comprimer </a:t>
            </a:r>
            <a:br>
              <a:rPr lang="fr-FR" b="1" dirty="0">
                <a:solidFill>
                  <a:srgbClr val="00497E"/>
                </a:solidFill>
                <a:latin typeface="Arial" panose="020B0604020202020204" pitchFamily="34" charset="0"/>
                <a:cs typeface="Arial" panose="020B0604020202020204" pitchFamily="34" charset="0"/>
              </a:rPr>
            </a:br>
            <a:r>
              <a:rPr lang="fr-FR" sz="1400" dirty="0">
                <a:solidFill>
                  <a:srgbClr val="00497E"/>
                </a:solidFill>
                <a:latin typeface="Arial" panose="020B0604020202020204" pitchFamily="34" charset="0"/>
                <a:cs typeface="Arial" panose="020B0604020202020204" pitchFamily="34" charset="0"/>
              </a:rPr>
              <a:t>si possible</a:t>
            </a:r>
          </a:p>
        </p:txBody>
      </p:sp>
      <p:sp>
        <p:nvSpPr>
          <p:cNvPr id="69" name="ZoneTexte 68">
            <a:extLst>
              <a:ext uri="{FF2B5EF4-FFF2-40B4-BE49-F238E27FC236}">
                <a16:creationId xmlns:a16="http://schemas.microsoft.com/office/drawing/2014/main" id="{8BD982A4-BC7B-92CD-1EB3-4DEBB58F15DD}"/>
              </a:ext>
            </a:extLst>
          </p:cNvPr>
          <p:cNvSpPr txBox="1"/>
          <p:nvPr/>
        </p:nvSpPr>
        <p:spPr>
          <a:xfrm>
            <a:off x="2724197" y="3510368"/>
            <a:ext cx="2135909" cy="367005"/>
          </a:xfrm>
          <a:prstGeom prst="rect">
            <a:avLst/>
          </a:prstGeom>
          <a:noFill/>
        </p:spPr>
        <p:txBody>
          <a:bodyPr wrap="square" rtlCol="0">
            <a:spAutoFit/>
          </a:bodyPr>
          <a:lstStyle/>
          <a:p>
            <a:r>
              <a:rPr lang="fr-FR" b="1" dirty="0">
                <a:solidFill>
                  <a:srgbClr val="00497E"/>
                </a:solidFill>
                <a:latin typeface="Arial" panose="020B0604020202020204" pitchFamily="34" charset="0"/>
                <a:cs typeface="Arial" panose="020B0604020202020204" pitchFamily="34" charset="0"/>
              </a:rPr>
              <a:t>Allonger</a:t>
            </a:r>
          </a:p>
        </p:txBody>
      </p:sp>
      <p:sp>
        <p:nvSpPr>
          <p:cNvPr id="70" name="ZoneTexte 69">
            <a:extLst>
              <a:ext uri="{FF2B5EF4-FFF2-40B4-BE49-F238E27FC236}">
                <a16:creationId xmlns:a16="http://schemas.microsoft.com/office/drawing/2014/main" id="{A742E255-B694-7714-540E-D79DABE4A67E}"/>
              </a:ext>
            </a:extLst>
          </p:cNvPr>
          <p:cNvSpPr txBox="1"/>
          <p:nvPr/>
        </p:nvSpPr>
        <p:spPr>
          <a:xfrm>
            <a:off x="3473155" y="4347120"/>
            <a:ext cx="2135909" cy="367005"/>
          </a:xfrm>
          <a:prstGeom prst="rect">
            <a:avLst/>
          </a:prstGeom>
          <a:noFill/>
        </p:spPr>
        <p:txBody>
          <a:bodyPr wrap="square" rtlCol="0">
            <a:spAutoFit/>
          </a:bodyPr>
          <a:lstStyle/>
          <a:p>
            <a:r>
              <a:rPr lang="fr-FR" b="1" dirty="0">
                <a:solidFill>
                  <a:srgbClr val="00497E"/>
                </a:solidFill>
                <a:latin typeface="Arial" panose="020B0604020202020204" pitchFamily="34" charset="0"/>
                <a:cs typeface="Arial" panose="020B0604020202020204" pitchFamily="34" charset="0"/>
              </a:rPr>
              <a:t>Alerter</a:t>
            </a:r>
          </a:p>
        </p:txBody>
      </p:sp>
      <p:sp>
        <p:nvSpPr>
          <p:cNvPr id="71" name="ZoneTexte 70">
            <a:extLst>
              <a:ext uri="{FF2B5EF4-FFF2-40B4-BE49-F238E27FC236}">
                <a16:creationId xmlns:a16="http://schemas.microsoft.com/office/drawing/2014/main" id="{D10477D1-A9CD-90D0-796A-6C28771DEB34}"/>
              </a:ext>
            </a:extLst>
          </p:cNvPr>
          <p:cNvSpPr txBox="1"/>
          <p:nvPr/>
        </p:nvSpPr>
        <p:spPr>
          <a:xfrm>
            <a:off x="4172485" y="5130334"/>
            <a:ext cx="2459131" cy="646331"/>
          </a:xfrm>
          <a:prstGeom prst="rect">
            <a:avLst/>
          </a:prstGeom>
          <a:noFill/>
        </p:spPr>
        <p:txBody>
          <a:bodyPr wrap="square" rtlCol="0">
            <a:spAutoFit/>
          </a:bodyPr>
          <a:lstStyle/>
          <a:p>
            <a:r>
              <a:rPr lang="fr-FR" b="1" dirty="0">
                <a:solidFill>
                  <a:srgbClr val="00497E"/>
                </a:solidFill>
                <a:latin typeface="Arial" panose="020B0604020202020204" pitchFamily="34" charset="0"/>
                <a:cs typeface="Arial" panose="020B0604020202020204" pitchFamily="34" charset="0"/>
              </a:rPr>
              <a:t>Surveiller / Protéger</a:t>
            </a:r>
            <a:br>
              <a:rPr lang="fr-FR" b="1" dirty="0">
                <a:solidFill>
                  <a:srgbClr val="00497E"/>
                </a:solidFill>
                <a:latin typeface="Arial" panose="020B0604020202020204" pitchFamily="34" charset="0"/>
                <a:cs typeface="Arial" panose="020B0604020202020204" pitchFamily="34" charset="0"/>
              </a:rPr>
            </a:br>
            <a:r>
              <a:rPr lang="fr-FR" b="1" dirty="0">
                <a:solidFill>
                  <a:srgbClr val="00497E"/>
                </a:solidFill>
                <a:latin typeface="Arial" panose="020B0604020202020204" pitchFamily="34" charset="0"/>
                <a:cs typeface="Arial" panose="020B0604020202020204" pitchFamily="34" charset="0"/>
              </a:rPr>
              <a:t>Rassurer</a:t>
            </a:r>
          </a:p>
        </p:txBody>
      </p:sp>
      <p:sp>
        <p:nvSpPr>
          <p:cNvPr id="72" name="Rectangle : coins arrondis 71">
            <a:extLst>
              <a:ext uri="{FF2B5EF4-FFF2-40B4-BE49-F238E27FC236}">
                <a16:creationId xmlns:a16="http://schemas.microsoft.com/office/drawing/2014/main" id="{D4CBCACE-C3C8-D6DE-E8B8-F96C775FD26C}"/>
              </a:ext>
            </a:extLst>
          </p:cNvPr>
          <p:cNvSpPr/>
          <p:nvPr/>
        </p:nvSpPr>
        <p:spPr>
          <a:xfrm>
            <a:off x="7838243" y="2763379"/>
            <a:ext cx="824743" cy="106870"/>
          </a:xfrm>
          <a:prstGeom prst="roundRect">
            <a:avLst>
              <a:gd name="adj" fmla="val 202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 avec coins arrondis en haut 72">
            <a:extLst>
              <a:ext uri="{FF2B5EF4-FFF2-40B4-BE49-F238E27FC236}">
                <a16:creationId xmlns:a16="http://schemas.microsoft.com/office/drawing/2014/main" id="{32669A39-ECC8-361C-82AC-E14630D268F3}"/>
              </a:ext>
            </a:extLst>
          </p:cNvPr>
          <p:cNvSpPr/>
          <p:nvPr/>
        </p:nvSpPr>
        <p:spPr>
          <a:xfrm>
            <a:off x="7838243" y="2763379"/>
            <a:ext cx="824743" cy="6529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 avec coins arrondis en haut 73">
            <a:extLst>
              <a:ext uri="{FF2B5EF4-FFF2-40B4-BE49-F238E27FC236}">
                <a16:creationId xmlns:a16="http://schemas.microsoft.com/office/drawing/2014/main" id="{E7761347-BA46-D086-FDAE-992DEDD427CE}"/>
              </a:ext>
            </a:extLst>
          </p:cNvPr>
          <p:cNvSpPr/>
          <p:nvPr/>
        </p:nvSpPr>
        <p:spPr>
          <a:xfrm>
            <a:off x="8494740" y="2694322"/>
            <a:ext cx="519084" cy="1343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c partiel 51">
            <a:extLst>
              <a:ext uri="{FF2B5EF4-FFF2-40B4-BE49-F238E27FC236}">
                <a16:creationId xmlns:a16="http://schemas.microsoft.com/office/drawing/2014/main" id="{753D9443-7811-AC27-8497-DE693CA592A6}"/>
              </a:ext>
            </a:extLst>
          </p:cNvPr>
          <p:cNvSpPr/>
          <p:nvPr/>
        </p:nvSpPr>
        <p:spPr>
          <a:xfrm rot="5400000">
            <a:off x="9099379" y="2673973"/>
            <a:ext cx="214566" cy="255265"/>
          </a:xfrm>
          <a:prstGeom prst="pie">
            <a:avLst>
              <a:gd name="adj1" fmla="val 5400000"/>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Ellipse 75">
            <a:extLst>
              <a:ext uri="{FF2B5EF4-FFF2-40B4-BE49-F238E27FC236}">
                <a16:creationId xmlns:a16="http://schemas.microsoft.com/office/drawing/2014/main" id="{3509A329-F2EA-029B-D6F8-EC09D5AEF824}"/>
              </a:ext>
            </a:extLst>
          </p:cNvPr>
          <p:cNvSpPr/>
          <p:nvPr/>
        </p:nvSpPr>
        <p:spPr>
          <a:xfrm>
            <a:off x="6397226" y="2840704"/>
            <a:ext cx="580962" cy="201578"/>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Ellipse 76">
            <a:extLst>
              <a:ext uri="{FF2B5EF4-FFF2-40B4-BE49-F238E27FC236}">
                <a16:creationId xmlns:a16="http://schemas.microsoft.com/office/drawing/2014/main" id="{E0329967-A030-D822-4B5D-DFE4ED2FE4FA}"/>
              </a:ext>
            </a:extLst>
          </p:cNvPr>
          <p:cNvSpPr/>
          <p:nvPr/>
        </p:nvSpPr>
        <p:spPr>
          <a:xfrm>
            <a:off x="6594542" y="1552729"/>
            <a:ext cx="189957" cy="2141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 coins arrondis 77">
            <a:extLst>
              <a:ext uri="{FF2B5EF4-FFF2-40B4-BE49-F238E27FC236}">
                <a16:creationId xmlns:a16="http://schemas.microsoft.com/office/drawing/2014/main" id="{C88507C4-F6C5-640B-E237-C081845B6ECC}"/>
              </a:ext>
            </a:extLst>
          </p:cNvPr>
          <p:cNvSpPr/>
          <p:nvPr/>
        </p:nvSpPr>
        <p:spPr>
          <a:xfrm>
            <a:off x="6533848" y="2311842"/>
            <a:ext cx="307718" cy="61720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 coins arrondis 78">
            <a:extLst>
              <a:ext uri="{FF2B5EF4-FFF2-40B4-BE49-F238E27FC236}">
                <a16:creationId xmlns:a16="http://schemas.microsoft.com/office/drawing/2014/main" id="{730ABF8D-DB80-1F8D-EB80-825583FA56E4}"/>
              </a:ext>
            </a:extLst>
          </p:cNvPr>
          <p:cNvSpPr/>
          <p:nvPr/>
        </p:nvSpPr>
        <p:spPr>
          <a:xfrm>
            <a:off x="6449153" y="1844377"/>
            <a:ext cx="468724" cy="458230"/>
          </a:xfrm>
          <a:prstGeom prst="roundRect">
            <a:avLst>
              <a:gd name="adj" fmla="val 1501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 coins arrondis 79">
            <a:extLst>
              <a:ext uri="{FF2B5EF4-FFF2-40B4-BE49-F238E27FC236}">
                <a16:creationId xmlns:a16="http://schemas.microsoft.com/office/drawing/2014/main" id="{F14E878A-11A0-CDB6-AF07-F1260AC212F7}"/>
              </a:ext>
            </a:extLst>
          </p:cNvPr>
          <p:cNvSpPr/>
          <p:nvPr/>
        </p:nvSpPr>
        <p:spPr>
          <a:xfrm>
            <a:off x="6458389" y="2013201"/>
            <a:ext cx="468724" cy="298641"/>
          </a:xfrm>
          <a:prstGeom prst="roundRect">
            <a:avLst>
              <a:gd name="adj" fmla="val 90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descr="Vecteur gratuit Éraflure de tigre">
            <a:extLst>
              <a:ext uri="{FF2B5EF4-FFF2-40B4-BE49-F238E27FC236}">
                <a16:creationId xmlns:a16="http://schemas.microsoft.com/office/drawing/2014/main" id="{1F42C662-6D3C-1C06-FC0C-ECED8ED21A7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31633" y="2013201"/>
            <a:ext cx="307718" cy="291950"/>
          </a:xfrm>
          <a:prstGeom prst="rect">
            <a:avLst/>
          </a:prstGeom>
          <a:noFill/>
          <a:extLst>
            <a:ext uri="{909E8E84-426E-40DD-AFC4-6F175D3DCCD1}">
              <a14:hiddenFill xmlns:a14="http://schemas.microsoft.com/office/drawing/2010/main">
                <a:solidFill>
                  <a:srgbClr val="FFFFFF"/>
                </a:solidFill>
              </a14:hiddenFill>
            </a:ext>
          </a:extLst>
        </p:spPr>
      </p:pic>
      <p:sp>
        <p:nvSpPr>
          <p:cNvPr id="82" name="Ellipse 81">
            <a:extLst>
              <a:ext uri="{FF2B5EF4-FFF2-40B4-BE49-F238E27FC236}">
                <a16:creationId xmlns:a16="http://schemas.microsoft.com/office/drawing/2014/main" id="{F8C4806A-2E0F-AD2F-DAD1-03057388BE97}"/>
              </a:ext>
            </a:extLst>
          </p:cNvPr>
          <p:cNvSpPr/>
          <p:nvPr/>
        </p:nvSpPr>
        <p:spPr>
          <a:xfrm>
            <a:off x="6233564" y="2828846"/>
            <a:ext cx="950125" cy="31329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4">
            <a:extLst>
              <a:ext uri="{FF2B5EF4-FFF2-40B4-BE49-F238E27FC236}">
                <a16:creationId xmlns:a16="http://schemas.microsoft.com/office/drawing/2014/main" id="{975415D5-4D61-A083-FB40-9204F9FF23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581" y="1506549"/>
            <a:ext cx="1472252" cy="1472252"/>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Connecteur droit avec flèche 83">
            <a:extLst>
              <a:ext uri="{FF2B5EF4-FFF2-40B4-BE49-F238E27FC236}">
                <a16:creationId xmlns:a16="http://schemas.microsoft.com/office/drawing/2014/main" id="{FDC439A4-B5FA-B55D-C7AE-6DE8C03062D3}"/>
              </a:ext>
            </a:extLst>
          </p:cNvPr>
          <p:cNvCxnSpPr/>
          <p:nvPr/>
        </p:nvCxnSpPr>
        <p:spPr>
          <a:xfrm flipH="1">
            <a:off x="6917877" y="1664947"/>
            <a:ext cx="265812" cy="0"/>
          </a:xfrm>
          <a:prstGeom prst="straightConnector1">
            <a:avLst/>
          </a:prstGeom>
          <a:ln w="28575">
            <a:solidFill>
              <a:srgbClr val="00529B"/>
            </a:solidFill>
            <a:tailEnd type="triangle"/>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B3021DBE-FC0D-9013-62E8-79E3EC634FF4}"/>
              </a:ext>
            </a:extLst>
          </p:cNvPr>
          <p:cNvSpPr txBox="1"/>
          <p:nvPr/>
        </p:nvSpPr>
        <p:spPr>
          <a:xfrm>
            <a:off x="7332777" y="1425552"/>
            <a:ext cx="4084130" cy="461665"/>
          </a:xfrm>
          <a:prstGeom prst="rect">
            <a:avLst/>
          </a:prstGeom>
          <a:noFill/>
        </p:spPr>
        <p:txBody>
          <a:bodyPr wrap="square" rtlCol="0">
            <a:spAutoFit/>
          </a:bodyPr>
          <a:lstStyle/>
          <a:p>
            <a:r>
              <a:rPr lang="fr-FR" sz="1200" i="1" dirty="0">
                <a:solidFill>
                  <a:srgbClr val="00497E"/>
                </a:solidFill>
              </a:rPr>
              <a:t>Si l’on laisse la victime debout, le sang aura du mal </a:t>
            </a:r>
          </a:p>
          <a:p>
            <a:r>
              <a:rPr lang="fr-FR" sz="1200" i="1" dirty="0">
                <a:solidFill>
                  <a:srgbClr val="00497E"/>
                </a:solidFill>
              </a:rPr>
              <a:t>à arriver au cerveau. Un malaise peut se produire.</a:t>
            </a:r>
          </a:p>
        </p:txBody>
      </p:sp>
      <p:cxnSp>
        <p:nvCxnSpPr>
          <p:cNvPr id="86" name="Connecteur droit avec flèche 85">
            <a:extLst>
              <a:ext uri="{FF2B5EF4-FFF2-40B4-BE49-F238E27FC236}">
                <a16:creationId xmlns:a16="http://schemas.microsoft.com/office/drawing/2014/main" id="{3F77AD16-6A71-2E25-BEAF-BFA67AB2F421}"/>
              </a:ext>
            </a:extLst>
          </p:cNvPr>
          <p:cNvCxnSpPr>
            <a:cxnSpLocks/>
          </p:cNvCxnSpPr>
          <p:nvPr/>
        </p:nvCxnSpPr>
        <p:spPr>
          <a:xfrm>
            <a:off x="8848604" y="2416532"/>
            <a:ext cx="0" cy="226334"/>
          </a:xfrm>
          <a:prstGeom prst="straightConnector1">
            <a:avLst/>
          </a:prstGeom>
          <a:ln w="28575">
            <a:solidFill>
              <a:srgbClr val="00529B"/>
            </a:solidFill>
            <a:tailEnd type="triangle"/>
          </a:ln>
        </p:spPr>
        <p:style>
          <a:lnRef idx="1">
            <a:schemeClr val="accent1"/>
          </a:lnRef>
          <a:fillRef idx="0">
            <a:schemeClr val="accent1"/>
          </a:fillRef>
          <a:effectRef idx="0">
            <a:schemeClr val="accent1"/>
          </a:effectRef>
          <a:fontRef idx="minor">
            <a:schemeClr val="tx1"/>
          </a:fontRef>
        </p:style>
      </p:cxnSp>
      <p:sp>
        <p:nvSpPr>
          <p:cNvPr id="87" name="ZoneTexte 86">
            <a:extLst>
              <a:ext uri="{FF2B5EF4-FFF2-40B4-BE49-F238E27FC236}">
                <a16:creationId xmlns:a16="http://schemas.microsoft.com/office/drawing/2014/main" id="{26FAC389-D7B1-42FB-3005-BB4002E3A1E3}"/>
              </a:ext>
            </a:extLst>
          </p:cNvPr>
          <p:cNvSpPr txBox="1"/>
          <p:nvPr/>
        </p:nvSpPr>
        <p:spPr>
          <a:xfrm>
            <a:off x="7332776" y="2129511"/>
            <a:ext cx="3392049" cy="276999"/>
          </a:xfrm>
          <a:prstGeom prst="rect">
            <a:avLst/>
          </a:prstGeom>
          <a:noFill/>
        </p:spPr>
        <p:txBody>
          <a:bodyPr wrap="square" rtlCol="0">
            <a:spAutoFit/>
          </a:bodyPr>
          <a:lstStyle/>
          <a:p>
            <a:pPr algn="ctr"/>
            <a:r>
              <a:rPr lang="fr-FR" sz="1200" i="1" dirty="0">
                <a:solidFill>
                  <a:srgbClr val="00497E"/>
                </a:solidFill>
              </a:rPr>
              <a:t>Allonger la victime permet d’irriguer le cerveau.</a:t>
            </a:r>
          </a:p>
        </p:txBody>
      </p:sp>
      <p:sp>
        <p:nvSpPr>
          <p:cNvPr id="88" name="ZoneTexte 87">
            <a:extLst>
              <a:ext uri="{FF2B5EF4-FFF2-40B4-BE49-F238E27FC236}">
                <a16:creationId xmlns:a16="http://schemas.microsoft.com/office/drawing/2014/main" id="{C8985DDE-B3A1-E661-43B0-6B30CCBDFFC6}"/>
              </a:ext>
            </a:extLst>
          </p:cNvPr>
          <p:cNvSpPr txBox="1"/>
          <p:nvPr/>
        </p:nvSpPr>
        <p:spPr>
          <a:xfrm>
            <a:off x="6766341" y="3717500"/>
            <a:ext cx="4650566" cy="923330"/>
          </a:xfrm>
          <a:prstGeom prst="rect">
            <a:avLst/>
          </a:prstGeom>
          <a:noFill/>
        </p:spPr>
        <p:txBody>
          <a:bodyPr wrap="square">
            <a:spAutoFit/>
          </a:bodyPr>
          <a:lstStyle>
            <a:defPPr>
              <a:defRPr lang="fr-FR"/>
            </a:defPPr>
            <a:lvl1pPr>
              <a:defRPr sz="1100" b="1">
                <a:solidFill>
                  <a:srgbClr val="00529B"/>
                </a:solidFill>
                <a:latin typeface="Arial" panose="020B0604020202020204" pitchFamily="34" charset="0"/>
                <a:cs typeface="Arial" panose="020B0604020202020204" pitchFamily="34" charset="0"/>
              </a:defRPr>
            </a:lvl1pPr>
          </a:lstStyle>
          <a:p>
            <a:pPr algn="just">
              <a:spcAft>
                <a:spcPts val="600"/>
              </a:spcAft>
            </a:pPr>
            <a:r>
              <a:rPr lang="fr-FR" b="0" dirty="0">
                <a:solidFill>
                  <a:srgbClr val="BA242C"/>
                </a:solidFill>
              </a:rPr>
              <a:t>Si l’état de la victime s’aggrave (sueurs abondantes, sensation de froid, pâleur intense, perte de connaissance) :</a:t>
            </a:r>
          </a:p>
          <a:p>
            <a:pPr marL="171450" indent="-171450" algn="just">
              <a:spcAft>
                <a:spcPts val="600"/>
              </a:spcAft>
              <a:buFont typeface="Arial" panose="020B0604020202020204" pitchFamily="34" charset="0"/>
              <a:buChar char="•"/>
            </a:pPr>
            <a:r>
              <a:rPr lang="fr-FR" b="0" dirty="0">
                <a:solidFill>
                  <a:srgbClr val="BA242C"/>
                </a:solidFill>
              </a:rPr>
              <a:t>Alerter</a:t>
            </a:r>
          </a:p>
          <a:p>
            <a:pPr marL="171450" indent="-171450">
              <a:spcAft>
                <a:spcPts val="600"/>
              </a:spcAft>
              <a:buFont typeface="Arial" panose="020B0604020202020204" pitchFamily="34" charset="0"/>
              <a:buChar char="•"/>
            </a:pPr>
            <a:r>
              <a:rPr lang="fr-FR" b="0" dirty="0">
                <a:solidFill>
                  <a:srgbClr val="BA242C"/>
                </a:solidFill>
              </a:rPr>
              <a:t>Pratiquer les gestes qui s’imposent</a:t>
            </a:r>
            <a:endParaRPr lang="en-US" b="0" dirty="0">
              <a:solidFill>
                <a:srgbClr val="BA242C"/>
              </a:solidFill>
            </a:endParaRPr>
          </a:p>
        </p:txBody>
      </p:sp>
      <p:pic>
        <p:nvPicPr>
          <p:cNvPr id="89" name="Picture 12">
            <a:extLst>
              <a:ext uri="{FF2B5EF4-FFF2-40B4-BE49-F238E27FC236}">
                <a16:creationId xmlns:a16="http://schemas.microsoft.com/office/drawing/2014/main" id="{259259F7-03F3-7AAB-6862-068CFE82D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5770" y="3808114"/>
            <a:ext cx="662912" cy="662912"/>
          </a:xfrm>
          <a:prstGeom prst="rect">
            <a:avLst/>
          </a:prstGeom>
          <a:noFill/>
          <a:extLst>
            <a:ext uri="{909E8E84-426E-40DD-AFC4-6F175D3DCCD1}">
              <a14:hiddenFill xmlns:a14="http://schemas.microsoft.com/office/drawing/2010/main">
                <a:solidFill>
                  <a:srgbClr val="FFFFFF"/>
                </a:solidFill>
              </a14:hiddenFill>
            </a:ext>
          </a:extLst>
        </p:spPr>
      </p:pic>
      <p:pic>
        <p:nvPicPr>
          <p:cNvPr id="90" name="Image 89">
            <a:extLst>
              <a:ext uri="{FF2B5EF4-FFF2-40B4-BE49-F238E27FC236}">
                <a16:creationId xmlns:a16="http://schemas.microsoft.com/office/drawing/2014/main" id="{D970AB61-2367-76B9-9809-2A0C7391F0EB}"/>
              </a:ext>
            </a:extLst>
          </p:cNvPr>
          <p:cNvPicPr>
            <a:picLocks noChangeAspect="1"/>
          </p:cNvPicPr>
          <p:nvPr/>
        </p:nvPicPr>
        <p:blipFill>
          <a:blip r:embed="rId11">
            <a:duotone>
              <a:schemeClr val="accent1">
                <a:shade val="45000"/>
                <a:satMod val="135000"/>
              </a:schemeClr>
              <a:prstClr val="white"/>
            </a:duotone>
          </a:blip>
          <a:stretch>
            <a:fillRect/>
          </a:stretch>
        </p:blipFill>
        <p:spPr>
          <a:xfrm>
            <a:off x="2531192" y="4182979"/>
            <a:ext cx="760052" cy="760052"/>
          </a:xfrm>
          <a:prstGeom prst="roundRect">
            <a:avLst/>
          </a:prstGeom>
          <a:solidFill>
            <a:schemeClr val="bg1"/>
          </a:solidFill>
          <a:ln w="12700">
            <a:solidFill>
              <a:srgbClr val="00529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14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500"/>
                                        <p:tgtEl>
                                          <p:spTgt spid="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500"/>
                                        <p:tgtEl>
                                          <p:spTgt spid="7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par>
                                <p:cTn id="56" presetID="10" presetClass="entr" presetSubtype="0" fill="hold"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500"/>
                                        <p:tgtEl>
                                          <p:spTgt spid="8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500"/>
                                        <p:tgtEl>
                                          <p:spTgt spid="7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barn(inVertical)">
                                      <p:cBhvr>
                                        <p:cTn id="72" dur="700"/>
                                        <p:tgtEl>
                                          <p:spTgt spid="81"/>
                                        </p:tgtEl>
                                      </p:cBhvr>
                                    </p:animEffect>
                                  </p:childTnLst>
                                </p:cTn>
                              </p:par>
                            </p:childTnLst>
                          </p:cTn>
                        </p:par>
                        <p:par>
                          <p:cTn id="73" fill="hold">
                            <p:stCondLst>
                              <p:cond delay="700"/>
                            </p:stCondLst>
                            <p:childTnLst>
                              <p:par>
                                <p:cTn id="74" presetID="10" presetClass="exit" presetSubtype="0" fill="hold" grpId="1" nodeType="afterEffect">
                                  <p:stCondLst>
                                    <p:cond delay="0"/>
                                  </p:stCondLst>
                                  <p:childTnLst>
                                    <p:animEffect transition="out" filter="fade">
                                      <p:cBhvr>
                                        <p:cTn id="75" dur="1100"/>
                                        <p:tgtEl>
                                          <p:spTgt spid="77"/>
                                        </p:tgtEl>
                                      </p:cBhvr>
                                    </p:animEffect>
                                    <p:set>
                                      <p:cBhvr>
                                        <p:cTn id="76" dur="1" fill="hold">
                                          <p:stCondLst>
                                            <p:cond delay="1099"/>
                                          </p:stCondLst>
                                        </p:cTn>
                                        <p:tgtEl>
                                          <p:spTgt spid="77"/>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900"/>
                                        <p:tgtEl>
                                          <p:spTgt spid="76"/>
                                        </p:tgtEl>
                                      </p:cBhvr>
                                    </p:animEffect>
                                  </p:childTnLst>
                                </p:cTn>
                              </p:par>
                            </p:childTnLst>
                          </p:cTn>
                        </p:par>
                        <p:par>
                          <p:cTn id="80" fill="hold">
                            <p:stCondLst>
                              <p:cond delay="1800"/>
                            </p:stCondLst>
                            <p:childTnLst>
                              <p:par>
                                <p:cTn id="81" presetID="10" presetClass="exit" presetSubtype="0" fill="hold" grpId="1" nodeType="afterEffect">
                                  <p:stCondLst>
                                    <p:cond delay="0"/>
                                  </p:stCondLst>
                                  <p:childTnLst>
                                    <p:animEffect transition="out" filter="fade">
                                      <p:cBhvr>
                                        <p:cTn id="82" dur="1100"/>
                                        <p:tgtEl>
                                          <p:spTgt spid="79"/>
                                        </p:tgtEl>
                                      </p:cBhvr>
                                    </p:animEffect>
                                    <p:set>
                                      <p:cBhvr>
                                        <p:cTn id="83" dur="1" fill="hold">
                                          <p:stCondLst>
                                            <p:cond delay="1099"/>
                                          </p:stCondLst>
                                        </p:cTn>
                                        <p:tgtEl>
                                          <p:spTgt spid="79"/>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1200"/>
                                        <p:tgtEl>
                                          <p:spTgt spid="82"/>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wipe(down)">
                                      <p:cBhvr>
                                        <p:cTn id="90" dur="500"/>
                                        <p:tgtEl>
                                          <p:spTgt spid="85"/>
                                        </p:tgtEl>
                                      </p:cBhvr>
                                    </p:animEffect>
                                  </p:childTnLst>
                                </p:cTn>
                              </p:par>
                              <p:par>
                                <p:cTn id="91" presetID="22" presetClass="entr" presetSubtype="4" fill="hold" nodeType="withEffect">
                                  <p:stCondLst>
                                    <p:cond delay="0"/>
                                  </p:stCondLst>
                                  <p:childTnLst>
                                    <p:set>
                                      <p:cBhvr>
                                        <p:cTn id="92" dur="1" fill="hold">
                                          <p:stCondLst>
                                            <p:cond delay="0"/>
                                          </p:stCondLst>
                                        </p:cTn>
                                        <p:tgtEl>
                                          <p:spTgt spid="84"/>
                                        </p:tgtEl>
                                        <p:attrNameLst>
                                          <p:attrName>style.visibility</p:attrName>
                                        </p:attrNameLst>
                                      </p:cBhvr>
                                      <p:to>
                                        <p:strVal val="visible"/>
                                      </p:to>
                                    </p:set>
                                    <p:animEffect transition="in" filter="wipe(down)">
                                      <p:cBhvr>
                                        <p:cTn id="93" dur="500"/>
                                        <p:tgtEl>
                                          <p:spTgt spid="8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fade">
                                      <p:cBhvr>
                                        <p:cTn id="98" dur="500"/>
                                        <p:tgtEl>
                                          <p:spTgt spid="7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500"/>
                                        <p:tgtEl>
                                          <p:spTgt spid="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cTn>
                              </p:par>
                              <p:par>
                                <p:cTn id="105" presetID="10" presetClass="entr" presetSubtype="0" fill="hold" nodeType="with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500"/>
                                        <p:tgtEl>
                                          <p:spTgt spid="3"/>
                                        </p:tgtEl>
                                      </p:cBhvr>
                                    </p:animEffect>
                                  </p:childTnLst>
                                </p:cTn>
                              </p:par>
                            </p:childTnLst>
                          </p:cTn>
                        </p:par>
                        <p:par>
                          <p:cTn id="108" fill="hold">
                            <p:stCondLst>
                              <p:cond delay="500"/>
                            </p:stCondLst>
                            <p:childTnLst>
                              <p:par>
                                <p:cTn id="109" presetID="10" presetClass="entr" presetSubtype="0" fill="hold" grpId="0" nodeType="afterEffect">
                                  <p:stCondLst>
                                    <p:cond delay="50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500"/>
                                        <p:tgtEl>
                                          <p:spTgt spid="73"/>
                                        </p:tgtEl>
                                      </p:cBhvr>
                                    </p:animEffect>
                                  </p:childTnLst>
                                </p:cTn>
                              </p:par>
                              <p:par>
                                <p:cTn id="112" presetID="10" presetClass="entr" presetSubtype="0" fill="hold" grpId="0" nodeType="withEffect">
                                  <p:stCondLst>
                                    <p:cond delay="500"/>
                                  </p:stCondLst>
                                  <p:childTnLst>
                                    <p:set>
                                      <p:cBhvr>
                                        <p:cTn id="113" dur="1" fill="hold">
                                          <p:stCondLst>
                                            <p:cond delay="0"/>
                                          </p:stCondLst>
                                        </p:cTn>
                                        <p:tgtEl>
                                          <p:spTgt spid="74"/>
                                        </p:tgtEl>
                                        <p:attrNameLst>
                                          <p:attrName>style.visibility</p:attrName>
                                        </p:attrNameLst>
                                      </p:cBhvr>
                                      <p:to>
                                        <p:strVal val="visible"/>
                                      </p:to>
                                    </p:set>
                                    <p:animEffect transition="in" filter="fade">
                                      <p:cBhvr>
                                        <p:cTn id="114" dur="500"/>
                                        <p:tgtEl>
                                          <p:spTgt spid="74"/>
                                        </p:tgtEl>
                                      </p:cBhvr>
                                    </p:animEffect>
                                  </p:childTnLst>
                                </p:cTn>
                              </p:par>
                              <p:par>
                                <p:cTn id="115" presetID="10" presetClass="entr" presetSubtype="0" fill="hold" grpId="0" nodeType="withEffect">
                                  <p:stCondLst>
                                    <p:cond delay="50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500"/>
                                        <p:tgtEl>
                                          <p:spTgt spid="75"/>
                                        </p:tgtEl>
                                      </p:cBhvr>
                                    </p:animEffect>
                                  </p:childTnLst>
                                </p:cTn>
                              </p:par>
                            </p:childTnLst>
                          </p:cTn>
                        </p:par>
                        <p:par>
                          <p:cTn id="118" fill="hold">
                            <p:stCondLst>
                              <p:cond delay="1500"/>
                            </p:stCondLst>
                            <p:childTnLst>
                              <p:par>
                                <p:cTn id="119" presetID="22" presetClass="entr" presetSubtype="4" fill="hold" grpId="0" nodeType="afterEffect">
                                  <p:stCondLst>
                                    <p:cond delay="0"/>
                                  </p:stCondLst>
                                  <p:childTnLst>
                                    <p:set>
                                      <p:cBhvr>
                                        <p:cTn id="120" dur="1" fill="hold">
                                          <p:stCondLst>
                                            <p:cond delay="0"/>
                                          </p:stCondLst>
                                        </p:cTn>
                                        <p:tgtEl>
                                          <p:spTgt spid="87"/>
                                        </p:tgtEl>
                                        <p:attrNameLst>
                                          <p:attrName>style.visibility</p:attrName>
                                        </p:attrNameLst>
                                      </p:cBhvr>
                                      <p:to>
                                        <p:strVal val="visible"/>
                                      </p:to>
                                    </p:set>
                                    <p:animEffect transition="in" filter="wipe(down)">
                                      <p:cBhvr>
                                        <p:cTn id="121" dur="500"/>
                                        <p:tgtEl>
                                          <p:spTgt spid="87"/>
                                        </p:tgtEl>
                                      </p:cBhvr>
                                    </p:animEffect>
                                  </p:childTnLst>
                                </p:cTn>
                              </p:par>
                              <p:par>
                                <p:cTn id="122" presetID="22" presetClass="entr" presetSubtype="4" fill="hold" nodeType="withEffect">
                                  <p:stCondLst>
                                    <p:cond delay="0"/>
                                  </p:stCondLst>
                                  <p:childTnLst>
                                    <p:set>
                                      <p:cBhvr>
                                        <p:cTn id="123" dur="1" fill="hold">
                                          <p:stCondLst>
                                            <p:cond delay="0"/>
                                          </p:stCondLst>
                                        </p:cTn>
                                        <p:tgtEl>
                                          <p:spTgt spid="86"/>
                                        </p:tgtEl>
                                        <p:attrNameLst>
                                          <p:attrName>style.visibility</p:attrName>
                                        </p:attrNameLst>
                                      </p:cBhvr>
                                      <p:to>
                                        <p:strVal val="visible"/>
                                      </p:to>
                                    </p:set>
                                    <p:animEffect transition="in" filter="wipe(down)">
                                      <p:cBhvr>
                                        <p:cTn id="124" dur="500"/>
                                        <p:tgtEl>
                                          <p:spTgt spid="8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8"/>
                                        </p:tgtEl>
                                        <p:attrNameLst>
                                          <p:attrName>style.visibility</p:attrName>
                                        </p:attrNameLst>
                                      </p:cBhvr>
                                      <p:to>
                                        <p:strVal val="visible"/>
                                      </p:to>
                                    </p:set>
                                    <p:animEffect transition="in" filter="fade">
                                      <p:cBhvr>
                                        <p:cTn id="129" dur="500"/>
                                        <p:tgtEl>
                                          <p:spTgt spid="88"/>
                                        </p:tgtEl>
                                      </p:cBhvr>
                                    </p:animEffect>
                                  </p:childTnLst>
                                </p:cTn>
                              </p:par>
                              <p:par>
                                <p:cTn id="130" presetID="10" presetClass="entr" presetSubtype="0" fill="hold" nodeType="withEffect">
                                  <p:stCondLst>
                                    <p:cond delay="0"/>
                                  </p:stCondLst>
                                  <p:childTnLst>
                                    <p:set>
                                      <p:cBhvr>
                                        <p:cTn id="131" dur="1" fill="hold">
                                          <p:stCondLst>
                                            <p:cond delay="0"/>
                                          </p:stCondLst>
                                        </p:cTn>
                                        <p:tgtEl>
                                          <p:spTgt spid="89"/>
                                        </p:tgtEl>
                                        <p:attrNameLst>
                                          <p:attrName>style.visibility</p:attrName>
                                        </p:attrNameLst>
                                      </p:cBhvr>
                                      <p:to>
                                        <p:strVal val="visible"/>
                                      </p:to>
                                    </p:set>
                                    <p:animEffect transition="in" filter="fade">
                                      <p:cBhvr>
                                        <p:cTn id="132" dur="500"/>
                                        <p:tgtEl>
                                          <p:spTgt spid="89"/>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fade">
                                      <p:cBhvr>
                                        <p:cTn id="1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40" grpId="0"/>
      <p:bldP spid="41" grpId="0"/>
      <p:bldP spid="69" grpId="0"/>
      <p:bldP spid="70" grpId="0"/>
      <p:bldP spid="71" grpId="0"/>
      <p:bldP spid="72" grpId="0" animBg="1"/>
      <p:bldP spid="73" grpId="0" animBg="1"/>
      <p:bldP spid="74" grpId="0" animBg="1"/>
      <p:bldP spid="75" grpId="0" animBg="1"/>
      <p:bldP spid="76" grpId="0" animBg="1"/>
      <p:bldP spid="77" grpId="0" animBg="1"/>
      <p:bldP spid="77" grpId="1" animBg="1"/>
      <p:bldP spid="78" grpId="0" animBg="1"/>
      <p:bldP spid="79" grpId="0" animBg="1"/>
      <p:bldP spid="79" grpId="1" animBg="1"/>
      <p:bldP spid="80" grpId="0" animBg="1"/>
      <p:bldP spid="82" grpId="0" animBg="1"/>
      <p:bldP spid="85" grpId="0"/>
      <p:bldP spid="87" grpId="0"/>
      <p:bldP spid="8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a:prstGeom prst="rect">
            <a:avLst/>
          </a:prstGeom>
        </p:spPr>
        <p:txBody>
          <a:bodyPr/>
          <a:lstStyle/>
          <a:p>
            <a:r>
              <a:rPr lang="fr-FR"/>
              <a:t>Les hémorragies externes</a:t>
            </a:r>
          </a:p>
        </p:txBody>
      </p:sp>
      <p:sp>
        <p:nvSpPr>
          <p:cNvPr id="3" name="Espace réservé du texte 2">
            <a:extLst>
              <a:ext uri="{FF2B5EF4-FFF2-40B4-BE49-F238E27FC236}">
                <a16:creationId xmlns:a16="http://schemas.microsoft.com/office/drawing/2014/main" id="{679A127F-B9DF-0BDF-51BD-6CC028E8EFF3}"/>
              </a:ext>
            </a:extLst>
          </p:cNvPr>
          <p:cNvSpPr>
            <a:spLocks noGrp="1"/>
          </p:cNvSpPr>
          <p:nvPr>
            <p:ph type="body" sz="quarter" idx="11"/>
          </p:nvPr>
        </p:nvSpPr>
        <p:spPr/>
        <p:txBody>
          <a:bodyPr/>
          <a:lstStyle/>
          <a:p>
            <a:r>
              <a:rPr lang="fr-FR" dirty="0"/>
              <a:t>Saignement du nez</a:t>
            </a:r>
          </a:p>
        </p:txBody>
      </p:sp>
      <p:pic>
        <p:nvPicPr>
          <p:cNvPr id="7" name="Picture 2">
            <a:extLst>
              <a:ext uri="{FF2B5EF4-FFF2-40B4-BE49-F238E27FC236}">
                <a16:creationId xmlns:a16="http://schemas.microsoft.com/office/drawing/2014/main" id="{AC6C170A-D939-D4A8-9C38-9479897B0A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11" b="89844" l="9961" r="89844">
                        <a14:foregroundMark x1="55469" y1="3711" x2="49609" y2="4492"/>
                      </a14:backgroundRemoval>
                    </a14:imgEffect>
                  </a14:imgLayer>
                </a14:imgProps>
              </a:ext>
              <a:ext uri="{28A0092B-C50C-407E-A947-70E740481C1C}">
                <a14:useLocalDpi xmlns:a14="http://schemas.microsoft.com/office/drawing/2010/main" val="0"/>
              </a:ext>
            </a:extLst>
          </a:blip>
          <a:srcRect/>
          <a:stretch>
            <a:fillRect/>
          </a:stretch>
        </p:blipFill>
        <p:spPr bwMode="auto">
          <a:xfrm>
            <a:off x="1601120" y="2584403"/>
            <a:ext cx="1530821" cy="1530821"/>
          </a:xfrm>
          <a:prstGeom prst="flowChartConnector">
            <a:avLst/>
          </a:prstGeom>
          <a:solidFill>
            <a:schemeClr val="bg1"/>
          </a:solidFill>
          <a:ln>
            <a:solidFill>
              <a:srgbClr val="BA242C"/>
            </a:solidFill>
          </a:ln>
          <a:effectLst>
            <a:outerShdw blurRad="50800" dist="38100" dir="2700000" algn="tl" rotWithShape="0">
              <a:prstClr val="black">
                <a:alpha val="40000"/>
              </a:prstClr>
            </a:outerShdw>
          </a:effectLst>
        </p:spPr>
      </p:pic>
      <p:grpSp>
        <p:nvGrpSpPr>
          <p:cNvPr id="9" name="Groupe 8">
            <a:extLst>
              <a:ext uri="{FF2B5EF4-FFF2-40B4-BE49-F238E27FC236}">
                <a16:creationId xmlns:a16="http://schemas.microsoft.com/office/drawing/2014/main" id="{C6A50BE3-C599-0069-C185-65DF341AAC74}"/>
              </a:ext>
            </a:extLst>
          </p:cNvPr>
          <p:cNvGrpSpPr/>
          <p:nvPr/>
        </p:nvGrpSpPr>
        <p:grpSpPr>
          <a:xfrm>
            <a:off x="3526713" y="1886124"/>
            <a:ext cx="6226888" cy="862488"/>
            <a:chOff x="1737300" y="985095"/>
            <a:chExt cx="5692687" cy="862488"/>
          </a:xfrm>
        </p:grpSpPr>
        <p:sp>
          <p:nvSpPr>
            <p:cNvPr id="10" name="ZoneTexte 9">
              <a:extLst>
                <a:ext uri="{FF2B5EF4-FFF2-40B4-BE49-F238E27FC236}">
                  <a16:creationId xmlns:a16="http://schemas.microsoft.com/office/drawing/2014/main" id="{79ACB755-00DA-6377-C247-F20EAD48B5A3}"/>
                </a:ext>
              </a:extLst>
            </p:cNvPr>
            <p:cNvSpPr txBox="1"/>
            <p:nvPr/>
          </p:nvSpPr>
          <p:spPr>
            <a:xfrm>
              <a:off x="2049457" y="1277840"/>
              <a:ext cx="5380530" cy="338554"/>
            </a:xfrm>
            <a:prstGeom prst="rect">
              <a:avLst/>
            </a:prstGeom>
            <a:solidFill>
              <a:srgbClr val="F6FAF4"/>
            </a:solidFill>
            <a:ln>
              <a:solidFill>
                <a:srgbClr val="00529B"/>
              </a:solidFill>
            </a:ln>
          </p:spPr>
          <p:txBody>
            <a:bodyPr wrap="square">
              <a:spAutoFit/>
            </a:bodyPr>
            <a:lstStyle/>
            <a:p>
              <a:pPr marL="720000" lvl="1">
                <a:tabLst>
                  <a:tab pos="619125" algn="l"/>
                </a:tabLst>
              </a:pPr>
              <a:r>
                <a:rPr lang="fr-FR" sz="1600" dirty="0">
                  <a:solidFill>
                    <a:srgbClr val="00497E"/>
                  </a:solidFill>
                </a:rPr>
                <a:t>L’asseoir, tête </a:t>
              </a:r>
              <a:r>
                <a:rPr lang="fr-FR" sz="1600" b="1" dirty="0">
                  <a:solidFill>
                    <a:srgbClr val="C00000"/>
                  </a:solidFill>
                </a:rPr>
                <a:t>penchée en avant </a:t>
              </a:r>
              <a:r>
                <a:rPr lang="fr-FR" sz="1600" dirty="0">
                  <a:solidFill>
                    <a:srgbClr val="00497E"/>
                  </a:solidFill>
                </a:rPr>
                <a:t>(ne jamais l’allonger)</a:t>
              </a:r>
            </a:p>
          </p:txBody>
        </p:sp>
        <p:pic>
          <p:nvPicPr>
            <p:cNvPr id="11" name="Picture 4">
              <a:extLst>
                <a:ext uri="{FF2B5EF4-FFF2-40B4-BE49-F238E27FC236}">
                  <a16:creationId xmlns:a16="http://schemas.microsoft.com/office/drawing/2014/main" id="{FF6F6101-2AB5-C489-421B-83411235D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7300" y="985095"/>
              <a:ext cx="862488" cy="862488"/>
            </a:xfrm>
            <a:prstGeom prst="flowChartConnector">
              <a:avLst/>
            </a:prstGeom>
            <a:solidFill>
              <a:schemeClr val="bg1"/>
            </a:solidFill>
            <a:ln>
              <a:solidFill>
                <a:srgbClr val="BA242C"/>
              </a:solidFill>
            </a:ln>
            <a:effectLst>
              <a:outerShdw blurRad="50800" dist="38100" dir="2700000" algn="tl" rotWithShape="0">
                <a:prstClr val="black">
                  <a:alpha val="40000"/>
                </a:prstClr>
              </a:outerShdw>
            </a:effectLst>
          </p:spPr>
        </p:pic>
      </p:grpSp>
      <p:grpSp>
        <p:nvGrpSpPr>
          <p:cNvPr id="12" name="Groupe 11">
            <a:extLst>
              <a:ext uri="{FF2B5EF4-FFF2-40B4-BE49-F238E27FC236}">
                <a16:creationId xmlns:a16="http://schemas.microsoft.com/office/drawing/2014/main" id="{8C20847F-A214-CFAE-5638-649474C9203F}"/>
              </a:ext>
            </a:extLst>
          </p:cNvPr>
          <p:cNvGrpSpPr/>
          <p:nvPr/>
        </p:nvGrpSpPr>
        <p:grpSpPr>
          <a:xfrm>
            <a:off x="3526712" y="2918569"/>
            <a:ext cx="6226887" cy="862488"/>
            <a:chOff x="1737299" y="1724438"/>
            <a:chExt cx="5692683" cy="862488"/>
          </a:xfrm>
        </p:grpSpPr>
        <p:sp>
          <p:nvSpPr>
            <p:cNvPr id="13" name="ZoneTexte 12">
              <a:extLst>
                <a:ext uri="{FF2B5EF4-FFF2-40B4-BE49-F238E27FC236}">
                  <a16:creationId xmlns:a16="http://schemas.microsoft.com/office/drawing/2014/main" id="{F85ADE1D-2AF2-3E8F-860E-962F1DE82030}"/>
                </a:ext>
              </a:extLst>
            </p:cNvPr>
            <p:cNvSpPr txBox="1"/>
            <p:nvPr/>
          </p:nvSpPr>
          <p:spPr>
            <a:xfrm>
              <a:off x="2049455" y="2017183"/>
              <a:ext cx="5380527" cy="338554"/>
            </a:xfrm>
            <a:prstGeom prst="rect">
              <a:avLst/>
            </a:prstGeom>
            <a:solidFill>
              <a:srgbClr val="F6FAF4"/>
            </a:solidFill>
            <a:ln>
              <a:solidFill>
                <a:srgbClr val="00529B"/>
              </a:solidFill>
            </a:ln>
          </p:spPr>
          <p:txBody>
            <a:bodyPr wrap="square">
              <a:spAutoFit/>
            </a:bodyPr>
            <a:lstStyle/>
            <a:p>
              <a:pPr marL="720000" lvl="1">
                <a:tabLst>
                  <a:tab pos="619125" algn="l"/>
                </a:tabLst>
              </a:pPr>
              <a:r>
                <a:rPr lang="fr-FR" sz="1600" dirty="0">
                  <a:solidFill>
                    <a:srgbClr val="00497E"/>
                  </a:solidFill>
                </a:rPr>
                <a:t>Lui demander de se </a:t>
              </a:r>
              <a:r>
                <a:rPr lang="fr-FR" sz="1600" b="1" dirty="0">
                  <a:solidFill>
                    <a:srgbClr val="C00000"/>
                  </a:solidFill>
                </a:rPr>
                <a:t>moucher vigoureusement</a:t>
              </a:r>
            </a:p>
          </p:txBody>
        </p:sp>
        <p:pic>
          <p:nvPicPr>
            <p:cNvPr id="14" name="Picture 6">
              <a:extLst>
                <a:ext uri="{FF2B5EF4-FFF2-40B4-BE49-F238E27FC236}">
                  <a16:creationId xmlns:a16="http://schemas.microsoft.com/office/drawing/2014/main" id="{C3F79340-2771-D0D9-2B27-09FE3E36F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7299" y="1724438"/>
              <a:ext cx="862488" cy="862488"/>
            </a:xfrm>
            <a:prstGeom prst="flowChartConnector">
              <a:avLst/>
            </a:prstGeom>
            <a:solidFill>
              <a:schemeClr val="bg1"/>
            </a:solidFill>
            <a:ln>
              <a:noFill/>
            </a:ln>
            <a:effectLst>
              <a:outerShdw blurRad="50800" dist="38100" dir="2700000" algn="tl" rotWithShape="0">
                <a:prstClr val="black">
                  <a:alpha val="40000"/>
                </a:prstClr>
              </a:outerShdw>
            </a:effectLst>
          </p:spPr>
        </p:pic>
      </p:grpSp>
      <p:grpSp>
        <p:nvGrpSpPr>
          <p:cNvPr id="15" name="Groupe 14">
            <a:extLst>
              <a:ext uri="{FF2B5EF4-FFF2-40B4-BE49-F238E27FC236}">
                <a16:creationId xmlns:a16="http://schemas.microsoft.com/office/drawing/2014/main" id="{B04CAD3D-BAB4-9641-AED8-2802CC9D03DB}"/>
              </a:ext>
            </a:extLst>
          </p:cNvPr>
          <p:cNvGrpSpPr/>
          <p:nvPr/>
        </p:nvGrpSpPr>
        <p:grpSpPr>
          <a:xfrm>
            <a:off x="3536778" y="3950657"/>
            <a:ext cx="6216821" cy="862488"/>
            <a:chOff x="1737300" y="2463782"/>
            <a:chExt cx="6216821" cy="862488"/>
          </a:xfrm>
        </p:grpSpPr>
        <p:sp>
          <p:nvSpPr>
            <p:cNvPr id="16" name="ZoneTexte 15">
              <a:extLst>
                <a:ext uri="{FF2B5EF4-FFF2-40B4-BE49-F238E27FC236}">
                  <a16:creationId xmlns:a16="http://schemas.microsoft.com/office/drawing/2014/main" id="{02862E39-B095-BC9A-994D-FECB455B7EB4}"/>
                </a:ext>
              </a:extLst>
            </p:cNvPr>
            <p:cNvSpPr txBox="1"/>
            <p:nvPr/>
          </p:nvSpPr>
          <p:spPr>
            <a:xfrm>
              <a:off x="2049455" y="2664194"/>
              <a:ext cx="5904666" cy="584775"/>
            </a:xfrm>
            <a:prstGeom prst="rect">
              <a:avLst/>
            </a:prstGeom>
            <a:solidFill>
              <a:srgbClr val="F6FAF4"/>
            </a:solidFill>
            <a:ln>
              <a:solidFill>
                <a:srgbClr val="00529B"/>
              </a:solidFill>
            </a:ln>
          </p:spPr>
          <p:txBody>
            <a:bodyPr wrap="square">
              <a:spAutoFit/>
            </a:bodyPr>
            <a:lstStyle/>
            <a:p>
              <a:pPr marL="720000" lvl="1"/>
              <a:r>
                <a:rPr lang="fr-FR" sz="1600" dirty="0">
                  <a:solidFill>
                    <a:srgbClr val="00497E"/>
                  </a:solidFill>
                </a:rPr>
                <a:t>Lui demander de </a:t>
              </a:r>
              <a:r>
                <a:rPr lang="fr-FR" sz="1600" b="1" dirty="0">
                  <a:solidFill>
                    <a:srgbClr val="C00000"/>
                  </a:solidFill>
                </a:rPr>
                <a:t>comprimer les deux narines </a:t>
              </a:r>
              <a:br>
                <a:rPr lang="fr-FR" sz="1600" dirty="0">
                  <a:solidFill>
                    <a:srgbClr val="00497E"/>
                  </a:solidFill>
                </a:rPr>
              </a:br>
              <a:r>
                <a:rPr lang="fr-FR" sz="1600" dirty="0">
                  <a:solidFill>
                    <a:srgbClr val="00497E"/>
                  </a:solidFill>
                </a:rPr>
                <a:t>avec les doigts, durant 10 minutes sans relâcher </a:t>
              </a:r>
            </a:p>
          </p:txBody>
        </p:sp>
        <p:grpSp>
          <p:nvGrpSpPr>
            <p:cNvPr id="17" name="Groupe 16">
              <a:extLst>
                <a:ext uri="{FF2B5EF4-FFF2-40B4-BE49-F238E27FC236}">
                  <a16:creationId xmlns:a16="http://schemas.microsoft.com/office/drawing/2014/main" id="{6824BC28-4AD2-2924-03B8-CF7BB68D69EB}"/>
                </a:ext>
              </a:extLst>
            </p:cNvPr>
            <p:cNvGrpSpPr/>
            <p:nvPr/>
          </p:nvGrpSpPr>
          <p:grpSpPr>
            <a:xfrm>
              <a:off x="1737300" y="2463782"/>
              <a:ext cx="862488" cy="862488"/>
              <a:chOff x="1677897" y="2618940"/>
              <a:chExt cx="862488" cy="862488"/>
            </a:xfrm>
          </p:grpSpPr>
          <p:sp>
            <p:nvSpPr>
              <p:cNvPr id="18" name="Organigramme : Connecteur 14">
                <a:extLst>
                  <a:ext uri="{FF2B5EF4-FFF2-40B4-BE49-F238E27FC236}">
                    <a16:creationId xmlns:a16="http://schemas.microsoft.com/office/drawing/2014/main" id="{BB6350B8-4F5E-2446-46E8-CA19A1D0FD75}"/>
                  </a:ext>
                </a:extLst>
              </p:cNvPr>
              <p:cNvSpPr/>
              <p:nvPr/>
            </p:nvSpPr>
            <p:spPr>
              <a:xfrm>
                <a:off x="1677897" y="2618940"/>
                <a:ext cx="862488" cy="862488"/>
              </a:xfrm>
              <a:prstGeom prst="flowChartConnector">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grpSp>
            <p:nvGrpSpPr>
              <p:cNvPr id="19" name="Groupe 18">
                <a:extLst>
                  <a:ext uri="{FF2B5EF4-FFF2-40B4-BE49-F238E27FC236}">
                    <a16:creationId xmlns:a16="http://schemas.microsoft.com/office/drawing/2014/main" id="{EE1FFD2E-83F3-567F-0D22-A09A55A723C1}"/>
                  </a:ext>
                </a:extLst>
              </p:cNvPr>
              <p:cNvGrpSpPr/>
              <p:nvPr/>
            </p:nvGrpSpPr>
            <p:grpSpPr>
              <a:xfrm>
                <a:off x="1825066" y="2818318"/>
                <a:ext cx="568152" cy="515628"/>
                <a:chOff x="3897456" y="2404910"/>
                <a:chExt cx="661847" cy="661848"/>
              </a:xfrm>
            </p:grpSpPr>
            <p:pic>
              <p:nvPicPr>
                <p:cNvPr id="20" name="Picture 10">
                  <a:extLst>
                    <a:ext uri="{FF2B5EF4-FFF2-40B4-BE49-F238E27FC236}">
                      <a16:creationId xmlns:a16="http://schemas.microsoft.com/office/drawing/2014/main" id="{DEE91F40-DC18-62D5-1CF3-1A338AF533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438" y="2420578"/>
                  <a:ext cx="281473" cy="28147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E272716D-7872-2627-2BBB-DBC4E14DD2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652223">
                  <a:off x="3897456" y="2404910"/>
                  <a:ext cx="661848" cy="661847"/>
                </a:xfrm>
                <a:prstGeom prst="flowChartConnector">
                  <a:avLst/>
                </a:prstGeom>
                <a:noFill/>
                <a:extLst>
                  <a:ext uri="{909E8E84-426E-40DD-AFC4-6F175D3DCCD1}">
                    <a14:hiddenFill xmlns:a14="http://schemas.microsoft.com/office/drawing/2010/main">
                      <a:solidFill>
                        <a:srgbClr val="FFFFFF"/>
                      </a:solidFill>
                    </a14:hiddenFill>
                  </a:ext>
                </a:extLst>
              </p:spPr>
            </p:pic>
          </p:grpSp>
        </p:grpSp>
      </p:grpSp>
      <p:cxnSp>
        <p:nvCxnSpPr>
          <p:cNvPr id="22" name="Connecteur droit avec flèche 21">
            <a:extLst>
              <a:ext uri="{FF2B5EF4-FFF2-40B4-BE49-F238E27FC236}">
                <a16:creationId xmlns:a16="http://schemas.microsoft.com/office/drawing/2014/main" id="{D48CDED9-3C89-598D-3FED-EA6FBABA2EA6}"/>
              </a:ext>
            </a:extLst>
          </p:cNvPr>
          <p:cNvCxnSpPr>
            <a:cxnSpLocks/>
            <a:stCxn id="7" idx="7"/>
            <a:endCxn id="11" idx="2"/>
          </p:cNvCxnSpPr>
          <p:nvPr/>
        </p:nvCxnSpPr>
        <p:spPr>
          <a:xfrm flipV="1">
            <a:off x="2907757" y="2317368"/>
            <a:ext cx="618956" cy="491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CD49E907-136D-8C97-2D5C-75E376A2EFAA}"/>
              </a:ext>
            </a:extLst>
          </p:cNvPr>
          <p:cNvCxnSpPr>
            <a:stCxn id="7" idx="6"/>
            <a:endCxn id="14" idx="2"/>
          </p:cNvCxnSpPr>
          <p:nvPr/>
        </p:nvCxnSpPr>
        <p:spPr>
          <a:xfrm flipV="1">
            <a:off x="3131941" y="3349813"/>
            <a:ext cx="39477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5F9E0513-D649-377A-1E1F-C70567258EB6}"/>
              </a:ext>
            </a:extLst>
          </p:cNvPr>
          <p:cNvCxnSpPr>
            <a:cxnSpLocks/>
            <a:stCxn id="7" idx="5"/>
            <a:endCxn id="18" idx="2"/>
          </p:cNvCxnSpPr>
          <p:nvPr/>
        </p:nvCxnSpPr>
        <p:spPr>
          <a:xfrm>
            <a:off x="2907757" y="3891040"/>
            <a:ext cx="629021" cy="49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2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a:extLst>
              <a:ext uri="{FF2B5EF4-FFF2-40B4-BE49-F238E27FC236}">
                <a16:creationId xmlns:a16="http://schemas.microsoft.com/office/drawing/2014/main" id="{0BCE03EF-7D89-4BA7-27AB-082BF02CF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38" b="1538"/>
          <a:stretch/>
        </p:blipFill>
        <p:spPr bwMode="auto">
          <a:xfrm>
            <a:off x="2349946" y="2595692"/>
            <a:ext cx="1530821" cy="1530821"/>
          </a:xfrm>
          <a:prstGeom prst="flowChartConnector">
            <a:avLst/>
          </a:prstGeom>
          <a:solidFill>
            <a:schemeClr val="bg1"/>
          </a:solidFill>
          <a:ln>
            <a:solidFill>
              <a:srgbClr val="BA242C"/>
            </a:solidFill>
          </a:ln>
          <a:effectLst>
            <a:outerShdw blurRad="50800" dist="38100" dir="2700000" algn="tl" rotWithShape="0">
              <a:prstClr val="black">
                <a:alpha val="40000"/>
              </a:prstClr>
            </a:outerShdw>
          </a:effectLst>
        </p:spPr>
      </p:pic>
      <p:grpSp>
        <p:nvGrpSpPr>
          <p:cNvPr id="64" name="Groupe 63">
            <a:extLst>
              <a:ext uri="{FF2B5EF4-FFF2-40B4-BE49-F238E27FC236}">
                <a16:creationId xmlns:a16="http://schemas.microsoft.com/office/drawing/2014/main" id="{788F90C2-68AF-0C05-50AB-3555BA69B5A3}"/>
              </a:ext>
            </a:extLst>
          </p:cNvPr>
          <p:cNvGrpSpPr/>
          <p:nvPr/>
        </p:nvGrpSpPr>
        <p:grpSpPr>
          <a:xfrm>
            <a:off x="4298117" y="1876717"/>
            <a:ext cx="4917376" cy="862488"/>
            <a:chOff x="1737300" y="985095"/>
            <a:chExt cx="4495517" cy="862488"/>
          </a:xfrm>
        </p:grpSpPr>
        <p:sp>
          <p:nvSpPr>
            <p:cNvPr id="65" name="ZoneTexte 64">
              <a:extLst>
                <a:ext uri="{FF2B5EF4-FFF2-40B4-BE49-F238E27FC236}">
                  <a16:creationId xmlns:a16="http://schemas.microsoft.com/office/drawing/2014/main" id="{5B50F1D9-BDF5-7A92-0801-F832A79325E1}"/>
                </a:ext>
              </a:extLst>
            </p:cNvPr>
            <p:cNvSpPr txBox="1"/>
            <p:nvPr/>
          </p:nvSpPr>
          <p:spPr>
            <a:xfrm>
              <a:off x="2049456" y="1145488"/>
              <a:ext cx="4183361" cy="584775"/>
            </a:xfrm>
            <a:prstGeom prst="rect">
              <a:avLst/>
            </a:prstGeom>
            <a:solidFill>
              <a:srgbClr val="F6FAF4"/>
            </a:solidFill>
            <a:ln>
              <a:solidFill>
                <a:srgbClr val="00529B"/>
              </a:solidFill>
            </a:ln>
          </p:spPr>
          <p:txBody>
            <a:bodyPr wrap="square">
              <a:spAutoFit/>
            </a:bodyPr>
            <a:lstStyle/>
            <a:p>
              <a:pPr marL="720000" lvl="1">
                <a:tabLst>
                  <a:tab pos="619125" algn="l"/>
                </a:tabLst>
              </a:pPr>
              <a:r>
                <a:rPr lang="fr-FR" sz="1600" b="1" dirty="0">
                  <a:solidFill>
                    <a:srgbClr val="00497E"/>
                  </a:solidFill>
                </a:rPr>
                <a:t>Installer la victime dans la position où elle se sent le mieux (consciente)</a:t>
              </a:r>
            </a:p>
          </p:txBody>
        </p:sp>
        <p:pic>
          <p:nvPicPr>
            <p:cNvPr id="66" name="Picture 4">
              <a:extLst>
                <a:ext uri="{FF2B5EF4-FFF2-40B4-BE49-F238E27FC236}">
                  <a16:creationId xmlns:a16="http://schemas.microsoft.com/office/drawing/2014/main" id="{1AA2BF74-A0D8-4607-E100-6931FD0D4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300" y="985095"/>
              <a:ext cx="862488" cy="862488"/>
            </a:xfrm>
            <a:prstGeom prst="flowChartConnector">
              <a:avLst/>
            </a:prstGeom>
            <a:solidFill>
              <a:schemeClr val="bg1"/>
            </a:solidFill>
            <a:ln>
              <a:solidFill>
                <a:srgbClr val="BA242C"/>
              </a:solidFill>
            </a:ln>
            <a:effectLst>
              <a:outerShdw blurRad="50800" dist="38100" dir="2700000" algn="tl" rotWithShape="0">
                <a:prstClr val="black">
                  <a:alpha val="40000"/>
                </a:prstClr>
              </a:outerShdw>
            </a:effectLst>
          </p:spPr>
        </p:pic>
      </p:grpSp>
      <p:grpSp>
        <p:nvGrpSpPr>
          <p:cNvPr id="67" name="Groupe 66">
            <a:extLst>
              <a:ext uri="{FF2B5EF4-FFF2-40B4-BE49-F238E27FC236}">
                <a16:creationId xmlns:a16="http://schemas.microsoft.com/office/drawing/2014/main" id="{2513A084-DB5C-F30E-F971-A81D777CCA81}"/>
              </a:ext>
            </a:extLst>
          </p:cNvPr>
          <p:cNvGrpSpPr/>
          <p:nvPr/>
        </p:nvGrpSpPr>
        <p:grpSpPr>
          <a:xfrm>
            <a:off x="4298116" y="2930457"/>
            <a:ext cx="4917376" cy="862488"/>
            <a:chOff x="1737299" y="1724438"/>
            <a:chExt cx="4495515" cy="862488"/>
          </a:xfrm>
        </p:grpSpPr>
        <p:sp>
          <p:nvSpPr>
            <p:cNvPr id="68" name="ZoneTexte 67">
              <a:extLst>
                <a:ext uri="{FF2B5EF4-FFF2-40B4-BE49-F238E27FC236}">
                  <a16:creationId xmlns:a16="http://schemas.microsoft.com/office/drawing/2014/main" id="{B5931FDA-6B49-1DE1-767E-CC1C08DF50E7}"/>
                </a:ext>
              </a:extLst>
            </p:cNvPr>
            <p:cNvSpPr txBox="1"/>
            <p:nvPr/>
          </p:nvSpPr>
          <p:spPr>
            <a:xfrm>
              <a:off x="2049455" y="1877612"/>
              <a:ext cx="4183359" cy="584775"/>
            </a:xfrm>
            <a:prstGeom prst="rect">
              <a:avLst/>
            </a:prstGeom>
            <a:solidFill>
              <a:srgbClr val="F6FAF4"/>
            </a:solidFill>
            <a:ln>
              <a:solidFill>
                <a:schemeClr val="tx1"/>
              </a:solidFill>
            </a:ln>
          </p:spPr>
          <p:txBody>
            <a:bodyPr wrap="square">
              <a:spAutoFit/>
            </a:bodyPr>
            <a:lstStyle/>
            <a:p>
              <a:pPr marL="720000" lvl="1">
                <a:tabLst>
                  <a:tab pos="619125" algn="l"/>
                </a:tabLst>
              </a:pPr>
              <a:r>
                <a:rPr lang="fr-FR" sz="1600" b="1" dirty="0">
                  <a:solidFill>
                    <a:srgbClr val="00497E"/>
                  </a:solidFill>
                </a:rPr>
                <a:t>Allongée, en position stable </a:t>
              </a:r>
              <a:br>
                <a:rPr lang="fr-FR" sz="1600" b="1" dirty="0">
                  <a:solidFill>
                    <a:srgbClr val="00497E"/>
                  </a:solidFill>
                </a:rPr>
              </a:br>
              <a:r>
                <a:rPr lang="fr-FR" sz="1600" b="1" dirty="0">
                  <a:solidFill>
                    <a:srgbClr val="00497E"/>
                  </a:solidFill>
                </a:rPr>
                <a:t>sur le côté (perte de connaissance)</a:t>
              </a:r>
            </a:p>
          </p:txBody>
        </p:sp>
        <p:pic>
          <p:nvPicPr>
            <p:cNvPr id="69" name="Picture 6">
              <a:extLst>
                <a:ext uri="{FF2B5EF4-FFF2-40B4-BE49-F238E27FC236}">
                  <a16:creationId xmlns:a16="http://schemas.microsoft.com/office/drawing/2014/main" id="{6762577D-2E17-685C-D78D-472CC23E1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851" r="12851"/>
            <a:stretch/>
          </p:blipFill>
          <p:spPr bwMode="auto">
            <a:xfrm>
              <a:off x="1737299" y="1724438"/>
              <a:ext cx="862489" cy="862488"/>
            </a:xfrm>
            <a:prstGeom prst="flowChartConnector">
              <a:avLst/>
            </a:prstGeom>
            <a:solidFill>
              <a:schemeClr val="bg1"/>
            </a:solidFill>
            <a:ln>
              <a:solidFill>
                <a:schemeClr val="tx1"/>
              </a:solidFill>
            </a:ln>
            <a:effectLst>
              <a:outerShdw blurRad="50800" dist="38100" dir="2700000" algn="tl" rotWithShape="0">
                <a:prstClr val="black">
                  <a:alpha val="40000"/>
                </a:prstClr>
              </a:outerShdw>
            </a:effectLst>
          </p:spPr>
        </p:pic>
      </p:grpSp>
      <p:grpSp>
        <p:nvGrpSpPr>
          <p:cNvPr id="70" name="Groupe 69">
            <a:extLst>
              <a:ext uri="{FF2B5EF4-FFF2-40B4-BE49-F238E27FC236}">
                <a16:creationId xmlns:a16="http://schemas.microsoft.com/office/drawing/2014/main" id="{7F33BE95-E7AE-1A76-B885-430CA534CDAC}"/>
              </a:ext>
            </a:extLst>
          </p:cNvPr>
          <p:cNvGrpSpPr/>
          <p:nvPr/>
        </p:nvGrpSpPr>
        <p:grpSpPr>
          <a:xfrm>
            <a:off x="4308182" y="3950657"/>
            <a:ext cx="4907310" cy="862488"/>
            <a:chOff x="1737300" y="2463782"/>
            <a:chExt cx="4907310" cy="862488"/>
          </a:xfrm>
        </p:grpSpPr>
        <p:sp>
          <p:nvSpPr>
            <p:cNvPr id="71" name="ZoneTexte 70">
              <a:extLst>
                <a:ext uri="{FF2B5EF4-FFF2-40B4-BE49-F238E27FC236}">
                  <a16:creationId xmlns:a16="http://schemas.microsoft.com/office/drawing/2014/main" id="{28941934-8FCE-63A0-51BC-3F24D99BFA4C}"/>
                </a:ext>
              </a:extLst>
            </p:cNvPr>
            <p:cNvSpPr txBox="1"/>
            <p:nvPr/>
          </p:nvSpPr>
          <p:spPr>
            <a:xfrm>
              <a:off x="2049456" y="2664194"/>
              <a:ext cx="4595154" cy="584775"/>
            </a:xfrm>
            <a:prstGeom prst="rect">
              <a:avLst/>
            </a:prstGeom>
            <a:solidFill>
              <a:srgbClr val="F6FAF4"/>
            </a:solidFill>
            <a:ln>
              <a:solidFill>
                <a:srgbClr val="00529B"/>
              </a:solidFill>
            </a:ln>
          </p:spPr>
          <p:txBody>
            <a:bodyPr wrap="square">
              <a:spAutoFit/>
            </a:bodyPr>
            <a:lstStyle/>
            <a:p>
              <a:pPr marL="720000" lvl="1"/>
              <a:r>
                <a:rPr lang="fr-FR" sz="1600" b="1" dirty="0">
                  <a:solidFill>
                    <a:srgbClr val="00497E"/>
                  </a:solidFill>
                </a:rPr>
                <a:t>Faire alerter ou alerter les secours </a:t>
              </a:r>
              <a:br>
                <a:rPr lang="fr-FR" sz="1600" b="1" dirty="0">
                  <a:solidFill>
                    <a:srgbClr val="00497E"/>
                  </a:solidFill>
                </a:rPr>
              </a:br>
              <a:r>
                <a:rPr lang="fr-FR" sz="1600" b="1" dirty="0">
                  <a:solidFill>
                    <a:srgbClr val="00497E"/>
                  </a:solidFill>
                </a:rPr>
                <a:t>et appliquer les consignes</a:t>
              </a:r>
            </a:p>
          </p:txBody>
        </p:sp>
        <p:sp>
          <p:nvSpPr>
            <p:cNvPr id="72" name="Organigramme : Connecteur 14">
              <a:extLst>
                <a:ext uri="{FF2B5EF4-FFF2-40B4-BE49-F238E27FC236}">
                  <a16:creationId xmlns:a16="http://schemas.microsoft.com/office/drawing/2014/main" id="{746129E9-EA7B-359C-C2A2-1B416FD7CE07}"/>
                </a:ext>
              </a:extLst>
            </p:cNvPr>
            <p:cNvSpPr/>
            <p:nvPr/>
          </p:nvSpPr>
          <p:spPr>
            <a:xfrm>
              <a:off x="1737300" y="2463782"/>
              <a:ext cx="862488" cy="862488"/>
            </a:xfrm>
            <a:prstGeom prst="flowChartConnector">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lgn="ctr"/>
              <a:endParaRPr lang="en-US" sz="1600" b="1">
                <a:solidFill>
                  <a:srgbClr val="00497E"/>
                </a:solidFill>
              </a:endParaRPr>
            </a:p>
          </p:txBody>
        </p:sp>
      </p:grpSp>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a:prstGeom prst="rect">
            <a:avLst/>
          </a:prstGeom>
        </p:spPr>
        <p:txBody>
          <a:bodyPr/>
          <a:lstStyle/>
          <a:p>
            <a:r>
              <a:rPr lang="fr-FR"/>
              <a:t>Les hémorragies externes</a:t>
            </a:r>
          </a:p>
        </p:txBody>
      </p:sp>
      <p:sp>
        <p:nvSpPr>
          <p:cNvPr id="3" name="Espace réservé du texte 2">
            <a:extLst>
              <a:ext uri="{FF2B5EF4-FFF2-40B4-BE49-F238E27FC236}">
                <a16:creationId xmlns:a16="http://schemas.microsoft.com/office/drawing/2014/main" id="{38C4CB3E-E93C-25E3-6DD8-724DFB222520}"/>
              </a:ext>
            </a:extLst>
          </p:cNvPr>
          <p:cNvSpPr>
            <a:spLocks noGrp="1"/>
          </p:cNvSpPr>
          <p:nvPr>
            <p:ph type="body" sz="quarter" idx="11"/>
          </p:nvPr>
        </p:nvSpPr>
        <p:spPr>
          <a:xfrm>
            <a:off x="449999" y="801518"/>
            <a:ext cx="4664925" cy="313932"/>
          </a:xfrm>
        </p:spPr>
        <p:txBody>
          <a:bodyPr/>
          <a:lstStyle/>
          <a:p>
            <a:r>
              <a:rPr lang="fr-FR" dirty="0"/>
              <a:t>Vomissement de sang</a:t>
            </a:r>
          </a:p>
        </p:txBody>
      </p:sp>
      <p:sp>
        <p:nvSpPr>
          <p:cNvPr id="9" name="ZoneTexte 8">
            <a:extLst>
              <a:ext uri="{FF2B5EF4-FFF2-40B4-BE49-F238E27FC236}">
                <a16:creationId xmlns:a16="http://schemas.microsoft.com/office/drawing/2014/main" id="{9676D70D-3B5F-E90B-DE7F-85689D38D572}"/>
              </a:ext>
            </a:extLst>
          </p:cNvPr>
          <p:cNvSpPr txBox="1"/>
          <p:nvPr/>
        </p:nvSpPr>
        <p:spPr>
          <a:xfrm>
            <a:off x="1284047" y="5299702"/>
            <a:ext cx="9623906" cy="338554"/>
          </a:xfrm>
          <a:prstGeom prst="rect">
            <a:avLst/>
          </a:prstGeom>
          <a:noFill/>
        </p:spPr>
        <p:txBody>
          <a:bodyPr wrap="square">
            <a:spAutoFit/>
          </a:bodyPr>
          <a:lstStyle/>
          <a:p>
            <a:r>
              <a:rPr lang="fr-FR" sz="1600" b="1" dirty="0">
                <a:solidFill>
                  <a:srgbClr val="BA242C"/>
                </a:solidFill>
              </a:rPr>
              <a:t>Il s’agit d’un signe pouvant traduire une maladie grave nécessitant une prise en charge médicale.</a:t>
            </a:r>
            <a:endParaRPr lang="en-US" sz="1600" b="1" dirty="0">
              <a:solidFill>
                <a:srgbClr val="BA242C"/>
              </a:solidFill>
            </a:endParaRPr>
          </a:p>
        </p:txBody>
      </p:sp>
      <p:pic>
        <p:nvPicPr>
          <p:cNvPr id="43" name="Image 42">
            <a:extLst>
              <a:ext uri="{FF2B5EF4-FFF2-40B4-BE49-F238E27FC236}">
                <a16:creationId xmlns:a16="http://schemas.microsoft.com/office/drawing/2014/main" id="{D3C76348-1824-772C-BE7C-047ECEBE902A}"/>
              </a:ext>
            </a:extLst>
          </p:cNvPr>
          <p:cNvPicPr>
            <a:picLocks noChangeAspect="1"/>
          </p:cNvPicPr>
          <p:nvPr/>
        </p:nvPicPr>
        <p:blipFill>
          <a:blip r:embed="rId6">
            <a:duotone>
              <a:schemeClr val="accent1">
                <a:shade val="45000"/>
                <a:satMod val="135000"/>
              </a:schemeClr>
              <a:prstClr val="white"/>
            </a:duotone>
          </a:blip>
          <a:stretch>
            <a:fillRect/>
          </a:stretch>
        </p:blipFill>
        <p:spPr>
          <a:xfrm>
            <a:off x="4468467" y="4087785"/>
            <a:ext cx="541919" cy="541919"/>
          </a:xfrm>
          <a:prstGeom prst="rect">
            <a:avLst/>
          </a:prstGeom>
        </p:spPr>
      </p:pic>
      <p:cxnSp>
        <p:nvCxnSpPr>
          <p:cNvPr id="73" name="Connecteur droit avec flèche 72">
            <a:extLst>
              <a:ext uri="{FF2B5EF4-FFF2-40B4-BE49-F238E27FC236}">
                <a16:creationId xmlns:a16="http://schemas.microsoft.com/office/drawing/2014/main" id="{EF693B0D-D9FA-584C-78E8-FA36CE810828}"/>
              </a:ext>
            </a:extLst>
          </p:cNvPr>
          <p:cNvCxnSpPr>
            <a:cxnSpLocks/>
            <a:stCxn id="63" idx="7"/>
            <a:endCxn id="66" idx="2"/>
          </p:cNvCxnSpPr>
          <p:nvPr/>
        </p:nvCxnSpPr>
        <p:spPr>
          <a:xfrm flipV="1">
            <a:off x="3656583" y="2307961"/>
            <a:ext cx="641534" cy="511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A03B2CAD-2DCF-07F2-4E94-F1D61AF5070D}"/>
              </a:ext>
            </a:extLst>
          </p:cNvPr>
          <p:cNvCxnSpPr>
            <a:cxnSpLocks/>
            <a:stCxn id="63" idx="6"/>
            <a:endCxn id="69" idx="2"/>
          </p:cNvCxnSpPr>
          <p:nvPr/>
        </p:nvCxnSpPr>
        <p:spPr>
          <a:xfrm>
            <a:off x="3880767" y="3361103"/>
            <a:ext cx="417349" cy="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DFF6BCC1-0F24-A72E-C94D-B4EFCA37CBA7}"/>
              </a:ext>
            </a:extLst>
          </p:cNvPr>
          <p:cNvCxnSpPr>
            <a:cxnSpLocks/>
            <a:stCxn id="63" idx="5"/>
            <a:endCxn id="72" idx="2"/>
          </p:cNvCxnSpPr>
          <p:nvPr/>
        </p:nvCxnSpPr>
        <p:spPr>
          <a:xfrm>
            <a:off x="3656583" y="3902329"/>
            <a:ext cx="651599" cy="479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21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par>
                                <p:cTn id="21" presetID="10"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p:txBody>
          <a:bodyPr/>
          <a:lstStyle/>
          <a:p>
            <a:r>
              <a:rPr lang="fr-FR" dirty="0"/>
              <a:t>Les hémorragies externes</a:t>
            </a:r>
          </a:p>
        </p:txBody>
      </p:sp>
      <p:sp>
        <p:nvSpPr>
          <p:cNvPr id="5" name="Espace réservé du texte 4">
            <a:extLst>
              <a:ext uri="{FF2B5EF4-FFF2-40B4-BE49-F238E27FC236}">
                <a16:creationId xmlns:a16="http://schemas.microsoft.com/office/drawing/2014/main" id="{A502A515-9160-C406-B227-F6D60D470108}"/>
              </a:ext>
            </a:extLst>
          </p:cNvPr>
          <p:cNvSpPr>
            <a:spLocks noGrp="1"/>
          </p:cNvSpPr>
          <p:nvPr>
            <p:ph type="body" sz="quarter" idx="11"/>
          </p:nvPr>
        </p:nvSpPr>
        <p:spPr/>
        <p:txBody>
          <a:bodyPr/>
          <a:lstStyle/>
          <a:p>
            <a:r>
              <a:rPr lang="fr-FR" dirty="0"/>
              <a:t>Perte de sang par un orifice naturel</a:t>
            </a:r>
          </a:p>
        </p:txBody>
      </p:sp>
      <p:sp>
        <p:nvSpPr>
          <p:cNvPr id="2" name="ZoneTexte 1">
            <a:extLst>
              <a:ext uri="{FF2B5EF4-FFF2-40B4-BE49-F238E27FC236}">
                <a16:creationId xmlns:a16="http://schemas.microsoft.com/office/drawing/2014/main" id="{5E29E962-F27E-386A-5B8B-F4E4FFEB4E90}"/>
              </a:ext>
            </a:extLst>
          </p:cNvPr>
          <p:cNvSpPr txBox="1"/>
          <p:nvPr/>
        </p:nvSpPr>
        <p:spPr>
          <a:xfrm>
            <a:off x="2385955" y="1683920"/>
            <a:ext cx="7420091" cy="3959984"/>
          </a:xfrm>
          <a:prstGeom prst="roundRect">
            <a:avLst>
              <a:gd name="adj" fmla="val 7196"/>
            </a:avLst>
          </a:prstGeom>
          <a:solidFill>
            <a:schemeClr val="bg1">
              <a:lumMod val="95000"/>
            </a:schemeClr>
          </a:solidFill>
          <a:effectLst>
            <a:outerShdw blurRad="50800" dist="38100" dir="2700000" algn="tl" rotWithShape="0">
              <a:prstClr val="black">
                <a:alpha val="40000"/>
              </a:prstClr>
            </a:outerShdw>
          </a:effectLst>
        </p:spPr>
        <p:txBody>
          <a:bodyPr wrap="square" anchor="ctr" anchorCtr="0">
            <a:noAutofit/>
          </a:bodyPr>
          <a:lstStyle>
            <a:defPPr>
              <a:defRPr lang="fr-FR"/>
            </a:defPPr>
            <a:lvl1pPr algn="just">
              <a:defRPr sz="1100" b="0">
                <a:solidFill>
                  <a:srgbClr val="00529B"/>
                </a:solidFill>
                <a:latin typeface="Arial" panose="020B0604020202020204" pitchFamily="34" charset="0"/>
                <a:cs typeface="Arial" panose="020B0604020202020204" pitchFamily="34" charset="0"/>
              </a:defRPr>
            </a:lvl1pPr>
            <a:lvl2pPr marL="171450" lvl="1" indent="-171450" algn="just">
              <a:buFont typeface="Wingdings" panose="05000000000000000000" pitchFamily="2" charset="2"/>
              <a:buChar char="Ø"/>
              <a:defRPr sz="1100">
                <a:solidFill>
                  <a:srgbClr val="00529B"/>
                </a:solidFill>
                <a:latin typeface="Arial" panose="020B0604020202020204" pitchFamily="34" charset="0"/>
                <a:cs typeface="Arial" panose="020B0604020202020204" pitchFamily="34" charset="0"/>
              </a:defRPr>
            </a:lvl2pPr>
          </a:lstStyle>
          <a:p>
            <a:pPr indent="-257175" algn="l"/>
            <a:r>
              <a:rPr lang="fr-FR" sz="1800" b="1" dirty="0">
                <a:solidFill>
                  <a:srgbClr val="00497E"/>
                </a:solidFill>
              </a:rPr>
              <a:t>En présence d’une victime qui perd du sang </a:t>
            </a:r>
            <a:br>
              <a:rPr lang="fr-FR" sz="1800" b="1" dirty="0">
                <a:solidFill>
                  <a:srgbClr val="00497E"/>
                </a:solidFill>
              </a:rPr>
            </a:br>
            <a:r>
              <a:rPr lang="fr-FR" sz="1800" b="1" dirty="0">
                <a:solidFill>
                  <a:srgbClr val="00497E"/>
                </a:solidFill>
              </a:rPr>
              <a:t>par un orifice naturel (sauf le nez) et de façon inhabituelle :</a:t>
            </a:r>
          </a:p>
          <a:p>
            <a:pPr marL="401638" indent="-257175"/>
            <a:endParaRPr lang="fr-FR" sz="1600" b="1" dirty="0">
              <a:solidFill>
                <a:srgbClr val="00497E"/>
              </a:solidFill>
            </a:endParaRPr>
          </a:p>
          <a:p>
            <a:pPr marL="401638" indent="-257175"/>
            <a:endParaRPr lang="fr-FR" sz="1600" dirty="0">
              <a:solidFill>
                <a:srgbClr val="00497E"/>
              </a:solidFill>
            </a:endParaRPr>
          </a:p>
          <a:p>
            <a:pPr marL="401638" indent="-257175"/>
            <a:endParaRPr lang="fr-FR" sz="1600" dirty="0">
              <a:solidFill>
                <a:srgbClr val="00497E"/>
              </a:solidFill>
            </a:endParaRPr>
          </a:p>
          <a:p>
            <a:pPr marL="401638" indent="-257175"/>
            <a:endParaRPr lang="fr-FR" sz="1600" dirty="0">
              <a:solidFill>
                <a:srgbClr val="00497E"/>
              </a:solidFill>
            </a:endParaRPr>
          </a:p>
          <a:p>
            <a:pPr marL="401638" indent="-257175"/>
            <a:endParaRPr lang="fr-FR" sz="1600" dirty="0">
              <a:solidFill>
                <a:srgbClr val="00497E"/>
              </a:solidFill>
            </a:endParaRPr>
          </a:p>
          <a:p>
            <a:pPr marL="401638" indent="-257175"/>
            <a:endParaRPr lang="fr-FR" sz="1600" dirty="0">
              <a:solidFill>
                <a:srgbClr val="00497E"/>
              </a:solidFill>
            </a:endParaRPr>
          </a:p>
          <a:p>
            <a:pPr indent="-257175"/>
            <a:r>
              <a:rPr lang="fr-FR" sz="1800" b="1" dirty="0">
                <a:solidFill>
                  <a:srgbClr val="C00000"/>
                </a:solidFill>
              </a:rPr>
              <a:t>En cas d’aggravation :</a:t>
            </a:r>
          </a:p>
          <a:p>
            <a:pPr marL="401638" indent="-257175"/>
            <a:endParaRPr lang="fr-FR" sz="1600" b="1" dirty="0">
              <a:solidFill>
                <a:srgbClr val="00497E"/>
              </a:solidFill>
            </a:endParaRPr>
          </a:p>
          <a:p>
            <a:pPr marL="401638" indent="-257175"/>
            <a:endParaRPr lang="fr-FR" sz="1600" b="1" dirty="0">
              <a:solidFill>
                <a:srgbClr val="00497E"/>
              </a:solidFill>
            </a:endParaRPr>
          </a:p>
          <a:p>
            <a:pPr marL="401638" indent="-257175"/>
            <a:endParaRPr lang="fr-FR" sz="1600" b="1" dirty="0">
              <a:solidFill>
                <a:srgbClr val="00497E"/>
              </a:solidFill>
            </a:endParaRPr>
          </a:p>
          <a:p>
            <a:pPr marL="401638" indent="-257175"/>
            <a:endParaRPr lang="fr-FR" sz="1600" b="1" dirty="0">
              <a:solidFill>
                <a:srgbClr val="00497E"/>
              </a:solidFill>
            </a:endParaRPr>
          </a:p>
          <a:p>
            <a:pPr marL="401638" indent="-257175"/>
            <a:endParaRPr lang="fr-FR" sz="1600" b="1" dirty="0">
              <a:solidFill>
                <a:srgbClr val="00497E"/>
              </a:solidFill>
            </a:endParaRPr>
          </a:p>
        </p:txBody>
      </p:sp>
      <p:grpSp>
        <p:nvGrpSpPr>
          <p:cNvPr id="3" name="Groupe 2">
            <a:extLst>
              <a:ext uri="{FF2B5EF4-FFF2-40B4-BE49-F238E27FC236}">
                <a16:creationId xmlns:a16="http://schemas.microsoft.com/office/drawing/2014/main" id="{14398F4A-200E-9E6D-2A77-D854F711B27D}"/>
              </a:ext>
            </a:extLst>
          </p:cNvPr>
          <p:cNvGrpSpPr/>
          <p:nvPr/>
        </p:nvGrpSpPr>
        <p:grpSpPr>
          <a:xfrm>
            <a:off x="3312232" y="2758726"/>
            <a:ext cx="780053" cy="778126"/>
            <a:chOff x="553481" y="2538393"/>
            <a:chExt cx="780053" cy="778126"/>
          </a:xfrm>
        </p:grpSpPr>
        <p:sp>
          <p:nvSpPr>
            <p:cNvPr id="6" name="Rectangle : coins arrondis 5">
              <a:extLst>
                <a:ext uri="{FF2B5EF4-FFF2-40B4-BE49-F238E27FC236}">
                  <a16:creationId xmlns:a16="http://schemas.microsoft.com/office/drawing/2014/main" id="{899992B3-E458-AD4E-D717-58A56535B4B0}"/>
                </a:ext>
              </a:extLst>
            </p:cNvPr>
            <p:cNvSpPr/>
            <p:nvPr/>
          </p:nvSpPr>
          <p:spPr>
            <a:xfrm>
              <a:off x="553481" y="2538393"/>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1DCB740-F114-C548-4502-CD43838B8084}"/>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866" y="2599010"/>
              <a:ext cx="659275" cy="65927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ZoneTexte 7">
            <a:extLst>
              <a:ext uri="{FF2B5EF4-FFF2-40B4-BE49-F238E27FC236}">
                <a16:creationId xmlns:a16="http://schemas.microsoft.com/office/drawing/2014/main" id="{4A150757-F25D-1C41-057F-2B79A6D917A5}"/>
              </a:ext>
            </a:extLst>
          </p:cNvPr>
          <p:cNvSpPr txBox="1"/>
          <p:nvPr/>
        </p:nvSpPr>
        <p:spPr>
          <a:xfrm>
            <a:off x="4227897" y="2964286"/>
            <a:ext cx="2135909" cy="367005"/>
          </a:xfrm>
          <a:prstGeom prst="rect">
            <a:avLst/>
          </a:prstGeom>
          <a:noFill/>
        </p:spPr>
        <p:txBody>
          <a:bodyPr wrap="square" rtlCol="0">
            <a:spAutoFit/>
          </a:bodyPr>
          <a:lstStyle/>
          <a:p>
            <a:r>
              <a:rPr lang="fr-FR" dirty="0">
                <a:solidFill>
                  <a:srgbClr val="00497E"/>
                </a:solidFill>
                <a:latin typeface="Arial" panose="020B0604020202020204" pitchFamily="34" charset="0"/>
                <a:cs typeface="Arial" panose="020B0604020202020204" pitchFamily="34" charset="0"/>
              </a:rPr>
              <a:t>Allonger</a:t>
            </a:r>
          </a:p>
        </p:txBody>
      </p:sp>
      <p:sp>
        <p:nvSpPr>
          <p:cNvPr id="9" name="ZoneTexte 8">
            <a:extLst>
              <a:ext uri="{FF2B5EF4-FFF2-40B4-BE49-F238E27FC236}">
                <a16:creationId xmlns:a16="http://schemas.microsoft.com/office/drawing/2014/main" id="{D32A6B7C-E91C-5C13-18F0-D77000513438}"/>
              </a:ext>
            </a:extLst>
          </p:cNvPr>
          <p:cNvSpPr txBox="1"/>
          <p:nvPr/>
        </p:nvSpPr>
        <p:spPr>
          <a:xfrm>
            <a:off x="7441381" y="2916881"/>
            <a:ext cx="2135909" cy="367005"/>
          </a:xfrm>
          <a:prstGeom prst="rect">
            <a:avLst/>
          </a:prstGeom>
          <a:noFill/>
        </p:spPr>
        <p:txBody>
          <a:bodyPr wrap="square" rtlCol="0">
            <a:spAutoFit/>
          </a:bodyPr>
          <a:lstStyle/>
          <a:p>
            <a:r>
              <a:rPr lang="fr-FR" dirty="0">
                <a:solidFill>
                  <a:srgbClr val="00497E"/>
                </a:solidFill>
                <a:latin typeface="Arial" panose="020B0604020202020204" pitchFamily="34" charset="0"/>
                <a:cs typeface="Arial" panose="020B0604020202020204" pitchFamily="34" charset="0"/>
              </a:rPr>
              <a:t>Alerter</a:t>
            </a:r>
          </a:p>
        </p:txBody>
      </p:sp>
      <p:pic>
        <p:nvPicPr>
          <p:cNvPr id="10" name="Image 9">
            <a:extLst>
              <a:ext uri="{FF2B5EF4-FFF2-40B4-BE49-F238E27FC236}">
                <a16:creationId xmlns:a16="http://schemas.microsoft.com/office/drawing/2014/main" id="{70701030-BFE1-9A15-6A7D-0F6D3B29D8D3}"/>
              </a:ext>
            </a:extLst>
          </p:cNvPr>
          <p:cNvPicPr>
            <a:picLocks noChangeAspect="1"/>
          </p:cNvPicPr>
          <p:nvPr/>
        </p:nvPicPr>
        <p:blipFill>
          <a:blip r:embed="rId3">
            <a:duotone>
              <a:schemeClr val="accent1">
                <a:shade val="45000"/>
                <a:satMod val="135000"/>
              </a:schemeClr>
              <a:prstClr val="white"/>
            </a:duotone>
          </a:blip>
          <a:stretch>
            <a:fillRect/>
          </a:stretch>
        </p:blipFill>
        <p:spPr>
          <a:xfrm>
            <a:off x="6499418" y="2752740"/>
            <a:ext cx="760052" cy="760052"/>
          </a:xfrm>
          <a:prstGeom prst="roundRect">
            <a:avLst/>
          </a:prstGeom>
          <a:solidFill>
            <a:schemeClr val="bg1"/>
          </a:solidFill>
          <a:ln w="12700">
            <a:solidFill>
              <a:srgbClr val="00529B"/>
            </a:solidFill>
          </a:ln>
          <a:effectLst>
            <a:outerShdw blurRad="50800" dist="38100" dir="2700000" algn="tl" rotWithShape="0">
              <a:prstClr val="black">
                <a:alpha val="40000"/>
              </a:prstClr>
            </a:outerShdw>
          </a:effectLst>
        </p:spPr>
      </p:pic>
      <p:sp>
        <p:nvSpPr>
          <p:cNvPr id="11" name="ZoneTexte 10">
            <a:extLst>
              <a:ext uri="{FF2B5EF4-FFF2-40B4-BE49-F238E27FC236}">
                <a16:creationId xmlns:a16="http://schemas.microsoft.com/office/drawing/2014/main" id="{66CA02AD-C064-583F-F6FD-1DCB6B32072F}"/>
              </a:ext>
            </a:extLst>
          </p:cNvPr>
          <p:cNvSpPr txBox="1"/>
          <p:nvPr/>
        </p:nvSpPr>
        <p:spPr>
          <a:xfrm>
            <a:off x="4227897" y="4575903"/>
            <a:ext cx="1700375" cy="646331"/>
          </a:xfrm>
          <a:prstGeom prst="rect">
            <a:avLst/>
          </a:prstGeom>
          <a:noFill/>
        </p:spPr>
        <p:txBody>
          <a:bodyPr wrap="square" rtlCol="0">
            <a:spAutoFit/>
          </a:bodyPr>
          <a:lstStyle/>
          <a:p>
            <a:r>
              <a:rPr lang="fr-FR" dirty="0">
                <a:solidFill>
                  <a:srgbClr val="00497E"/>
                </a:solidFill>
                <a:latin typeface="Arial" panose="020B0604020202020204" pitchFamily="34" charset="0"/>
                <a:cs typeface="Arial" panose="020B0604020202020204" pitchFamily="34" charset="0"/>
              </a:rPr>
              <a:t>Signaler </a:t>
            </a:r>
          </a:p>
          <a:p>
            <a:r>
              <a:rPr lang="fr-FR" dirty="0">
                <a:solidFill>
                  <a:srgbClr val="00497E"/>
                </a:solidFill>
                <a:latin typeface="Arial" panose="020B0604020202020204" pitchFamily="34" charset="0"/>
                <a:cs typeface="Arial" panose="020B0604020202020204" pitchFamily="34" charset="0"/>
              </a:rPr>
              <a:t>l’aggravation</a:t>
            </a:r>
          </a:p>
        </p:txBody>
      </p:sp>
      <p:pic>
        <p:nvPicPr>
          <p:cNvPr id="12" name="Image 11">
            <a:extLst>
              <a:ext uri="{FF2B5EF4-FFF2-40B4-BE49-F238E27FC236}">
                <a16:creationId xmlns:a16="http://schemas.microsoft.com/office/drawing/2014/main" id="{62125790-191E-DF0C-E752-F975A307D83A}"/>
              </a:ext>
            </a:extLst>
          </p:cNvPr>
          <p:cNvPicPr>
            <a:picLocks noChangeAspect="1"/>
          </p:cNvPicPr>
          <p:nvPr/>
        </p:nvPicPr>
        <p:blipFill>
          <a:blip r:embed="rId3">
            <a:duotone>
              <a:schemeClr val="accent1">
                <a:shade val="45000"/>
                <a:satMod val="135000"/>
              </a:schemeClr>
              <a:prstClr val="white"/>
            </a:duotone>
          </a:blip>
          <a:stretch>
            <a:fillRect/>
          </a:stretch>
        </p:blipFill>
        <p:spPr>
          <a:xfrm>
            <a:off x="3312232" y="4532943"/>
            <a:ext cx="760052" cy="760052"/>
          </a:xfrm>
          <a:prstGeom prst="roundRect">
            <a:avLst/>
          </a:prstGeom>
          <a:solidFill>
            <a:schemeClr val="bg1"/>
          </a:solidFill>
          <a:ln w="12700">
            <a:solidFill>
              <a:srgbClr val="00529B"/>
            </a:solidFill>
          </a:ln>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2DA41EC8-6015-9F14-104E-68C2520FF761}"/>
              </a:ext>
            </a:extLst>
          </p:cNvPr>
          <p:cNvSpPr txBox="1"/>
          <p:nvPr/>
        </p:nvSpPr>
        <p:spPr>
          <a:xfrm>
            <a:off x="7441381" y="4575902"/>
            <a:ext cx="1759769" cy="646331"/>
          </a:xfrm>
          <a:prstGeom prst="rect">
            <a:avLst/>
          </a:prstGeom>
          <a:noFill/>
        </p:spPr>
        <p:txBody>
          <a:bodyPr wrap="square" rtlCol="0">
            <a:spAutoFit/>
          </a:bodyPr>
          <a:lstStyle/>
          <a:p>
            <a:r>
              <a:rPr lang="fr-FR" dirty="0">
                <a:solidFill>
                  <a:srgbClr val="00497E"/>
                </a:solidFill>
                <a:latin typeface="Arial" panose="020B0604020202020204" pitchFamily="34" charset="0"/>
                <a:cs typeface="Arial" panose="020B0604020202020204" pitchFamily="34" charset="0"/>
              </a:rPr>
              <a:t>Si perte de connaissance</a:t>
            </a:r>
          </a:p>
        </p:txBody>
      </p:sp>
      <p:grpSp>
        <p:nvGrpSpPr>
          <p:cNvPr id="17" name="Groupe 16">
            <a:extLst>
              <a:ext uri="{FF2B5EF4-FFF2-40B4-BE49-F238E27FC236}">
                <a16:creationId xmlns:a16="http://schemas.microsoft.com/office/drawing/2014/main" id="{29B97A1A-75FD-7A83-3C19-3A7218742C81}"/>
              </a:ext>
            </a:extLst>
          </p:cNvPr>
          <p:cNvGrpSpPr/>
          <p:nvPr/>
        </p:nvGrpSpPr>
        <p:grpSpPr>
          <a:xfrm>
            <a:off x="6486013" y="4532943"/>
            <a:ext cx="780053" cy="778126"/>
            <a:chOff x="553481" y="2538393"/>
            <a:chExt cx="780053" cy="778126"/>
          </a:xfrm>
        </p:grpSpPr>
        <p:sp>
          <p:nvSpPr>
            <p:cNvPr id="18" name="Rectangle : coins arrondis 17">
              <a:extLst>
                <a:ext uri="{FF2B5EF4-FFF2-40B4-BE49-F238E27FC236}">
                  <a16:creationId xmlns:a16="http://schemas.microsoft.com/office/drawing/2014/main" id="{6CCAE911-FA00-CFE3-7686-EC96E872FDBB}"/>
                </a:ext>
              </a:extLst>
            </p:cNvPr>
            <p:cNvSpPr/>
            <p:nvPr/>
          </p:nvSpPr>
          <p:spPr>
            <a:xfrm>
              <a:off x="553481" y="2538393"/>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a:extLst>
                <a:ext uri="{FF2B5EF4-FFF2-40B4-BE49-F238E27FC236}">
                  <a16:creationId xmlns:a16="http://schemas.microsoft.com/office/drawing/2014/main" id="{79587F24-860A-0218-352D-5E98BF4B2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16866" y="2704059"/>
              <a:ext cx="659275" cy="4491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370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8" grpId="0"/>
      <p:bldP spid="9" grpId="0"/>
      <p:bldP spid="11"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p:txBody>
          <a:bodyPr/>
          <a:lstStyle/>
          <a:p>
            <a:r>
              <a:rPr lang="fr-FR" dirty="0"/>
              <a:t>Les hémorragies externes</a:t>
            </a:r>
          </a:p>
        </p:txBody>
      </p:sp>
      <p:sp>
        <p:nvSpPr>
          <p:cNvPr id="5" name="Espace réservé du texte 4">
            <a:extLst>
              <a:ext uri="{FF2B5EF4-FFF2-40B4-BE49-F238E27FC236}">
                <a16:creationId xmlns:a16="http://schemas.microsoft.com/office/drawing/2014/main" id="{A502A515-9160-C406-B227-F6D60D470108}"/>
              </a:ext>
            </a:extLst>
          </p:cNvPr>
          <p:cNvSpPr>
            <a:spLocks noGrp="1"/>
          </p:cNvSpPr>
          <p:nvPr>
            <p:ph type="body" sz="quarter" idx="11"/>
          </p:nvPr>
        </p:nvSpPr>
        <p:spPr>
          <a:xfrm>
            <a:off x="449999" y="801518"/>
            <a:ext cx="5376643" cy="535531"/>
          </a:xfrm>
        </p:spPr>
        <p:txBody>
          <a:bodyPr/>
          <a:lstStyle/>
          <a:p>
            <a:r>
              <a:rPr lang="fr-FR" dirty="0"/>
              <a:t>Contact du sauveteur avec le sang de la victime </a:t>
            </a:r>
          </a:p>
        </p:txBody>
      </p:sp>
      <p:pic>
        <p:nvPicPr>
          <p:cNvPr id="3" name="Picture 16">
            <a:extLst>
              <a:ext uri="{FF2B5EF4-FFF2-40B4-BE49-F238E27FC236}">
                <a16:creationId xmlns:a16="http://schemas.microsoft.com/office/drawing/2014/main" id="{B6139444-8B37-209F-FC1B-717E5917F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152" y="3110149"/>
            <a:ext cx="1026490" cy="10264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a:extLst>
              <a:ext uri="{FF2B5EF4-FFF2-40B4-BE49-F238E27FC236}">
                <a16:creationId xmlns:a16="http://schemas.microsoft.com/office/drawing/2014/main" id="{4CE07DD4-CEED-DCFC-33FB-D5E783690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283" y="3110149"/>
            <a:ext cx="1026490" cy="102649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090DA2F6-CD03-EBE4-CB79-C05721B41CC5}"/>
              </a:ext>
            </a:extLst>
          </p:cNvPr>
          <p:cNvSpPr txBox="1"/>
          <p:nvPr/>
        </p:nvSpPr>
        <p:spPr>
          <a:xfrm>
            <a:off x="450677" y="2429543"/>
            <a:ext cx="3940502" cy="307777"/>
          </a:xfrm>
          <a:prstGeom prst="rect">
            <a:avLst/>
          </a:prstGeom>
          <a:noFill/>
        </p:spPr>
        <p:txBody>
          <a:bodyPr wrap="square" rtlCol="0">
            <a:spAutoFit/>
          </a:bodyPr>
          <a:lstStyle/>
          <a:p>
            <a:pPr algn="ctr"/>
            <a:r>
              <a:rPr lang="fr-FR" sz="1400" b="1" dirty="0">
                <a:solidFill>
                  <a:srgbClr val="00497E"/>
                </a:solidFill>
              </a:rPr>
              <a:t>Se protéger pour éviter l’exposition au sang</a:t>
            </a:r>
          </a:p>
        </p:txBody>
      </p:sp>
      <p:sp>
        <p:nvSpPr>
          <p:cNvPr id="9" name="ZoneTexte 8">
            <a:extLst>
              <a:ext uri="{FF2B5EF4-FFF2-40B4-BE49-F238E27FC236}">
                <a16:creationId xmlns:a16="http://schemas.microsoft.com/office/drawing/2014/main" id="{3CA89E49-68DB-2EDC-D50D-5E1AEDD51BD0}"/>
              </a:ext>
            </a:extLst>
          </p:cNvPr>
          <p:cNvSpPr txBox="1"/>
          <p:nvPr/>
        </p:nvSpPr>
        <p:spPr>
          <a:xfrm>
            <a:off x="6181467" y="2429543"/>
            <a:ext cx="3940502" cy="307777"/>
          </a:xfrm>
          <a:prstGeom prst="rect">
            <a:avLst/>
          </a:prstGeom>
          <a:noFill/>
        </p:spPr>
        <p:txBody>
          <a:bodyPr wrap="square" rtlCol="0">
            <a:spAutoFit/>
          </a:bodyPr>
          <a:lstStyle>
            <a:defPPr>
              <a:defRPr lang="fr-FR"/>
            </a:defPPr>
            <a:lvl1pPr algn="ctr">
              <a:defRPr sz="1400" b="1">
                <a:solidFill>
                  <a:srgbClr val="00529B"/>
                </a:solidFill>
              </a:defRPr>
            </a:lvl1pPr>
          </a:lstStyle>
          <a:p>
            <a:r>
              <a:rPr lang="fr-FR" dirty="0">
                <a:solidFill>
                  <a:srgbClr val="00497E"/>
                </a:solidFill>
              </a:rPr>
              <a:t>En cas de contact avec le sang de la victime</a:t>
            </a:r>
          </a:p>
        </p:txBody>
      </p:sp>
      <p:pic>
        <p:nvPicPr>
          <p:cNvPr id="10" name="Picture 22">
            <a:extLst>
              <a:ext uri="{FF2B5EF4-FFF2-40B4-BE49-F238E27FC236}">
                <a16:creationId xmlns:a16="http://schemas.microsoft.com/office/drawing/2014/main" id="{43A9B87D-C954-93AE-A751-8BCDA68FB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962"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a:extLst>
              <a:ext uri="{FF2B5EF4-FFF2-40B4-BE49-F238E27FC236}">
                <a16:creationId xmlns:a16="http://schemas.microsoft.com/office/drawing/2014/main" id="{9F8F24B3-908C-CB30-E372-9AAFA73BC1C8}"/>
              </a:ext>
            </a:extLst>
          </p:cNvPr>
          <p:cNvPicPr>
            <a:picLocks noChangeAspect="1" noChangeArrowheads="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508090"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a:extLst>
              <a:ext uri="{FF2B5EF4-FFF2-40B4-BE49-F238E27FC236}">
                <a16:creationId xmlns:a16="http://schemas.microsoft.com/office/drawing/2014/main" id="{439A0DB4-08C8-78C8-A995-EBB8C3DF6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3980"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a:extLst>
              <a:ext uri="{FF2B5EF4-FFF2-40B4-BE49-F238E27FC236}">
                <a16:creationId xmlns:a16="http://schemas.microsoft.com/office/drawing/2014/main" id="{E410E04A-5C4D-EB1D-D835-68E971895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7590"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901B2A2-171B-D3F9-88E2-C4A4E2E802AB}"/>
              </a:ext>
            </a:extLst>
          </p:cNvPr>
          <p:cNvSpPr txBox="1"/>
          <p:nvPr/>
        </p:nvSpPr>
        <p:spPr>
          <a:xfrm>
            <a:off x="541051" y="4380473"/>
            <a:ext cx="1804692"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Gants à usage unique</a:t>
            </a:r>
          </a:p>
        </p:txBody>
      </p:sp>
      <p:sp>
        <p:nvSpPr>
          <p:cNvPr id="14" name="ZoneTexte 13">
            <a:extLst>
              <a:ext uri="{FF2B5EF4-FFF2-40B4-BE49-F238E27FC236}">
                <a16:creationId xmlns:a16="http://schemas.microsoft.com/office/drawing/2014/main" id="{750F8DF2-665B-8383-D297-BFE7597E89C5}"/>
              </a:ext>
            </a:extLst>
          </p:cNvPr>
          <p:cNvSpPr txBox="1"/>
          <p:nvPr/>
        </p:nvSpPr>
        <p:spPr>
          <a:xfrm>
            <a:off x="2513569" y="4380472"/>
            <a:ext cx="1425919"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Sac plastique</a:t>
            </a:r>
          </a:p>
        </p:txBody>
      </p:sp>
      <p:sp>
        <p:nvSpPr>
          <p:cNvPr id="15" name="ZoneTexte 14">
            <a:extLst>
              <a:ext uri="{FF2B5EF4-FFF2-40B4-BE49-F238E27FC236}">
                <a16:creationId xmlns:a16="http://schemas.microsoft.com/office/drawing/2014/main" id="{B50C8A02-0CA3-10C4-9E06-C10E86F46B0A}"/>
              </a:ext>
            </a:extLst>
          </p:cNvPr>
          <p:cNvSpPr txBox="1"/>
          <p:nvPr/>
        </p:nvSpPr>
        <p:spPr>
          <a:xfrm>
            <a:off x="4904134" y="4278318"/>
            <a:ext cx="1425919"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Ne pas </a:t>
            </a:r>
            <a:br>
              <a:rPr lang="fr-FR" sz="1600" b="1" dirty="0">
                <a:solidFill>
                  <a:srgbClr val="00497E"/>
                </a:solidFill>
                <a:latin typeface="Arial" panose="020B0604020202020204" pitchFamily="34" charset="0"/>
                <a:cs typeface="Arial" panose="020B0604020202020204" pitchFamily="34" charset="0"/>
              </a:rPr>
            </a:br>
            <a:r>
              <a:rPr lang="fr-FR" sz="1600" b="1" dirty="0">
                <a:solidFill>
                  <a:srgbClr val="00497E"/>
                </a:solidFill>
                <a:latin typeface="Arial" panose="020B0604020202020204" pitchFamily="34" charset="0"/>
                <a:cs typeface="Arial" panose="020B0604020202020204" pitchFamily="34" charset="0"/>
              </a:rPr>
              <a:t>se toucher le visage</a:t>
            </a:r>
          </a:p>
        </p:txBody>
      </p:sp>
      <p:sp>
        <p:nvSpPr>
          <p:cNvPr id="16" name="ZoneTexte 15">
            <a:extLst>
              <a:ext uri="{FF2B5EF4-FFF2-40B4-BE49-F238E27FC236}">
                <a16:creationId xmlns:a16="http://schemas.microsoft.com/office/drawing/2014/main" id="{6FDFC9FA-E362-4600-F029-E8EDEB72098F}"/>
              </a:ext>
            </a:extLst>
          </p:cNvPr>
          <p:cNvSpPr txBox="1"/>
          <p:nvPr/>
        </p:nvSpPr>
        <p:spPr>
          <a:xfrm>
            <a:off x="6520111" y="4278315"/>
            <a:ext cx="1574646"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Se laver les mains dès que possible</a:t>
            </a:r>
          </a:p>
        </p:txBody>
      </p:sp>
      <p:sp>
        <p:nvSpPr>
          <p:cNvPr id="17" name="ZoneTexte 16">
            <a:extLst>
              <a:ext uri="{FF2B5EF4-FFF2-40B4-BE49-F238E27FC236}">
                <a16:creationId xmlns:a16="http://schemas.microsoft.com/office/drawing/2014/main" id="{C8F79F78-47EA-1EAF-C118-26DB71C7C8E5}"/>
              </a:ext>
            </a:extLst>
          </p:cNvPr>
          <p:cNvSpPr txBox="1"/>
          <p:nvPr/>
        </p:nvSpPr>
        <p:spPr>
          <a:xfrm>
            <a:off x="8284815" y="4278316"/>
            <a:ext cx="1344821"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Retirer les vêtements souillés</a:t>
            </a:r>
          </a:p>
        </p:txBody>
      </p:sp>
      <p:sp>
        <p:nvSpPr>
          <p:cNvPr id="18" name="ZoneTexte 17">
            <a:extLst>
              <a:ext uri="{FF2B5EF4-FFF2-40B4-BE49-F238E27FC236}">
                <a16:creationId xmlns:a16="http://schemas.microsoft.com/office/drawing/2014/main" id="{7DB23C92-D552-CB46-3B28-6B4132DFE917}"/>
              </a:ext>
            </a:extLst>
          </p:cNvPr>
          <p:cNvSpPr txBox="1"/>
          <p:nvPr/>
        </p:nvSpPr>
        <p:spPr>
          <a:xfrm>
            <a:off x="9744560" y="4278315"/>
            <a:ext cx="1839837"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Demander </a:t>
            </a:r>
          </a:p>
          <a:p>
            <a:pPr algn="ctr"/>
            <a:r>
              <a:rPr lang="fr-FR" sz="1600" b="1" dirty="0">
                <a:solidFill>
                  <a:srgbClr val="00497E"/>
                </a:solidFill>
                <a:latin typeface="Arial" panose="020B0604020202020204" pitchFamily="34" charset="0"/>
                <a:cs typeface="Arial" panose="020B0604020202020204" pitchFamily="34" charset="0"/>
              </a:rPr>
              <a:t>un avis médical en cas de plaie</a:t>
            </a:r>
          </a:p>
        </p:txBody>
      </p:sp>
    </p:spTree>
    <p:extLst>
      <p:ext uri="{BB962C8B-B14F-4D97-AF65-F5344CB8AC3E}">
        <p14:creationId xmlns:p14="http://schemas.microsoft.com/office/powerpoint/2010/main" val="37941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3AD9F764-BA40-0801-D48C-0E0C30E51C6D}"/>
              </a:ext>
            </a:extLst>
          </p:cNvPr>
          <p:cNvGraphicFramePr>
            <a:graphicFrameLocks noChangeAspect="1"/>
          </p:cNvGraphicFramePr>
          <p:nvPr>
            <p:custDataLst>
              <p:tags r:id="rId1"/>
            </p:custDataLst>
            <p:extLst>
              <p:ext uri="{D42A27DB-BD31-4B8C-83A1-F6EECF244321}">
                <p14:modId xmlns:p14="http://schemas.microsoft.com/office/powerpoint/2010/main" val="4071862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416" imgH="416" progId="TCLayout.ActiveDocument.1">
                  <p:embed/>
                </p:oleObj>
              </mc:Choice>
              <mc:Fallback>
                <p:oleObj name="Diapositive think-cell"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 coins arrondis 1">
            <a:extLst>
              <a:ext uri="{FF2B5EF4-FFF2-40B4-BE49-F238E27FC236}">
                <a16:creationId xmlns:a16="http://schemas.microsoft.com/office/drawing/2014/main" id="{3BCA31EE-F67C-7A05-297C-FAA1ECC70FE4}"/>
              </a:ext>
            </a:extLst>
          </p:cNvPr>
          <p:cNvSpPr/>
          <p:nvPr/>
        </p:nvSpPr>
        <p:spPr>
          <a:xfrm>
            <a:off x="6999205" y="1339913"/>
            <a:ext cx="4656501" cy="4975202"/>
          </a:xfrm>
          <a:prstGeom prst="roundRect">
            <a:avLst>
              <a:gd name="adj" fmla="val 4826"/>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31" name="Groupe 1530">
            <a:extLst>
              <a:ext uri="{FF2B5EF4-FFF2-40B4-BE49-F238E27FC236}">
                <a16:creationId xmlns:a16="http://schemas.microsoft.com/office/drawing/2014/main" id="{938401D4-9D99-E8DD-6C86-CDAD9A6E4BB1}"/>
              </a:ext>
            </a:extLst>
          </p:cNvPr>
          <p:cNvGrpSpPr/>
          <p:nvPr/>
        </p:nvGrpSpPr>
        <p:grpSpPr>
          <a:xfrm>
            <a:off x="2746104" y="1651370"/>
            <a:ext cx="1543931" cy="1006533"/>
            <a:chOff x="3122346" y="2476486"/>
            <a:chExt cx="1543931" cy="1006533"/>
          </a:xfrm>
        </p:grpSpPr>
        <p:pic>
          <p:nvPicPr>
            <p:cNvPr id="1512" name="Image 1511">
              <a:extLst>
                <a:ext uri="{FF2B5EF4-FFF2-40B4-BE49-F238E27FC236}">
                  <a16:creationId xmlns:a16="http://schemas.microsoft.com/office/drawing/2014/main" id="{B051346E-2072-50AA-0F8F-C99AFE173631}"/>
                </a:ext>
              </a:extLst>
            </p:cNvPr>
            <p:cNvPicPr>
              <a:picLocks noChangeAspect="1"/>
            </p:cNvPicPr>
            <p:nvPr/>
          </p:nvPicPr>
          <p:blipFill>
            <a:blip r:embed="rId6"/>
            <a:stretch>
              <a:fillRect/>
            </a:stretch>
          </p:blipFill>
          <p:spPr>
            <a:xfrm>
              <a:off x="3122346" y="2476486"/>
              <a:ext cx="896892" cy="934927"/>
            </a:xfrm>
            <a:prstGeom prst="rect">
              <a:avLst/>
            </a:prstGeom>
          </p:spPr>
        </p:pic>
        <p:pic>
          <p:nvPicPr>
            <p:cNvPr id="1513" name="Image 1512">
              <a:extLst>
                <a:ext uri="{FF2B5EF4-FFF2-40B4-BE49-F238E27FC236}">
                  <a16:creationId xmlns:a16="http://schemas.microsoft.com/office/drawing/2014/main" id="{C4F4954F-BD0A-43B6-9628-5C8AC3964122}"/>
                </a:ext>
              </a:extLst>
            </p:cNvPr>
            <p:cNvPicPr>
              <a:picLocks noChangeAspect="1"/>
            </p:cNvPicPr>
            <p:nvPr/>
          </p:nvPicPr>
          <p:blipFill>
            <a:blip r:embed="rId7"/>
            <a:stretch>
              <a:fillRect/>
            </a:stretch>
          </p:blipFill>
          <p:spPr>
            <a:xfrm>
              <a:off x="3943505" y="2500822"/>
              <a:ext cx="722772" cy="982197"/>
            </a:xfrm>
            <a:prstGeom prst="rect">
              <a:avLst/>
            </a:prstGeom>
          </p:spPr>
        </p:pic>
      </p:grpSp>
      <p:sp>
        <p:nvSpPr>
          <p:cNvPr id="1517" name="ZoneTexte 1516">
            <a:extLst>
              <a:ext uri="{FF2B5EF4-FFF2-40B4-BE49-F238E27FC236}">
                <a16:creationId xmlns:a16="http://schemas.microsoft.com/office/drawing/2014/main" id="{4444E66F-57F4-FC78-7D2B-87C9DC423F45}"/>
              </a:ext>
            </a:extLst>
          </p:cNvPr>
          <p:cNvSpPr txBox="1"/>
          <p:nvPr/>
        </p:nvSpPr>
        <p:spPr>
          <a:xfrm>
            <a:off x="1962857" y="2718782"/>
            <a:ext cx="3147237" cy="369332"/>
          </a:xfrm>
          <a:prstGeom prst="rect">
            <a:avLst/>
          </a:prstGeom>
          <a:noFill/>
        </p:spPr>
        <p:txBody>
          <a:bodyPr wrap="square" rtlCol="0">
            <a:spAutoFit/>
          </a:bodyPr>
          <a:lstStyle/>
          <a:p>
            <a:pPr algn="ctr"/>
            <a:r>
              <a:rPr lang="fr-FR" b="1" dirty="0">
                <a:solidFill>
                  <a:srgbClr val="00529B"/>
                </a:solidFill>
                <a:latin typeface="Arial" panose="020B0604020202020204" pitchFamily="34" charset="0"/>
                <a:cs typeface="Arial" panose="020B0604020202020204" pitchFamily="34" charset="0"/>
              </a:rPr>
              <a:t>+ 4000 membres </a:t>
            </a:r>
          </a:p>
        </p:txBody>
      </p:sp>
      <p:sp>
        <p:nvSpPr>
          <p:cNvPr id="1519" name="ZoneTexte 1518">
            <a:extLst>
              <a:ext uri="{FF2B5EF4-FFF2-40B4-BE49-F238E27FC236}">
                <a16:creationId xmlns:a16="http://schemas.microsoft.com/office/drawing/2014/main" id="{651A93C8-77BF-EDBF-992F-02E7CA74A629}"/>
              </a:ext>
            </a:extLst>
          </p:cNvPr>
          <p:cNvSpPr txBox="1"/>
          <p:nvPr/>
        </p:nvSpPr>
        <p:spPr>
          <a:xfrm>
            <a:off x="3194397" y="3257300"/>
            <a:ext cx="1596486" cy="309146"/>
          </a:xfrm>
          <a:prstGeom prst="roundRect">
            <a:avLst>
              <a:gd name="adj" fmla="val 18154"/>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+ 3000 secouristes</a:t>
            </a:r>
          </a:p>
        </p:txBody>
      </p:sp>
      <p:sp>
        <p:nvSpPr>
          <p:cNvPr id="1521" name="ZoneTexte 1520">
            <a:extLst>
              <a:ext uri="{FF2B5EF4-FFF2-40B4-BE49-F238E27FC236}">
                <a16:creationId xmlns:a16="http://schemas.microsoft.com/office/drawing/2014/main" id="{6D7B0B83-D40F-CCCA-0077-9BD1E99BB782}"/>
              </a:ext>
            </a:extLst>
          </p:cNvPr>
          <p:cNvSpPr txBox="1"/>
          <p:nvPr/>
        </p:nvSpPr>
        <p:spPr>
          <a:xfrm>
            <a:off x="5051284" y="3258640"/>
            <a:ext cx="1482367"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defPPr>
              <a:defRPr lang="fr-FR"/>
            </a:defPPr>
            <a:lvl1pPr algn="ctr">
              <a:defRPr b="1">
                <a:solidFill>
                  <a:srgbClr val="00529B"/>
                </a:solidFill>
                <a:latin typeface="Arial" panose="020B0604020202020204" pitchFamily="34" charset="0"/>
                <a:cs typeface="Arial" panose="020B0604020202020204" pitchFamily="34" charset="0"/>
              </a:defRPr>
            </a:lvl1pPr>
          </a:lstStyle>
          <a:p>
            <a:r>
              <a:rPr lang="fr-FR" sz="1200" b="0" dirty="0"/>
              <a:t>+ 1000 formateurs</a:t>
            </a:r>
          </a:p>
        </p:txBody>
      </p:sp>
      <p:sp>
        <p:nvSpPr>
          <p:cNvPr id="1523" name="ZoneTexte 1522">
            <a:extLst>
              <a:ext uri="{FF2B5EF4-FFF2-40B4-BE49-F238E27FC236}">
                <a16:creationId xmlns:a16="http://schemas.microsoft.com/office/drawing/2014/main" id="{429BE07B-242E-129A-0FED-41F36E79E683}"/>
              </a:ext>
            </a:extLst>
          </p:cNvPr>
          <p:cNvSpPr txBox="1"/>
          <p:nvPr/>
        </p:nvSpPr>
        <p:spPr>
          <a:xfrm>
            <a:off x="620240" y="3258640"/>
            <a:ext cx="1482367"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+ 4000 bénévoles</a:t>
            </a:r>
          </a:p>
        </p:txBody>
      </p:sp>
      <p:pic>
        <p:nvPicPr>
          <p:cNvPr id="1525" name="Image 1524">
            <a:extLst>
              <a:ext uri="{FF2B5EF4-FFF2-40B4-BE49-F238E27FC236}">
                <a16:creationId xmlns:a16="http://schemas.microsoft.com/office/drawing/2014/main" id="{F12D7D9D-5463-1E5D-0DD0-363E8C494C14}"/>
              </a:ext>
            </a:extLst>
          </p:cNvPr>
          <p:cNvPicPr>
            <a:picLocks noChangeAspect="1"/>
          </p:cNvPicPr>
          <p:nvPr/>
        </p:nvPicPr>
        <p:blipFill>
          <a:blip r:embed="rId8"/>
          <a:stretch>
            <a:fillRect/>
          </a:stretch>
        </p:blipFill>
        <p:spPr>
          <a:xfrm>
            <a:off x="2992070" y="3725108"/>
            <a:ext cx="1088811" cy="1088811"/>
          </a:xfrm>
          <a:prstGeom prst="rect">
            <a:avLst/>
          </a:prstGeom>
        </p:spPr>
      </p:pic>
      <p:sp>
        <p:nvSpPr>
          <p:cNvPr id="1526" name="ZoneTexte 1525">
            <a:extLst>
              <a:ext uri="{FF2B5EF4-FFF2-40B4-BE49-F238E27FC236}">
                <a16:creationId xmlns:a16="http://schemas.microsoft.com/office/drawing/2014/main" id="{41D87428-3A59-C235-F2EF-BDE8CA165585}"/>
              </a:ext>
            </a:extLst>
          </p:cNvPr>
          <p:cNvSpPr txBox="1"/>
          <p:nvPr/>
        </p:nvSpPr>
        <p:spPr>
          <a:xfrm>
            <a:off x="1962857" y="4761557"/>
            <a:ext cx="3147237" cy="369332"/>
          </a:xfrm>
          <a:prstGeom prst="rect">
            <a:avLst/>
          </a:prstGeom>
          <a:noFill/>
        </p:spPr>
        <p:txBody>
          <a:bodyPr wrap="square" rtlCol="0">
            <a:spAutoFit/>
          </a:bodyPr>
          <a:lstStyle/>
          <a:p>
            <a:pPr algn="ctr"/>
            <a:r>
              <a:rPr lang="fr-FR" b="1" dirty="0">
                <a:solidFill>
                  <a:srgbClr val="00529B"/>
                </a:solidFill>
                <a:latin typeface="Arial" panose="020B0604020202020204" pitchFamily="34" charset="0"/>
                <a:cs typeface="Arial" panose="020B0604020202020204" pitchFamily="34" charset="0"/>
              </a:rPr>
              <a:t>+ 400 véhicules</a:t>
            </a:r>
          </a:p>
        </p:txBody>
      </p:sp>
      <p:grpSp>
        <p:nvGrpSpPr>
          <p:cNvPr id="1532" name="Groupe 1531">
            <a:extLst>
              <a:ext uri="{FF2B5EF4-FFF2-40B4-BE49-F238E27FC236}">
                <a16:creationId xmlns:a16="http://schemas.microsoft.com/office/drawing/2014/main" id="{0D3BBDDA-D7C1-1B00-39D9-4A5779A23B75}"/>
              </a:ext>
            </a:extLst>
          </p:cNvPr>
          <p:cNvGrpSpPr/>
          <p:nvPr/>
        </p:nvGrpSpPr>
        <p:grpSpPr>
          <a:xfrm>
            <a:off x="539300" y="5245402"/>
            <a:ext cx="5994351" cy="309443"/>
            <a:chOff x="850605" y="6031900"/>
            <a:chExt cx="5994351" cy="309443"/>
          </a:xfrm>
        </p:grpSpPr>
        <p:sp>
          <p:nvSpPr>
            <p:cNvPr id="1527" name="ZoneTexte 1526">
              <a:extLst>
                <a:ext uri="{FF2B5EF4-FFF2-40B4-BE49-F238E27FC236}">
                  <a16:creationId xmlns:a16="http://schemas.microsoft.com/office/drawing/2014/main" id="{7221C596-4D7A-1A8F-192E-FE4F2627948E}"/>
                </a:ext>
              </a:extLst>
            </p:cNvPr>
            <p:cNvSpPr txBox="1"/>
            <p:nvPr/>
          </p:nvSpPr>
          <p:spPr>
            <a:xfrm>
              <a:off x="850605" y="6032197"/>
              <a:ext cx="1861029" cy="309146"/>
            </a:xfrm>
            <a:prstGeom prst="roundRect">
              <a:avLst>
                <a:gd name="adj" fmla="val 18154"/>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+150 ambulances</a:t>
              </a:r>
            </a:p>
          </p:txBody>
        </p:sp>
        <p:sp>
          <p:nvSpPr>
            <p:cNvPr id="1528" name="ZoneTexte 1527">
              <a:extLst>
                <a:ext uri="{FF2B5EF4-FFF2-40B4-BE49-F238E27FC236}">
                  <a16:creationId xmlns:a16="http://schemas.microsoft.com/office/drawing/2014/main" id="{C29EAE98-1F59-47EB-2E4B-9E87336DCF60}"/>
                </a:ext>
              </a:extLst>
            </p:cNvPr>
            <p:cNvSpPr txBox="1"/>
            <p:nvPr/>
          </p:nvSpPr>
          <p:spPr>
            <a:xfrm>
              <a:off x="2887571" y="6031900"/>
              <a:ext cx="1728000"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defPPr>
                <a:defRPr lang="fr-FR"/>
              </a:defPPr>
              <a:lvl1pPr algn="ctr">
                <a:defRPr b="1">
                  <a:solidFill>
                    <a:srgbClr val="00529B"/>
                  </a:solidFill>
                  <a:latin typeface="Arial" panose="020B0604020202020204" pitchFamily="34" charset="0"/>
                  <a:cs typeface="Arial" panose="020B0604020202020204" pitchFamily="34" charset="0"/>
                </a:defRPr>
              </a:lvl1pPr>
            </a:lstStyle>
            <a:p>
              <a:r>
                <a:rPr lang="fr-FR" sz="1200" b="0" dirty="0"/>
                <a:t>+10 embarcations</a:t>
              </a:r>
            </a:p>
          </p:txBody>
        </p:sp>
        <p:sp>
          <p:nvSpPr>
            <p:cNvPr id="1529" name="ZoneTexte 1528">
              <a:extLst>
                <a:ext uri="{FF2B5EF4-FFF2-40B4-BE49-F238E27FC236}">
                  <a16:creationId xmlns:a16="http://schemas.microsoft.com/office/drawing/2014/main" id="{45C1D2DE-B762-2E3B-47B7-C5206F638AB6}"/>
                </a:ext>
              </a:extLst>
            </p:cNvPr>
            <p:cNvSpPr txBox="1"/>
            <p:nvPr/>
          </p:nvSpPr>
          <p:spPr>
            <a:xfrm>
              <a:off x="4791507" y="6031900"/>
              <a:ext cx="2053449"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+ 700 lots de secours</a:t>
              </a:r>
            </a:p>
          </p:txBody>
        </p:sp>
      </p:grpSp>
      <p:sp>
        <p:nvSpPr>
          <p:cNvPr id="3" name="Espace réservé du texte 2">
            <a:extLst>
              <a:ext uri="{FF2B5EF4-FFF2-40B4-BE49-F238E27FC236}">
                <a16:creationId xmlns:a16="http://schemas.microsoft.com/office/drawing/2014/main" id="{B7453000-001A-DD96-B40A-298AA5502FBE}"/>
              </a:ext>
            </a:extLst>
          </p:cNvPr>
          <p:cNvSpPr>
            <a:spLocks noGrp="1"/>
          </p:cNvSpPr>
          <p:nvPr>
            <p:ph type="body" sz="quarter" idx="10"/>
          </p:nvPr>
        </p:nvSpPr>
        <p:spPr>
          <a:xfrm>
            <a:off x="450001" y="340272"/>
            <a:ext cx="4664924" cy="367005"/>
          </a:xfrm>
        </p:spPr>
        <p:txBody>
          <a:bodyPr/>
          <a:lstStyle/>
          <a:p>
            <a:r>
              <a:rPr lang="fr-FR" dirty="0"/>
              <a:t>PREMIERS SECOURS CITOYEN</a:t>
            </a:r>
          </a:p>
        </p:txBody>
      </p:sp>
      <p:sp>
        <p:nvSpPr>
          <p:cNvPr id="19" name="Espace réservé du texte 18">
            <a:extLst>
              <a:ext uri="{FF2B5EF4-FFF2-40B4-BE49-F238E27FC236}">
                <a16:creationId xmlns:a16="http://schemas.microsoft.com/office/drawing/2014/main" id="{DBF72601-A190-C37D-0A6F-AE306C6E8EEC}"/>
              </a:ext>
            </a:extLst>
          </p:cNvPr>
          <p:cNvSpPr>
            <a:spLocks noGrp="1"/>
          </p:cNvSpPr>
          <p:nvPr>
            <p:ph type="body" sz="quarter" idx="11"/>
          </p:nvPr>
        </p:nvSpPr>
        <p:spPr>
          <a:xfrm>
            <a:off x="449999" y="801518"/>
            <a:ext cx="4664925" cy="313932"/>
          </a:xfrm>
        </p:spPr>
        <p:txBody>
          <a:bodyPr/>
          <a:lstStyle/>
          <a:p>
            <a:r>
              <a:rPr lang="fr-FR" dirty="0"/>
              <a:t>Nos dates et chiffres clés</a:t>
            </a:r>
          </a:p>
        </p:txBody>
      </p:sp>
      <p:sp>
        <p:nvSpPr>
          <p:cNvPr id="1510" name="ZoneTexte 1509">
            <a:extLst>
              <a:ext uri="{FF2B5EF4-FFF2-40B4-BE49-F238E27FC236}">
                <a16:creationId xmlns:a16="http://schemas.microsoft.com/office/drawing/2014/main" id="{E2BB2D9C-7735-DFD6-2E2E-FC255320DAEF}"/>
              </a:ext>
            </a:extLst>
          </p:cNvPr>
          <p:cNvSpPr txBox="1"/>
          <p:nvPr/>
        </p:nvSpPr>
        <p:spPr>
          <a:xfrm>
            <a:off x="7606630" y="5755683"/>
            <a:ext cx="3795375" cy="523220"/>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Un maillage dans + 70 départements français au travers + 180 associations</a:t>
            </a:r>
          </a:p>
        </p:txBody>
      </p:sp>
      <p:pic>
        <p:nvPicPr>
          <p:cNvPr id="5" name="Image 4">
            <a:extLst>
              <a:ext uri="{FF2B5EF4-FFF2-40B4-BE49-F238E27FC236}">
                <a16:creationId xmlns:a16="http://schemas.microsoft.com/office/drawing/2014/main" id="{E4410DE8-BC9F-247C-F185-A9E09CD88364}"/>
              </a:ext>
            </a:extLst>
          </p:cNvPr>
          <p:cNvPicPr>
            <a:picLocks noChangeAspect="1"/>
          </p:cNvPicPr>
          <p:nvPr/>
        </p:nvPicPr>
        <p:blipFill rotWithShape="1">
          <a:blip r:embed="rId9">
            <a:extLst>
              <a:ext uri="{28A0092B-C50C-407E-A947-70E740481C1C}">
                <a14:useLocalDpi xmlns:a14="http://schemas.microsoft.com/office/drawing/2010/main" val="0"/>
              </a:ext>
            </a:extLst>
          </a:blip>
          <a:srcRect t="7234"/>
          <a:stretch/>
        </p:blipFill>
        <p:spPr>
          <a:xfrm>
            <a:off x="7065192" y="1481689"/>
            <a:ext cx="4506568" cy="4180540"/>
          </a:xfrm>
          <a:prstGeom prst="rect">
            <a:avLst/>
          </a:prstGeom>
        </p:spPr>
      </p:pic>
      <p:sp>
        <p:nvSpPr>
          <p:cNvPr id="4" name="ZoneTexte 3">
            <a:extLst>
              <a:ext uri="{FF2B5EF4-FFF2-40B4-BE49-F238E27FC236}">
                <a16:creationId xmlns:a16="http://schemas.microsoft.com/office/drawing/2014/main" id="{44AFA308-A2E1-EDC4-D230-1643B329ADD0}"/>
              </a:ext>
            </a:extLst>
          </p:cNvPr>
          <p:cNvSpPr txBox="1"/>
          <p:nvPr/>
        </p:nvSpPr>
        <p:spPr>
          <a:xfrm>
            <a:off x="2363007" y="3264182"/>
            <a:ext cx="570990" cy="307777"/>
          </a:xfrm>
          <a:prstGeom prst="rect">
            <a:avLst/>
          </a:prstGeom>
          <a:noFill/>
        </p:spPr>
        <p:txBody>
          <a:bodyPr wrap="none" rtlCol="0">
            <a:spAutoFit/>
          </a:bodyPr>
          <a:lstStyle/>
          <a:p>
            <a:r>
              <a:rPr lang="fr-FR" sz="1400" b="1" dirty="0">
                <a:solidFill>
                  <a:srgbClr val="00497E"/>
                </a:solidFill>
              </a:rPr>
              <a:t>dont</a:t>
            </a:r>
          </a:p>
        </p:txBody>
      </p:sp>
    </p:spTree>
    <p:extLst>
      <p:ext uri="{BB962C8B-B14F-4D97-AF65-F5344CB8AC3E}">
        <p14:creationId xmlns:p14="http://schemas.microsoft.com/office/powerpoint/2010/main" val="105219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1"/>
                                        </p:tgtEl>
                                        <p:attrNameLst>
                                          <p:attrName>style.visibility</p:attrName>
                                        </p:attrNameLst>
                                      </p:cBhvr>
                                      <p:to>
                                        <p:strVal val="visible"/>
                                      </p:to>
                                    </p:set>
                                    <p:animEffect transition="in" filter="fade">
                                      <p:cBhvr>
                                        <p:cTn id="7" dur="500"/>
                                        <p:tgtEl>
                                          <p:spTgt spid="15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17"/>
                                        </p:tgtEl>
                                        <p:attrNameLst>
                                          <p:attrName>style.visibility</p:attrName>
                                        </p:attrNameLst>
                                      </p:cBhvr>
                                      <p:to>
                                        <p:strVal val="visible"/>
                                      </p:to>
                                    </p:set>
                                    <p:animEffect transition="in" filter="fade">
                                      <p:cBhvr>
                                        <p:cTn id="10" dur="500"/>
                                        <p:tgtEl>
                                          <p:spTgt spid="15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26"/>
                                        </p:tgtEl>
                                        <p:attrNameLst>
                                          <p:attrName>style.visibility</p:attrName>
                                        </p:attrNameLst>
                                      </p:cBhvr>
                                      <p:to>
                                        <p:strVal val="visible"/>
                                      </p:to>
                                    </p:set>
                                    <p:animEffect transition="in" filter="fade">
                                      <p:cBhvr>
                                        <p:cTn id="13" dur="500"/>
                                        <p:tgtEl>
                                          <p:spTgt spid="1526"/>
                                        </p:tgtEl>
                                      </p:cBhvr>
                                    </p:animEffect>
                                  </p:childTnLst>
                                </p:cTn>
                              </p:par>
                              <p:par>
                                <p:cTn id="14" presetID="10" presetClass="entr" presetSubtype="0" fill="hold" nodeType="withEffect">
                                  <p:stCondLst>
                                    <p:cond delay="0"/>
                                  </p:stCondLst>
                                  <p:childTnLst>
                                    <p:set>
                                      <p:cBhvr>
                                        <p:cTn id="15" dur="1" fill="hold">
                                          <p:stCondLst>
                                            <p:cond delay="0"/>
                                          </p:stCondLst>
                                        </p:cTn>
                                        <p:tgtEl>
                                          <p:spTgt spid="1525"/>
                                        </p:tgtEl>
                                        <p:attrNameLst>
                                          <p:attrName>style.visibility</p:attrName>
                                        </p:attrNameLst>
                                      </p:cBhvr>
                                      <p:to>
                                        <p:strVal val="visible"/>
                                      </p:to>
                                    </p:set>
                                    <p:animEffect transition="in" filter="fade">
                                      <p:cBhvr>
                                        <p:cTn id="16" dur="500"/>
                                        <p:tgtEl>
                                          <p:spTgt spid="1525"/>
                                        </p:tgtEl>
                                      </p:cBhvr>
                                    </p:animEffect>
                                  </p:childTnLst>
                                </p:cTn>
                              </p:par>
                              <p:par>
                                <p:cTn id="17" presetID="10" presetClass="entr" presetSubtype="0" fill="hold" nodeType="withEffect">
                                  <p:stCondLst>
                                    <p:cond delay="0"/>
                                  </p:stCondLst>
                                  <p:childTnLst>
                                    <p:set>
                                      <p:cBhvr>
                                        <p:cTn id="18" dur="1" fill="hold">
                                          <p:stCondLst>
                                            <p:cond delay="0"/>
                                          </p:stCondLst>
                                        </p:cTn>
                                        <p:tgtEl>
                                          <p:spTgt spid="1532"/>
                                        </p:tgtEl>
                                        <p:attrNameLst>
                                          <p:attrName>style.visibility</p:attrName>
                                        </p:attrNameLst>
                                      </p:cBhvr>
                                      <p:to>
                                        <p:strVal val="visible"/>
                                      </p:to>
                                    </p:set>
                                    <p:animEffect transition="in" filter="fade">
                                      <p:cBhvr>
                                        <p:cTn id="19" dur="500"/>
                                        <p:tgtEl>
                                          <p:spTgt spid="15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23"/>
                                        </p:tgtEl>
                                        <p:attrNameLst>
                                          <p:attrName>style.visibility</p:attrName>
                                        </p:attrNameLst>
                                      </p:cBhvr>
                                      <p:to>
                                        <p:strVal val="visible"/>
                                      </p:to>
                                    </p:set>
                                    <p:animEffect transition="in" filter="fade">
                                      <p:cBhvr>
                                        <p:cTn id="22" dur="500"/>
                                        <p:tgtEl>
                                          <p:spTgt spid="15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19"/>
                                        </p:tgtEl>
                                        <p:attrNameLst>
                                          <p:attrName>style.visibility</p:attrName>
                                        </p:attrNameLst>
                                      </p:cBhvr>
                                      <p:to>
                                        <p:strVal val="visible"/>
                                      </p:to>
                                    </p:set>
                                    <p:animEffect transition="in" filter="fade">
                                      <p:cBhvr>
                                        <p:cTn id="28" dur="500"/>
                                        <p:tgtEl>
                                          <p:spTgt spid="15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21"/>
                                        </p:tgtEl>
                                        <p:attrNameLst>
                                          <p:attrName>style.visibility</p:attrName>
                                        </p:attrNameLst>
                                      </p:cBhvr>
                                      <p:to>
                                        <p:strVal val="visible"/>
                                      </p:to>
                                    </p:set>
                                    <p:animEffect transition="in" filter="fade">
                                      <p:cBhvr>
                                        <p:cTn id="31" dur="500"/>
                                        <p:tgtEl>
                                          <p:spTgt spid="15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10"/>
                                        </p:tgtEl>
                                        <p:attrNameLst>
                                          <p:attrName>style.visibility</p:attrName>
                                        </p:attrNameLst>
                                      </p:cBhvr>
                                      <p:to>
                                        <p:strVal val="visible"/>
                                      </p:to>
                                    </p:set>
                                    <p:animEffect transition="in" filter="fade">
                                      <p:cBhvr>
                                        <p:cTn id="41" dur="500"/>
                                        <p:tgtEl>
                                          <p:spTgt spid="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17" grpId="0"/>
      <p:bldP spid="1519" grpId="0" animBg="1"/>
      <p:bldP spid="1521" grpId="0" animBg="1"/>
      <p:bldP spid="1523" grpId="0" animBg="1"/>
      <p:bldP spid="1526" grpId="0"/>
      <p:bldP spid="1510"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3CA5C49-EAFE-C34F-ECC1-D7C8B7BD5E2D}"/>
              </a:ext>
            </a:extLst>
          </p:cNvPr>
          <p:cNvSpPr>
            <a:spLocks noGrp="1"/>
          </p:cNvSpPr>
          <p:nvPr>
            <p:ph type="body" sz="quarter" idx="11"/>
          </p:nvPr>
        </p:nvSpPr>
        <p:spPr>
          <a:xfrm>
            <a:off x="2318264" y="235627"/>
            <a:ext cx="7142162" cy="885371"/>
          </a:xfrm>
        </p:spPr>
        <p:txBody>
          <a:bodyPr/>
          <a:lstStyle/>
          <a:p>
            <a:r>
              <a:rPr lang="fr-FR" dirty="0"/>
              <a:t>ARBRE DE DECISION - Les hémorragies</a:t>
            </a:r>
          </a:p>
          <a:p>
            <a:endParaRPr lang="fr-FR" dirty="0"/>
          </a:p>
        </p:txBody>
      </p:sp>
      <p:sp>
        <p:nvSpPr>
          <p:cNvPr id="6" name="ZoneTexte 5">
            <a:extLst>
              <a:ext uri="{FF2B5EF4-FFF2-40B4-BE49-F238E27FC236}">
                <a16:creationId xmlns:a16="http://schemas.microsoft.com/office/drawing/2014/main" id="{C9DE4EDE-F337-EDD6-BB75-5A68678BC360}"/>
              </a:ext>
            </a:extLst>
          </p:cNvPr>
          <p:cNvSpPr txBox="1"/>
          <p:nvPr/>
        </p:nvSpPr>
        <p:spPr>
          <a:xfrm>
            <a:off x="3206429" y="862026"/>
            <a:ext cx="5118421" cy="338554"/>
          </a:xfrm>
          <a:prstGeom prst="rect">
            <a:avLst/>
          </a:prstGeom>
          <a:noFill/>
        </p:spPr>
        <p:txBody>
          <a:bodyPr wrap="square" rtlCol="0">
            <a:spAutoFit/>
          </a:bodyPr>
          <a:lstStyle/>
          <a:p>
            <a:pPr algn="ctr"/>
            <a:r>
              <a:rPr lang="fr-FR" sz="1600" b="1" dirty="0">
                <a:solidFill>
                  <a:srgbClr val="00497E"/>
                </a:solidFill>
              </a:rPr>
              <a:t>La victime saigne-t-elle abondamment ?</a:t>
            </a:r>
          </a:p>
        </p:txBody>
      </p:sp>
      <p:sp>
        <p:nvSpPr>
          <p:cNvPr id="7" name="ZoneTexte 6">
            <a:extLst>
              <a:ext uri="{FF2B5EF4-FFF2-40B4-BE49-F238E27FC236}">
                <a16:creationId xmlns:a16="http://schemas.microsoft.com/office/drawing/2014/main" id="{44E48417-F8EA-7A37-554A-5E6E8C40A281}"/>
              </a:ext>
            </a:extLst>
          </p:cNvPr>
          <p:cNvSpPr txBox="1"/>
          <p:nvPr/>
        </p:nvSpPr>
        <p:spPr>
          <a:xfrm>
            <a:off x="1090028" y="1602805"/>
            <a:ext cx="3571875" cy="276999"/>
          </a:xfrm>
          <a:prstGeom prst="rect">
            <a:avLst/>
          </a:prstGeom>
          <a:noFill/>
        </p:spPr>
        <p:txBody>
          <a:bodyPr wrap="square" rtlCol="0">
            <a:spAutoFit/>
          </a:bodyPr>
          <a:lstStyle/>
          <a:p>
            <a:r>
              <a:rPr lang="fr-FR" sz="1200" b="1" dirty="0">
                <a:solidFill>
                  <a:srgbClr val="00497E"/>
                </a:solidFill>
              </a:rPr>
              <a:t>L’hémorragie se situe-t-elle sur un membre ?</a:t>
            </a:r>
          </a:p>
        </p:txBody>
      </p:sp>
      <p:sp>
        <p:nvSpPr>
          <p:cNvPr id="8" name="ZoneTexte 7">
            <a:extLst>
              <a:ext uri="{FF2B5EF4-FFF2-40B4-BE49-F238E27FC236}">
                <a16:creationId xmlns:a16="http://schemas.microsoft.com/office/drawing/2014/main" id="{EA42428D-0018-FCA9-5BBE-F60F240A3A65}"/>
              </a:ext>
            </a:extLst>
          </p:cNvPr>
          <p:cNvSpPr txBox="1"/>
          <p:nvPr/>
        </p:nvSpPr>
        <p:spPr>
          <a:xfrm>
            <a:off x="2000248" y="2915368"/>
            <a:ext cx="3286126" cy="276999"/>
          </a:xfrm>
          <a:prstGeom prst="rect">
            <a:avLst/>
          </a:prstGeom>
          <a:noFill/>
        </p:spPr>
        <p:txBody>
          <a:bodyPr wrap="square" rtlCol="0">
            <a:spAutoFit/>
          </a:bodyPr>
          <a:lstStyle/>
          <a:p>
            <a:pPr algn="ctr"/>
            <a:r>
              <a:rPr lang="fr-FR" sz="1200" b="1" dirty="0">
                <a:solidFill>
                  <a:srgbClr val="00497E"/>
                </a:solidFill>
              </a:rPr>
              <a:t>Ma compression est efficace ?</a:t>
            </a:r>
          </a:p>
        </p:txBody>
      </p:sp>
      <p:sp>
        <p:nvSpPr>
          <p:cNvPr id="9" name="Rectangle : coins arrondis 8">
            <a:extLst>
              <a:ext uri="{FF2B5EF4-FFF2-40B4-BE49-F238E27FC236}">
                <a16:creationId xmlns:a16="http://schemas.microsoft.com/office/drawing/2014/main" id="{6D2FAF59-AC52-05C4-E9E4-D735BDF10EC2}"/>
              </a:ext>
            </a:extLst>
          </p:cNvPr>
          <p:cNvSpPr/>
          <p:nvPr/>
        </p:nvSpPr>
        <p:spPr>
          <a:xfrm>
            <a:off x="1995802" y="2298088"/>
            <a:ext cx="3286125"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 comprime ou fais comprimer </a:t>
            </a:r>
            <a:br>
              <a:rPr lang="fr-FR" sz="1200" b="1" dirty="0">
                <a:solidFill>
                  <a:schemeClr val="bg1"/>
                </a:solidFill>
              </a:rPr>
            </a:br>
            <a:r>
              <a:rPr lang="fr-FR" sz="1200" b="1" dirty="0">
                <a:solidFill>
                  <a:schemeClr val="bg1"/>
                </a:solidFill>
              </a:rPr>
              <a:t>J’allonge</a:t>
            </a:r>
          </a:p>
          <a:p>
            <a:pPr algn="ctr"/>
            <a:r>
              <a:rPr lang="fr-FR" sz="1200" b="1" dirty="0">
                <a:solidFill>
                  <a:schemeClr val="bg1"/>
                </a:solidFill>
              </a:rPr>
              <a:t>J’alerte</a:t>
            </a:r>
          </a:p>
        </p:txBody>
      </p:sp>
      <p:sp>
        <p:nvSpPr>
          <p:cNvPr id="11" name="ZoneTexte 10">
            <a:extLst>
              <a:ext uri="{FF2B5EF4-FFF2-40B4-BE49-F238E27FC236}">
                <a16:creationId xmlns:a16="http://schemas.microsoft.com/office/drawing/2014/main" id="{FF8FFB07-B33A-F571-8752-01F6AB0A31CD}"/>
              </a:ext>
            </a:extLst>
          </p:cNvPr>
          <p:cNvSpPr txBox="1"/>
          <p:nvPr/>
        </p:nvSpPr>
        <p:spPr>
          <a:xfrm>
            <a:off x="2000248" y="3449821"/>
            <a:ext cx="3286126" cy="461665"/>
          </a:xfrm>
          <a:prstGeom prst="rect">
            <a:avLst/>
          </a:prstGeom>
          <a:noFill/>
        </p:spPr>
        <p:txBody>
          <a:bodyPr wrap="square" rtlCol="0">
            <a:spAutoFit/>
          </a:bodyPr>
          <a:lstStyle/>
          <a:p>
            <a:pPr algn="ctr"/>
            <a:r>
              <a:rPr lang="fr-FR" sz="1200" b="1" dirty="0">
                <a:solidFill>
                  <a:srgbClr val="00497E"/>
                </a:solidFill>
              </a:rPr>
              <a:t>Je dois effectuer d’autres gestes et la victime ne peut comprimer elle-même ?</a:t>
            </a:r>
          </a:p>
        </p:txBody>
      </p:sp>
      <p:cxnSp>
        <p:nvCxnSpPr>
          <p:cNvPr id="13" name="Connecteur droit avec flèche 12">
            <a:extLst>
              <a:ext uri="{FF2B5EF4-FFF2-40B4-BE49-F238E27FC236}">
                <a16:creationId xmlns:a16="http://schemas.microsoft.com/office/drawing/2014/main" id="{6FD102C2-04E7-84CF-8A2F-1C0BAA75ECA5}"/>
              </a:ext>
            </a:extLst>
          </p:cNvPr>
          <p:cNvCxnSpPr>
            <a:cxnSpLocks/>
            <a:stCxn id="110" idx="2"/>
            <a:endCxn id="9" idx="0"/>
          </p:cNvCxnSpPr>
          <p:nvPr/>
        </p:nvCxnSpPr>
        <p:spPr>
          <a:xfrm>
            <a:off x="3287148" y="2132413"/>
            <a:ext cx="351717" cy="165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6D2CD98-F27E-5A18-712B-F323704209EB}"/>
              </a:ext>
            </a:extLst>
          </p:cNvPr>
          <p:cNvCxnSpPr>
            <a:cxnSpLocks/>
          </p:cNvCxnSpPr>
          <p:nvPr/>
        </p:nvCxnSpPr>
        <p:spPr>
          <a:xfrm>
            <a:off x="3638865" y="2900948"/>
            <a:ext cx="4446" cy="95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5EE9177-913B-FB19-C122-38DAD8295647}"/>
              </a:ext>
            </a:extLst>
          </p:cNvPr>
          <p:cNvCxnSpPr>
            <a:cxnSpLocks/>
            <a:stCxn id="123" idx="2"/>
            <a:endCxn id="11" idx="0"/>
          </p:cNvCxnSpPr>
          <p:nvPr/>
        </p:nvCxnSpPr>
        <p:spPr>
          <a:xfrm>
            <a:off x="3643309" y="3329642"/>
            <a:ext cx="2" cy="120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 coins arrondis 19">
            <a:extLst>
              <a:ext uri="{FF2B5EF4-FFF2-40B4-BE49-F238E27FC236}">
                <a16:creationId xmlns:a16="http://schemas.microsoft.com/office/drawing/2014/main" id="{BBF68D70-AC93-F1BA-3DB9-8443690C88FF}"/>
              </a:ext>
            </a:extLst>
          </p:cNvPr>
          <p:cNvSpPr/>
          <p:nvPr/>
        </p:nvSpPr>
        <p:spPr>
          <a:xfrm>
            <a:off x="2958145" y="4504220"/>
            <a:ext cx="2305051"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 réalise un pansement compressif</a:t>
            </a:r>
          </a:p>
        </p:txBody>
      </p:sp>
      <p:sp>
        <p:nvSpPr>
          <p:cNvPr id="24" name="Rectangle : coins arrondis 23">
            <a:extLst>
              <a:ext uri="{FF2B5EF4-FFF2-40B4-BE49-F238E27FC236}">
                <a16:creationId xmlns:a16="http://schemas.microsoft.com/office/drawing/2014/main" id="{5D4180A6-3FEA-5562-B4B1-E82D7FDC6B83}"/>
              </a:ext>
            </a:extLst>
          </p:cNvPr>
          <p:cNvSpPr/>
          <p:nvPr/>
        </p:nvSpPr>
        <p:spPr>
          <a:xfrm>
            <a:off x="388299" y="4504220"/>
            <a:ext cx="2305051"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 maintiens </a:t>
            </a:r>
          </a:p>
          <a:p>
            <a:pPr algn="ctr"/>
            <a:r>
              <a:rPr lang="fr-FR" sz="1200" b="1" dirty="0">
                <a:solidFill>
                  <a:schemeClr val="bg1"/>
                </a:solidFill>
              </a:rPr>
              <a:t>la compression directe</a:t>
            </a:r>
          </a:p>
        </p:txBody>
      </p:sp>
      <p:cxnSp>
        <p:nvCxnSpPr>
          <p:cNvPr id="28" name="Connecteur : en angle 27">
            <a:extLst>
              <a:ext uri="{FF2B5EF4-FFF2-40B4-BE49-F238E27FC236}">
                <a16:creationId xmlns:a16="http://schemas.microsoft.com/office/drawing/2014/main" id="{864F8CD7-7413-65C3-EBB9-5AE5FFA3983C}"/>
              </a:ext>
            </a:extLst>
          </p:cNvPr>
          <p:cNvCxnSpPr>
            <a:cxnSpLocks/>
            <a:stCxn id="127" idx="1"/>
            <a:endCxn id="24" idx="0"/>
          </p:cNvCxnSpPr>
          <p:nvPr/>
        </p:nvCxnSpPr>
        <p:spPr>
          <a:xfrm rot="10800000" flipV="1">
            <a:off x="1540825" y="3680652"/>
            <a:ext cx="473288" cy="8235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53FD94B1-E7D2-5A4F-84BD-32223747EE29}"/>
              </a:ext>
            </a:extLst>
          </p:cNvPr>
          <p:cNvSpPr/>
          <p:nvPr/>
        </p:nvSpPr>
        <p:spPr>
          <a:xfrm>
            <a:off x="5497511" y="4504220"/>
            <a:ext cx="2305051"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 réalise un garrot</a:t>
            </a:r>
          </a:p>
        </p:txBody>
      </p:sp>
      <p:cxnSp>
        <p:nvCxnSpPr>
          <p:cNvPr id="30" name="Connecteur : en angle 29">
            <a:extLst>
              <a:ext uri="{FF2B5EF4-FFF2-40B4-BE49-F238E27FC236}">
                <a16:creationId xmlns:a16="http://schemas.microsoft.com/office/drawing/2014/main" id="{4134FA31-5BA3-BCD0-2C00-45EE39B87E61}"/>
              </a:ext>
            </a:extLst>
          </p:cNvPr>
          <p:cNvCxnSpPr>
            <a:cxnSpLocks/>
            <a:stCxn id="121" idx="3"/>
            <a:endCxn id="29" idx="0"/>
          </p:cNvCxnSpPr>
          <p:nvPr/>
        </p:nvCxnSpPr>
        <p:spPr>
          <a:xfrm>
            <a:off x="4985356" y="3064027"/>
            <a:ext cx="1664681" cy="144019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BB7C676E-C06E-4A28-5B59-45B3578B7B74}"/>
              </a:ext>
            </a:extLst>
          </p:cNvPr>
          <p:cNvSpPr txBox="1"/>
          <p:nvPr/>
        </p:nvSpPr>
        <p:spPr>
          <a:xfrm>
            <a:off x="2376483" y="6101634"/>
            <a:ext cx="2533653" cy="276999"/>
          </a:xfrm>
          <a:prstGeom prst="rect">
            <a:avLst/>
          </a:prstGeom>
          <a:noFill/>
        </p:spPr>
        <p:txBody>
          <a:bodyPr wrap="square" rtlCol="0">
            <a:spAutoFit/>
          </a:bodyPr>
          <a:lstStyle/>
          <a:p>
            <a:pPr algn="ctr"/>
            <a:r>
              <a:rPr lang="fr-FR" sz="1200" b="1" dirty="0">
                <a:solidFill>
                  <a:srgbClr val="00497E"/>
                </a:solidFill>
              </a:rPr>
              <a:t>L’état de ma victime s’aggrave ?</a:t>
            </a:r>
          </a:p>
        </p:txBody>
      </p:sp>
      <p:sp>
        <p:nvSpPr>
          <p:cNvPr id="34" name="Rectangle : coins arrondis 33">
            <a:extLst>
              <a:ext uri="{FF2B5EF4-FFF2-40B4-BE49-F238E27FC236}">
                <a16:creationId xmlns:a16="http://schemas.microsoft.com/office/drawing/2014/main" id="{C6866B3D-D3D3-166C-CCC1-18C936DF130B}"/>
              </a:ext>
            </a:extLst>
          </p:cNvPr>
          <p:cNvSpPr/>
          <p:nvPr/>
        </p:nvSpPr>
        <p:spPr>
          <a:xfrm>
            <a:off x="2958145" y="5415334"/>
            <a:ext cx="2305051" cy="572380"/>
          </a:xfrm>
          <a:prstGeom prst="roundRect">
            <a:avLst>
              <a:gd name="adj" fmla="val 8975"/>
            </a:avLst>
          </a:prstGeom>
          <a:solidFill>
            <a:srgbClr val="00497E"/>
          </a:solid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 rassure, protège et surveille ma victime</a:t>
            </a:r>
          </a:p>
        </p:txBody>
      </p:sp>
      <p:sp>
        <p:nvSpPr>
          <p:cNvPr id="35" name="Rectangle : coins arrondis 34">
            <a:extLst>
              <a:ext uri="{FF2B5EF4-FFF2-40B4-BE49-F238E27FC236}">
                <a16:creationId xmlns:a16="http://schemas.microsoft.com/office/drawing/2014/main" id="{CFDC1315-43C3-447D-D3A9-048D0152B82E}"/>
              </a:ext>
            </a:extLst>
          </p:cNvPr>
          <p:cNvSpPr/>
          <p:nvPr/>
        </p:nvSpPr>
        <p:spPr>
          <a:xfrm>
            <a:off x="5601333" y="5872664"/>
            <a:ext cx="2305051" cy="572380"/>
          </a:xfrm>
          <a:prstGeom prst="roundRect">
            <a:avLst>
              <a:gd name="adj" fmla="val 8975"/>
            </a:avLst>
          </a:prstGeom>
          <a:solidFill>
            <a:srgbClr val="00497E"/>
          </a:solid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J’adapte ma conduite à tenir</a:t>
            </a:r>
          </a:p>
        </p:txBody>
      </p:sp>
      <p:cxnSp>
        <p:nvCxnSpPr>
          <p:cNvPr id="36" name="Connecteur : en angle 35">
            <a:extLst>
              <a:ext uri="{FF2B5EF4-FFF2-40B4-BE49-F238E27FC236}">
                <a16:creationId xmlns:a16="http://schemas.microsoft.com/office/drawing/2014/main" id="{E0F3F24C-9A88-E1F4-CBCA-AF01808BF38F}"/>
              </a:ext>
            </a:extLst>
          </p:cNvPr>
          <p:cNvCxnSpPr>
            <a:cxnSpLocks/>
            <a:stCxn id="24" idx="2"/>
            <a:endCxn id="34" idx="1"/>
          </p:cNvCxnSpPr>
          <p:nvPr/>
        </p:nvCxnSpPr>
        <p:spPr>
          <a:xfrm rot="16200000" flipH="1">
            <a:off x="1937023" y="4680402"/>
            <a:ext cx="624924" cy="141732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ngle 38">
            <a:extLst>
              <a:ext uri="{FF2B5EF4-FFF2-40B4-BE49-F238E27FC236}">
                <a16:creationId xmlns:a16="http://schemas.microsoft.com/office/drawing/2014/main" id="{AEAC637A-3431-0245-0900-7E8868F8A36C}"/>
              </a:ext>
            </a:extLst>
          </p:cNvPr>
          <p:cNvCxnSpPr>
            <a:cxnSpLocks/>
            <a:stCxn id="29" idx="2"/>
            <a:endCxn id="34" idx="3"/>
          </p:cNvCxnSpPr>
          <p:nvPr/>
        </p:nvCxnSpPr>
        <p:spPr>
          <a:xfrm rot="5400000">
            <a:off x="5644155" y="4695642"/>
            <a:ext cx="624924" cy="13868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B8E1AD6F-103C-9E49-E4F2-2D753A5D4B76}"/>
              </a:ext>
            </a:extLst>
          </p:cNvPr>
          <p:cNvCxnSpPr>
            <a:cxnSpLocks/>
            <a:stCxn id="20" idx="2"/>
            <a:endCxn id="34" idx="0"/>
          </p:cNvCxnSpPr>
          <p:nvPr/>
        </p:nvCxnSpPr>
        <p:spPr>
          <a:xfrm>
            <a:off x="4110671" y="5076600"/>
            <a:ext cx="0" cy="338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C1307A54-B2C6-CD99-B8C6-7C85543D3279}"/>
              </a:ext>
            </a:extLst>
          </p:cNvPr>
          <p:cNvCxnSpPr>
            <a:cxnSpLocks/>
            <a:stCxn id="130" idx="3"/>
            <a:endCxn id="35" idx="1"/>
          </p:cNvCxnSpPr>
          <p:nvPr/>
        </p:nvCxnSpPr>
        <p:spPr>
          <a:xfrm flipV="1">
            <a:off x="5018261" y="6158854"/>
            <a:ext cx="583072" cy="98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cteur : en angle 59">
            <a:extLst>
              <a:ext uri="{FF2B5EF4-FFF2-40B4-BE49-F238E27FC236}">
                <a16:creationId xmlns:a16="http://schemas.microsoft.com/office/drawing/2014/main" id="{5C0918FA-AE4E-0D3B-AC95-268BA1822129}"/>
              </a:ext>
            </a:extLst>
          </p:cNvPr>
          <p:cNvCxnSpPr>
            <a:cxnSpLocks/>
            <a:stCxn id="113" idx="2"/>
            <a:endCxn id="7" idx="1"/>
          </p:cNvCxnSpPr>
          <p:nvPr/>
        </p:nvCxnSpPr>
        <p:spPr>
          <a:xfrm rot="5400000">
            <a:off x="3012094" y="-607977"/>
            <a:ext cx="427216" cy="4271348"/>
          </a:xfrm>
          <a:prstGeom prst="bentConnector4">
            <a:avLst>
              <a:gd name="adj1" fmla="val 33790"/>
              <a:gd name="adj2" fmla="val 105352"/>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A7570C18-D77F-DE89-53FC-290E19BCCAF4}"/>
              </a:ext>
            </a:extLst>
          </p:cNvPr>
          <p:cNvSpPr txBox="1"/>
          <p:nvPr/>
        </p:nvSpPr>
        <p:spPr>
          <a:xfrm>
            <a:off x="9052242" y="2152930"/>
            <a:ext cx="1676400" cy="477234"/>
          </a:xfrm>
          <a:prstGeom prst="rect">
            <a:avLst/>
          </a:prstGeom>
          <a:noFill/>
        </p:spPr>
        <p:txBody>
          <a:bodyPr wrap="square" rtlCol="0">
            <a:spAutoFit/>
          </a:bodyPr>
          <a:lstStyle/>
          <a:p>
            <a:r>
              <a:rPr lang="fr-FR" sz="1200" b="1" dirty="0">
                <a:solidFill>
                  <a:srgbClr val="00497E"/>
                </a:solidFill>
              </a:rPr>
              <a:t>La victime saigne du nez ?</a:t>
            </a:r>
          </a:p>
        </p:txBody>
      </p:sp>
      <p:sp>
        <p:nvSpPr>
          <p:cNvPr id="72" name="ZoneTexte 71">
            <a:extLst>
              <a:ext uri="{FF2B5EF4-FFF2-40B4-BE49-F238E27FC236}">
                <a16:creationId xmlns:a16="http://schemas.microsoft.com/office/drawing/2014/main" id="{1722B7CB-6255-6D42-D168-BE969D1F235A}"/>
              </a:ext>
            </a:extLst>
          </p:cNvPr>
          <p:cNvSpPr txBox="1"/>
          <p:nvPr/>
        </p:nvSpPr>
        <p:spPr>
          <a:xfrm>
            <a:off x="9052243" y="3022714"/>
            <a:ext cx="1676400" cy="461665"/>
          </a:xfrm>
          <a:prstGeom prst="rect">
            <a:avLst/>
          </a:prstGeom>
          <a:noFill/>
        </p:spPr>
        <p:txBody>
          <a:bodyPr wrap="square" rtlCol="0">
            <a:spAutoFit/>
          </a:bodyPr>
          <a:lstStyle/>
          <a:p>
            <a:r>
              <a:rPr lang="fr-FR" sz="1200" b="1" dirty="0">
                <a:solidFill>
                  <a:srgbClr val="00497E"/>
                </a:solidFill>
              </a:rPr>
              <a:t>La victime vomit ou crache du sang ?</a:t>
            </a:r>
          </a:p>
        </p:txBody>
      </p:sp>
      <p:sp>
        <p:nvSpPr>
          <p:cNvPr id="73" name="ZoneTexte 72">
            <a:extLst>
              <a:ext uri="{FF2B5EF4-FFF2-40B4-BE49-F238E27FC236}">
                <a16:creationId xmlns:a16="http://schemas.microsoft.com/office/drawing/2014/main" id="{AF491516-9D4A-4318-6C8E-EF7219EF2F38}"/>
              </a:ext>
            </a:extLst>
          </p:cNvPr>
          <p:cNvSpPr txBox="1"/>
          <p:nvPr/>
        </p:nvSpPr>
        <p:spPr>
          <a:xfrm>
            <a:off x="9052242" y="3876929"/>
            <a:ext cx="1833563" cy="830997"/>
          </a:xfrm>
          <a:prstGeom prst="rect">
            <a:avLst/>
          </a:prstGeom>
          <a:noFill/>
        </p:spPr>
        <p:txBody>
          <a:bodyPr wrap="square" rtlCol="0">
            <a:spAutoFit/>
          </a:bodyPr>
          <a:lstStyle/>
          <a:p>
            <a:r>
              <a:rPr lang="fr-FR" sz="1200" b="1" dirty="0">
                <a:solidFill>
                  <a:srgbClr val="00497E"/>
                </a:solidFill>
              </a:rPr>
              <a:t>La victime perd du sang par un orifice naturel de façon inhabituelle ?</a:t>
            </a:r>
          </a:p>
        </p:txBody>
      </p:sp>
      <p:sp>
        <p:nvSpPr>
          <p:cNvPr id="74" name="ZoneTexte 73">
            <a:extLst>
              <a:ext uri="{FF2B5EF4-FFF2-40B4-BE49-F238E27FC236}">
                <a16:creationId xmlns:a16="http://schemas.microsoft.com/office/drawing/2014/main" id="{A574C77A-1AF2-46A1-617A-9FBF2AE5EA9B}"/>
              </a:ext>
            </a:extLst>
          </p:cNvPr>
          <p:cNvSpPr txBox="1"/>
          <p:nvPr/>
        </p:nvSpPr>
        <p:spPr>
          <a:xfrm>
            <a:off x="6438898" y="1609391"/>
            <a:ext cx="3133724" cy="276999"/>
          </a:xfrm>
          <a:prstGeom prst="rect">
            <a:avLst/>
          </a:prstGeom>
          <a:noFill/>
        </p:spPr>
        <p:txBody>
          <a:bodyPr wrap="square" rtlCol="0">
            <a:spAutoFit/>
          </a:bodyPr>
          <a:lstStyle/>
          <a:p>
            <a:r>
              <a:rPr lang="fr-FR" sz="1200" b="1" dirty="0">
                <a:solidFill>
                  <a:srgbClr val="00497E"/>
                </a:solidFill>
              </a:rPr>
              <a:t>Il s’agit d’une hémorragie extériorisée ?</a:t>
            </a:r>
          </a:p>
        </p:txBody>
      </p:sp>
      <p:sp>
        <p:nvSpPr>
          <p:cNvPr id="75" name="Rectangle : coins arrondis 74">
            <a:extLst>
              <a:ext uri="{FF2B5EF4-FFF2-40B4-BE49-F238E27FC236}">
                <a16:creationId xmlns:a16="http://schemas.microsoft.com/office/drawing/2014/main" id="{3CE20BAB-6B96-174B-E570-B92FF261DE75}"/>
              </a:ext>
            </a:extLst>
          </p:cNvPr>
          <p:cNvSpPr/>
          <p:nvPr/>
        </p:nvSpPr>
        <p:spPr>
          <a:xfrm>
            <a:off x="6298405" y="2278574"/>
            <a:ext cx="2538416" cy="572380"/>
          </a:xfrm>
          <a:prstGeom prst="roundRect">
            <a:avLst>
              <a:gd name="adj" fmla="val 8975"/>
            </a:avLst>
          </a:prstGeom>
          <a:solidFill>
            <a:srgbClr val="931D23"/>
          </a:solidFill>
          <a:ln>
            <a:solidFill>
              <a:srgbClr val="931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Je comprime ou fais comprimer </a:t>
            </a:r>
            <a:br>
              <a:rPr lang="fr-FR" sz="1200" b="1" dirty="0">
                <a:solidFill>
                  <a:schemeClr val="bg1"/>
                </a:solidFill>
              </a:rPr>
            </a:br>
            <a:r>
              <a:rPr lang="fr-FR" sz="1200" b="1" dirty="0">
                <a:solidFill>
                  <a:schemeClr val="bg1"/>
                </a:solidFill>
              </a:rPr>
              <a:t>J’allonge</a:t>
            </a:r>
          </a:p>
          <a:p>
            <a:pPr algn="ctr"/>
            <a:r>
              <a:rPr lang="fr-FR" sz="1200" b="1" dirty="0">
                <a:solidFill>
                  <a:schemeClr val="bg1"/>
                </a:solidFill>
              </a:rPr>
              <a:t>J’alerte</a:t>
            </a:r>
          </a:p>
        </p:txBody>
      </p:sp>
      <p:cxnSp>
        <p:nvCxnSpPr>
          <p:cNvPr id="79" name="Connecteur droit avec flèche 78">
            <a:extLst>
              <a:ext uri="{FF2B5EF4-FFF2-40B4-BE49-F238E27FC236}">
                <a16:creationId xmlns:a16="http://schemas.microsoft.com/office/drawing/2014/main" id="{CF7D2B54-F9A0-55C2-B165-992E15F5B799}"/>
              </a:ext>
            </a:extLst>
          </p:cNvPr>
          <p:cNvCxnSpPr>
            <a:cxnSpLocks/>
            <a:stCxn id="133" idx="2"/>
            <a:endCxn id="75" idx="0"/>
          </p:cNvCxnSpPr>
          <p:nvPr/>
        </p:nvCxnSpPr>
        <p:spPr>
          <a:xfrm>
            <a:off x="7566413" y="2145552"/>
            <a:ext cx="1200" cy="133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Connecteur : en angle 85">
            <a:extLst>
              <a:ext uri="{FF2B5EF4-FFF2-40B4-BE49-F238E27FC236}">
                <a16:creationId xmlns:a16="http://schemas.microsoft.com/office/drawing/2014/main" id="{D30C9A04-280F-8E38-F980-D51CE0E37A0F}"/>
              </a:ext>
            </a:extLst>
          </p:cNvPr>
          <p:cNvCxnSpPr>
            <a:cxnSpLocks/>
            <a:stCxn id="135" idx="3"/>
            <a:endCxn id="71" idx="1"/>
          </p:cNvCxnSpPr>
          <p:nvPr/>
        </p:nvCxnSpPr>
        <p:spPr>
          <a:xfrm>
            <a:off x="8837931" y="2072130"/>
            <a:ext cx="214311" cy="31941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Rectangle : coins arrondis 96">
            <a:extLst>
              <a:ext uri="{FF2B5EF4-FFF2-40B4-BE49-F238E27FC236}">
                <a16:creationId xmlns:a16="http://schemas.microsoft.com/office/drawing/2014/main" id="{482D3B6A-0EE4-C470-D91D-53E6E028AF90}"/>
              </a:ext>
            </a:extLst>
          </p:cNvPr>
          <p:cNvSpPr/>
          <p:nvPr/>
        </p:nvSpPr>
        <p:spPr>
          <a:xfrm>
            <a:off x="10854054" y="2105357"/>
            <a:ext cx="917575" cy="572380"/>
          </a:xfrm>
          <a:prstGeom prst="roundRect">
            <a:avLst>
              <a:gd name="adj" fmla="val 8975"/>
            </a:avLst>
          </a:prstGeom>
          <a:solidFill>
            <a:srgbClr val="00497E"/>
          </a:solid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bg1"/>
                </a:solidFill>
              </a:rPr>
              <a:t>CAT ADAPTEE</a:t>
            </a:r>
          </a:p>
        </p:txBody>
      </p:sp>
      <p:sp>
        <p:nvSpPr>
          <p:cNvPr id="98" name="Rectangle : coins arrondis 97">
            <a:extLst>
              <a:ext uri="{FF2B5EF4-FFF2-40B4-BE49-F238E27FC236}">
                <a16:creationId xmlns:a16="http://schemas.microsoft.com/office/drawing/2014/main" id="{8B2C997B-2BC7-4903-1F82-E669FEBB52F8}"/>
              </a:ext>
            </a:extLst>
          </p:cNvPr>
          <p:cNvSpPr/>
          <p:nvPr/>
        </p:nvSpPr>
        <p:spPr>
          <a:xfrm>
            <a:off x="10854054" y="2963002"/>
            <a:ext cx="917576" cy="572380"/>
          </a:xfrm>
          <a:prstGeom prst="roundRect">
            <a:avLst>
              <a:gd name="adj" fmla="val 8975"/>
            </a:avLst>
          </a:prstGeom>
          <a:solidFill>
            <a:srgbClr val="00497E"/>
          </a:solid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bg1"/>
                </a:solidFill>
              </a:rPr>
              <a:t>CAT ADAPTEE</a:t>
            </a:r>
          </a:p>
        </p:txBody>
      </p:sp>
      <p:sp>
        <p:nvSpPr>
          <p:cNvPr id="99" name="Rectangle : coins arrondis 98">
            <a:extLst>
              <a:ext uri="{FF2B5EF4-FFF2-40B4-BE49-F238E27FC236}">
                <a16:creationId xmlns:a16="http://schemas.microsoft.com/office/drawing/2014/main" id="{9CD45A21-2506-B27B-65AE-35ADC98091AC}"/>
              </a:ext>
            </a:extLst>
          </p:cNvPr>
          <p:cNvSpPr/>
          <p:nvPr/>
        </p:nvSpPr>
        <p:spPr>
          <a:xfrm>
            <a:off x="10854054" y="4021536"/>
            <a:ext cx="917576" cy="572380"/>
          </a:xfrm>
          <a:prstGeom prst="roundRect">
            <a:avLst>
              <a:gd name="adj" fmla="val 8975"/>
            </a:avLst>
          </a:prstGeom>
          <a:solidFill>
            <a:srgbClr val="00497E"/>
          </a:solid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bg1"/>
                </a:solidFill>
              </a:rPr>
              <a:t>CAT ADAPTEE</a:t>
            </a:r>
          </a:p>
        </p:txBody>
      </p:sp>
      <p:cxnSp>
        <p:nvCxnSpPr>
          <p:cNvPr id="104" name="Connecteur : en angle 103">
            <a:extLst>
              <a:ext uri="{FF2B5EF4-FFF2-40B4-BE49-F238E27FC236}">
                <a16:creationId xmlns:a16="http://schemas.microsoft.com/office/drawing/2014/main" id="{0C91EF66-DBEE-0321-B743-F419C0D92D4F}"/>
              </a:ext>
            </a:extLst>
          </p:cNvPr>
          <p:cNvCxnSpPr>
            <a:cxnSpLocks/>
            <a:stCxn id="135" idx="3"/>
            <a:endCxn id="72" idx="1"/>
          </p:cNvCxnSpPr>
          <p:nvPr/>
        </p:nvCxnSpPr>
        <p:spPr>
          <a:xfrm>
            <a:off x="8837931" y="2072130"/>
            <a:ext cx="214312" cy="118141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Connecteur : en angle 106">
            <a:extLst>
              <a:ext uri="{FF2B5EF4-FFF2-40B4-BE49-F238E27FC236}">
                <a16:creationId xmlns:a16="http://schemas.microsoft.com/office/drawing/2014/main" id="{6CE699C6-EB52-9A09-5A00-FCD8F1AE5B09}"/>
              </a:ext>
            </a:extLst>
          </p:cNvPr>
          <p:cNvCxnSpPr>
            <a:cxnSpLocks/>
            <a:stCxn id="135" idx="3"/>
            <a:endCxn id="73" idx="1"/>
          </p:cNvCxnSpPr>
          <p:nvPr/>
        </p:nvCxnSpPr>
        <p:spPr>
          <a:xfrm>
            <a:off x="8837931" y="2072130"/>
            <a:ext cx="214311" cy="222029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0" name="Picture 2" descr="Icône Checkbox gratuite | icônes de Checkbox PNG, ICO ou ICNS">
            <a:extLst>
              <a:ext uri="{FF2B5EF4-FFF2-40B4-BE49-F238E27FC236}">
                <a16:creationId xmlns:a16="http://schemas.microsoft.com/office/drawing/2014/main" id="{97EAD768-854C-DB0B-4856-60EE40832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3212145" y="1980630"/>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Icône Checkbox gratuite | icônes de Checkbox PNG, ICO ou ICNS">
            <a:extLst>
              <a:ext uri="{FF2B5EF4-FFF2-40B4-BE49-F238E27FC236}">
                <a16:creationId xmlns:a16="http://schemas.microsoft.com/office/drawing/2014/main" id="{226C81FD-1430-DF38-8444-D6F497FE01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5286373" y="1162306"/>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Icône Checkbox gratuite | icônes de Checkbox PNG, ICO ou ICNS">
            <a:extLst>
              <a:ext uri="{FF2B5EF4-FFF2-40B4-BE49-F238E27FC236}">
                <a16:creationId xmlns:a16="http://schemas.microsoft.com/office/drawing/2014/main" id="{AB2FDB9B-DDD2-3CD4-3019-F2DFD750B3A3}"/>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5484550" y="1157236"/>
            <a:ext cx="150441" cy="16761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Icône Checkbox gratuite | icônes de Checkbox PNG, ICO ou ICNS">
            <a:extLst>
              <a:ext uri="{FF2B5EF4-FFF2-40B4-BE49-F238E27FC236}">
                <a16:creationId xmlns:a16="http://schemas.microsoft.com/office/drawing/2014/main" id="{7FCD039D-429B-E268-6A97-3204E8243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4834915" y="2980217"/>
            <a:ext cx="150441" cy="16761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Icône Checkbox gratuite | icônes de Checkbox PNG, ICO ou ICNS">
            <a:extLst>
              <a:ext uri="{FF2B5EF4-FFF2-40B4-BE49-F238E27FC236}">
                <a16:creationId xmlns:a16="http://schemas.microsoft.com/office/drawing/2014/main" id="{831CECF1-D756-3D7D-0D48-9D82B236895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3568306" y="3177859"/>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Icône Checkbox gratuite | icônes de Checkbox PNG, ICO ou ICNS">
            <a:extLst>
              <a:ext uri="{FF2B5EF4-FFF2-40B4-BE49-F238E27FC236}">
                <a16:creationId xmlns:a16="http://schemas.microsoft.com/office/drawing/2014/main" id="{664AD073-9D1B-BB8F-23FE-009F536FA0C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5188193" y="3604752"/>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Icône Checkbox gratuite | icônes de Checkbox PNG, ICO ou ICNS">
            <a:extLst>
              <a:ext uri="{FF2B5EF4-FFF2-40B4-BE49-F238E27FC236}">
                <a16:creationId xmlns:a16="http://schemas.microsoft.com/office/drawing/2014/main" id="{6C637997-6B83-A6C0-8314-3B5B3A23D5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2014113" y="3596843"/>
            <a:ext cx="150441" cy="16761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Icône Checkbox gratuite | icônes de Checkbox PNG, ICO ou ICNS">
            <a:extLst>
              <a:ext uri="{FF2B5EF4-FFF2-40B4-BE49-F238E27FC236}">
                <a16:creationId xmlns:a16="http://schemas.microsoft.com/office/drawing/2014/main" id="{94CFC1D2-41A2-7A82-3866-25AEB64AF3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4868255" y="6181513"/>
            <a:ext cx="150006" cy="151783"/>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Icône Checkbox gratuite | icônes de Checkbox PNG, ICO ou ICNS">
            <a:extLst>
              <a:ext uri="{FF2B5EF4-FFF2-40B4-BE49-F238E27FC236}">
                <a16:creationId xmlns:a16="http://schemas.microsoft.com/office/drawing/2014/main" id="{D405426E-CA31-63E9-9720-C9A7B203BC21}"/>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7491192" y="1977933"/>
            <a:ext cx="150441" cy="16761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cône Checkbox gratuite | icônes de Checkbox PNG, ICO ou ICNS">
            <a:extLst>
              <a:ext uri="{FF2B5EF4-FFF2-40B4-BE49-F238E27FC236}">
                <a16:creationId xmlns:a16="http://schemas.microsoft.com/office/drawing/2014/main" id="{ED393507-4E47-FD2C-9CDC-0C2DD8DA36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8687925" y="1996238"/>
            <a:ext cx="150006" cy="151783"/>
          </a:xfrm>
          <a:prstGeom prst="rect">
            <a:avLst/>
          </a:prstGeom>
          <a:noFill/>
          <a:extLst>
            <a:ext uri="{909E8E84-426E-40DD-AFC4-6F175D3DCCD1}">
              <a14:hiddenFill xmlns:a14="http://schemas.microsoft.com/office/drawing/2010/main">
                <a:solidFill>
                  <a:srgbClr val="FFFFFF"/>
                </a:solidFill>
              </a14:hiddenFill>
            </a:ext>
          </a:extLst>
        </p:spPr>
      </p:pic>
      <p:cxnSp>
        <p:nvCxnSpPr>
          <p:cNvPr id="153" name="Connecteur droit avec flèche 152">
            <a:extLst>
              <a:ext uri="{FF2B5EF4-FFF2-40B4-BE49-F238E27FC236}">
                <a16:creationId xmlns:a16="http://schemas.microsoft.com/office/drawing/2014/main" id="{DE8CBF29-7647-2F57-1210-B134458D1EDE}"/>
              </a:ext>
            </a:extLst>
          </p:cNvPr>
          <p:cNvCxnSpPr>
            <a:cxnSpLocks/>
            <a:stCxn id="154" idx="3"/>
            <a:endCxn id="97" idx="1"/>
          </p:cNvCxnSpPr>
          <p:nvPr/>
        </p:nvCxnSpPr>
        <p:spPr>
          <a:xfrm>
            <a:off x="10754635" y="2391547"/>
            <a:ext cx="994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4" name="Picture 2" descr="Icône Checkbox gratuite | icônes de Checkbox PNG, ICO ou ICNS">
            <a:extLst>
              <a:ext uri="{FF2B5EF4-FFF2-40B4-BE49-F238E27FC236}">
                <a16:creationId xmlns:a16="http://schemas.microsoft.com/office/drawing/2014/main" id="{2DE28772-A81B-8DA1-C76D-2B31C7F64E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10604629" y="2315655"/>
            <a:ext cx="150006" cy="151783"/>
          </a:xfrm>
          <a:prstGeom prst="rect">
            <a:avLst/>
          </a:prstGeom>
          <a:noFill/>
          <a:extLst>
            <a:ext uri="{909E8E84-426E-40DD-AFC4-6F175D3DCCD1}">
              <a14:hiddenFill xmlns:a14="http://schemas.microsoft.com/office/drawing/2010/main">
                <a:solidFill>
                  <a:srgbClr val="FFFFFF"/>
                </a:solidFill>
              </a14:hiddenFill>
            </a:ext>
          </a:extLst>
        </p:spPr>
      </p:pic>
      <p:cxnSp>
        <p:nvCxnSpPr>
          <p:cNvPr id="158" name="Connecteur droit avec flèche 157">
            <a:extLst>
              <a:ext uri="{FF2B5EF4-FFF2-40B4-BE49-F238E27FC236}">
                <a16:creationId xmlns:a16="http://schemas.microsoft.com/office/drawing/2014/main" id="{0DF34912-AC36-B522-330E-19CA36BA7699}"/>
              </a:ext>
            </a:extLst>
          </p:cNvPr>
          <p:cNvCxnSpPr>
            <a:cxnSpLocks/>
            <a:stCxn id="159" idx="3"/>
          </p:cNvCxnSpPr>
          <p:nvPr/>
        </p:nvCxnSpPr>
        <p:spPr>
          <a:xfrm>
            <a:off x="10754635" y="3265551"/>
            <a:ext cx="994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9" name="Picture 2" descr="Icône Checkbox gratuite | icônes de Checkbox PNG, ICO ou ICNS">
            <a:extLst>
              <a:ext uri="{FF2B5EF4-FFF2-40B4-BE49-F238E27FC236}">
                <a16:creationId xmlns:a16="http://schemas.microsoft.com/office/drawing/2014/main" id="{ECED947C-0876-394E-2EF7-09198ED274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10604629" y="3189659"/>
            <a:ext cx="150006" cy="151783"/>
          </a:xfrm>
          <a:prstGeom prst="rect">
            <a:avLst/>
          </a:prstGeom>
          <a:noFill/>
          <a:extLst>
            <a:ext uri="{909E8E84-426E-40DD-AFC4-6F175D3DCCD1}">
              <a14:hiddenFill xmlns:a14="http://schemas.microsoft.com/office/drawing/2010/main">
                <a:solidFill>
                  <a:srgbClr val="FFFFFF"/>
                </a:solidFill>
              </a14:hiddenFill>
            </a:ext>
          </a:extLst>
        </p:spPr>
      </p:pic>
      <p:cxnSp>
        <p:nvCxnSpPr>
          <p:cNvPr id="160" name="Connecteur droit avec flèche 159">
            <a:extLst>
              <a:ext uri="{FF2B5EF4-FFF2-40B4-BE49-F238E27FC236}">
                <a16:creationId xmlns:a16="http://schemas.microsoft.com/office/drawing/2014/main" id="{DF3DBFB7-C3DA-CD41-9830-0C32F4C24C89}"/>
              </a:ext>
            </a:extLst>
          </p:cNvPr>
          <p:cNvCxnSpPr>
            <a:cxnSpLocks/>
            <a:stCxn id="161" idx="3"/>
          </p:cNvCxnSpPr>
          <p:nvPr/>
        </p:nvCxnSpPr>
        <p:spPr>
          <a:xfrm>
            <a:off x="10754635" y="4332351"/>
            <a:ext cx="994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1" name="Picture 2" descr="Icône Checkbox gratuite | icônes de Checkbox PNG, ICO ou ICNS">
            <a:extLst>
              <a:ext uri="{FF2B5EF4-FFF2-40B4-BE49-F238E27FC236}">
                <a16:creationId xmlns:a16="http://schemas.microsoft.com/office/drawing/2014/main" id="{7528CB71-B3A2-244E-D538-FF7B4445A2D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10604629" y="4256459"/>
            <a:ext cx="150006" cy="151783"/>
          </a:xfrm>
          <a:prstGeom prst="rect">
            <a:avLst/>
          </a:prstGeom>
          <a:noFill/>
          <a:extLst>
            <a:ext uri="{909E8E84-426E-40DD-AFC4-6F175D3DCCD1}">
              <a14:hiddenFill xmlns:a14="http://schemas.microsoft.com/office/drawing/2010/main">
                <a:solidFill>
                  <a:srgbClr val="FFFFFF"/>
                </a:solidFill>
              </a14:hiddenFill>
            </a:ext>
          </a:extLst>
        </p:spPr>
      </p:pic>
      <p:sp>
        <p:nvSpPr>
          <p:cNvPr id="162" name="Rectangle : coins arrondis 161">
            <a:extLst>
              <a:ext uri="{FF2B5EF4-FFF2-40B4-BE49-F238E27FC236}">
                <a16:creationId xmlns:a16="http://schemas.microsoft.com/office/drawing/2014/main" id="{B052CD7E-79EB-AD8E-7D1A-1F3893D2C56E}"/>
              </a:ext>
            </a:extLst>
          </p:cNvPr>
          <p:cNvSpPr/>
          <p:nvPr/>
        </p:nvSpPr>
        <p:spPr>
          <a:xfrm>
            <a:off x="8072897" y="5054918"/>
            <a:ext cx="3717314" cy="1349498"/>
          </a:xfrm>
          <a:prstGeom prst="round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ZoneTexte 162">
            <a:extLst>
              <a:ext uri="{FF2B5EF4-FFF2-40B4-BE49-F238E27FC236}">
                <a16:creationId xmlns:a16="http://schemas.microsoft.com/office/drawing/2014/main" id="{2848D31F-09A0-CD3B-2C2E-E31E6DB27B4E}"/>
              </a:ext>
            </a:extLst>
          </p:cNvPr>
          <p:cNvSpPr txBox="1"/>
          <p:nvPr/>
        </p:nvSpPr>
        <p:spPr>
          <a:xfrm>
            <a:off x="8285595" y="4675297"/>
            <a:ext cx="3291256" cy="3385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050" dirty="0">
                <a:solidFill>
                  <a:srgbClr val="00497E"/>
                </a:solidFill>
              </a:rPr>
              <a:t>Protection et contact du sauveteur avec du sang</a:t>
            </a:r>
            <a:endParaRPr lang="en-US" sz="1050" dirty="0">
              <a:solidFill>
                <a:srgbClr val="00497E"/>
              </a:solidFill>
            </a:endParaRPr>
          </a:p>
        </p:txBody>
      </p:sp>
      <p:pic>
        <p:nvPicPr>
          <p:cNvPr id="164" name="Picture 16">
            <a:extLst>
              <a:ext uri="{FF2B5EF4-FFF2-40B4-BE49-F238E27FC236}">
                <a16:creationId xmlns:a16="http://schemas.microsoft.com/office/drawing/2014/main" id="{7C529AD6-697B-CBD6-77DF-FE32C6F88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1923" y="5108168"/>
            <a:ext cx="547317" cy="5473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8">
            <a:extLst>
              <a:ext uri="{FF2B5EF4-FFF2-40B4-BE49-F238E27FC236}">
                <a16:creationId xmlns:a16="http://schemas.microsoft.com/office/drawing/2014/main" id="{6C5360EF-9327-E11B-DA42-ADC2DD637B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0054" y="5101173"/>
            <a:ext cx="547317" cy="5473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2">
            <a:extLst>
              <a:ext uri="{FF2B5EF4-FFF2-40B4-BE49-F238E27FC236}">
                <a16:creationId xmlns:a16="http://schemas.microsoft.com/office/drawing/2014/main" id="{E2B00699-C984-B202-91FA-01B978873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1775" y="5829992"/>
            <a:ext cx="547317" cy="547317"/>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4">
            <a:extLst>
              <a:ext uri="{FF2B5EF4-FFF2-40B4-BE49-F238E27FC236}">
                <a16:creationId xmlns:a16="http://schemas.microsoft.com/office/drawing/2014/main" id="{49F7F4EA-8AD5-9CA8-0115-F82DA0ADF4B6}"/>
              </a:ext>
            </a:extLst>
          </p:cNvPr>
          <p:cNvPicPr>
            <a:picLocks noChangeAspect="1" noChangeArrowheads="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324850" y="5829992"/>
            <a:ext cx="547317" cy="547317"/>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6">
            <a:extLst>
              <a:ext uri="{FF2B5EF4-FFF2-40B4-BE49-F238E27FC236}">
                <a16:creationId xmlns:a16="http://schemas.microsoft.com/office/drawing/2014/main" id="{FB82508F-9B38-F887-5AF1-2AFBF1FC19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8700" y="5829992"/>
            <a:ext cx="547317" cy="5473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9" name="Picture 28">
            <a:extLst>
              <a:ext uri="{FF2B5EF4-FFF2-40B4-BE49-F238E27FC236}">
                <a16:creationId xmlns:a16="http://schemas.microsoft.com/office/drawing/2014/main" id="{60CB2809-1258-5AD4-C21F-561D2C7BAA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5627" y="5829992"/>
            <a:ext cx="547317" cy="54731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cteur : en angle 24">
            <a:extLst>
              <a:ext uri="{FF2B5EF4-FFF2-40B4-BE49-F238E27FC236}">
                <a16:creationId xmlns:a16="http://schemas.microsoft.com/office/drawing/2014/main" id="{DF20DAF8-6606-BD4B-4717-78740C949B89}"/>
              </a:ext>
            </a:extLst>
          </p:cNvPr>
          <p:cNvCxnSpPr>
            <a:cxnSpLocks/>
            <a:stCxn id="118" idx="2"/>
            <a:endCxn id="74" idx="3"/>
          </p:cNvCxnSpPr>
          <p:nvPr/>
        </p:nvCxnSpPr>
        <p:spPr>
          <a:xfrm rot="16200000" flipH="1">
            <a:off x="7354678" y="-470053"/>
            <a:ext cx="423036" cy="4012851"/>
          </a:xfrm>
          <a:prstGeom prst="bentConnector4">
            <a:avLst>
              <a:gd name="adj1" fmla="val 33630"/>
              <a:gd name="adj2" fmla="val 10569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ngle 36">
            <a:extLst>
              <a:ext uri="{FF2B5EF4-FFF2-40B4-BE49-F238E27FC236}">
                <a16:creationId xmlns:a16="http://schemas.microsoft.com/office/drawing/2014/main" id="{B6A4756B-C508-610F-FA7B-4B559E5818DD}"/>
              </a:ext>
            </a:extLst>
          </p:cNvPr>
          <p:cNvCxnSpPr>
            <a:cxnSpLocks/>
            <a:stCxn id="125" idx="3"/>
            <a:endCxn id="20" idx="0"/>
          </p:cNvCxnSpPr>
          <p:nvPr/>
        </p:nvCxnSpPr>
        <p:spPr>
          <a:xfrm flipH="1">
            <a:off x="4110671" y="3680644"/>
            <a:ext cx="1227528" cy="823576"/>
          </a:xfrm>
          <a:prstGeom prst="bentConnector4">
            <a:avLst>
              <a:gd name="adj1" fmla="val -18623"/>
              <a:gd name="adj2" fmla="val 54607"/>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9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fade">
                                      <p:cBhvr>
                                        <p:cTn id="24" dur="500"/>
                                        <p:tgtEl>
                                          <p:spTgt spid="1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fade">
                                      <p:cBhvr>
                                        <p:cTn id="43" dur="500"/>
                                        <p:tgtEl>
                                          <p:spTgt spid="1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127"/>
                                        </p:tgtEl>
                                        <p:attrNameLst>
                                          <p:attrName>style.visibility</p:attrName>
                                        </p:attrNameLst>
                                      </p:cBhvr>
                                      <p:to>
                                        <p:strVal val="visible"/>
                                      </p:to>
                                    </p:set>
                                    <p:animEffect transition="in" filter="fade">
                                      <p:cBhvr>
                                        <p:cTn id="54" dur="500"/>
                                        <p:tgtEl>
                                          <p:spTgt spid="1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nodeType="withEffect">
                                  <p:stCondLst>
                                    <p:cond delay="0"/>
                                  </p:stCondLst>
                                  <p:childTnLst>
                                    <p:set>
                                      <p:cBhvr>
                                        <p:cTn id="61" dur="1" fill="hold">
                                          <p:stCondLst>
                                            <p:cond delay="0"/>
                                          </p:stCondLst>
                                        </p:cTn>
                                        <p:tgtEl>
                                          <p:spTgt spid="125"/>
                                        </p:tgtEl>
                                        <p:attrNameLst>
                                          <p:attrName>style.visibility</p:attrName>
                                        </p:attrNameLst>
                                      </p:cBhvr>
                                      <p:to>
                                        <p:strVal val="visible"/>
                                      </p:to>
                                    </p:set>
                                    <p:animEffect transition="in" filter="fade">
                                      <p:cBhvr>
                                        <p:cTn id="62" dur="500"/>
                                        <p:tgtEl>
                                          <p:spTgt spid="125"/>
                                        </p:tgtEl>
                                      </p:cBhvr>
                                    </p:animEffect>
                                  </p:childTnLst>
                                </p:cTn>
                              </p:par>
                              <p:par>
                                <p:cTn id="63" presetID="10"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1"/>
                                        </p:tgtEl>
                                        <p:attrNameLst>
                                          <p:attrName>style.visibility</p:attrName>
                                        </p:attrNameLst>
                                      </p:cBhvr>
                                      <p:to>
                                        <p:strVal val="visible"/>
                                      </p:to>
                                    </p:set>
                                    <p:animEffect transition="in" filter="fade">
                                      <p:cBhvr>
                                        <p:cTn id="70" dur="500"/>
                                        <p:tgtEl>
                                          <p:spTgt spid="121"/>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par>
                                <p:cTn id="88" presetID="10"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30"/>
                                        </p:tgtEl>
                                        <p:attrNameLst>
                                          <p:attrName>style.visibility</p:attrName>
                                        </p:attrNameLst>
                                      </p:cBhvr>
                                      <p:to>
                                        <p:strVal val="visible"/>
                                      </p:to>
                                    </p:set>
                                    <p:animEffect transition="in" filter="fade">
                                      <p:cBhvr>
                                        <p:cTn id="98" dur="500"/>
                                        <p:tgtEl>
                                          <p:spTgt spid="130"/>
                                        </p:tgtEl>
                                      </p:cBhvr>
                                    </p:animEffect>
                                  </p:childTnLst>
                                </p:cTn>
                              </p:par>
                              <p:par>
                                <p:cTn id="99" presetID="10" presetClass="entr" presetSubtype="0"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fade">
                                      <p:cBhvr>
                                        <p:cTn id="101" dur="500"/>
                                        <p:tgtEl>
                                          <p:spTgt spid="4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18"/>
                                        </p:tgtEl>
                                        <p:attrNameLst>
                                          <p:attrName>style.visibility</p:attrName>
                                        </p:attrNameLst>
                                      </p:cBhvr>
                                      <p:to>
                                        <p:strVal val="visible"/>
                                      </p:to>
                                    </p:set>
                                    <p:animEffect transition="in" filter="fade">
                                      <p:cBhvr>
                                        <p:cTn id="109" dur="500"/>
                                        <p:tgtEl>
                                          <p:spTgt spid="118"/>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500"/>
                                        <p:tgtEl>
                                          <p:spTgt spid="2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4"/>
                                        </p:tgtEl>
                                        <p:attrNameLst>
                                          <p:attrName>style.visibility</p:attrName>
                                        </p:attrNameLst>
                                      </p:cBhvr>
                                      <p:to>
                                        <p:strVal val="visible"/>
                                      </p:to>
                                    </p:set>
                                    <p:animEffect transition="in" filter="fade">
                                      <p:cBhvr>
                                        <p:cTn id="117" dur="500"/>
                                        <p:tgtEl>
                                          <p:spTgt spid="7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33"/>
                                        </p:tgtEl>
                                        <p:attrNameLst>
                                          <p:attrName>style.visibility</p:attrName>
                                        </p:attrNameLst>
                                      </p:cBhvr>
                                      <p:to>
                                        <p:strVal val="visible"/>
                                      </p:to>
                                    </p:set>
                                    <p:animEffect transition="in" filter="fade">
                                      <p:cBhvr>
                                        <p:cTn id="122" dur="500"/>
                                        <p:tgtEl>
                                          <p:spTgt spid="133"/>
                                        </p:tgtEl>
                                      </p:cBhvr>
                                    </p:animEffect>
                                  </p:childTnLst>
                                </p:cTn>
                              </p:par>
                              <p:par>
                                <p:cTn id="123" presetID="10" presetClass="entr" presetSubtype="0" fill="hold" nodeType="withEffect">
                                  <p:stCondLst>
                                    <p:cond delay="0"/>
                                  </p:stCondLst>
                                  <p:childTnLst>
                                    <p:set>
                                      <p:cBhvr>
                                        <p:cTn id="124" dur="1" fill="hold">
                                          <p:stCondLst>
                                            <p:cond delay="0"/>
                                          </p:stCondLst>
                                        </p:cTn>
                                        <p:tgtEl>
                                          <p:spTgt spid="79"/>
                                        </p:tgtEl>
                                        <p:attrNameLst>
                                          <p:attrName>style.visibility</p:attrName>
                                        </p:attrNameLst>
                                      </p:cBhvr>
                                      <p:to>
                                        <p:strVal val="visible"/>
                                      </p:to>
                                    </p:set>
                                    <p:animEffect transition="in" filter="fade">
                                      <p:cBhvr>
                                        <p:cTn id="125" dur="500"/>
                                        <p:tgtEl>
                                          <p:spTgt spid="7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fade">
                                      <p:cBhvr>
                                        <p:cTn id="128" dur="500"/>
                                        <p:tgtEl>
                                          <p:spTgt spid="7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71"/>
                                        </p:tgtEl>
                                        <p:attrNameLst>
                                          <p:attrName>style.visibility</p:attrName>
                                        </p:attrNameLst>
                                      </p:cBhvr>
                                      <p:to>
                                        <p:strVal val="visible"/>
                                      </p:to>
                                    </p:set>
                                    <p:animEffect transition="in" filter="fade">
                                      <p:cBhvr>
                                        <p:cTn id="133" dur="500"/>
                                        <p:tgtEl>
                                          <p:spTgt spid="7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72"/>
                                        </p:tgtEl>
                                        <p:attrNameLst>
                                          <p:attrName>style.visibility</p:attrName>
                                        </p:attrNameLst>
                                      </p:cBhvr>
                                      <p:to>
                                        <p:strVal val="visible"/>
                                      </p:to>
                                    </p:set>
                                    <p:animEffect transition="in" filter="fade">
                                      <p:cBhvr>
                                        <p:cTn id="136" dur="500"/>
                                        <p:tgtEl>
                                          <p:spTgt spid="7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500"/>
                                        <p:tgtEl>
                                          <p:spTgt spid="73"/>
                                        </p:tgtEl>
                                      </p:cBhvr>
                                    </p:animEffect>
                                  </p:childTnLst>
                                </p:cTn>
                              </p:par>
                              <p:par>
                                <p:cTn id="140" presetID="10" presetClass="entr" presetSubtype="0" fill="hold" nodeType="withEffect">
                                  <p:stCondLst>
                                    <p:cond delay="0"/>
                                  </p:stCondLst>
                                  <p:childTnLst>
                                    <p:set>
                                      <p:cBhvr>
                                        <p:cTn id="141" dur="1" fill="hold">
                                          <p:stCondLst>
                                            <p:cond delay="0"/>
                                          </p:stCondLst>
                                        </p:cTn>
                                        <p:tgtEl>
                                          <p:spTgt spid="86"/>
                                        </p:tgtEl>
                                        <p:attrNameLst>
                                          <p:attrName>style.visibility</p:attrName>
                                        </p:attrNameLst>
                                      </p:cBhvr>
                                      <p:to>
                                        <p:strVal val="visible"/>
                                      </p:to>
                                    </p:set>
                                    <p:animEffect transition="in" filter="fade">
                                      <p:cBhvr>
                                        <p:cTn id="142" dur="500"/>
                                        <p:tgtEl>
                                          <p:spTgt spid="8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7"/>
                                        </p:tgtEl>
                                        <p:attrNameLst>
                                          <p:attrName>style.visibility</p:attrName>
                                        </p:attrNameLst>
                                      </p:cBhvr>
                                      <p:to>
                                        <p:strVal val="visible"/>
                                      </p:to>
                                    </p:set>
                                    <p:animEffect transition="in" filter="fade">
                                      <p:cBhvr>
                                        <p:cTn id="145" dur="500"/>
                                        <p:tgtEl>
                                          <p:spTgt spid="9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98"/>
                                        </p:tgtEl>
                                        <p:attrNameLst>
                                          <p:attrName>style.visibility</p:attrName>
                                        </p:attrNameLst>
                                      </p:cBhvr>
                                      <p:to>
                                        <p:strVal val="visible"/>
                                      </p:to>
                                    </p:set>
                                    <p:animEffect transition="in" filter="fade">
                                      <p:cBhvr>
                                        <p:cTn id="148" dur="500"/>
                                        <p:tgtEl>
                                          <p:spTgt spid="9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99"/>
                                        </p:tgtEl>
                                        <p:attrNameLst>
                                          <p:attrName>style.visibility</p:attrName>
                                        </p:attrNameLst>
                                      </p:cBhvr>
                                      <p:to>
                                        <p:strVal val="visible"/>
                                      </p:to>
                                    </p:set>
                                    <p:animEffect transition="in" filter="fade">
                                      <p:cBhvr>
                                        <p:cTn id="151" dur="500"/>
                                        <p:tgtEl>
                                          <p:spTgt spid="99"/>
                                        </p:tgtEl>
                                      </p:cBhvr>
                                    </p:animEffect>
                                  </p:childTnLst>
                                </p:cTn>
                              </p:par>
                              <p:par>
                                <p:cTn id="152" presetID="10" presetClass="entr" presetSubtype="0" fill="hold" nodeType="withEffect">
                                  <p:stCondLst>
                                    <p:cond delay="0"/>
                                  </p:stCondLst>
                                  <p:childTnLst>
                                    <p:set>
                                      <p:cBhvr>
                                        <p:cTn id="153" dur="1" fill="hold">
                                          <p:stCondLst>
                                            <p:cond delay="0"/>
                                          </p:stCondLst>
                                        </p:cTn>
                                        <p:tgtEl>
                                          <p:spTgt spid="104"/>
                                        </p:tgtEl>
                                        <p:attrNameLst>
                                          <p:attrName>style.visibility</p:attrName>
                                        </p:attrNameLst>
                                      </p:cBhvr>
                                      <p:to>
                                        <p:strVal val="visible"/>
                                      </p:to>
                                    </p:set>
                                    <p:animEffect transition="in" filter="fade">
                                      <p:cBhvr>
                                        <p:cTn id="154" dur="500"/>
                                        <p:tgtEl>
                                          <p:spTgt spid="104"/>
                                        </p:tgtEl>
                                      </p:cBhvr>
                                    </p:animEffect>
                                  </p:childTnLst>
                                </p:cTn>
                              </p:par>
                              <p:par>
                                <p:cTn id="155" presetID="10" presetClass="entr" presetSubtype="0" fill="hold" nodeType="withEffect">
                                  <p:stCondLst>
                                    <p:cond delay="0"/>
                                  </p:stCondLst>
                                  <p:childTnLst>
                                    <p:set>
                                      <p:cBhvr>
                                        <p:cTn id="156" dur="1" fill="hold">
                                          <p:stCondLst>
                                            <p:cond delay="0"/>
                                          </p:stCondLst>
                                        </p:cTn>
                                        <p:tgtEl>
                                          <p:spTgt spid="107"/>
                                        </p:tgtEl>
                                        <p:attrNameLst>
                                          <p:attrName>style.visibility</p:attrName>
                                        </p:attrNameLst>
                                      </p:cBhvr>
                                      <p:to>
                                        <p:strVal val="visible"/>
                                      </p:to>
                                    </p:set>
                                    <p:animEffect transition="in" filter="fade">
                                      <p:cBhvr>
                                        <p:cTn id="157" dur="500"/>
                                        <p:tgtEl>
                                          <p:spTgt spid="107"/>
                                        </p:tgtEl>
                                      </p:cBhvr>
                                    </p:animEffect>
                                  </p:childTnLst>
                                </p:cTn>
                              </p:par>
                              <p:par>
                                <p:cTn id="158" presetID="10" presetClass="entr" presetSubtype="0" fill="hold" nodeType="withEffect">
                                  <p:stCondLst>
                                    <p:cond delay="0"/>
                                  </p:stCondLst>
                                  <p:childTnLst>
                                    <p:set>
                                      <p:cBhvr>
                                        <p:cTn id="159" dur="1" fill="hold">
                                          <p:stCondLst>
                                            <p:cond delay="0"/>
                                          </p:stCondLst>
                                        </p:cTn>
                                        <p:tgtEl>
                                          <p:spTgt spid="135"/>
                                        </p:tgtEl>
                                        <p:attrNameLst>
                                          <p:attrName>style.visibility</p:attrName>
                                        </p:attrNameLst>
                                      </p:cBhvr>
                                      <p:to>
                                        <p:strVal val="visible"/>
                                      </p:to>
                                    </p:set>
                                    <p:animEffect transition="in" filter="fade">
                                      <p:cBhvr>
                                        <p:cTn id="160" dur="500"/>
                                        <p:tgtEl>
                                          <p:spTgt spid="135"/>
                                        </p:tgtEl>
                                      </p:cBhvr>
                                    </p:animEffect>
                                  </p:childTnLst>
                                </p:cTn>
                              </p:par>
                              <p:par>
                                <p:cTn id="161" presetID="10" presetClass="entr" presetSubtype="0" fill="hold" nodeType="withEffect">
                                  <p:stCondLst>
                                    <p:cond delay="0"/>
                                  </p:stCondLst>
                                  <p:childTnLst>
                                    <p:set>
                                      <p:cBhvr>
                                        <p:cTn id="162" dur="1" fill="hold">
                                          <p:stCondLst>
                                            <p:cond delay="0"/>
                                          </p:stCondLst>
                                        </p:cTn>
                                        <p:tgtEl>
                                          <p:spTgt spid="153"/>
                                        </p:tgtEl>
                                        <p:attrNameLst>
                                          <p:attrName>style.visibility</p:attrName>
                                        </p:attrNameLst>
                                      </p:cBhvr>
                                      <p:to>
                                        <p:strVal val="visible"/>
                                      </p:to>
                                    </p:set>
                                    <p:animEffect transition="in" filter="fade">
                                      <p:cBhvr>
                                        <p:cTn id="163" dur="500"/>
                                        <p:tgtEl>
                                          <p:spTgt spid="153"/>
                                        </p:tgtEl>
                                      </p:cBhvr>
                                    </p:animEffect>
                                  </p:childTnLst>
                                </p:cTn>
                              </p:par>
                              <p:par>
                                <p:cTn id="164" presetID="10" presetClass="entr" presetSubtype="0" fill="hold" nodeType="withEffect">
                                  <p:stCondLst>
                                    <p:cond delay="0"/>
                                  </p:stCondLst>
                                  <p:childTnLst>
                                    <p:set>
                                      <p:cBhvr>
                                        <p:cTn id="165" dur="1" fill="hold">
                                          <p:stCondLst>
                                            <p:cond delay="0"/>
                                          </p:stCondLst>
                                        </p:cTn>
                                        <p:tgtEl>
                                          <p:spTgt spid="154"/>
                                        </p:tgtEl>
                                        <p:attrNameLst>
                                          <p:attrName>style.visibility</p:attrName>
                                        </p:attrNameLst>
                                      </p:cBhvr>
                                      <p:to>
                                        <p:strVal val="visible"/>
                                      </p:to>
                                    </p:set>
                                    <p:animEffect transition="in" filter="fade">
                                      <p:cBhvr>
                                        <p:cTn id="166" dur="500"/>
                                        <p:tgtEl>
                                          <p:spTgt spid="154"/>
                                        </p:tgtEl>
                                      </p:cBhvr>
                                    </p:animEffect>
                                  </p:childTnLst>
                                </p:cTn>
                              </p:par>
                              <p:par>
                                <p:cTn id="167" presetID="10" presetClass="entr" presetSubtype="0" fill="hold" nodeType="withEffect">
                                  <p:stCondLst>
                                    <p:cond delay="0"/>
                                  </p:stCondLst>
                                  <p:childTnLst>
                                    <p:set>
                                      <p:cBhvr>
                                        <p:cTn id="168" dur="1" fill="hold">
                                          <p:stCondLst>
                                            <p:cond delay="0"/>
                                          </p:stCondLst>
                                        </p:cTn>
                                        <p:tgtEl>
                                          <p:spTgt spid="158"/>
                                        </p:tgtEl>
                                        <p:attrNameLst>
                                          <p:attrName>style.visibility</p:attrName>
                                        </p:attrNameLst>
                                      </p:cBhvr>
                                      <p:to>
                                        <p:strVal val="visible"/>
                                      </p:to>
                                    </p:set>
                                    <p:animEffect transition="in" filter="fade">
                                      <p:cBhvr>
                                        <p:cTn id="169" dur="500"/>
                                        <p:tgtEl>
                                          <p:spTgt spid="158"/>
                                        </p:tgtEl>
                                      </p:cBhvr>
                                    </p:animEffect>
                                  </p:childTnLst>
                                </p:cTn>
                              </p:par>
                              <p:par>
                                <p:cTn id="170" presetID="10" presetClass="entr" presetSubtype="0" fill="hold" nodeType="withEffect">
                                  <p:stCondLst>
                                    <p:cond delay="0"/>
                                  </p:stCondLst>
                                  <p:childTnLst>
                                    <p:set>
                                      <p:cBhvr>
                                        <p:cTn id="171" dur="1" fill="hold">
                                          <p:stCondLst>
                                            <p:cond delay="0"/>
                                          </p:stCondLst>
                                        </p:cTn>
                                        <p:tgtEl>
                                          <p:spTgt spid="159"/>
                                        </p:tgtEl>
                                        <p:attrNameLst>
                                          <p:attrName>style.visibility</p:attrName>
                                        </p:attrNameLst>
                                      </p:cBhvr>
                                      <p:to>
                                        <p:strVal val="visible"/>
                                      </p:to>
                                    </p:set>
                                    <p:animEffect transition="in" filter="fade">
                                      <p:cBhvr>
                                        <p:cTn id="172" dur="500"/>
                                        <p:tgtEl>
                                          <p:spTgt spid="159"/>
                                        </p:tgtEl>
                                      </p:cBhvr>
                                    </p:animEffect>
                                  </p:childTnLst>
                                </p:cTn>
                              </p:par>
                              <p:par>
                                <p:cTn id="173" presetID="10" presetClass="entr" presetSubtype="0" fill="hold" nodeType="withEffect">
                                  <p:stCondLst>
                                    <p:cond delay="0"/>
                                  </p:stCondLst>
                                  <p:childTnLst>
                                    <p:set>
                                      <p:cBhvr>
                                        <p:cTn id="174" dur="1" fill="hold">
                                          <p:stCondLst>
                                            <p:cond delay="0"/>
                                          </p:stCondLst>
                                        </p:cTn>
                                        <p:tgtEl>
                                          <p:spTgt spid="160"/>
                                        </p:tgtEl>
                                        <p:attrNameLst>
                                          <p:attrName>style.visibility</p:attrName>
                                        </p:attrNameLst>
                                      </p:cBhvr>
                                      <p:to>
                                        <p:strVal val="visible"/>
                                      </p:to>
                                    </p:set>
                                    <p:animEffect transition="in" filter="fade">
                                      <p:cBhvr>
                                        <p:cTn id="175" dur="500"/>
                                        <p:tgtEl>
                                          <p:spTgt spid="160"/>
                                        </p:tgtEl>
                                      </p:cBhvr>
                                    </p:animEffect>
                                  </p:childTnLst>
                                </p:cTn>
                              </p:par>
                              <p:par>
                                <p:cTn id="176" presetID="10" presetClass="entr" presetSubtype="0" fill="hold" nodeType="withEffect">
                                  <p:stCondLst>
                                    <p:cond delay="0"/>
                                  </p:stCondLst>
                                  <p:childTnLst>
                                    <p:set>
                                      <p:cBhvr>
                                        <p:cTn id="177" dur="1" fill="hold">
                                          <p:stCondLst>
                                            <p:cond delay="0"/>
                                          </p:stCondLst>
                                        </p:cTn>
                                        <p:tgtEl>
                                          <p:spTgt spid="161"/>
                                        </p:tgtEl>
                                        <p:attrNameLst>
                                          <p:attrName>style.visibility</p:attrName>
                                        </p:attrNameLst>
                                      </p:cBhvr>
                                      <p:to>
                                        <p:strVal val="visible"/>
                                      </p:to>
                                    </p:set>
                                    <p:animEffect transition="in" filter="fade">
                                      <p:cBhvr>
                                        <p:cTn id="178" dur="500"/>
                                        <p:tgtEl>
                                          <p:spTgt spid="161"/>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62"/>
                                        </p:tgtEl>
                                        <p:attrNameLst>
                                          <p:attrName>style.visibility</p:attrName>
                                        </p:attrNameLst>
                                      </p:cBhvr>
                                      <p:to>
                                        <p:strVal val="visible"/>
                                      </p:to>
                                    </p:set>
                                    <p:animEffect transition="in" filter="fade">
                                      <p:cBhvr>
                                        <p:cTn id="183" dur="500"/>
                                        <p:tgtEl>
                                          <p:spTgt spid="162"/>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63"/>
                                        </p:tgtEl>
                                        <p:attrNameLst>
                                          <p:attrName>style.visibility</p:attrName>
                                        </p:attrNameLst>
                                      </p:cBhvr>
                                      <p:to>
                                        <p:strVal val="visible"/>
                                      </p:to>
                                    </p:set>
                                    <p:animEffect transition="in" filter="fade">
                                      <p:cBhvr>
                                        <p:cTn id="186" dur="500"/>
                                        <p:tgtEl>
                                          <p:spTgt spid="163"/>
                                        </p:tgtEl>
                                      </p:cBhvr>
                                    </p:animEffect>
                                  </p:childTnLst>
                                </p:cTn>
                              </p:par>
                              <p:par>
                                <p:cTn id="187" presetID="10" presetClass="entr" presetSubtype="0" fill="hold" nodeType="withEffect">
                                  <p:stCondLst>
                                    <p:cond delay="0"/>
                                  </p:stCondLst>
                                  <p:childTnLst>
                                    <p:set>
                                      <p:cBhvr>
                                        <p:cTn id="188" dur="1" fill="hold">
                                          <p:stCondLst>
                                            <p:cond delay="0"/>
                                          </p:stCondLst>
                                        </p:cTn>
                                        <p:tgtEl>
                                          <p:spTgt spid="164"/>
                                        </p:tgtEl>
                                        <p:attrNameLst>
                                          <p:attrName>style.visibility</p:attrName>
                                        </p:attrNameLst>
                                      </p:cBhvr>
                                      <p:to>
                                        <p:strVal val="visible"/>
                                      </p:to>
                                    </p:set>
                                    <p:animEffect transition="in" filter="fade">
                                      <p:cBhvr>
                                        <p:cTn id="189" dur="500"/>
                                        <p:tgtEl>
                                          <p:spTgt spid="164"/>
                                        </p:tgtEl>
                                      </p:cBhvr>
                                    </p:animEffect>
                                  </p:childTnLst>
                                </p:cTn>
                              </p:par>
                              <p:par>
                                <p:cTn id="190" presetID="10" presetClass="entr" presetSubtype="0" fill="hold" nodeType="withEffect">
                                  <p:stCondLst>
                                    <p:cond delay="0"/>
                                  </p:stCondLst>
                                  <p:childTnLst>
                                    <p:set>
                                      <p:cBhvr>
                                        <p:cTn id="191" dur="1" fill="hold">
                                          <p:stCondLst>
                                            <p:cond delay="0"/>
                                          </p:stCondLst>
                                        </p:cTn>
                                        <p:tgtEl>
                                          <p:spTgt spid="165"/>
                                        </p:tgtEl>
                                        <p:attrNameLst>
                                          <p:attrName>style.visibility</p:attrName>
                                        </p:attrNameLst>
                                      </p:cBhvr>
                                      <p:to>
                                        <p:strVal val="visible"/>
                                      </p:to>
                                    </p:set>
                                    <p:animEffect transition="in" filter="fade">
                                      <p:cBhvr>
                                        <p:cTn id="192" dur="500"/>
                                        <p:tgtEl>
                                          <p:spTgt spid="165"/>
                                        </p:tgtEl>
                                      </p:cBhvr>
                                    </p:animEffect>
                                  </p:childTnLst>
                                </p:cTn>
                              </p:par>
                              <p:par>
                                <p:cTn id="193" presetID="10" presetClass="entr" presetSubtype="0" fill="hold" nodeType="withEffect">
                                  <p:stCondLst>
                                    <p:cond delay="0"/>
                                  </p:stCondLst>
                                  <p:childTnLst>
                                    <p:set>
                                      <p:cBhvr>
                                        <p:cTn id="194" dur="1" fill="hold">
                                          <p:stCondLst>
                                            <p:cond delay="0"/>
                                          </p:stCondLst>
                                        </p:cTn>
                                        <p:tgtEl>
                                          <p:spTgt spid="166"/>
                                        </p:tgtEl>
                                        <p:attrNameLst>
                                          <p:attrName>style.visibility</p:attrName>
                                        </p:attrNameLst>
                                      </p:cBhvr>
                                      <p:to>
                                        <p:strVal val="visible"/>
                                      </p:to>
                                    </p:set>
                                    <p:animEffect transition="in" filter="fade">
                                      <p:cBhvr>
                                        <p:cTn id="195" dur="500"/>
                                        <p:tgtEl>
                                          <p:spTgt spid="166"/>
                                        </p:tgtEl>
                                      </p:cBhvr>
                                    </p:animEffect>
                                  </p:childTnLst>
                                </p:cTn>
                              </p:par>
                              <p:par>
                                <p:cTn id="196" presetID="10" presetClass="entr" presetSubtype="0" fill="hold" nodeType="withEffect">
                                  <p:stCondLst>
                                    <p:cond delay="0"/>
                                  </p:stCondLst>
                                  <p:childTnLst>
                                    <p:set>
                                      <p:cBhvr>
                                        <p:cTn id="197" dur="1" fill="hold">
                                          <p:stCondLst>
                                            <p:cond delay="0"/>
                                          </p:stCondLst>
                                        </p:cTn>
                                        <p:tgtEl>
                                          <p:spTgt spid="167"/>
                                        </p:tgtEl>
                                        <p:attrNameLst>
                                          <p:attrName>style.visibility</p:attrName>
                                        </p:attrNameLst>
                                      </p:cBhvr>
                                      <p:to>
                                        <p:strVal val="visible"/>
                                      </p:to>
                                    </p:set>
                                    <p:animEffect transition="in" filter="fade">
                                      <p:cBhvr>
                                        <p:cTn id="198" dur="500"/>
                                        <p:tgtEl>
                                          <p:spTgt spid="167"/>
                                        </p:tgtEl>
                                      </p:cBhvr>
                                    </p:animEffect>
                                  </p:childTnLst>
                                </p:cTn>
                              </p:par>
                              <p:par>
                                <p:cTn id="199" presetID="10" presetClass="entr" presetSubtype="0" fill="hold" nodeType="withEffect">
                                  <p:stCondLst>
                                    <p:cond delay="0"/>
                                  </p:stCondLst>
                                  <p:childTnLst>
                                    <p:set>
                                      <p:cBhvr>
                                        <p:cTn id="200" dur="1" fill="hold">
                                          <p:stCondLst>
                                            <p:cond delay="0"/>
                                          </p:stCondLst>
                                        </p:cTn>
                                        <p:tgtEl>
                                          <p:spTgt spid="168"/>
                                        </p:tgtEl>
                                        <p:attrNameLst>
                                          <p:attrName>style.visibility</p:attrName>
                                        </p:attrNameLst>
                                      </p:cBhvr>
                                      <p:to>
                                        <p:strVal val="visible"/>
                                      </p:to>
                                    </p:set>
                                    <p:animEffect transition="in" filter="fade">
                                      <p:cBhvr>
                                        <p:cTn id="201" dur="500"/>
                                        <p:tgtEl>
                                          <p:spTgt spid="168"/>
                                        </p:tgtEl>
                                      </p:cBhvr>
                                    </p:animEffect>
                                  </p:childTnLst>
                                </p:cTn>
                              </p:par>
                              <p:par>
                                <p:cTn id="202" presetID="10" presetClass="entr" presetSubtype="0" fill="hold" nodeType="withEffect">
                                  <p:stCondLst>
                                    <p:cond delay="0"/>
                                  </p:stCondLst>
                                  <p:childTnLst>
                                    <p:set>
                                      <p:cBhvr>
                                        <p:cTn id="203" dur="1" fill="hold">
                                          <p:stCondLst>
                                            <p:cond delay="0"/>
                                          </p:stCondLst>
                                        </p:cTn>
                                        <p:tgtEl>
                                          <p:spTgt spid="169"/>
                                        </p:tgtEl>
                                        <p:attrNameLst>
                                          <p:attrName>style.visibility</p:attrName>
                                        </p:attrNameLst>
                                      </p:cBhvr>
                                      <p:to>
                                        <p:strVal val="visible"/>
                                      </p:to>
                                    </p:set>
                                    <p:animEffect transition="in" filter="fade">
                                      <p:cBhvr>
                                        <p:cTn id="204"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P spid="20" grpId="0" animBg="1"/>
      <p:bldP spid="24" grpId="0" animBg="1"/>
      <p:bldP spid="29" grpId="0" animBg="1"/>
      <p:bldP spid="33" grpId="0"/>
      <p:bldP spid="34" grpId="0" animBg="1"/>
      <p:bldP spid="35" grpId="0" animBg="1"/>
      <p:bldP spid="71" grpId="0"/>
      <p:bldP spid="72" grpId="0"/>
      <p:bldP spid="73" grpId="0"/>
      <p:bldP spid="74" grpId="0"/>
      <p:bldP spid="75" grpId="0" animBg="1"/>
      <p:bldP spid="97" grpId="0" animBg="1"/>
      <p:bldP spid="98" grpId="0" animBg="1"/>
      <p:bldP spid="99" grpId="0" animBg="1"/>
      <p:bldP spid="162" grpId="0" animBg="1"/>
      <p:bldP spid="16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8168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20EC4E1-8EA7-B686-A363-4C44404710A8}"/>
              </a:ext>
            </a:extLst>
          </p:cNvPr>
          <p:cNvSpPr>
            <a:spLocks noGrp="1"/>
          </p:cNvSpPr>
          <p:nvPr>
            <p:ph type="body" sz="quarter" idx="11"/>
          </p:nvPr>
        </p:nvSpPr>
        <p:spPr/>
        <p:txBody>
          <a:bodyPr/>
          <a:lstStyle/>
          <a:p>
            <a:r>
              <a:rPr lang="fr-FR" dirty="0"/>
              <a:t>Les plaies graves</a:t>
            </a:r>
          </a:p>
          <a:p>
            <a:r>
              <a:rPr lang="fr-FR" dirty="0"/>
              <a:t>Les plaies simples</a:t>
            </a:r>
          </a:p>
        </p:txBody>
      </p:sp>
      <p:sp>
        <p:nvSpPr>
          <p:cNvPr id="3" name="Espace réservé du texte 2">
            <a:extLst>
              <a:ext uri="{FF2B5EF4-FFF2-40B4-BE49-F238E27FC236}">
                <a16:creationId xmlns:a16="http://schemas.microsoft.com/office/drawing/2014/main" id="{B799C3BB-7CFD-C182-2E88-4B59C35E2460}"/>
              </a:ext>
            </a:extLst>
          </p:cNvPr>
          <p:cNvSpPr>
            <a:spLocks noGrp="1"/>
          </p:cNvSpPr>
          <p:nvPr>
            <p:ph type="body" sz="quarter" idx="13"/>
          </p:nvPr>
        </p:nvSpPr>
        <p:spPr/>
        <p:txBody>
          <a:bodyPr/>
          <a:lstStyle/>
          <a:p>
            <a:r>
              <a:rPr lang="fr-FR" dirty="0"/>
              <a:t>15 min.</a:t>
            </a:r>
          </a:p>
        </p:txBody>
      </p:sp>
    </p:spTree>
    <p:extLst>
      <p:ext uri="{BB962C8B-B14F-4D97-AF65-F5344CB8AC3E}">
        <p14:creationId xmlns:p14="http://schemas.microsoft.com/office/powerpoint/2010/main" val="250422401"/>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9C69F3-8A8A-A1BB-7415-FC0DA4FE1EDD}"/>
              </a:ext>
            </a:extLst>
          </p:cNvPr>
          <p:cNvSpPr>
            <a:spLocks noGrp="1"/>
          </p:cNvSpPr>
          <p:nvPr>
            <p:ph type="body" sz="quarter" idx="11"/>
          </p:nvPr>
        </p:nvSpPr>
        <p:spPr/>
        <p:txBody>
          <a:bodyPr/>
          <a:lstStyle/>
          <a:p>
            <a:pPr>
              <a:lnSpc>
                <a:spcPct val="100000"/>
              </a:lnSpc>
              <a:spcBef>
                <a:spcPts val="0"/>
              </a:spcBef>
              <a:defRPr/>
            </a:pPr>
            <a:r>
              <a:rPr lang="fr-FR" b="1" dirty="0">
                <a:solidFill>
                  <a:srgbClr val="00529B"/>
                </a:solidFill>
                <a:latin typeface="Arial" panose="020B0604020202020204" pitchFamily="34" charset="0"/>
                <a:cs typeface="Arial" panose="020B0604020202020204" pitchFamily="34" charset="0"/>
              </a:rPr>
              <a:t>Évaluer la </a:t>
            </a:r>
            <a:r>
              <a:rPr lang="fr-FR" b="1" dirty="0">
                <a:solidFill>
                  <a:srgbClr val="C00000"/>
                </a:solidFill>
                <a:latin typeface="Arial" panose="020B0604020202020204" pitchFamily="34" charset="0"/>
                <a:cs typeface="Arial" panose="020B0604020202020204" pitchFamily="34" charset="0"/>
              </a:rPr>
              <a:t>gravité d’une plaie</a:t>
            </a:r>
            <a:r>
              <a:rPr lang="fr-FR" b="1" dirty="0">
                <a:solidFill>
                  <a:srgbClr val="00529B"/>
                </a:solidFill>
                <a:latin typeface="Arial" panose="020B0604020202020204" pitchFamily="34" charset="0"/>
                <a:cs typeface="Arial" panose="020B0604020202020204" pitchFamily="34" charset="0"/>
              </a:rPr>
              <a:t>.</a:t>
            </a:r>
          </a:p>
          <a:p>
            <a:pPr>
              <a:lnSpc>
                <a:spcPct val="100000"/>
              </a:lnSpc>
              <a:spcBef>
                <a:spcPts val="0"/>
              </a:spcBef>
              <a:defRPr/>
            </a:pPr>
            <a:endParaRPr lang="fr-FR" b="1" dirty="0">
              <a:solidFill>
                <a:srgbClr val="00529B"/>
              </a:solidFill>
              <a:latin typeface="Arial" panose="020B0604020202020204" pitchFamily="34" charset="0"/>
              <a:cs typeface="Arial" panose="020B0604020202020204" pitchFamily="34" charset="0"/>
            </a:endParaRPr>
          </a:p>
          <a:p>
            <a:pPr>
              <a:lnSpc>
                <a:spcPct val="100000"/>
              </a:lnSpc>
              <a:spcBef>
                <a:spcPts val="0"/>
              </a:spcBef>
              <a:defRPr/>
            </a:pPr>
            <a:r>
              <a:rPr lang="fr-FR" b="1" dirty="0">
                <a:solidFill>
                  <a:srgbClr val="00529B"/>
                </a:solidFill>
                <a:latin typeface="Arial" panose="020B0604020202020204" pitchFamily="34" charset="0"/>
                <a:cs typeface="Arial" panose="020B0604020202020204" pitchFamily="34" charset="0"/>
              </a:rPr>
              <a:t>Adapter la conduite à tenir.</a:t>
            </a:r>
          </a:p>
        </p:txBody>
      </p:sp>
    </p:spTree>
    <p:extLst>
      <p:ext uri="{BB962C8B-B14F-4D97-AF65-F5344CB8AC3E}">
        <p14:creationId xmlns:p14="http://schemas.microsoft.com/office/powerpoint/2010/main" val="418859711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LES PLAIES</a:t>
            </a:r>
          </a:p>
        </p:txBody>
      </p:sp>
      <p:sp>
        <p:nvSpPr>
          <p:cNvPr id="12" name="Espace réservé du texte 11">
            <a:extLst>
              <a:ext uri="{FF2B5EF4-FFF2-40B4-BE49-F238E27FC236}">
                <a16:creationId xmlns:a16="http://schemas.microsoft.com/office/drawing/2014/main" id="{406BCF61-99A9-9432-17B9-95FC63C1DBBD}"/>
              </a:ext>
            </a:extLst>
          </p:cNvPr>
          <p:cNvSpPr>
            <a:spLocks noGrp="1"/>
          </p:cNvSpPr>
          <p:nvPr>
            <p:ph type="body" sz="quarter" idx="11"/>
          </p:nvPr>
        </p:nvSpPr>
        <p:spPr/>
        <p:txBody>
          <a:bodyPr/>
          <a:lstStyle/>
          <a:p>
            <a:r>
              <a:rPr lang="fr-FR" dirty="0"/>
              <a:t>Questions / réponses</a:t>
            </a:r>
          </a:p>
        </p:txBody>
      </p:sp>
      <p:sp>
        <p:nvSpPr>
          <p:cNvPr id="10" name="ZoneTexte 9">
            <a:extLst>
              <a:ext uri="{FF2B5EF4-FFF2-40B4-BE49-F238E27FC236}">
                <a16:creationId xmlns:a16="http://schemas.microsoft.com/office/drawing/2014/main" id="{DC5A5F9D-F79C-0CB1-DFC0-0EDC72277C13}"/>
              </a:ext>
            </a:extLst>
          </p:cNvPr>
          <p:cNvSpPr txBox="1"/>
          <p:nvPr/>
        </p:nvSpPr>
        <p:spPr>
          <a:xfrm>
            <a:off x="742335" y="2726669"/>
            <a:ext cx="10707329" cy="1815882"/>
          </a:xfrm>
          <a:prstGeom prst="rect">
            <a:avLst/>
          </a:prstGeom>
          <a:noFill/>
        </p:spPr>
        <p:txBody>
          <a:bodyPr wrap="square" rtlCol="0">
            <a:spAutoFit/>
          </a:bodyPr>
          <a:lstStyle>
            <a:defPPr>
              <a:defRPr lang="fr-FR"/>
            </a:defPPr>
            <a:lvl1pPr algn="ctr">
              <a:defRPr sz="2000" b="1">
                <a:solidFill>
                  <a:srgbClr val="00467E"/>
                </a:solidFill>
                <a:latin typeface="Arial" panose="020B0604020202020204" pitchFamily="34" charset="0"/>
                <a:cs typeface="Arial" panose="020B0604020202020204" pitchFamily="34" charset="0"/>
              </a:defRPr>
            </a:lvl1pPr>
          </a:lstStyle>
          <a:p>
            <a:r>
              <a:rPr lang="fr-FR" sz="2800" dirty="0"/>
              <a:t>Pour vous, qu’est-ce qu’une plaie grave ou une plaie simple ?</a:t>
            </a:r>
          </a:p>
          <a:p>
            <a:endParaRPr lang="fr-FR" sz="2800" dirty="0"/>
          </a:p>
          <a:p>
            <a:r>
              <a:rPr lang="fr-FR" sz="2800" dirty="0"/>
              <a:t> Quels en sont les signes, les causes, </a:t>
            </a:r>
            <a:br>
              <a:rPr lang="fr-FR" sz="2800" dirty="0"/>
            </a:br>
            <a:r>
              <a:rPr lang="fr-FR" sz="2800" dirty="0"/>
              <a:t>les risques et les principes d’action ? </a:t>
            </a:r>
          </a:p>
        </p:txBody>
      </p:sp>
    </p:spTree>
    <p:extLst>
      <p:ext uri="{BB962C8B-B14F-4D97-AF65-F5344CB8AC3E}">
        <p14:creationId xmlns:p14="http://schemas.microsoft.com/office/powerpoint/2010/main" val="26965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PLAIES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2652159" y="2691325"/>
            <a:ext cx="6887683" cy="147535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dirty="0">
                <a:solidFill>
                  <a:srgbClr val="00497E"/>
                </a:solidFill>
                <a:latin typeface="Arial" panose="020B0604020202020204" pitchFamily="34" charset="0"/>
                <a:cs typeface="Arial" panose="020B0604020202020204" pitchFamily="34" charset="0"/>
              </a:rPr>
              <a:t>La plaie est une </a:t>
            </a:r>
            <a:r>
              <a:rPr lang="fr-FR" sz="2000" b="1" dirty="0">
                <a:solidFill>
                  <a:srgbClr val="BA242C"/>
                </a:solidFill>
                <a:latin typeface="Arial" panose="020B0604020202020204" pitchFamily="34" charset="0"/>
                <a:cs typeface="Arial" panose="020B0604020202020204" pitchFamily="34" charset="0"/>
              </a:rPr>
              <a:t>lésion de la peau </a:t>
            </a:r>
            <a:r>
              <a:rPr lang="fr-FR" sz="2000" dirty="0">
                <a:solidFill>
                  <a:srgbClr val="00497E"/>
                </a:solidFill>
                <a:latin typeface="Arial" panose="020B0604020202020204" pitchFamily="34" charset="0"/>
                <a:cs typeface="Arial" panose="020B0604020202020204" pitchFamily="34" charset="0"/>
              </a:rPr>
              <a:t>avec une atteinte possible des tissus situés dessous. Elle peut être qualifiée de </a:t>
            </a:r>
            <a:r>
              <a:rPr lang="fr-FR" sz="2000" b="1" dirty="0">
                <a:solidFill>
                  <a:srgbClr val="BA242C"/>
                </a:solidFill>
                <a:latin typeface="Arial" panose="020B0604020202020204" pitchFamily="34" charset="0"/>
                <a:cs typeface="Arial" panose="020B0604020202020204" pitchFamily="34" charset="0"/>
              </a:rPr>
              <a:t>« plaie simple » </a:t>
            </a:r>
            <a:r>
              <a:rPr lang="fr-FR" sz="2000" dirty="0">
                <a:solidFill>
                  <a:srgbClr val="00497E"/>
                </a:solidFill>
                <a:latin typeface="Arial" panose="020B0604020202020204" pitchFamily="34" charset="0"/>
                <a:cs typeface="Arial" panose="020B0604020202020204" pitchFamily="34" charset="0"/>
              </a:rPr>
              <a:t>ou de </a:t>
            </a:r>
            <a:r>
              <a:rPr lang="fr-FR" sz="2000" b="1" dirty="0">
                <a:solidFill>
                  <a:srgbClr val="BA242C"/>
                </a:solidFill>
                <a:latin typeface="Arial" panose="020B0604020202020204" pitchFamily="34" charset="0"/>
                <a:cs typeface="Arial" panose="020B0604020202020204" pitchFamily="34" charset="0"/>
              </a:rPr>
              <a:t>« plaie grave ».</a:t>
            </a:r>
          </a:p>
        </p:txBody>
      </p:sp>
    </p:spTree>
    <p:extLst>
      <p:ext uri="{BB962C8B-B14F-4D97-AF65-F5344CB8AC3E}">
        <p14:creationId xmlns:p14="http://schemas.microsoft.com/office/powerpoint/2010/main" val="275305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DE7161F-5801-5E6F-7A9C-9FC637162764}"/>
              </a:ext>
            </a:extLst>
          </p:cNvPr>
          <p:cNvSpPr>
            <a:spLocks noGrp="1"/>
          </p:cNvSpPr>
          <p:nvPr>
            <p:ph type="body" sz="quarter" idx="10"/>
          </p:nvPr>
        </p:nvSpPr>
        <p:spPr/>
        <p:txBody>
          <a:bodyPr/>
          <a:lstStyle/>
          <a:p>
            <a:r>
              <a:rPr lang="fr-FR" dirty="0"/>
              <a:t>LES PLAIES</a:t>
            </a:r>
          </a:p>
        </p:txBody>
      </p:sp>
      <p:sp>
        <p:nvSpPr>
          <p:cNvPr id="7" name="ZoneTexte 6">
            <a:extLst>
              <a:ext uri="{FF2B5EF4-FFF2-40B4-BE49-F238E27FC236}">
                <a16:creationId xmlns:a16="http://schemas.microsoft.com/office/drawing/2014/main" id="{39FFEE51-21C5-4FF3-A239-5EB9C3F31ECC}"/>
              </a:ext>
            </a:extLst>
          </p:cNvPr>
          <p:cNvSpPr txBox="1"/>
          <p:nvPr/>
        </p:nvSpPr>
        <p:spPr>
          <a:xfrm>
            <a:off x="2030339" y="2921168"/>
            <a:ext cx="8131323" cy="1015663"/>
          </a:xfrm>
          <a:prstGeom prst="roundRect">
            <a:avLst>
              <a:gd name="adj" fmla="val 1143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2000">
                <a:solidFill>
                  <a:srgbClr val="00497E"/>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La plaie est généralement </a:t>
            </a:r>
            <a:r>
              <a:rPr lang="fr-FR" b="1" dirty="0">
                <a:solidFill>
                  <a:srgbClr val="C00000"/>
                </a:solidFill>
              </a:rPr>
              <a:t>secondaire à un traumatisme</a:t>
            </a:r>
            <a:r>
              <a:rPr lang="fr-FR" dirty="0"/>
              <a:t>, elle est provoquée par une coupure, une éraflure, une morsure ou une piqûre.</a:t>
            </a:r>
          </a:p>
        </p:txBody>
      </p:sp>
    </p:spTree>
    <p:extLst>
      <p:ext uri="{BB962C8B-B14F-4D97-AF65-F5344CB8AC3E}">
        <p14:creationId xmlns:p14="http://schemas.microsoft.com/office/powerpoint/2010/main" val="187883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PLAIES</a:t>
            </a:r>
          </a:p>
        </p:txBody>
      </p:sp>
      <p:sp>
        <p:nvSpPr>
          <p:cNvPr id="2" name="Rectangle : coins arrondis 1">
            <a:extLst>
              <a:ext uri="{FF2B5EF4-FFF2-40B4-BE49-F238E27FC236}">
                <a16:creationId xmlns:a16="http://schemas.microsoft.com/office/drawing/2014/main" id="{EFD8FFD5-7A6A-B115-BFDC-6F743AFCB07E}"/>
              </a:ext>
            </a:extLst>
          </p:cNvPr>
          <p:cNvSpPr/>
          <p:nvPr/>
        </p:nvSpPr>
        <p:spPr>
          <a:xfrm>
            <a:off x="2221147" y="2647473"/>
            <a:ext cx="7749707" cy="1563053"/>
          </a:xfrm>
          <a:prstGeom prst="roundRect">
            <a:avLst>
              <a:gd name="adj" fmla="val 10607"/>
            </a:avLst>
          </a:prstGeom>
          <a:solidFill>
            <a:srgbClr val="FFEF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fr-FR" dirty="0">
                <a:solidFill>
                  <a:srgbClr val="00497E"/>
                </a:solidFill>
                <a:latin typeface="Arial" panose="020B0604020202020204" pitchFamily="34" charset="0"/>
                <a:cs typeface="Arial" panose="020B0604020202020204" pitchFamily="34" charset="0"/>
              </a:rPr>
              <a:t>Une plaie </a:t>
            </a:r>
            <a:r>
              <a:rPr lang="fr-FR" b="1" dirty="0">
                <a:solidFill>
                  <a:srgbClr val="C20537"/>
                </a:solidFill>
                <a:latin typeface="Arial" panose="020B0604020202020204" pitchFamily="34" charset="0"/>
                <a:cs typeface="Arial" panose="020B0604020202020204" pitchFamily="34" charset="0"/>
              </a:rPr>
              <a:t>peut être à l’origine d’une aggravation immédiate</a:t>
            </a:r>
            <a:r>
              <a:rPr lang="fr-FR" dirty="0">
                <a:solidFill>
                  <a:srgbClr val="C20537"/>
                </a:solidFill>
                <a:latin typeface="Arial" panose="020B0604020202020204" pitchFamily="34" charset="0"/>
                <a:cs typeface="Arial" panose="020B0604020202020204" pitchFamily="34" charset="0"/>
              </a:rPr>
              <a:t> </a:t>
            </a:r>
            <a:br>
              <a:rPr lang="fr-FR" dirty="0">
                <a:solidFill>
                  <a:srgbClr val="C20537"/>
                </a:solidFill>
                <a:latin typeface="Arial" panose="020B0604020202020204" pitchFamily="34" charset="0"/>
                <a:cs typeface="Arial" panose="020B0604020202020204" pitchFamily="34" charset="0"/>
              </a:rPr>
            </a:br>
            <a:r>
              <a:rPr lang="fr-FR" dirty="0">
                <a:solidFill>
                  <a:srgbClr val="00497E"/>
                </a:solidFill>
                <a:latin typeface="Arial" panose="020B0604020202020204" pitchFamily="34" charset="0"/>
                <a:cs typeface="Arial" panose="020B0604020202020204" pitchFamily="34" charset="0"/>
              </a:rPr>
              <a:t>de l’état de la victime. (hémorragie ou détresse respiratoire). </a:t>
            </a:r>
          </a:p>
          <a:p>
            <a:pPr algn="ctr"/>
            <a:endParaRPr lang="fr-FR" dirty="0">
              <a:solidFill>
                <a:srgbClr val="00497E"/>
              </a:solidFill>
              <a:latin typeface="Arial" panose="020B0604020202020204" pitchFamily="34" charset="0"/>
              <a:cs typeface="Arial" panose="020B0604020202020204" pitchFamily="34" charset="0"/>
            </a:endParaRPr>
          </a:p>
          <a:p>
            <a:pPr algn="ctr"/>
            <a:r>
              <a:rPr lang="fr-FR" dirty="0">
                <a:solidFill>
                  <a:srgbClr val="00497E"/>
                </a:solidFill>
                <a:latin typeface="Arial" panose="020B0604020202020204" pitchFamily="34" charset="0"/>
                <a:cs typeface="Arial" panose="020B0604020202020204" pitchFamily="34" charset="0"/>
              </a:rPr>
              <a:t>Elle peut être aussi à l’origine </a:t>
            </a:r>
            <a:r>
              <a:rPr lang="fr-FR" b="1" dirty="0">
                <a:solidFill>
                  <a:srgbClr val="C20537"/>
                </a:solidFill>
                <a:latin typeface="Arial" panose="020B0604020202020204" pitchFamily="34" charset="0"/>
                <a:cs typeface="Arial" panose="020B0604020202020204" pitchFamily="34" charset="0"/>
              </a:rPr>
              <a:t>d’une infection secondaire </a:t>
            </a:r>
            <a:br>
              <a:rPr lang="fr-FR" b="1" dirty="0">
                <a:solidFill>
                  <a:srgbClr val="C20537"/>
                </a:solidFill>
                <a:latin typeface="Arial" panose="020B0604020202020204" pitchFamily="34" charset="0"/>
                <a:cs typeface="Arial" panose="020B0604020202020204" pitchFamily="34" charset="0"/>
              </a:rPr>
            </a:br>
            <a:r>
              <a:rPr lang="fr-FR" b="1" dirty="0">
                <a:solidFill>
                  <a:srgbClr val="C20537"/>
                </a:solidFill>
                <a:latin typeface="Arial" panose="020B0604020202020204" pitchFamily="34" charset="0"/>
                <a:cs typeface="Arial" panose="020B0604020202020204" pitchFamily="34" charset="0"/>
              </a:rPr>
              <a:t>dont le tétanos</a:t>
            </a:r>
            <a:r>
              <a:rPr lang="fr-FR" dirty="0">
                <a:solidFill>
                  <a:srgbClr val="C20537"/>
                </a:solidFill>
                <a:latin typeface="Arial" panose="020B0604020202020204" pitchFamily="34" charset="0"/>
                <a:cs typeface="Arial" panose="020B0604020202020204" pitchFamily="34" charset="0"/>
              </a:rPr>
              <a:t>. </a:t>
            </a:r>
            <a:endParaRPr lang="en-US" dirty="0"/>
          </a:p>
        </p:txBody>
      </p:sp>
      <p:sp>
        <p:nvSpPr>
          <p:cNvPr id="5" name="ZoneTexte 4">
            <a:extLst>
              <a:ext uri="{FF2B5EF4-FFF2-40B4-BE49-F238E27FC236}">
                <a16:creationId xmlns:a16="http://schemas.microsoft.com/office/drawing/2014/main" id="{5BDD481D-E939-8F0C-2526-7FEA5AE84972}"/>
              </a:ext>
            </a:extLst>
          </p:cNvPr>
          <p:cNvSpPr txBox="1"/>
          <p:nvPr/>
        </p:nvSpPr>
        <p:spPr>
          <a:xfrm>
            <a:off x="1335574" y="4900910"/>
            <a:ext cx="9520853" cy="584775"/>
          </a:xfrm>
          <a:prstGeom prst="rect">
            <a:avLst/>
          </a:prstGeom>
          <a:noFill/>
        </p:spPr>
        <p:txBody>
          <a:bodyPr wrap="square">
            <a:spAutoFit/>
          </a:bodyPr>
          <a:lstStyle/>
          <a:p>
            <a:pPr algn="ctr"/>
            <a:r>
              <a:rPr lang="fr-FR" sz="1600" i="1" u="sng" dirty="0">
                <a:solidFill>
                  <a:srgbClr val="00497E"/>
                </a:solidFill>
                <a:latin typeface="Arial" panose="020B0604020202020204" pitchFamily="34" charset="0"/>
                <a:cs typeface="Arial" panose="020B0604020202020204" pitchFamily="34" charset="0"/>
              </a:rPr>
              <a:t>Le tétanos est une maladie très grave, parfois mortelle. </a:t>
            </a:r>
            <a:br>
              <a:rPr lang="fr-FR" sz="1600" i="1" u="sng" dirty="0">
                <a:solidFill>
                  <a:srgbClr val="00497E"/>
                </a:solidFill>
                <a:latin typeface="Arial" panose="020B0604020202020204" pitchFamily="34" charset="0"/>
                <a:cs typeface="Arial" panose="020B0604020202020204" pitchFamily="34" charset="0"/>
              </a:rPr>
            </a:br>
            <a:r>
              <a:rPr lang="fr-FR" sz="1600" i="1" u="sng" dirty="0">
                <a:solidFill>
                  <a:srgbClr val="00497E"/>
                </a:solidFill>
                <a:latin typeface="Arial" panose="020B0604020202020204" pitchFamily="34" charset="0"/>
                <a:cs typeface="Arial" panose="020B0604020202020204" pitchFamily="34" charset="0"/>
              </a:rPr>
              <a:t>Seule la vaccination antitétanique protège de cette maladie.</a:t>
            </a:r>
            <a:endParaRPr lang="fr-FR" sz="1600" i="1" u="sng" dirty="0">
              <a:solidFill>
                <a:srgbClr val="00497E"/>
              </a:solidFill>
            </a:endParaRPr>
          </a:p>
        </p:txBody>
      </p:sp>
    </p:spTree>
    <p:extLst>
      <p:ext uri="{BB962C8B-B14F-4D97-AF65-F5344CB8AC3E}">
        <p14:creationId xmlns:p14="http://schemas.microsoft.com/office/powerpoint/2010/main" val="24539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PLAIES</a:t>
            </a:r>
          </a:p>
        </p:txBody>
      </p:sp>
      <p:sp>
        <p:nvSpPr>
          <p:cNvPr id="6" name="Espace réservé du texte 5">
            <a:extLst>
              <a:ext uri="{FF2B5EF4-FFF2-40B4-BE49-F238E27FC236}">
                <a16:creationId xmlns:a16="http://schemas.microsoft.com/office/drawing/2014/main" id="{070466C4-68E4-87D7-3AD8-A3CC9289A1F2}"/>
              </a:ext>
            </a:extLst>
          </p:cNvPr>
          <p:cNvSpPr>
            <a:spLocks noGrp="1"/>
          </p:cNvSpPr>
          <p:nvPr>
            <p:ph type="body" sz="quarter" idx="11"/>
          </p:nvPr>
        </p:nvSpPr>
        <p:spPr/>
        <p:txBody>
          <a:bodyPr/>
          <a:lstStyle/>
          <a:p>
            <a:r>
              <a:rPr lang="fr-FR" dirty="0"/>
              <a:t>Signes d’une plaie grave</a:t>
            </a:r>
          </a:p>
        </p:txBody>
      </p:sp>
      <p:pic>
        <p:nvPicPr>
          <p:cNvPr id="15" name="Picture 2">
            <a:extLst>
              <a:ext uri="{FF2B5EF4-FFF2-40B4-BE49-F238E27FC236}">
                <a16:creationId xmlns:a16="http://schemas.microsoft.com/office/drawing/2014/main" id="{9F8F877A-9FF1-3AFD-1DAF-336FC6BFD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41" y="2493679"/>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462868EB-CE09-0CE4-7B48-9BF1A9521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721" y="2452134"/>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A843DEC5-5485-5846-0ACC-74C7125E1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530" y="4340815"/>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61327384-88B8-5348-FE6D-5861A4FFA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0934" y="4340815"/>
            <a:ext cx="1008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38B8A271-6975-75D1-F4E9-C9E2FF325130}"/>
              </a:ext>
            </a:extLst>
          </p:cNvPr>
          <p:cNvSpPr txBox="1"/>
          <p:nvPr/>
        </p:nvSpPr>
        <p:spPr>
          <a:xfrm>
            <a:off x="685161" y="3580097"/>
            <a:ext cx="1643359" cy="578882"/>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12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Hémorragie associée</a:t>
            </a:r>
          </a:p>
        </p:txBody>
      </p:sp>
      <p:sp>
        <p:nvSpPr>
          <p:cNvPr id="20" name="ZoneTexte 19">
            <a:extLst>
              <a:ext uri="{FF2B5EF4-FFF2-40B4-BE49-F238E27FC236}">
                <a16:creationId xmlns:a16="http://schemas.microsoft.com/office/drawing/2014/main" id="{6F8D4A0D-F70D-2F8E-E365-70B276F12C03}"/>
              </a:ext>
            </a:extLst>
          </p:cNvPr>
          <p:cNvSpPr txBox="1"/>
          <p:nvPr/>
        </p:nvSpPr>
        <p:spPr>
          <a:xfrm>
            <a:off x="685161" y="5525637"/>
            <a:ext cx="1555959" cy="340519"/>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12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Projectile</a:t>
            </a:r>
          </a:p>
        </p:txBody>
      </p:sp>
      <p:sp>
        <p:nvSpPr>
          <p:cNvPr id="21" name="ZoneTexte 20">
            <a:extLst>
              <a:ext uri="{FF2B5EF4-FFF2-40B4-BE49-F238E27FC236}">
                <a16:creationId xmlns:a16="http://schemas.microsoft.com/office/drawing/2014/main" id="{B59C89BA-F526-1F8D-68EB-8DAB4786E070}"/>
              </a:ext>
            </a:extLst>
          </p:cNvPr>
          <p:cNvSpPr txBox="1"/>
          <p:nvPr/>
        </p:nvSpPr>
        <p:spPr>
          <a:xfrm>
            <a:off x="2677051" y="3580097"/>
            <a:ext cx="1555959" cy="578882"/>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Mécanisme pénétrant</a:t>
            </a:r>
          </a:p>
        </p:txBody>
      </p:sp>
      <p:sp>
        <p:nvSpPr>
          <p:cNvPr id="22" name="ZoneTexte 21">
            <a:extLst>
              <a:ext uri="{FF2B5EF4-FFF2-40B4-BE49-F238E27FC236}">
                <a16:creationId xmlns:a16="http://schemas.microsoft.com/office/drawing/2014/main" id="{29DE63FA-9363-D17B-9BD6-F35AF5ECCA78}"/>
              </a:ext>
            </a:extLst>
          </p:cNvPr>
          <p:cNvSpPr txBox="1"/>
          <p:nvPr/>
        </p:nvSpPr>
        <p:spPr>
          <a:xfrm>
            <a:off x="2900128" y="5525637"/>
            <a:ext cx="1129611" cy="340519"/>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Morsure</a:t>
            </a:r>
          </a:p>
        </p:txBody>
      </p:sp>
      <p:grpSp>
        <p:nvGrpSpPr>
          <p:cNvPr id="23" name="Groupe 22">
            <a:extLst>
              <a:ext uri="{FF2B5EF4-FFF2-40B4-BE49-F238E27FC236}">
                <a16:creationId xmlns:a16="http://schemas.microsoft.com/office/drawing/2014/main" id="{3DDA511A-B3C0-5A7B-88E0-4A1202DC105A}"/>
              </a:ext>
            </a:extLst>
          </p:cNvPr>
          <p:cNvGrpSpPr/>
          <p:nvPr/>
        </p:nvGrpSpPr>
        <p:grpSpPr>
          <a:xfrm>
            <a:off x="4663429" y="2584799"/>
            <a:ext cx="3815905" cy="2441679"/>
            <a:chOff x="586614" y="3999402"/>
            <a:chExt cx="2869999" cy="1967733"/>
          </a:xfrm>
        </p:grpSpPr>
        <p:grpSp>
          <p:nvGrpSpPr>
            <p:cNvPr id="24" name="Groupe 23">
              <a:extLst>
                <a:ext uri="{FF2B5EF4-FFF2-40B4-BE49-F238E27FC236}">
                  <a16:creationId xmlns:a16="http://schemas.microsoft.com/office/drawing/2014/main" id="{C42BFDCD-DC3D-8B2D-55EA-F48EAE6CA8D3}"/>
                </a:ext>
              </a:extLst>
            </p:cNvPr>
            <p:cNvGrpSpPr/>
            <p:nvPr/>
          </p:nvGrpSpPr>
          <p:grpSpPr>
            <a:xfrm>
              <a:off x="586614" y="3999402"/>
              <a:ext cx="1010470" cy="1952625"/>
              <a:chOff x="1558164" y="3524250"/>
              <a:chExt cx="1010470" cy="1952625"/>
            </a:xfrm>
          </p:grpSpPr>
          <p:pic>
            <p:nvPicPr>
              <p:cNvPr id="33" name="Picture 10">
                <a:extLst>
                  <a:ext uri="{FF2B5EF4-FFF2-40B4-BE49-F238E27FC236}">
                    <a16:creationId xmlns:a16="http://schemas.microsoft.com/office/drawing/2014/main" id="{BEB536C5-35C5-CAFA-3514-DA19B2595E30}"/>
                  </a:ext>
                </a:extLst>
              </p:cNvPr>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23213" r="25038"/>
              <a:stretch/>
            </p:blipFill>
            <p:spPr bwMode="auto">
              <a:xfrm>
                <a:off x="1558164" y="3524250"/>
                <a:ext cx="1010470" cy="1952625"/>
              </a:xfrm>
              <a:prstGeom prst="rect">
                <a:avLst/>
              </a:prstGeom>
              <a:noFill/>
              <a:extLst>
                <a:ext uri="{909E8E84-426E-40DD-AFC4-6F175D3DCCD1}">
                  <a14:hiddenFill xmlns:a14="http://schemas.microsoft.com/office/drawing/2010/main">
                    <a:solidFill>
                      <a:srgbClr val="FFFFFF"/>
                    </a:solidFill>
                  </a14:hiddenFill>
                </a:ext>
              </a:extLst>
            </p:spPr>
          </p:pic>
          <p:sp>
            <p:nvSpPr>
              <p:cNvPr id="34" name="Organigramme : Connecteur 15">
                <a:extLst>
                  <a:ext uri="{FF2B5EF4-FFF2-40B4-BE49-F238E27FC236}">
                    <a16:creationId xmlns:a16="http://schemas.microsoft.com/office/drawing/2014/main" id="{1CC23F4E-681F-C3DC-4FAE-CCE5B72C5E1E}"/>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sp>
            <p:nvSpPr>
              <p:cNvPr id="35" name="Organigramme : Connecteur 16">
                <a:extLst>
                  <a:ext uri="{FF2B5EF4-FFF2-40B4-BE49-F238E27FC236}">
                    <a16:creationId xmlns:a16="http://schemas.microsoft.com/office/drawing/2014/main" id="{EC39A368-FA8F-7826-8BDC-488C972AA325}"/>
                  </a:ext>
                </a:extLst>
              </p:cNvPr>
              <p:cNvSpPr/>
              <p:nvPr/>
            </p:nvSpPr>
            <p:spPr>
              <a:xfrm>
                <a:off x="2027212" y="3908439"/>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sp>
            <p:nvSpPr>
              <p:cNvPr id="36" name="Organigramme : Connecteur 17">
                <a:extLst>
                  <a:ext uri="{FF2B5EF4-FFF2-40B4-BE49-F238E27FC236}">
                    <a16:creationId xmlns:a16="http://schemas.microsoft.com/office/drawing/2014/main" id="{E62FEB79-AF74-945D-F771-B01CF8E1BB0A}"/>
                  </a:ext>
                </a:extLst>
              </p:cNvPr>
              <p:cNvSpPr/>
              <p:nvPr/>
            </p:nvSpPr>
            <p:spPr>
              <a:xfrm>
                <a:off x="2027212" y="4302093"/>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sp>
            <p:nvSpPr>
              <p:cNvPr id="37" name="Organigramme : Connecteur 18">
                <a:extLst>
                  <a:ext uri="{FF2B5EF4-FFF2-40B4-BE49-F238E27FC236}">
                    <a16:creationId xmlns:a16="http://schemas.microsoft.com/office/drawing/2014/main" id="{011CC755-3F81-8EEE-21BF-EC507AB21A5F}"/>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grpSp>
        <p:sp>
          <p:nvSpPr>
            <p:cNvPr id="25" name="ZoneTexte 24">
              <a:extLst>
                <a:ext uri="{FF2B5EF4-FFF2-40B4-BE49-F238E27FC236}">
                  <a16:creationId xmlns:a16="http://schemas.microsoft.com/office/drawing/2014/main" id="{260E6894-BC94-BA9C-A86B-FC8C96D1C7D4}"/>
                </a:ext>
              </a:extLst>
            </p:cNvPr>
            <p:cNvSpPr txBox="1"/>
            <p:nvPr/>
          </p:nvSpPr>
          <p:spPr>
            <a:xfrm>
              <a:off x="1919896" y="3999402"/>
              <a:ext cx="1536717" cy="30186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Oculaire</a:t>
              </a:r>
            </a:p>
          </p:txBody>
        </p:sp>
        <p:sp>
          <p:nvSpPr>
            <p:cNvPr id="26" name="ZoneTexte 25">
              <a:extLst>
                <a:ext uri="{FF2B5EF4-FFF2-40B4-BE49-F238E27FC236}">
                  <a16:creationId xmlns:a16="http://schemas.microsoft.com/office/drawing/2014/main" id="{8D7BCA01-F085-498A-E6A8-9EAD01519A89}"/>
                </a:ext>
              </a:extLst>
            </p:cNvPr>
            <p:cNvSpPr txBox="1"/>
            <p:nvPr/>
          </p:nvSpPr>
          <p:spPr>
            <a:xfrm>
              <a:off x="1919896" y="4481512"/>
              <a:ext cx="1536717" cy="30186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Thoracique</a:t>
              </a:r>
            </a:p>
          </p:txBody>
        </p:sp>
        <p:cxnSp>
          <p:nvCxnSpPr>
            <p:cNvPr id="27" name="Connecteur : en angle 8">
              <a:extLst>
                <a:ext uri="{FF2B5EF4-FFF2-40B4-BE49-F238E27FC236}">
                  <a16:creationId xmlns:a16="http://schemas.microsoft.com/office/drawing/2014/main" id="{2E87CF60-05CE-F9A7-D73A-5F6D629BA640}"/>
                </a:ext>
              </a:extLst>
            </p:cNvPr>
            <p:cNvCxnSpPr>
              <a:cxnSpLocks/>
              <a:stCxn id="25" idx="1"/>
              <a:endCxn id="34" idx="6"/>
            </p:cNvCxnSpPr>
            <p:nvPr/>
          </p:nvCxnSpPr>
          <p:spPr>
            <a:xfrm rot="10800000">
              <a:off x="1163662" y="4101028"/>
              <a:ext cx="756234" cy="49307"/>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ngle 9">
              <a:extLst>
                <a:ext uri="{FF2B5EF4-FFF2-40B4-BE49-F238E27FC236}">
                  <a16:creationId xmlns:a16="http://schemas.microsoft.com/office/drawing/2014/main" id="{0353C0A6-C82A-1E6B-BEBB-B02E75289EF5}"/>
                </a:ext>
              </a:extLst>
            </p:cNvPr>
            <p:cNvCxnSpPr>
              <a:cxnSpLocks/>
              <a:stCxn id="26" idx="1"/>
              <a:endCxn id="35" idx="6"/>
            </p:cNvCxnSpPr>
            <p:nvPr/>
          </p:nvCxnSpPr>
          <p:spPr>
            <a:xfrm rot="10800000">
              <a:off x="1163662" y="4437592"/>
              <a:ext cx="756234" cy="194853"/>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E03F39C5-2224-59BF-AB97-C8014876B96B}"/>
                </a:ext>
              </a:extLst>
            </p:cNvPr>
            <p:cNvSpPr txBox="1"/>
            <p:nvPr/>
          </p:nvSpPr>
          <p:spPr>
            <a:xfrm>
              <a:off x="1919896" y="4963622"/>
              <a:ext cx="1536717" cy="30186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Abdominale</a:t>
              </a:r>
            </a:p>
          </p:txBody>
        </p:sp>
        <p:cxnSp>
          <p:nvCxnSpPr>
            <p:cNvPr id="30" name="Connecteur : en angle 11">
              <a:extLst>
                <a:ext uri="{FF2B5EF4-FFF2-40B4-BE49-F238E27FC236}">
                  <a16:creationId xmlns:a16="http://schemas.microsoft.com/office/drawing/2014/main" id="{9C6FA308-3CED-E0D2-B995-D07A67E15FF3}"/>
                </a:ext>
              </a:extLst>
            </p:cNvPr>
            <p:cNvCxnSpPr>
              <a:cxnSpLocks/>
              <a:stCxn id="29" idx="1"/>
              <a:endCxn id="36" idx="6"/>
            </p:cNvCxnSpPr>
            <p:nvPr/>
          </p:nvCxnSpPr>
          <p:spPr>
            <a:xfrm rot="10800000">
              <a:off x="1163662" y="4831246"/>
              <a:ext cx="756234" cy="283309"/>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E54D8DDE-2FC7-A78B-7E75-FFA21D841EA9}"/>
                </a:ext>
              </a:extLst>
            </p:cNvPr>
            <p:cNvSpPr txBox="1"/>
            <p:nvPr/>
          </p:nvSpPr>
          <p:spPr>
            <a:xfrm>
              <a:off x="1919896" y="5445733"/>
              <a:ext cx="1536717" cy="521402"/>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Proche </a:t>
              </a:r>
            </a:p>
            <a:p>
              <a:r>
                <a:rPr lang="fr-FR" sz="1600" b="1" dirty="0">
                  <a:solidFill>
                    <a:srgbClr val="00497E"/>
                  </a:solidFill>
                  <a:latin typeface="Arial" panose="020B0604020202020204" pitchFamily="34" charset="0"/>
                  <a:cs typeface="Arial" panose="020B0604020202020204" pitchFamily="34" charset="0"/>
                </a:rPr>
                <a:t>d’orifices naturels</a:t>
              </a:r>
            </a:p>
          </p:txBody>
        </p:sp>
        <p:cxnSp>
          <p:nvCxnSpPr>
            <p:cNvPr id="32" name="Connecteur : en angle 13">
              <a:extLst>
                <a:ext uri="{FF2B5EF4-FFF2-40B4-BE49-F238E27FC236}">
                  <a16:creationId xmlns:a16="http://schemas.microsoft.com/office/drawing/2014/main" id="{F12D9211-A32C-A5B9-0772-5257B38565FE}"/>
                </a:ext>
              </a:extLst>
            </p:cNvPr>
            <p:cNvCxnSpPr>
              <a:cxnSpLocks/>
              <a:stCxn id="31" idx="1"/>
              <a:endCxn id="37" idx="4"/>
            </p:cNvCxnSpPr>
            <p:nvPr/>
          </p:nvCxnSpPr>
          <p:spPr>
            <a:xfrm rot="10800000">
              <a:off x="1115127" y="5131339"/>
              <a:ext cx="804769" cy="575095"/>
            </a:xfrm>
            <a:prstGeom prst="bentConnector2">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9" name="Picture 12">
            <a:extLst>
              <a:ext uri="{FF2B5EF4-FFF2-40B4-BE49-F238E27FC236}">
                <a16:creationId xmlns:a16="http://schemas.microsoft.com/office/drawing/2014/main" id="{89B68F21-E926-E044-8183-8B216F4516E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466821" y="2710902"/>
            <a:ext cx="1818441" cy="1462685"/>
          </a:xfrm>
          <a:prstGeom prst="roundRect">
            <a:avLst>
              <a:gd name="adj" fmla="val 13194"/>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 name="ZoneTexte 40">
            <a:extLst>
              <a:ext uri="{FF2B5EF4-FFF2-40B4-BE49-F238E27FC236}">
                <a16:creationId xmlns:a16="http://schemas.microsoft.com/office/drawing/2014/main" id="{46B1CB37-356B-B7E2-314E-4A8910B3A2A9}"/>
              </a:ext>
            </a:extLst>
          </p:cNvPr>
          <p:cNvSpPr txBox="1"/>
          <p:nvPr/>
        </p:nvSpPr>
        <p:spPr>
          <a:xfrm>
            <a:off x="9264741" y="4561211"/>
            <a:ext cx="2222600"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Déchiqueté / Écrasé</a:t>
            </a:r>
          </a:p>
        </p:txBody>
      </p:sp>
      <p:sp>
        <p:nvSpPr>
          <p:cNvPr id="42" name="ZoneTexte 41">
            <a:extLst>
              <a:ext uri="{FF2B5EF4-FFF2-40B4-BE49-F238E27FC236}">
                <a16:creationId xmlns:a16="http://schemas.microsoft.com/office/drawing/2014/main" id="{E0081172-F9E6-5473-0A80-43EF7D84654D}"/>
              </a:ext>
            </a:extLst>
          </p:cNvPr>
          <p:cNvSpPr txBox="1"/>
          <p:nvPr/>
        </p:nvSpPr>
        <p:spPr>
          <a:xfrm>
            <a:off x="4663430" y="1732767"/>
            <a:ext cx="3815904" cy="408623"/>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Localisation</a:t>
            </a:r>
          </a:p>
        </p:txBody>
      </p:sp>
      <p:sp>
        <p:nvSpPr>
          <p:cNvPr id="43" name="ZoneTexte 42">
            <a:extLst>
              <a:ext uri="{FF2B5EF4-FFF2-40B4-BE49-F238E27FC236}">
                <a16:creationId xmlns:a16="http://schemas.microsoft.com/office/drawing/2014/main" id="{C62FEEAA-D7D7-94CA-1D8C-F767E6E7C5E6}"/>
              </a:ext>
            </a:extLst>
          </p:cNvPr>
          <p:cNvSpPr txBox="1"/>
          <p:nvPr/>
        </p:nvSpPr>
        <p:spPr>
          <a:xfrm>
            <a:off x="9264741" y="1732767"/>
            <a:ext cx="2222600" cy="408623"/>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Aspect</a:t>
            </a:r>
          </a:p>
        </p:txBody>
      </p:sp>
      <p:sp>
        <p:nvSpPr>
          <p:cNvPr id="2" name="ZoneTexte 1">
            <a:extLst>
              <a:ext uri="{FF2B5EF4-FFF2-40B4-BE49-F238E27FC236}">
                <a16:creationId xmlns:a16="http://schemas.microsoft.com/office/drawing/2014/main" id="{B242B35B-F102-6C6B-CA4A-C945F5BFA0EC}"/>
              </a:ext>
            </a:extLst>
          </p:cNvPr>
          <p:cNvSpPr txBox="1"/>
          <p:nvPr/>
        </p:nvSpPr>
        <p:spPr>
          <a:xfrm>
            <a:off x="628458" y="1728116"/>
            <a:ext cx="3815904" cy="408623"/>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Mécanisme</a:t>
            </a:r>
          </a:p>
        </p:txBody>
      </p:sp>
    </p:spTree>
    <p:extLst>
      <p:ext uri="{BB962C8B-B14F-4D97-AF65-F5344CB8AC3E}">
        <p14:creationId xmlns:p14="http://schemas.microsoft.com/office/powerpoint/2010/main" val="251558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41" grpId="0" animBg="1"/>
      <p:bldP spid="42" grpId="0" animBg="1"/>
      <p:bldP spid="43"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56E41B5-1CFE-4D21-1AD9-B99DDEF30EE7}"/>
              </a:ext>
            </a:extLst>
          </p:cNvPr>
          <p:cNvSpPr>
            <a:spLocks noGrp="1"/>
          </p:cNvSpPr>
          <p:nvPr>
            <p:ph type="body" sz="quarter" idx="10"/>
          </p:nvPr>
        </p:nvSpPr>
        <p:spPr/>
        <p:txBody>
          <a:bodyPr/>
          <a:lstStyle/>
          <a:p>
            <a:r>
              <a:rPr lang="fr-FR" dirty="0"/>
              <a:t>LES PLAIES</a:t>
            </a:r>
          </a:p>
        </p:txBody>
      </p:sp>
      <p:sp>
        <p:nvSpPr>
          <p:cNvPr id="3" name="Espace réservé du texte 2">
            <a:extLst>
              <a:ext uri="{FF2B5EF4-FFF2-40B4-BE49-F238E27FC236}">
                <a16:creationId xmlns:a16="http://schemas.microsoft.com/office/drawing/2014/main" id="{D866FEC4-DC5C-0868-1624-DC4BADA19475}"/>
              </a:ext>
            </a:extLst>
          </p:cNvPr>
          <p:cNvSpPr>
            <a:spLocks noGrp="1"/>
          </p:cNvSpPr>
          <p:nvPr>
            <p:ph type="body" sz="quarter" idx="11"/>
          </p:nvPr>
        </p:nvSpPr>
        <p:spPr/>
        <p:txBody>
          <a:bodyPr/>
          <a:lstStyle/>
          <a:p>
            <a:r>
              <a:rPr lang="fr-FR" dirty="0"/>
              <a:t>Face à une plaie grave</a:t>
            </a:r>
          </a:p>
        </p:txBody>
      </p:sp>
      <p:sp>
        <p:nvSpPr>
          <p:cNvPr id="23" name="Rectangle : coins arrondis 22">
            <a:extLst>
              <a:ext uri="{FF2B5EF4-FFF2-40B4-BE49-F238E27FC236}">
                <a16:creationId xmlns:a16="http://schemas.microsoft.com/office/drawing/2014/main" id="{DE0D9282-16C4-07D4-4263-CB07DDA7881A}"/>
              </a:ext>
            </a:extLst>
          </p:cNvPr>
          <p:cNvSpPr/>
          <p:nvPr/>
        </p:nvSpPr>
        <p:spPr>
          <a:xfrm>
            <a:off x="1368700" y="3429000"/>
            <a:ext cx="6017654" cy="1969992"/>
          </a:xfrm>
          <a:prstGeom prst="roundRect">
            <a:avLst>
              <a:gd name="adj" fmla="val 5817"/>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24" name="ZoneTexte 23">
            <a:extLst>
              <a:ext uri="{FF2B5EF4-FFF2-40B4-BE49-F238E27FC236}">
                <a16:creationId xmlns:a16="http://schemas.microsoft.com/office/drawing/2014/main" id="{07E3B36F-5EA8-C0FB-1254-4F5C443DD780}"/>
              </a:ext>
            </a:extLst>
          </p:cNvPr>
          <p:cNvSpPr txBox="1"/>
          <p:nvPr/>
        </p:nvSpPr>
        <p:spPr>
          <a:xfrm>
            <a:off x="1328773" y="1880389"/>
            <a:ext cx="6113720" cy="30646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r>
              <a:rPr lang="fr-FR" sz="1200" b="1" dirty="0">
                <a:solidFill>
                  <a:srgbClr val="00497E"/>
                </a:solidFill>
                <a:latin typeface="Arial" panose="020B0604020202020204" pitchFamily="34" charset="0"/>
                <a:cs typeface="Arial" panose="020B0604020202020204" pitchFamily="34" charset="0"/>
              </a:rPr>
              <a:t>Ne jamais retirer le corps étranger (couteau, morceau de verre, etc.)</a:t>
            </a:r>
            <a:endParaRPr lang="en-US" sz="1200" b="1" dirty="0">
              <a:solidFill>
                <a:srgbClr val="00497E"/>
              </a:solidFill>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FD1DE89B-53EB-1C90-C7BA-A67F49EB1BC6}"/>
              </a:ext>
            </a:extLst>
          </p:cNvPr>
          <p:cNvSpPr txBox="1"/>
          <p:nvPr/>
        </p:nvSpPr>
        <p:spPr>
          <a:xfrm>
            <a:off x="2142333" y="2361209"/>
            <a:ext cx="5300160" cy="306467"/>
          </a:xfrm>
          <a:prstGeom prst="roundRect">
            <a:avLst/>
          </a:prstGeom>
          <a:solidFill>
            <a:schemeClr val="bg1">
              <a:lumMod val="95000"/>
            </a:schemeClr>
          </a:solidFill>
        </p:spPr>
        <p:txBody>
          <a:bodyPr wrap="square">
            <a:spAutoFit/>
          </a:bodyPr>
          <a:lstStyle/>
          <a:p>
            <a:r>
              <a:rPr lang="fr-FR" sz="1200" dirty="0">
                <a:solidFill>
                  <a:srgbClr val="00497E"/>
                </a:solidFill>
              </a:rPr>
              <a:t>En cas d'hémorragie, arrêter le saignement</a:t>
            </a:r>
            <a:endParaRPr lang="en-US" sz="1200" b="1" dirty="0">
              <a:solidFill>
                <a:srgbClr val="00497E"/>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F9A9FD0E-672F-5BA3-209D-367392BDE984}"/>
              </a:ext>
            </a:extLst>
          </p:cNvPr>
          <p:cNvSpPr txBox="1"/>
          <p:nvPr/>
        </p:nvSpPr>
        <p:spPr>
          <a:xfrm>
            <a:off x="2142333" y="2756965"/>
            <a:ext cx="5300160" cy="306467"/>
          </a:xfrm>
          <a:prstGeom prst="roundRect">
            <a:avLst/>
          </a:prstGeom>
          <a:solidFill>
            <a:schemeClr val="bg1">
              <a:lumMod val="95000"/>
            </a:schemeClr>
          </a:solidFill>
        </p:spPr>
        <p:txBody>
          <a:bodyPr wrap="square">
            <a:spAutoFit/>
          </a:bodyPr>
          <a:lstStyle/>
          <a:p>
            <a:r>
              <a:rPr lang="fr-FR" sz="1200" dirty="0">
                <a:solidFill>
                  <a:srgbClr val="00497E"/>
                </a:solidFill>
              </a:rPr>
              <a:t>Si la plaie est située au niveau du thorax, la laisser à l'air libre </a:t>
            </a:r>
            <a:endParaRPr lang="en-US" sz="1200" b="1" dirty="0">
              <a:solidFill>
                <a:srgbClr val="00497E"/>
              </a:solidFill>
              <a:latin typeface="Arial" panose="020B0604020202020204" pitchFamily="34" charset="0"/>
              <a:cs typeface="Arial" panose="020B0604020202020204" pitchFamily="34" charset="0"/>
            </a:endParaRPr>
          </a:p>
        </p:txBody>
      </p:sp>
      <p:cxnSp>
        <p:nvCxnSpPr>
          <p:cNvPr id="27" name="Connecteur : en angle 9">
            <a:extLst>
              <a:ext uri="{FF2B5EF4-FFF2-40B4-BE49-F238E27FC236}">
                <a16:creationId xmlns:a16="http://schemas.microsoft.com/office/drawing/2014/main" id="{FF40DC4C-175E-359F-0BF5-BC8D4E5DF3D4}"/>
              </a:ext>
            </a:extLst>
          </p:cNvPr>
          <p:cNvCxnSpPr>
            <a:cxnSpLocks/>
            <a:endCxn id="25" idx="1"/>
          </p:cNvCxnSpPr>
          <p:nvPr/>
        </p:nvCxnSpPr>
        <p:spPr>
          <a:xfrm>
            <a:off x="1603277" y="2271920"/>
            <a:ext cx="539056" cy="242523"/>
          </a:xfrm>
          <a:prstGeom prst="bentConnector3">
            <a:avLst>
              <a:gd name="adj1" fmla="val 68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ngle 10">
            <a:extLst>
              <a:ext uri="{FF2B5EF4-FFF2-40B4-BE49-F238E27FC236}">
                <a16:creationId xmlns:a16="http://schemas.microsoft.com/office/drawing/2014/main" id="{F447D8D7-7DB8-1941-7AF1-CEE6A0D5FDD8}"/>
              </a:ext>
            </a:extLst>
          </p:cNvPr>
          <p:cNvCxnSpPr>
            <a:cxnSpLocks/>
            <a:endCxn id="26" idx="1"/>
          </p:cNvCxnSpPr>
          <p:nvPr/>
        </p:nvCxnSpPr>
        <p:spPr>
          <a:xfrm rot="16200000" flipH="1">
            <a:off x="1553665" y="2321531"/>
            <a:ext cx="638280" cy="5390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47242FE8-BCD8-10A6-9AFC-81E3228A6587}"/>
              </a:ext>
            </a:extLst>
          </p:cNvPr>
          <p:cNvSpPr txBox="1"/>
          <p:nvPr/>
        </p:nvSpPr>
        <p:spPr>
          <a:xfrm>
            <a:off x="1328773" y="3262797"/>
            <a:ext cx="6113720" cy="30646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defRPr sz="12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Installer confortablement et sans délai la victime en position d'attente</a:t>
            </a:r>
            <a:endParaRPr lang="en-US" dirty="0">
              <a:solidFill>
                <a:srgbClr val="00497E"/>
              </a:solidFill>
            </a:endParaRPr>
          </a:p>
        </p:txBody>
      </p:sp>
      <p:pic>
        <p:nvPicPr>
          <p:cNvPr id="30" name="Picture 2">
            <a:extLst>
              <a:ext uri="{FF2B5EF4-FFF2-40B4-BE49-F238E27FC236}">
                <a16:creationId xmlns:a16="http://schemas.microsoft.com/office/drawing/2014/main" id="{999BED3E-3F1D-1457-ACB3-D50038F1227D}"/>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1538227" y="3287795"/>
            <a:ext cx="818299" cy="16365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n, knee, lying icon in a collection with other items">
            <a:extLst>
              <a:ext uri="{FF2B5EF4-FFF2-40B4-BE49-F238E27FC236}">
                <a16:creationId xmlns:a16="http://schemas.microsoft.com/office/drawing/2014/main" id="{26E47CA9-DD47-E29C-497B-A8CEDB045642}"/>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5719" t="35614" r="27170" b="36474"/>
          <a:stretch/>
        </p:blipFill>
        <p:spPr bwMode="auto">
          <a:xfrm>
            <a:off x="2816970" y="3653614"/>
            <a:ext cx="1528809" cy="904958"/>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2C8EE406-C551-3A13-2E8C-E657F7164E40}"/>
              </a:ext>
            </a:extLst>
          </p:cNvPr>
          <p:cNvPicPr>
            <a:picLocks noChangeAspect="1"/>
          </p:cNvPicPr>
          <p:nvPr/>
        </p:nvPicPr>
        <p:blipFill rotWithShape="1">
          <a:blip r:embed="rId5">
            <a:extLst>
              <a:ext uri="{28A0092B-C50C-407E-A947-70E740481C1C}">
                <a14:useLocalDpi xmlns:a14="http://schemas.microsoft.com/office/drawing/2010/main" val="0"/>
              </a:ext>
            </a:extLst>
          </a:blip>
          <a:srcRect l="52603" t="44869" r="28647" b="22867"/>
          <a:stretch/>
        </p:blipFill>
        <p:spPr>
          <a:xfrm>
            <a:off x="4806223" y="3785264"/>
            <a:ext cx="641659" cy="64165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6">
            <a:extLst>
              <a:ext uri="{FF2B5EF4-FFF2-40B4-BE49-F238E27FC236}">
                <a16:creationId xmlns:a16="http://schemas.microsoft.com/office/drawing/2014/main" id="{4B7C15AB-8566-06C5-1D14-BDC898CB76B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908326" y="3440180"/>
            <a:ext cx="1331827" cy="1331827"/>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FA05C205-A7E1-976D-D73D-B9B06135C664}"/>
              </a:ext>
            </a:extLst>
          </p:cNvPr>
          <p:cNvSpPr txBox="1"/>
          <p:nvPr/>
        </p:nvSpPr>
        <p:spPr>
          <a:xfrm>
            <a:off x="1456075" y="4629627"/>
            <a:ext cx="990735"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Plaie </a:t>
            </a:r>
            <a:br>
              <a:rPr lang="fr-FR" sz="1400" b="1" i="1" dirty="0">
                <a:solidFill>
                  <a:srgbClr val="00497E"/>
                </a:solidFill>
                <a:latin typeface="Arial" panose="020B0604020202020204" pitchFamily="34" charset="0"/>
                <a:cs typeface="Arial" panose="020B0604020202020204" pitchFamily="34" charset="0"/>
              </a:rPr>
            </a:br>
            <a:r>
              <a:rPr lang="fr-FR" sz="1400" b="1" i="1" dirty="0">
                <a:solidFill>
                  <a:srgbClr val="00497E"/>
                </a:solidFill>
                <a:latin typeface="Arial" panose="020B0604020202020204" pitchFamily="34" charset="0"/>
                <a:cs typeface="Arial" panose="020B0604020202020204" pitchFamily="34" charset="0"/>
              </a:rPr>
              <a:t>au thorax</a:t>
            </a:r>
          </a:p>
        </p:txBody>
      </p:sp>
      <p:sp>
        <p:nvSpPr>
          <p:cNvPr id="35" name="ZoneTexte 34">
            <a:extLst>
              <a:ext uri="{FF2B5EF4-FFF2-40B4-BE49-F238E27FC236}">
                <a16:creationId xmlns:a16="http://schemas.microsoft.com/office/drawing/2014/main" id="{075E73BF-E462-54B5-2837-043712D059BE}"/>
              </a:ext>
            </a:extLst>
          </p:cNvPr>
          <p:cNvSpPr txBox="1"/>
          <p:nvPr/>
        </p:nvSpPr>
        <p:spPr>
          <a:xfrm>
            <a:off x="2946910" y="4629627"/>
            <a:ext cx="1275850"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Plaie </a:t>
            </a:r>
          </a:p>
          <a:p>
            <a:pPr algn="ctr"/>
            <a:r>
              <a:rPr lang="fr-FR" sz="1400" b="1" i="1" dirty="0">
                <a:solidFill>
                  <a:srgbClr val="00497E"/>
                </a:solidFill>
                <a:latin typeface="Arial" panose="020B0604020202020204" pitchFamily="34" charset="0"/>
                <a:cs typeface="Arial" panose="020B0604020202020204" pitchFamily="34" charset="0"/>
              </a:rPr>
              <a:t>à l’abdomen</a:t>
            </a:r>
          </a:p>
        </p:txBody>
      </p:sp>
      <p:sp>
        <p:nvSpPr>
          <p:cNvPr id="36" name="ZoneTexte 35">
            <a:extLst>
              <a:ext uri="{FF2B5EF4-FFF2-40B4-BE49-F238E27FC236}">
                <a16:creationId xmlns:a16="http://schemas.microsoft.com/office/drawing/2014/main" id="{452B21B6-62FC-CF62-1F2C-443EF4412E77}"/>
              </a:ext>
            </a:extLst>
          </p:cNvPr>
          <p:cNvSpPr txBox="1"/>
          <p:nvPr/>
        </p:nvSpPr>
        <p:spPr>
          <a:xfrm>
            <a:off x="4565069" y="4629627"/>
            <a:ext cx="1075252"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Plaie </a:t>
            </a:r>
          </a:p>
          <a:p>
            <a:pPr algn="ctr"/>
            <a:r>
              <a:rPr lang="fr-FR" sz="1400" b="1" i="1" dirty="0">
                <a:solidFill>
                  <a:srgbClr val="00497E"/>
                </a:solidFill>
                <a:latin typeface="Arial" panose="020B0604020202020204" pitchFamily="34" charset="0"/>
                <a:cs typeface="Arial" panose="020B0604020202020204" pitchFamily="34" charset="0"/>
              </a:rPr>
              <a:t>à l’œil</a:t>
            </a:r>
          </a:p>
        </p:txBody>
      </p:sp>
      <p:sp>
        <p:nvSpPr>
          <p:cNvPr id="37" name="ZoneTexte 36">
            <a:extLst>
              <a:ext uri="{FF2B5EF4-FFF2-40B4-BE49-F238E27FC236}">
                <a16:creationId xmlns:a16="http://schemas.microsoft.com/office/drawing/2014/main" id="{55143DF9-F0B8-CAF6-9A0E-B7F2370706EF}"/>
              </a:ext>
            </a:extLst>
          </p:cNvPr>
          <p:cNvSpPr txBox="1"/>
          <p:nvPr/>
        </p:nvSpPr>
        <p:spPr>
          <a:xfrm>
            <a:off x="6036613" y="4629627"/>
            <a:ext cx="1075252"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Toute autre plaie </a:t>
            </a:r>
          </a:p>
        </p:txBody>
      </p:sp>
      <p:pic>
        <p:nvPicPr>
          <p:cNvPr id="38" name="Picture 6">
            <a:extLst>
              <a:ext uri="{FF2B5EF4-FFF2-40B4-BE49-F238E27FC236}">
                <a16:creationId xmlns:a16="http://schemas.microsoft.com/office/drawing/2014/main" id="{26208816-DD42-5F05-D81A-DCE51C72C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9565" y="1330814"/>
            <a:ext cx="1075252" cy="1075252"/>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AE49A49D-F72E-702E-0C44-A2E91B6A4A23}"/>
              </a:ext>
            </a:extLst>
          </p:cNvPr>
          <p:cNvSpPr txBox="1"/>
          <p:nvPr/>
        </p:nvSpPr>
        <p:spPr>
          <a:xfrm>
            <a:off x="8676606" y="2406066"/>
            <a:ext cx="2641171" cy="523220"/>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dirty="0">
                <a:solidFill>
                  <a:srgbClr val="BA242C"/>
                </a:solidFill>
              </a:rPr>
              <a:t>Protéger contre la chaleur, </a:t>
            </a:r>
            <a:br>
              <a:rPr lang="fr-FR" dirty="0">
                <a:solidFill>
                  <a:srgbClr val="BA242C"/>
                </a:solidFill>
              </a:rPr>
            </a:br>
            <a:r>
              <a:rPr lang="fr-FR" dirty="0">
                <a:solidFill>
                  <a:srgbClr val="BA242C"/>
                </a:solidFill>
              </a:rPr>
              <a:t>le froid ou les intempéries</a:t>
            </a:r>
            <a:endParaRPr lang="en-US" dirty="0">
              <a:solidFill>
                <a:srgbClr val="BA242C"/>
              </a:solidFill>
            </a:endParaRPr>
          </a:p>
        </p:txBody>
      </p:sp>
      <p:sp>
        <p:nvSpPr>
          <p:cNvPr id="40" name="ZoneTexte 39">
            <a:extLst>
              <a:ext uri="{FF2B5EF4-FFF2-40B4-BE49-F238E27FC236}">
                <a16:creationId xmlns:a16="http://schemas.microsoft.com/office/drawing/2014/main" id="{6FC3F3EF-0E04-CCCC-1BCC-BCAEBD45BF20}"/>
              </a:ext>
            </a:extLst>
          </p:cNvPr>
          <p:cNvSpPr txBox="1"/>
          <p:nvPr/>
        </p:nvSpPr>
        <p:spPr>
          <a:xfrm>
            <a:off x="9101958" y="3979881"/>
            <a:ext cx="1790466" cy="30777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solidFill>
                  <a:srgbClr val="BA242C"/>
                </a:solidFill>
              </a:rPr>
              <a:t>Alerter les secours</a:t>
            </a:r>
            <a:endParaRPr lang="en-US" dirty="0">
              <a:solidFill>
                <a:srgbClr val="BA242C"/>
              </a:solidFill>
            </a:endParaRPr>
          </a:p>
        </p:txBody>
      </p:sp>
      <p:pic>
        <p:nvPicPr>
          <p:cNvPr id="41" name="Picture 8">
            <a:extLst>
              <a:ext uri="{FF2B5EF4-FFF2-40B4-BE49-F238E27FC236}">
                <a16:creationId xmlns:a16="http://schemas.microsoft.com/office/drawing/2014/main" id="{180666EA-B3ED-9084-5985-F8B555E440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1642" y="4642598"/>
            <a:ext cx="911098" cy="911098"/>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a:extLst>
              <a:ext uri="{FF2B5EF4-FFF2-40B4-BE49-F238E27FC236}">
                <a16:creationId xmlns:a16="http://schemas.microsoft.com/office/drawing/2014/main" id="{23B084B1-AB45-B797-1CB3-3C312345F819}"/>
              </a:ext>
            </a:extLst>
          </p:cNvPr>
          <p:cNvSpPr txBox="1"/>
          <p:nvPr/>
        </p:nvSpPr>
        <p:spPr>
          <a:xfrm>
            <a:off x="9046120" y="5635773"/>
            <a:ext cx="1902142" cy="30777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solidFill>
                  <a:srgbClr val="BA242C"/>
                </a:solidFill>
              </a:rPr>
              <a:t>Surveiller la victime</a:t>
            </a:r>
            <a:endParaRPr lang="en-US" dirty="0">
              <a:solidFill>
                <a:srgbClr val="BA242C"/>
              </a:solidFill>
            </a:endParaRPr>
          </a:p>
        </p:txBody>
      </p:sp>
      <p:pic>
        <p:nvPicPr>
          <p:cNvPr id="43" name="Image 42">
            <a:extLst>
              <a:ext uri="{FF2B5EF4-FFF2-40B4-BE49-F238E27FC236}">
                <a16:creationId xmlns:a16="http://schemas.microsoft.com/office/drawing/2014/main" id="{078B18F2-2864-FB71-205D-842DA500D44C}"/>
              </a:ext>
            </a:extLst>
          </p:cNvPr>
          <p:cNvPicPr>
            <a:picLocks noChangeAspect="1"/>
          </p:cNvPicPr>
          <p:nvPr/>
        </p:nvPicPr>
        <p:blipFill>
          <a:blip r:embed="rId9">
            <a:duotone>
              <a:schemeClr val="accent1">
                <a:shade val="45000"/>
                <a:satMod val="135000"/>
              </a:schemeClr>
              <a:prstClr val="white"/>
            </a:duotone>
          </a:blip>
          <a:stretch>
            <a:fillRect/>
          </a:stretch>
        </p:blipFill>
        <p:spPr>
          <a:xfrm>
            <a:off x="9617165" y="3158712"/>
            <a:ext cx="760052" cy="760052"/>
          </a:xfrm>
          <a:prstGeom prst="rect">
            <a:avLst/>
          </a:prstGeom>
        </p:spPr>
      </p:pic>
    </p:spTree>
    <p:extLst>
      <p:ext uri="{BB962C8B-B14F-4D97-AF65-F5344CB8AC3E}">
        <p14:creationId xmlns:p14="http://schemas.microsoft.com/office/powerpoint/2010/main" val="26766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9" grpId="0" animBg="1"/>
      <p:bldP spid="34" grpId="0"/>
      <p:bldP spid="35" grpId="0"/>
      <p:bldP spid="36" grpId="0"/>
      <p:bldP spid="37" grpId="0"/>
      <p:bldP spid="39" grpId="0"/>
      <p:bldP spid="40"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03574-09C3-2E49-1267-46C1D414F536}"/>
              </a:ext>
            </a:extLst>
          </p:cNvPr>
          <p:cNvSpPr>
            <a:spLocks noGrp="1"/>
          </p:cNvSpPr>
          <p:nvPr>
            <p:ph type="body" sz="quarter" idx="10"/>
          </p:nvPr>
        </p:nvSpPr>
        <p:spPr>
          <a:xfrm>
            <a:off x="343405" y="240917"/>
            <a:ext cx="4664924" cy="367005"/>
          </a:xfrm>
        </p:spPr>
        <p:txBody>
          <a:bodyPr/>
          <a:lstStyle/>
          <a:p>
            <a:r>
              <a:rPr lang="fr-FR" dirty="0"/>
              <a:t>PREMIERS SECOURS CITOYEN</a:t>
            </a:r>
          </a:p>
        </p:txBody>
      </p:sp>
      <p:sp>
        <p:nvSpPr>
          <p:cNvPr id="3" name="Espace réservé du texte 2">
            <a:extLst>
              <a:ext uri="{FF2B5EF4-FFF2-40B4-BE49-F238E27FC236}">
                <a16:creationId xmlns:a16="http://schemas.microsoft.com/office/drawing/2014/main" id="{7984A91D-A025-8765-AB55-5D702629970C}"/>
              </a:ext>
            </a:extLst>
          </p:cNvPr>
          <p:cNvSpPr>
            <a:spLocks noGrp="1"/>
          </p:cNvSpPr>
          <p:nvPr>
            <p:ph type="body" sz="quarter" idx="11"/>
          </p:nvPr>
        </p:nvSpPr>
        <p:spPr/>
        <p:txBody>
          <a:bodyPr/>
          <a:lstStyle/>
          <a:p>
            <a:r>
              <a:rPr lang="fr-FR" dirty="0"/>
              <a:t>Chaîne de secours et protection du bénévole</a:t>
            </a:r>
          </a:p>
        </p:txBody>
      </p:sp>
      <p:sp>
        <p:nvSpPr>
          <p:cNvPr id="5" name="ZoneTexte 4">
            <a:extLst>
              <a:ext uri="{FF2B5EF4-FFF2-40B4-BE49-F238E27FC236}">
                <a16:creationId xmlns:a16="http://schemas.microsoft.com/office/drawing/2014/main" id="{73AAED6C-247F-DECD-BB1D-8A2A4408C7F9}"/>
              </a:ext>
            </a:extLst>
          </p:cNvPr>
          <p:cNvSpPr txBox="1"/>
          <p:nvPr/>
        </p:nvSpPr>
        <p:spPr>
          <a:xfrm>
            <a:off x="449999" y="3895928"/>
            <a:ext cx="6700090" cy="1908215"/>
          </a:xfrm>
          <a:prstGeom prst="rect">
            <a:avLst/>
          </a:prstGeom>
          <a:noFill/>
        </p:spPr>
        <p:txBody>
          <a:bodyPr wrap="square">
            <a:spAutoFit/>
          </a:bodyPr>
          <a:lstStyle/>
          <a:p>
            <a:pPr algn="ctr"/>
            <a:r>
              <a:rPr lang="fr-FR" dirty="0">
                <a:solidFill>
                  <a:srgbClr val="00529B"/>
                </a:solidFill>
                <a:latin typeface="Arial" panose="020B0604020202020204" pitchFamily="34" charset="0"/>
                <a:cs typeface="Arial" panose="020B0604020202020204" pitchFamily="34" charset="0"/>
              </a:rPr>
              <a:t>La loi n° 2020‐840 du 3 juillet 2020 </a:t>
            </a:r>
            <a:br>
              <a:rPr lang="fr-FR" dirty="0">
                <a:solidFill>
                  <a:srgbClr val="00529B"/>
                </a:solidFill>
                <a:latin typeface="Arial" panose="020B0604020202020204" pitchFamily="34" charset="0"/>
                <a:cs typeface="Arial" panose="020B0604020202020204" pitchFamily="34" charset="0"/>
              </a:rPr>
            </a:br>
            <a:r>
              <a:rPr lang="fr-FR" b="1" dirty="0">
                <a:solidFill>
                  <a:srgbClr val="00529B"/>
                </a:solidFill>
                <a:latin typeface="Arial" panose="020B0604020202020204" pitchFamily="34" charset="0"/>
                <a:cs typeface="Arial" panose="020B0604020202020204" pitchFamily="34" charset="0"/>
              </a:rPr>
              <a:t>protège le citoyen dans toutes ses actions entreprises </a:t>
            </a:r>
            <a:r>
              <a:rPr lang="fr-FR" dirty="0">
                <a:solidFill>
                  <a:srgbClr val="00529B"/>
                </a:solidFill>
                <a:latin typeface="Arial" panose="020B0604020202020204" pitchFamily="34" charset="0"/>
                <a:cs typeface="Arial" panose="020B0604020202020204" pitchFamily="34" charset="0"/>
              </a:rPr>
              <a:t>: </a:t>
            </a:r>
          </a:p>
          <a:p>
            <a:pPr algn="ctr"/>
            <a:endParaRPr lang="fr-FR" dirty="0">
              <a:solidFill>
                <a:srgbClr val="00529B"/>
              </a:solidFill>
              <a:latin typeface="Arial" panose="020B0604020202020204" pitchFamily="34" charset="0"/>
              <a:cs typeface="Arial" panose="020B0604020202020204" pitchFamily="34" charset="0"/>
            </a:endParaRPr>
          </a:p>
          <a:p>
            <a:pPr algn="ctr"/>
            <a:r>
              <a:rPr lang="fr-FR" sz="1600" i="1" dirty="0">
                <a:solidFill>
                  <a:schemeClr val="bg1">
                    <a:lumMod val="50000"/>
                  </a:schemeClr>
                </a:solidFill>
                <a:latin typeface="Arial" panose="020B0604020202020204" pitchFamily="34" charset="0"/>
                <a:cs typeface="Arial" panose="020B0604020202020204" pitchFamily="34" charset="0"/>
              </a:rPr>
              <a:t>« … Quiconque porte assistance de manière bénévole </a:t>
            </a:r>
            <a:br>
              <a:rPr lang="fr-FR" sz="1600" i="1" dirty="0">
                <a:solidFill>
                  <a:schemeClr val="bg1">
                    <a:lumMod val="50000"/>
                  </a:schemeClr>
                </a:solidFill>
                <a:latin typeface="Arial" panose="020B0604020202020204" pitchFamily="34" charset="0"/>
                <a:cs typeface="Arial" panose="020B0604020202020204" pitchFamily="34" charset="0"/>
              </a:rPr>
            </a:br>
            <a:r>
              <a:rPr lang="fr-FR" sz="1600" i="1" dirty="0">
                <a:solidFill>
                  <a:schemeClr val="bg1">
                    <a:lumMod val="50000"/>
                  </a:schemeClr>
                </a:solidFill>
                <a:latin typeface="Arial" panose="020B0604020202020204" pitchFamily="34" charset="0"/>
                <a:cs typeface="Arial" panose="020B0604020202020204" pitchFamily="34" charset="0"/>
              </a:rPr>
              <a:t>à une personne en situation apparente de péril grave et imminent </a:t>
            </a:r>
            <a:br>
              <a:rPr lang="fr-FR" sz="1600" i="1" dirty="0">
                <a:solidFill>
                  <a:schemeClr val="bg1">
                    <a:lumMod val="50000"/>
                  </a:schemeClr>
                </a:solidFill>
                <a:latin typeface="Arial" panose="020B0604020202020204" pitchFamily="34" charset="0"/>
                <a:cs typeface="Arial" panose="020B0604020202020204" pitchFamily="34" charset="0"/>
              </a:rPr>
            </a:br>
            <a:r>
              <a:rPr lang="fr-FR" sz="1600" i="1" dirty="0">
                <a:solidFill>
                  <a:schemeClr val="bg1">
                    <a:lumMod val="50000"/>
                  </a:schemeClr>
                </a:solidFill>
                <a:latin typeface="Arial" panose="020B0604020202020204" pitchFamily="34" charset="0"/>
                <a:cs typeface="Arial" panose="020B0604020202020204" pitchFamily="34" charset="0"/>
              </a:rPr>
              <a:t>est un citoyen sauveteur et bénéficie de la qualité de collaborateur occasionnel du service public … »</a:t>
            </a:r>
            <a:endParaRPr lang="en-US" sz="1600" i="1" dirty="0">
              <a:solidFill>
                <a:schemeClr val="bg1">
                  <a:lumMod val="50000"/>
                </a:schemeClr>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84B7C2D-7269-1465-FE5B-8A45CD7D7437}"/>
              </a:ext>
            </a:extLst>
          </p:cNvPr>
          <p:cNvSpPr txBox="1"/>
          <p:nvPr/>
        </p:nvSpPr>
        <p:spPr>
          <a:xfrm>
            <a:off x="449999" y="3041809"/>
            <a:ext cx="6700094" cy="387191"/>
          </a:xfrm>
          <a:prstGeom prst="roundRect">
            <a:avLst>
              <a:gd name="adj" fmla="val 8142"/>
            </a:avLst>
          </a:prstGeom>
          <a:solidFill>
            <a:schemeClr val="bg1"/>
          </a:solidFill>
          <a:ln>
            <a:solidFill>
              <a:srgbClr val="00529B"/>
            </a:solidFill>
          </a:ln>
          <a:effectLst>
            <a:outerShdw blurRad="50800" dist="38100" dir="2700000" algn="tl" rotWithShape="0">
              <a:prstClr val="black">
                <a:alpha val="40000"/>
              </a:prstClr>
            </a:outerShdw>
          </a:effectLst>
        </p:spPr>
        <p:txBody>
          <a:bodyPr wrap="square">
            <a:spAutoFit/>
          </a:bodyPr>
          <a:lstStyle/>
          <a:p>
            <a:pPr algn="ctr"/>
            <a:r>
              <a:rPr lang="fr-FR" b="1" dirty="0">
                <a:solidFill>
                  <a:srgbClr val="C00000"/>
                </a:solidFill>
                <a:latin typeface="Arial" panose="020B0604020202020204" pitchFamily="34" charset="0"/>
                <a:cs typeface="Arial" panose="020B0604020202020204" pitchFamily="34" charset="0"/>
              </a:rPr>
              <a:t>Le sauveteur est le premier maillon de la chaîne de secours</a:t>
            </a:r>
          </a:p>
        </p:txBody>
      </p:sp>
      <p:sp>
        <p:nvSpPr>
          <p:cNvPr id="7" name="ZoneTexte 6">
            <a:extLst>
              <a:ext uri="{FF2B5EF4-FFF2-40B4-BE49-F238E27FC236}">
                <a16:creationId xmlns:a16="http://schemas.microsoft.com/office/drawing/2014/main" id="{B256EDF7-35EC-DE4A-BD5C-8CDA8358AE65}"/>
              </a:ext>
            </a:extLst>
          </p:cNvPr>
          <p:cNvSpPr txBox="1"/>
          <p:nvPr/>
        </p:nvSpPr>
        <p:spPr>
          <a:xfrm>
            <a:off x="7551614" y="4008882"/>
            <a:ext cx="3955521" cy="646331"/>
          </a:xfrm>
          <a:prstGeom prst="rect">
            <a:avLst/>
          </a:prstGeom>
          <a:noFill/>
        </p:spPr>
        <p:txBody>
          <a:bodyPr wrap="square">
            <a:spAutoFit/>
          </a:bodyPr>
          <a:lstStyle/>
          <a:p>
            <a:r>
              <a:rPr lang="fr-FR" b="1" dirty="0">
                <a:solidFill>
                  <a:srgbClr val="00529B"/>
                </a:solidFill>
                <a:latin typeface="Arial" panose="020B0604020202020204" pitchFamily="34" charset="0"/>
                <a:cs typeface="Arial" panose="020B0604020202020204" pitchFamily="34" charset="0"/>
              </a:rPr>
              <a:t>&gt; Entretenir et développer </a:t>
            </a:r>
            <a:br>
              <a:rPr lang="fr-FR" b="1" dirty="0">
                <a:solidFill>
                  <a:srgbClr val="00529B"/>
                </a:solidFill>
                <a:latin typeface="Arial" panose="020B0604020202020204" pitchFamily="34" charset="0"/>
                <a:cs typeface="Arial" panose="020B0604020202020204" pitchFamily="34" charset="0"/>
              </a:rPr>
            </a:br>
            <a:r>
              <a:rPr lang="fr-FR" b="1" dirty="0">
                <a:solidFill>
                  <a:srgbClr val="00529B"/>
                </a:solidFill>
                <a:latin typeface="Arial" panose="020B0604020202020204" pitchFamily="34" charset="0"/>
                <a:cs typeface="Arial" panose="020B0604020202020204" pitchFamily="34" charset="0"/>
              </a:rPr>
              <a:t>   ses compétences</a:t>
            </a:r>
            <a:endParaRPr lang="en-US" b="1" dirty="0">
              <a:solidFill>
                <a:srgbClr val="00529B"/>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1378B5FD-7829-86AC-5631-642ABB824A98}"/>
              </a:ext>
            </a:extLst>
          </p:cNvPr>
          <p:cNvSpPr txBox="1"/>
          <p:nvPr/>
        </p:nvSpPr>
        <p:spPr>
          <a:xfrm>
            <a:off x="7551614" y="4810700"/>
            <a:ext cx="3955521" cy="646331"/>
          </a:xfrm>
          <a:prstGeom prst="rect">
            <a:avLst/>
          </a:prstGeom>
          <a:noFill/>
        </p:spPr>
        <p:txBody>
          <a:bodyPr wrap="square">
            <a:spAutoFit/>
          </a:bodyPr>
          <a:lstStyle>
            <a:defPPr>
              <a:defRPr lang="en-US"/>
            </a:defPPr>
            <a:lvl1pPr>
              <a:defRPr b="1">
                <a:solidFill>
                  <a:srgbClr val="00529B"/>
                </a:solidFill>
                <a:latin typeface="Arial" panose="020B0604020202020204" pitchFamily="34" charset="0"/>
                <a:cs typeface="Arial" panose="020B0604020202020204" pitchFamily="34" charset="0"/>
              </a:defRPr>
            </a:lvl1pPr>
          </a:lstStyle>
          <a:p>
            <a:r>
              <a:rPr lang="fr-FR" dirty="0"/>
              <a:t>&gt; Être un « ambassadeur » </a:t>
            </a:r>
            <a:br>
              <a:rPr lang="fr-FR" dirty="0"/>
            </a:br>
            <a:r>
              <a:rPr lang="fr-FR" dirty="0"/>
              <a:t>   de Sécurité Civile</a:t>
            </a:r>
            <a:endParaRPr lang="en-US" dirty="0"/>
          </a:p>
        </p:txBody>
      </p:sp>
      <p:cxnSp>
        <p:nvCxnSpPr>
          <p:cNvPr id="10" name="Connecteur droit avec flèche 9">
            <a:extLst>
              <a:ext uri="{FF2B5EF4-FFF2-40B4-BE49-F238E27FC236}">
                <a16:creationId xmlns:a16="http://schemas.microsoft.com/office/drawing/2014/main" id="{CF6689CB-1F16-80D7-043A-657F68243F8A}"/>
              </a:ext>
            </a:extLst>
          </p:cNvPr>
          <p:cNvCxnSpPr>
            <a:cxnSpLocks/>
            <a:stCxn id="6" idx="2"/>
            <a:endCxn id="5" idx="0"/>
          </p:cNvCxnSpPr>
          <p:nvPr/>
        </p:nvCxnSpPr>
        <p:spPr>
          <a:xfrm flipH="1">
            <a:off x="3800044" y="3429000"/>
            <a:ext cx="2" cy="46692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212549A8-D5FD-C7EF-1228-484E45455B28}"/>
              </a:ext>
            </a:extLst>
          </p:cNvPr>
          <p:cNvPicPr>
            <a:picLocks noChangeAspect="1"/>
          </p:cNvPicPr>
          <p:nvPr/>
        </p:nvPicPr>
        <p:blipFill>
          <a:blip r:embed="rId3"/>
          <a:stretch>
            <a:fillRect/>
          </a:stretch>
        </p:blipFill>
        <p:spPr>
          <a:xfrm>
            <a:off x="2874121" y="1312675"/>
            <a:ext cx="1044000" cy="1044000"/>
          </a:xfrm>
          <a:prstGeom prst="rect">
            <a:avLst/>
          </a:prstGeom>
        </p:spPr>
      </p:pic>
      <p:pic>
        <p:nvPicPr>
          <p:cNvPr id="17" name="Image 16">
            <a:extLst>
              <a:ext uri="{FF2B5EF4-FFF2-40B4-BE49-F238E27FC236}">
                <a16:creationId xmlns:a16="http://schemas.microsoft.com/office/drawing/2014/main" id="{00609961-A6B2-1231-B407-7145E8CBDE04}"/>
              </a:ext>
            </a:extLst>
          </p:cNvPr>
          <p:cNvPicPr>
            <a:picLocks noChangeAspect="1"/>
          </p:cNvPicPr>
          <p:nvPr/>
        </p:nvPicPr>
        <p:blipFill>
          <a:blip r:embed="rId4"/>
          <a:stretch>
            <a:fillRect/>
          </a:stretch>
        </p:blipFill>
        <p:spPr>
          <a:xfrm>
            <a:off x="8173217" y="1312675"/>
            <a:ext cx="1044000" cy="1044000"/>
          </a:xfrm>
          <a:prstGeom prst="rect">
            <a:avLst/>
          </a:prstGeom>
        </p:spPr>
      </p:pic>
      <p:pic>
        <p:nvPicPr>
          <p:cNvPr id="19" name="Image 18">
            <a:extLst>
              <a:ext uri="{FF2B5EF4-FFF2-40B4-BE49-F238E27FC236}">
                <a16:creationId xmlns:a16="http://schemas.microsoft.com/office/drawing/2014/main" id="{16420D4C-EF22-D4C8-8B74-ACB1A7CA2251}"/>
              </a:ext>
            </a:extLst>
          </p:cNvPr>
          <p:cNvPicPr>
            <a:picLocks noChangeAspect="1"/>
          </p:cNvPicPr>
          <p:nvPr/>
        </p:nvPicPr>
        <p:blipFill>
          <a:blip r:embed="rId5"/>
          <a:stretch>
            <a:fillRect/>
          </a:stretch>
        </p:blipFill>
        <p:spPr>
          <a:xfrm>
            <a:off x="5369054" y="1312675"/>
            <a:ext cx="1044000" cy="1044000"/>
          </a:xfrm>
          <a:prstGeom prst="rect">
            <a:avLst/>
          </a:prstGeom>
        </p:spPr>
      </p:pic>
      <p:cxnSp>
        <p:nvCxnSpPr>
          <p:cNvPr id="21" name="Connecteur droit avec flèche 20">
            <a:extLst>
              <a:ext uri="{FF2B5EF4-FFF2-40B4-BE49-F238E27FC236}">
                <a16:creationId xmlns:a16="http://schemas.microsoft.com/office/drawing/2014/main" id="{4935C78F-EE7D-469C-8B10-31C57395AFE7}"/>
              </a:ext>
            </a:extLst>
          </p:cNvPr>
          <p:cNvCxnSpPr>
            <a:cxnSpLocks/>
            <a:stCxn id="14" idx="3"/>
            <a:endCxn id="19" idx="1"/>
          </p:cNvCxnSpPr>
          <p:nvPr/>
        </p:nvCxnSpPr>
        <p:spPr>
          <a:xfrm>
            <a:off x="3918121" y="1834675"/>
            <a:ext cx="1450933"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76F90DB-8F9C-4D98-CC78-388D9C2A4BF9}"/>
              </a:ext>
            </a:extLst>
          </p:cNvPr>
          <p:cNvCxnSpPr>
            <a:stCxn id="19" idx="3"/>
            <a:endCxn id="17" idx="1"/>
          </p:cNvCxnSpPr>
          <p:nvPr/>
        </p:nvCxnSpPr>
        <p:spPr>
          <a:xfrm>
            <a:off x="6413054" y="1834675"/>
            <a:ext cx="1760163"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91DBA2D3-FF32-4267-F351-3AE8E3CDDBE0}"/>
              </a:ext>
            </a:extLst>
          </p:cNvPr>
          <p:cNvSpPr txBox="1"/>
          <p:nvPr/>
        </p:nvSpPr>
        <p:spPr>
          <a:xfrm>
            <a:off x="2577943" y="2374884"/>
            <a:ext cx="1636355" cy="261610"/>
          </a:xfrm>
          <a:prstGeom prst="rect">
            <a:avLst/>
          </a:prstGeom>
          <a:noFill/>
        </p:spPr>
        <p:txBody>
          <a:bodyPr wrap="square">
            <a:spAutoFit/>
          </a:bodyPr>
          <a:lstStyle/>
          <a:p>
            <a:pPr algn="ctr"/>
            <a:r>
              <a:rPr lang="fr-FR" sz="1100" b="1" i="1" dirty="0">
                <a:solidFill>
                  <a:srgbClr val="00529B"/>
                </a:solidFill>
                <a:latin typeface="Arial" panose="020B0604020202020204" pitchFamily="34" charset="0"/>
                <a:cs typeface="Arial" panose="020B0604020202020204" pitchFamily="34" charset="0"/>
              </a:rPr>
              <a:t>Sauveteur / bénévole</a:t>
            </a:r>
            <a:endParaRPr lang="en-US" sz="1100" b="1" i="1" dirty="0">
              <a:solidFill>
                <a:srgbClr val="00529B"/>
              </a:solidFill>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34E4112A-E7E4-41F4-FF3D-83FA2CB1058D}"/>
              </a:ext>
            </a:extLst>
          </p:cNvPr>
          <p:cNvSpPr txBox="1"/>
          <p:nvPr/>
        </p:nvSpPr>
        <p:spPr>
          <a:xfrm>
            <a:off x="5064168" y="2376257"/>
            <a:ext cx="1636355" cy="261610"/>
          </a:xfrm>
          <a:prstGeom prst="rect">
            <a:avLst/>
          </a:prstGeom>
          <a:noFill/>
        </p:spPr>
        <p:txBody>
          <a:bodyPr wrap="square">
            <a:spAutoFit/>
          </a:bodyPr>
          <a:lstStyle/>
          <a:p>
            <a:pPr algn="ctr"/>
            <a:r>
              <a:rPr lang="fr-FR" sz="1100" b="1" i="1" dirty="0">
                <a:solidFill>
                  <a:srgbClr val="00529B"/>
                </a:solidFill>
                <a:latin typeface="Arial" panose="020B0604020202020204" pitchFamily="34" charset="0"/>
                <a:cs typeface="Arial" panose="020B0604020202020204" pitchFamily="34" charset="0"/>
              </a:rPr>
              <a:t>Premiers secours</a:t>
            </a:r>
            <a:endParaRPr lang="en-US" sz="1100" b="1" i="1" dirty="0">
              <a:solidFill>
                <a:srgbClr val="00529B"/>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F8ABA7EB-EE11-09DD-FE97-877636035BB6}"/>
              </a:ext>
            </a:extLst>
          </p:cNvPr>
          <p:cNvSpPr txBox="1"/>
          <p:nvPr/>
        </p:nvSpPr>
        <p:spPr>
          <a:xfrm>
            <a:off x="7877039" y="2374884"/>
            <a:ext cx="1636355" cy="261610"/>
          </a:xfrm>
          <a:prstGeom prst="rect">
            <a:avLst/>
          </a:prstGeom>
          <a:noFill/>
        </p:spPr>
        <p:txBody>
          <a:bodyPr wrap="square">
            <a:spAutoFit/>
          </a:bodyPr>
          <a:lstStyle/>
          <a:p>
            <a:pPr algn="ctr"/>
            <a:r>
              <a:rPr lang="fr-FR" sz="1100" b="1" i="1" dirty="0">
                <a:solidFill>
                  <a:srgbClr val="00529B"/>
                </a:solidFill>
                <a:latin typeface="Arial" panose="020B0604020202020204" pitchFamily="34" charset="0"/>
                <a:cs typeface="Arial" panose="020B0604020202020204" pitchFamily="34" charset="0"/>
              </a:rPr>
              <a:t>Secours médicalisés</a:t>
            </a:r>
            <a:endParaRPr lang="en-US" sz="1100" b="1" i="1" dirty="0">
              <a:solidFill>
                <a:srgbClr val="00529B"/>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5B2FC56-C3C0-1B84-90EF-E8BE460030A2}"/>
              </a:ext>
            </a:extLst>
          </p:cNvPr>
          <p:cNvSpPr txBox="1"/>
          <p:nvPr/>
        </p:nvSpPr>
        <p:spPr>
          <a:xfrm>
            <a:off x="7551615" y="3047142"/>
            <a:ext cx="3955520" cy="387191"/>
          </a:xfrm>
          <a:prstGeom prst="roundRect">
            <a:avLst>
              <a:gd name="adj" fmla="val 8142"/>
            </a:avLst>
          </a:prstGeom>
          <a:solidFill>
            <a:schemeClr val="bg1"/>
          </a:solidFill>
          <a:ln>
            <a:solidFill>
              <a:srgbClr val="00529B"/>
            </a:solidFill>
          </a:ln>
          <a:effectLst>
            <a:outerShdw blurRad="50800" dist="38100" dir="2700000" algn="tl" rotWithShape="0">
              <a:prstClr val="black">
                <a:alpha val="40000"/>
              </a:prstClr>
            </a:outerShdw>
          </a:effectLst>
        </p:spPr>
        <p:txBody>
          <a:bodyPr wrap="square">
            <a:spAutoFit/>
          </a:bodyPr>
          <a:lstStyle/>
          <a:p>
            <a:pPr algn="ctr"/>
            <a:r>
              <a:rPr lang="fr-FR" b="1" dirty="0">
                <a:solidFill>
                  <a:srgbClr val="BA242C"/>
                </a:solidFill>
                <a:latin typeface="Arial" panose="020B0604020202020204" pitchFamily="34" charset="0"/>
                <a:cs typeface="Arial" panose="020B0604020202020204" pitchFamily="34" charset="0"/>
              </a:rPr>
              <a:t>Les devoirs du citoyen sauveteur</a:t>
            </a:r>
          </a:p>
        </p:txBody>
      </p:sp>
      <p:cxnSp>
        <p:nvCxnSpPr>
          <p:cNvPr id="20" name="Connecteur droit avec flèche 19">
            <a:extLst>
              <a:ext uri="{FF2B5EF4-FFF2-40B4-BE49-F238E27FC236}">
                <a16:creationId xmlns:a16="http://schemas.microsoft.com/office/drawing/2014/main" id="{7BD1E270-6EB2-74CE-9CCD-980CFB304350}"/>
              </a:ext>
            </a:extLst>
          </p:cNvPr>
          <p:cNvCxnSpPr>
            <a:cxnSpLocks/>
            <a:stCxn id="12" idx="2"/>
            <a:endCxn id="7" idx="0"/>
          </p:cNvCxnSpPr>
          <p:nvPr/>
        </p:nvCxnSpPr>
        <p:spPr>
          <a:xfrm>
            <a:off x="9529375" y="3434333"/>
            <a:ext cx="0" cy="5745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6B5B6126-3313-8D76-1F9A-B6D6978A1198}"/>
              </a:ext>
            </a:extLst>
          </p:cNvPr>
          <p:cNvSpPr txBox="1"/>
          <p:nvPr/>
        </p:nvSpPr>
        <p:spPr>
          <a:xfrm>
            <a:off x="1141576" y="5959630"/>
            <a:ext cx="9908847" cy="646331"/>
          </a:xfrm>
          <a:prstGeom prst="rect">
            <a:avLst/>
          </a:prstGeom>
          <a:noFill/>
        </p:spPr>
        <p:txBody>
          <a:bodyPr wrap="square">
            <a:spAutoFit/>
          </a:bodyPr>
          <a:lstStyle>
            <a:defPPr>
              <a:defRPr lang="fr-FR"/>
            </a:defPPr>
            <a:lvl1pPr>
              <a:defRPr b="1">
                <a:solidFill>
                  <a:srgbClr val="00529B"/>
                </a:solidFill>
                <a:latin typeface="Arial" panose="020B0604020202020204" pitchFamily="34" charset="0"/>
                <a:cs typeface="Arial" panose="020B0604020202020204" pitchFamily="34" charset="0"/>
              </a:defRPr>
            </a:lvl1pPr>
          </a:lstStyle>
          <a:p>
            <a:pPr algn="ctr"/>
            <a:r>
              <a:rPr lang="fr-FR" dirty="0">
                <a:solidFill>
                  <a:srgbClr val="C00000"/>
                </a:solidFill>
              </a:rPr>
              <a:t>Se mobiliser, c’est aussi adopter des gestes simples qui inscrivent </a:t>
            </a:r>
            <a:br>
              <a:rPr lang="fr-FR" dirty="0">
                <a:solidFill>
                  <a:srgbClr val="C00000"/>
                </a:solidFill>
              </a:rPr>
            </a:br>
            <a:r>
              <a:rPr lang="fr-FR" dirty="0">
                <a:solidFill>
                  <a:srgbClr val="C00000"/>
                </a:solidFill>
              </a:rPr>
              <a:t>chaque citoyen dans une démarche responsable et solidaire </a:t>
            </a:r>
          </a:p>
        </p:txBody>
      </p:sp>
    </p:spTree>
    <p:extLst>
      <p:ext uri="{BB962C8B-B14F-4D97-AF65-F5344CB8AC3E}">
        <p14:creationId xmlns:p14="http://schemas.microsoft.com/office/powerpoint/2010/main" val="71666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24" grpId="0"/>
      <p:bldP spid="25" grpId="0"/>
      <p:bldP spid="26" grpId="0"/>
      <p:bldP spid="12"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8C026AA-7551-ED24-8153-4647728EDEB6}"/>
              </a:ext>
            </a:extLst>
          </p:cNvPr>
          <p:cNvSpPr>
            <a:spLocks noGrp="1"/>
          </p:cNvSpPr>
          <p:nvPr>
            <p:ph type="body" sz="quarter" idx="10"/>
          </p:nvPr>
        </p:nvSpPr>
        <p:spPr/>
        <p:txBody>
          <a:bodyPr/>
          <a:lstStyle/>
          <a:p>
            <a:r>
              <a:rPr lang="fr-FR" dirty="0"/>
              <a:t>La plaie est une </a:t>
            </a:r>
            <a:r>
              <a:rPr lang="fr-FR" b="1" dirty="0">
                <a:solidFill>
                  <a:srgbClr val="BA242C"/>
                </a:solidFill>
              </a:rPr>
              <a:t>lésion de la peau </a:t>
            </a:r>
            <a:r>
              <a:rPr lang="fr-FR" dirty="0"/>
              <a:t>avec une atteinte possible des tissus situés dessous. </a:t>
            </a:r>
            <a:br>
              <a:rPr lang="fr-FR" dirty="0"/>
            </a:br>
            <a:r>
              <a:rPr lang="fr-FR" dirty="0"/>
              <a:t>Elle peut être qualifiée de </a:t>
            </a:r>
            <a:r>
              <a:rPr lang="fr-FR" b="1" dirty="0">
                <a:solidFill>
                  <a:srgbClr val="BA242C"/>
                </a:solidFill>
              </a:rPr>
              <a:t>« plaie simple » </a:t>
            </a:r>
            <a:r>
              <a:rPr lang="fr-FR" dirty="0"/>
              <a:t>ou de </a:t>
            </a:r>
            <a:r>
              <a:rPr lang="fr-FR" b="1" dirty="0">
                <a:solidFill>
                  <a:srgbClr val="BA242C"/>
                </a:solidFill>
              </a:rPr>
              <a:t>« plaie grave ».</a:t>
            </a:r>
          </a:p>
        </p:txBody>
      </p:sp>
      <p:sp>
        <p:nvSpPr>
          <p:cNvPr id="3" name="Espace réservé du texte 2">
            <a:extLst>
              <a:ext uri="{FF2B5EF4-FFF2-40B4-BE49-F238E27FC236}">
                <a16:creationId xmlns:a16="http://schemas.microsoft.com/office/drawing/2014/main" id="{F5AB2CF9-88F8-976D-93B7-32CD30BF48AC}"/>
              </a:ext>
            </a:extLst>
          </p:cNvPr>
          <p:cNvSpPr>
            <a:spLocks noGrp="1"/>
          </p:cNvSpPr>
          <p:nvPr>
            <p:ph type="body" sz="quarter" idx="11"/>
          </p:nvPr>
        </p:nvSpPr>
        <p:spPr/>
        <p:txBody>
          <a:bodyPr/>
          <a:lstStyle/>
          <a:p>
            <a:r>
              <a:rPr lang="fr-FR" dirty="0"/>
              <a:t>Les plaies</a:t>
            </a:r>
          </a:p>
        </p:txBody>
      </p:sp>
      <p:sp>
        <p:nvSpPr>
          <p:cNvPr id="65" name="ZoneTexte 64">
            <a:extLst>
              <a:ext uri="{FF2B5EF4-FFF2-40B4-BE49-F238E27FC236}">
                <a16:creationId xmlns:a16="http://schemas.microsoft.com/office/drawing/2014/main" id="{CE703471-C5C7-F44F-64C9-3DF4CD716058}"/>
              </a:ext>
            </a:extLst>
          </p:cNvPr>
          <p:cNvSpPr txBox="1"/>
          <p:nvPr/>
        </p:nvSpPr>
        <p:spPr>
          <a:xfrm>
            <a:off x="930642" y="2117489"/>
            <a:ext cx="3919411" cy="338554"/>
          </a:xfrm>
          <a:prstGeom prst="rect">
            <a:avLst/>
          </a:prstGeom>
          <a:noFill/>
        </p:spPr>
        <p:txBody>
          <a:bodyPr wrap="square" rtlCol="0">
            <a:spAutoFit/>
          </a:bodyPr>
          <a:lstStyle/>
          <a:p>
            <a:pPr algn="ctr"/>
            <a:r>
              <a:rPr lang="en-US" sz="1600" b="1" dirty="0">
                <a:solidFill>
                  <a:srgbClr val="BA242C"/>
                </a:solidFill>
                <a:latin typeface="Arial" panose="020B0604020202020204" pitchFamily="34" charset="0"/>
                <a:cs typeface="Arial" panose="020B0604020202020204" pitchFamily="34" charset="0"/>
              </a:rPr>
              <a:t>PLAIE GRAVE</a:t>
            </a:r>
          </a:p>
        </p:txBody>
      </p:sp>
      <p:sp>
        <p:nvSpPr>
          <p:cNvPr id="66" name="Rectangle 65">
            <a:extLst>
              <a:ext uri="{FF2B5EF4-FFF2-40B4-BE49-F238E27FC236}">
                <a16:creationId xmlns:a16="http://schemas.microsoft.com/office/drawing/2014/main" id="{6AB828F0-2A10-3E1B-045A-3A105CA07F25}"/>
              </a:ext>
            </a:extLst>
          </p:cNvPr>
          <p:cNvSpPr/>
          <p:nvPr/>
        </p:nvSpPr>
        <p:spPr>
          <a:xfrm>
            <a:off x="913074" y="2520202"/>
            <a:ext cx="3936979" cy="2391219"/>
          </a:xfrm>
          <a:prstGeom prst="rect">
            <a:avLst/>
          </a:prstGeom>
          <a:solidFill>
            <a:srgbClr val="FF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67" name="Picture 2">
            <a:extLst>
              <a:ext uri="{FF2B5EF4-FFF2-40B4-BE49-F238E27FC236}">
                <a16:creationId xmlns:a16="http://schemas.microsoft.com/office/drawing/2014/main" id="{21CF229D-A96A-3956-1CE4-9654ADE3C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164" y="340350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9AD8EBE0-AFB5-23EE-60F0-B3DA228DA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150" y="260763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a:extLst>
              <a:ext uri="{FF2B5EF4-FFF2-40B4-BE49-F238E27FC236}">
                <a16:creationId xmlns:a16="http://schemas.microsoft.com/office/drawing/2014/main" id="{32185FBE-AB24-C51A-C0A8-2F9CF9289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913" y="25753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a:extLst>
              <a:ext uri="{FF2B5EF4-FFF2-40B4-BE49-F238E27FC236}">
                <a16:creationId xmlns:a16="http://schemas.microsoft.com/office/drawing/2014/main" id="{2E383A20-2999-3DE6-AB92-389FA558F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0388" y="256001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Vecteur gratuit ensemble plat de cicatrices de peau humaine, de coupures et de plaies sanglantes">
            <a:extLst>
              <a:ext uri="{FF2B5EF4-FFF2-40B4-BE49-F238E27FC236}">
                <a16:creationId xmlns:a16="http://schemas.microsoft.com/office/drawing/2014/main" id="{55A9721E-3E7D-250C-0358-A1BFF3E553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755" t="35724" r="12498" b="24845"/>
          <a:stretch/>
        </p:blipFill>
        <p:spPr bwMode="auto">
          <a:xfrm>
            <a:off x="1048060" y="4283005"/>
            <a:ext cx="859349" cy="53059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2" name="Groupe 71">
            <a:extLst>
              <a:ext uri="{FF2B5EF4-FFF2-40B4-BE49-F238E27FC236}">
                <a16:creationId xmlns:a16="http://schemas.microsoft.com/office/drawing/2014/main" id="{78F14D1C-D0B4-2E2C-10D0-41D8F99CB000}"/>
              </a:ext>
            </a:extLst>
          </p:cNvPr>
          <p:cNvGrpSpPr/>
          <p:nvPr/>
        </p:nvGrpSpPr>
        <p:grpSpPr>
          <a:xfrm>
            <a:off x="1625613" y="3464680"/>
            <a:ext cx="3024775" cy="1358650"/>
            <a:chOff x="133350" y="3999402"/>
            <a:chExt cx="3921370" cy="1952625"/>
          </a:xfrm>
        </p:grpSpPr>
        <p:grpSp>
          <p:nvGrpSpPr>
            <p:cNvPr id="73" name="Groupe 72">
              <a:extLst>
                <a:ext uri="{FF2B5EF4-FFF2-40B4-BE49-F238E27FC236}">
                  <a16:creationId xmlns:a16="http://schemas.microsoft.com/office/drawing/2014/main" id="{811BFCEC-7562-BB25-FFE1-956CFA63A808}"/>
                </a:ext>
              </a:extLst>
            </p:cNvPr>
            <p:cNvGrpSpPr/>
            <p:nvPr/>
          </p:nvGrpSpPr>
          <p:grpSpPr>
            <a:xfrm>
              <a:off x="133350" y="3999402"/>
              <a:ext cx="1952625" cy="1952625"/>
              <a:chOff x="1104900" y="3524250"/>
              <a:chExt cx="1952625" cy="1952625"/>
            </a:xfrm>
          </p:grpSpPr>
          <p:pic>
            <p:nvPicPr>
              <p:cNvPr id="82" name="Picture 10">
                <a:extLst>
                  <a:ext uri="{FF2B5EF4-FFF2-40B4-BE49-F238E27FC236}">
                    <a16:creationId xmlns:a16="http://schemas.microsoft.com/office/drawing/2014/main" id="{990A3224-DA15-DC6A-0180-FCEBD38A0417}"/>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4900" y="3524250"/>
                <a:ext cx="1952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83" name="Organigramme : Connecteur 60">
                <a:extLst>
                  <a:ext uri="{FF2B5EF4-FFF2-40B4-BE49-F238E27FC236}">
                    <a16:creationId xmlns:a16="http://schemas.microsoft.com/office/drawing/2014/main" id="{D81E00FC-2D6F-D91B-C78A-78D29B436691}"/>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84" name="Organigramme : Connecteur 61">
                <a:extLst>
                  <a:ext uri="{FF2B5EF4-FFF2-40B4-BE49-F238E27FC236}">
                    <a16:creationId xmlns:a16="http://schemas.microsoft.com/office/drawing/2014/main" id="{E1BC9051-911B-7A3D-E8B9-07C834A04F44}"/>
                  </a:ext>
                </a:extLst>
              </p:cNvPr>
              <p:cNvSpPr/>
              <p:nvPr/>
            </p:nvSpPr>
            <p:spPr>
              <a:xfrm>
                <a:off x="2027212" y="3908439"/>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85" name="Organigramme : Connecteur 62">
                <a:extLst>
                  <a:ext uri="{FF2B5EF4-FFF2-40B4-BE49-F238E27FC236}">
                    <a16:creationId xmlns:a16="http://schemas.microsoft.com/office/drawing/2014/main" id="{3D4E19BA-7972-943B-FDB3-46911EC8ECE5}"/>
                  </a:ext>
                </a:extLst>
              </p:cNvPr>
              <p:cNvSpPr/>
              <p:nvPr/>
            </p:nvSpPr>
            <p:spPr>
              <a:xfrm>
                <a:off x="2027212" y="4302093"/>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86" name="Organigramme : Connecteur 63">
                <a:extLst>
                  <a:ext uri="{FF2B5EF4-FFF2-40B4-BE49-F238E27FC236}">
                    <a16:creationId xmlns:a16="http://schemas.microsoft.com/office/drawing/2014/main" id="{28FA03DC-608A-D67C-5DE4-8E4B4A46B1E2}"/>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grpSp>
        <p:sp>
          <p:nvSpPr>
            <p:cNvPr id="74" name="ZoneTexte 73">
              <a:extLst>
                <a:ext uri="{FF2B5EF4-FFF2-40B4-BE49-F238E27FC236}">
                  <a16:creationId xmlns:a16="http://schemas.microsoft.com/office/drawing/2014/main" id="{AB8E9C68-DF83-8508-972C-E729DCF95E0B}"/>
                </a:ext>
              </a:extLst>
            </p:cNvPr>
            <p:cNvSpPr txBox="1"/>
            <p:nvPr/>
          </p:nvSpPr>
          <p:spPr>
            <a:xfrm>
              <a:off x="1919896" y="399940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Oculaire</a:t>
              </a:r>
            </a:p>
          </p:txBody>
        </p:sp>
        <p:sp>
          <p:nvSpPr>
            <p:cNvPr id="75" name="ZoneTexte 74">
              <a:extLst>
                <a:ext uri="{FF2B5EF4-FFF2-40B4-BE49-F238E27FC236}">
                  <a16:creationId xmlns:a16="http://schemas.microsoft.com/office/drawing/2014/main" id="{4E9B8F79-2183-1513-6900-0F112314064E}"/>
                </a:ext>
              </a:extLst>
            </p:cNvPr>
            <p:cNvSpPr txBox="1"/>
            <p:nvPr/>
          </p:nvSpPr>
          <p:spPr>
            <a:xfrm>
              <a:off x="1919896" y="4481511"/>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Thoracique</a:t>
              </a:r>
            </a:p>
          </p:txBody>
        </p:sp>
        <p:cxnSp>
          <p:nvCxnSpPr>
            <p:cNvPr id="76" name="Connecteur : en angle 53">
              <a:extLst>
                <a:ext uri="{FF2B5EF4-FFF2-40B4-BE49-F238E27FC236}">
                  <a16:creationId xmlns:a16="http://schemas.microsoft.com/office/drawing/2014/main" id="{A2B64695-F141-9530-BF6D-A4D052CDA117}"/>
                </a:ext>
              </a:extLst>
            </p:cNvPr>
            <p:cNvCxnSpPr>
              <a:stCxn id="74" idx="1"/>
              <a:endCxn id="83" idx="6"/>
            </p:cNvCxnSpPr>
            <p:nvPr/>
          </p:nvCxnSpPr>
          <p:spPr>
            <a:xfrm rot="10800000">
              <a:off x="1163662" y="4101029"/>
              <a:ext cx="756234" cy="8189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 en angle 54">
              <a:extLst>
                <a:ext uri="{FF2B5EF4-FFF2-40B4-BE49-F238E27FC236}">
                  <a16:creationId xmlns:a16="http://schemas.microsoft.com/office/drawing/2014/main" id="{FE9CFB05-F7D8-4B1B-FA65-BEBC67C1CBA8}"/>
                </a:ext>
              </a:extLst>
            </p:cNvPr>
            <p:cNvCxnSpPr>
              <a:cxnSpLocks/>
              <a:stCxn id="75" idx="1"/>
              <a:endCxn id="84" idx="6"/>
            </p:cNvCxnSpPr>
            <p:nvPr/>
          </p:nvCxnSpPr>
          <p:spPr>
            <a:xfrm rot="10800000">
              <a:off x="1163662" y="4437593"/>
              <a:ext cx="756234" cy="227441"/>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614ADA04-A475-A01C-784B-C608ECEDD990}"/>
                </a:ext>
              </a:extLst>
            </p:cNvPr>
            <p:cNvSpPr txBox="1"/>
            <p:nvPr/>
          </p:nvSpPr>
          <p:spPr>
            <a:xfrm>
              <a:off x="1919896" y="496362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Abdominal</a:t>
              </a:r>
            </a:p>
          </p:txBody>
        </p:sp>
        <p:cxnSp>
          <p:nvCxnSpPr>
            <p:cNvPr id="79" name="Connecteur : en angle 56">
              <a:extLst>
                <a:ext uri="{FF2B5EF4-FFF2-40B4-BE49-F238E27FC236}">
                  <a16:creationId xmlns:a16="http://schemas.microsoft.com/office/drawing/2014/main" id="{14D40152-54C8-31F0-C9D6-7EA1B4843116}"/>
                </a:ext>
              </a:extLst>
            </p:cNvPr>
            <p:cNvCxnSpPr>
              <a:cxnSpLocks/>
              <a:stCxn id="78" idx="1"/>
              <a:endCxn id="85" idx="6"/>
            </p:cNvCxnSpPr>
            <p:nvPr/>
          </p:nvCxnSpPr>
          <p:spPr>
            <a:xfrm rot="10800000">
              <a:off x="1163662" y="4831248"/>
              <a:ext cx="756234" cy="315897"/>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F887B2D7-33A6-4582-4C53-CF5523EC1DDD}"/>
                </a:ext>
              </a:extLst>
            </p:cNvPr>
            <p:cNvSpPr txBox="1"/>
            <p:nvPr/>
          </p:nvSpPr>
          <p:spPr>
            <a:xfrm>
              <a:off x="1919896" y="5445733"/>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Proche d’orifices naturels</a:t>
              </a:r>
            </a:p>
          </p:txBody>
        </p:sp>
        <p:cxnSp>
          <p:nvCxnSpPr>
            <p:cNvPr id="81" name="Connecteur : en angle 58">
              <a:extLst>
                <a:ext uri="{FF2B5EF4-FFF2-40B4-BE49-F238E27FC236}">
                  <a16:creationId xmlns:a16="http://schemas.microsoft.com/office/drawing/2014/main" id="{F08843F7-C190-82F3-4325-64BB52B78E5C}"/>
                </a:ext>
              </a:extLst>
            </p:cNvPr>
            <p:cNvCxnSpPr>
              <a:stCxn id="80" idx="1"/>
              <a:endCxn id="86" idx="6"/>
            </p:cNvCxnSpPr>
            <p:nvPr/>
          </p:nvCxnSpPr>
          <p:spPr>
            <a:xfrm rot="10800000">
              <a:off x="1169128" y="5077339"/>
              <a:ext cx="750768" cy="55191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ZoneTexte 86">
            <a:extLst>
              <a:ext uri="{FF2B5EF4-FFF2-40B4-BE49-F238E27FC236}">
                <a16:creationId xmlns:a16="http://schemas.microsoft.com/office/drawing/2014/main" id="{50DA37C1-56FC-07D6-CB70-594A84B035A0}"/>
              </a:ext>
            </a:extLst>
          </p:cNvPr>
          <p:cNvSpPr txBox="1"/>
          <p:nvPr/>
        </p:nvSpPr>
        <p:spPr>
          <a:xfrm>
            <a:off x="930642" y="5065926"/>
            <a:ext cx="3936979" cy="1169551"/>
          </a:xfrm>
          <a:prstGeom prst="rect">
            <a:avLst/>
          </a:prstGeom>
          <a:noFill/>
        </p:spPr>
        <p:txBody>
          <a:bodyPr wrap="square">
            <a:spAutoFit/>
          </a:bodyPr>
          <a:lstStyle/>
          <a:p>
            <a:pPr algn="ctr"/>
            <a:r>
              <a:rPr lang="fr-FR" sz="1400" b="1" spc="-20" dirty="0">
                <a:solidFill>
                  <a:srgbClr val="BA242C"/>
                </a:solidFill>
                <a:latin typeface="Arial" panose="020B0604020202020204" pitchFamily="34" charset="0"/>
                <a:cs typeface="Arial" panose="020B0604020202020204" pitchFamily="34" charset="0"/>
              </a:rPr>
              <a:t>Une plaie grave peut être à l’origine d’une aggravation immédiate de l’état de la victime. </a:t>
            </a:r>
          </a:p>
          <a:p>
            <a:pPr algn="ctr"/>
            <a:endParaRPr lang="fr-FR" sz="1400" b="1" dirty="0">
              <a:solidFill>
                <a:srgbClr val="BA242C"/>
              </a:solidFill>
              <a:latin typeface="Arial" panose="020B0604020202020204" pitchFamily="34" charset="0"/>
              <a:cs typeface="Arial" panose="020B0604020202020204" pitchFamily="34" charset="0"/>
            </a:endParaRPr>
          </a:p>
          <a:p>
            <a:pPr algn="ctr"/>
            <a:r>
              <a:rPr lang="fr-FR" sz="1400" b="1" dirty="0">
                <a:solidFill>
                  <a:srgbClr val="BA242C"/>
                </a:solidFill>
                <a:latin typeface="Arial" panose="020B0604020202020204" pitchFamily="34" charset="0"/>
                <a:cs typeface="Arial" panose="020B0604020202020204" pitchFamily="34" charset="0"/>
              </a:rPr>
              <a:t>Elle peut être aussi à l’origine </a:t>
            </a:r>
            <a:br>
              <a:rPr lang="fr-FR" sz="1400" b="1" dirty="0">
                <a:solidFill>
                  <a:srgbClr val="BA242C"/>
                </a:solidFill>
                <a:latin typeface="Arial" panose="020B0604020202020204" pitchFamily="34" charset="0"/>
                <a:cs typeface="Arial" panose="020B0604020202020204" pitchFamily="34" charset="0"/>
              </a:rPr>
            </a:br>
            <a:r>
              <a:rPr lang="fr-FR" sz="1400" b="1" dirty="0">
                <a:solidFill>
                  <a:srgbClr val="BA242C"/>
                </a:solidFill>
                <a:latin typeface="Arial" panose="020B0604020202020204" pitchFamily="34" charset="0"/>
                <a:cs typeface="Arial" panose="020B0604020202020204" pitchFamily="34" charset="0"/>
              </a:rPr>
              <a:t>d’une infection secondaire dont le tétanos</a:t>
            </a:r>
            <a:r>
              <a:rPr lang="fr-FR" sz="1400" dirty="0">
                <a:solidFill>
                  <a:srgbClr val="BA242C"/>
                </a:solidFill>
                <a:latin typeface="Arial" panose="020B0604020202020204" pitchFamily="34" charset="0"/>
                <a:cs typeface="Arial" panose="020B0604020202020204" pitchFamily="34" charset="0"/>
              </a:rPr>
              <a:t>. </a:t>
            </a:r>
            <a:endParaRPr lang="en-US" sz="1400" dirty="0">
              <a:solidFill>
                <a:srgbClr val="BA242C"/>
              </a:solidFill>
              <a:latin typeface="Arial" panose="020B0604020202020204" pitchFamily="34" charset="0"/>
              <a:cs typeface="Arial" panose="020B0604020202020204" pitchFamily="34" charset="0"/>
            </a:endParaRPr>
          </a:p>
        </p:txBody>
      </p:sp>
      <p:sp>
        <p:nvSpPr>
          <p:cNvPr id="88" name="Accolade fermante 87">
            <a:extLst>
              <a:ext uri="{FF2B5EF4-FFF2-40B4-BE49-F238E27FC236}">
                <a16:creationId xmlns:a16="http://schemas.microsoft.com/office/drawing/2014/main" id="{227F7201-A447-DAA0-3044-4A4D8DE860C3}"/>
              </a:ext>
            </a:extLst>
          </p:cNvPr>
          <p:cNvSpPr/>
          <p:nvPr/>
        </p:nvSpPr>
        <p:spPr>
          <a:xfrm>
            <a:off x="5367392" y="2434842"/>
            <a:ext cx="234839" cy="3890410"/>
          </a:xfrm>
          <a:prstGeom prst="rightBrace">
            <a:avLst/>
          </a:prstGeom>
          <a:ln w="28575">
            <a:solidFill>
              <a:srgbClr val="0049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497E"/>
              </a:solidFill>
            </a:endParaRPr>
          </a:p>
        </p:txBody>
      </p:sp>
      <p:sp>
        <p:nvSpPr>
          <p:cNvPr id="89" name="ZoneTexte 88">
            <a:extLst>
              <a:ext uri="{FF2B5EF4-FFF2-40B4-BE49-F238E27FC236}">
                <a16:creationId xmlns:a16="http://schemas.microsoft.com/office/drawing/2014/main" id="{89ADAC6F-C7A1-1A52-7D84-9AC8039EC712}"/>
              </a:ext>
            </a:extLst>
          </p:cNvPr>
          <p:cNvSpPr txBox="1"/>
          <p:nvPr/>
        </p:nvSpPr>
        <p:spPr>
          <a:xfrm>
            <a:off x="6122670" y="2585527"/>
            <a:ext cx="2716194" cy="306467"/>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just"/>
            <a:r>
              <a:rPr lang="fr-FR" sz="1200" b="1" dirty="0">
                <a:solidFill>
                  <a:srgbClr val="00497E"/>
                </a:solidFill>
                <a:latin typeface="Arial" panose="020B0604020202020204" pitchFamily="34" charset="0"/>
                <a:cs typeface="Arial" panose="020B0604020202020204" pitchFamily="34" charset="0"/>
              </a:rPr>
              <a:t>Ne jamais retirer le corps étranger</a:t>
            </a:r>
            <a:endParaRPr lang="en-US" sz="1200" b="1" dirty="0">
              <a:solidFill>
                <a:srgbClr val="00497E"/>
              </a:solidFill>
              <a:latin typeface="Arial" panose="020B0604020202020204" pitchFamily="34" charset="0"/>
              <a:cs typeface="Arial" panose="020B0604020202020204" pitchFamily="34" charset="0"/>
            </a:endParaRPr>
          </a:p>
        </p:txBody>
      </p:sp>
      <p:sp>
        <p:nvSpPr>
          <p:cNvPr id="90" name="ZoneTexte 89">
            <a:extLst>
              <a:ext uri="{FF2B5EF4-FFF2-40B4-BE49-F238E27FC236}">
                <a16:creationId xmlns:a16="http://schemas.microsoft.com/office/drawing/2014/main" id="{19D81441-F0AE-CEB5-DBEE-912AF471C79A}"/>
              </a:ext>
            </a:extLst>
          </p:cNvPr>
          <p:cNvSpPr txBox="1"/>
          <p:nvPr/>
        </p:nvSpPr>
        <p:spPr>
          <a:xfrm>
            <a:off x="6122668" y="3267968"/>
            <a:ext cx="5302984" cy="306467"/>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fr-FR"/>
            </a:defPPr>
            <a:lvl1pPr algn="just">
              <a:defRPr sz="1050" b="1">
                <a:solidFill>
                  <a:srgbClr val="00529B"/>
                </a:solidFill>
                <a:latin typeface="Arial" panose="020B0604020202020204" pitchFamily="34" charset="0"/>
                <a:cs typeface="Arial" panose="020B0604020202020204" pitchFamily="34" charset="0"/>
              </a:defRPr>
            </a:lvl1pPr>
          </a:lstStyle>
          <a:p>
            <a:r>
              <a:rPr lang="fr-FR" sz="1200" dirty="0">
                <a:solidFill>
                  <a:srgbClr val="00497E"/>
                </a:solidFill>
              </a:rPr>
              <a:t>Installer confortablement et sans délai la victime en position d'attente</a:t>
            </a:r>
            <a:endParaRPr lang="en-US" sz="1200" dirty="0">
              <a:solidFill>
                <a:srgbClr val="00497E"/>
              </a:solidFill>
            </a:endParaRPr>
          </a:p>
        </p:txBody>
      </p:sp>
      <p:pic>
        <p:nvPicPr>
          <p:cNvPr id="91" name="Picture 2">
            <a:extLst>
              <a:ext uri="{FF2B5EF4-FFF2-40B4-BE49-F238E27FC236}">
                <a16:creationId xmlns:a16="http://schemas.microsoft.com/office/drawing/2014/main" id="{82D14C08-DA20-3D5D-1D9C-86B18BE72F39}"/>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6684188" y="3523035"/>
            <a:ext cx="497727" cy="99545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Man, knee, lying icon in a collection with other items">
            <a:extLst>
              <a:ext uri="{FF2B5EF4-FFF2-40B4-BE49-F238E27FC236}">
                <a16:creationId xmlns:a16="http://schemas.microsoft.com/office/drawing/2014/main" id="{694719B6-ECEF-48BB-19A4-52E0E49CE632}"/>
              </a:ext>
            </a:extLst>
          </p:cNvPr>
          <p:cNvPicPr>
            <a:picLocks noChangeAspect="1" noChangeArrowheads="1"/>
          </p:cNvPicPr>
          <p:nvPr/>
        </p:nvPicPr>
        <p:blipFill rotWithShape="1">
          <a:blip r:embed="rId10">
            <a:duotone>
              <a:srgbClr val="4472C4">
                <a:shade val="45000"/>
                <a:satMod val="135000"/>
              </a:srgbClr>
              <a:prstClr val="white"/>
            </a:duotone>
            <a:extLst>
              <a:ext uri="{BEBA8EAE-BF5A-486C-A8C5-ECC9F3942E4B}">
                <a14:imgProps xmlns:a14="http://schemas.microsoft.com/office/drawing/2010/main">
                  <a14:imgLayer r:embed="rId11">
                    <a14:imgEffect>
                      <a14:backgroundRemoval t="38338" b="60661" l="30400" r="68900">
                        <a14:foregroundMark x1="60311" y1="49706" x2="66000" y2="49149"/>
                        <a14:foregroundMark x1="47600" y1="50951" x2="59077" y2="49827"/>
                        <a14:foregroundMark x1="46500" y1="49850" x2="51000" y2="50050"/>
                        <a14:foregroundMark x1="35200" y1="50250" x2="35200" y2="50250"/>
                        <a14:foregroundMark x1="42200" y1="52152" x2="42200" y2="52152"/>
                        <a14:foregroundMark x1="68900" y1="51251" x2="68900" y2="51251"/>
                        <a14:backgroundMark x1="60200" y1="49750" x2="60200" y2="49750"/>
                        <a14:backgroundMark x1="60000" y1="49650" x2="60000" y2="49650"/>
                        <a14:backgroundMark x1="60600" y1="50050" x2="59600" y2="50450"/>
                      </a14:backgroundRemoval>
                    </a14:imgEffect>
                  </a14:imgLayer>
                </a14:imgProps>
              </a:ext>
              <a:ext uri="{28A0092B-C50C-407E-A947-70E740481C1C}">
                <a14:useLocalDpi xmlns:a14="http://schemas.microsoft.com/office/drawing/2010/main" val="0"/>
              </a:ext>
            </a:extLst>
          </a:blip>
          <a:srcRect l="25719" t="35614" r="27170" b="36474"/>
          <a:stretch/>
        </p:blipFill>
        <p:spPr bwMode="auto">
          <a:xfrm>
            <a:off x="7650078" y="3804043"/>
            <a:ext cx="961935" cy="569404"/>
          </a:xfrm>
          <a:prstGeom prst="rect">
            <a:avLst/>
          </a:prstGeom>
          <a:noFill/>
          <a:extLst>
            <a:ext uri="{909E8E84-426E-40DD-AFC4-6F175D3DCCD1}">
              <a14:hiddenFill xmlns:a14="http://schemas.microsoft.com/office/drawing/2010/main">
                <a:solidFill>
                  <a:srgbClr val="FFFFFF"/>
                </a:solidFill>
              </a14:hiddenFill>
            </a:ext>
          </a:extLst>
        </p:spPr>
      </p:pic>
      <p:pic>
        <p:nvPicPr>
          <p:cNvPr id="93" name="Image 92">
            <a:extLst>
              <a:ext uri="{FF2B5EF4-FFF2-40B4-BE49-F238E27FC236}">
                <a16:creationId xmlns:a16="http://schemas.microsoft.com/office/drawing/2014/main" id="{CA517D3D-ADEB-CAF7-CD5F-621AA0E53DFE}"/>
              </a:ext>
            </a:extLst>
          </p:cNvPr>
          <p:cNvPicPr>
            <a:picLocks noChangeAspect="1"/>
          </p:cNvPicPr>
          <p:nvPr/>
        </p:nvPicPr>
        <p:blipFill rotWithShape="1">
          <a:blip r:embed="rId12">
            <a:extLst>
              <a:ext uri="{28A0092B-C50C-407E-A947-70E740481C1C}">
                <a14:useLocalDpi xmlns:a14="http://schemas.microsoft.com/office/drawing/2010/main" val="0"/>
              </a:ext>
            </a:extLst>
          </a:blip>
          <a:srcRect l="52603" t="44869" r="28647" b="22867"/>
          <a:stretch/>
        </p:blipFill>
        <p:spPr>
          <a:xfrm>
            <a:off x="9009414" y="3864809"/>
            <a:ext cx="428979" cy="42897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4" name="Picture 6">
            <a:extLst>
              <a:ext uri="{FF2B5EF4-FFF2-40B4-BE49-F238E27FC236}">
                <a16:creationId xmlns:a16="http://schemas.microsoft.com/office/drawing/2014/main" id="{500D46AD-9E13-DB8A-5065-7912ED5BB19D}"/>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960692" y="3703574"/>
            <a:ext cx="794663" cy="794663"/>
          </a:xfrm>
          <a:prstGeom prst="rect">
            <a:avLst/>
          </a:prstGeom>
          <a:noFill/>
          <a:extLst>
            <a:ext uri="{909E8E84-426E-40DD-AFC4-6F175D3DCCD1}">
              <a14:hiddenFill xmlns:a14="http://schemas.microsoft.com/office/drawing/2010/main">
                <a:solidFill>
                  <a:srgbClr val="FFFFFF"/>
                </a:solidFill>
              </a14:hiddenFill>
            </a:ext>
          </a:extLst>
        </p:spPr>
      </p:pic>
      <p:sp>
        <p:nvSpPr>
          <p:cNvPr id="95" name="ZoneTexte 94">
            <a:extLst>
              <a:ext uri="{FF2B5EF4-FFF2-40B4-BE49-F238E27FC236}">
                <a16:creationId xmlns:a16="http://schemas.microsoft.com/office/drawing/2014/main" id="{1EE7DADB-44AC-14A1-D7FA-2DAF13D4EE87}"/>
              </a:ext>
            </a:extLst>
          </p:cNvPr>
          <p:cNvSpPr txBox="1"/>
          <p:nvPr/>
        </p:nvSpPr>
        <p:spPr>
          <a:xfrm>
            <a:off x="6435923" y="4390768"/>
            <a:ext cx="990735" cy="461665"/>
          </a:xfrm>
          <a:prstGeom prst="rect">
            <a:avLst/>
          </a:prstGeom>
          <a:noFill/>
        </p:spPr>
        <p:txBody>
          <a:bodyPr wrap="square" rtlCol="0">
            <a:spAutoFit/>
          </a:bodyPr>
          <a:lstStyle/>
          <a:p>
            <a:pPr algn="ctr"/>
            <a:r>
              <a:rPr lang="fr-FR" sz="1200" b="1" i="1" dirty="0">
                <a:solidFill>
                  <a:srgbClr val="00497E"/>
                </a:solidFill>
                <a:latin typeface="Arial" panose="020B0604020202020204" pitchFamily="34" charset="0"/>
                <a:cs typeface="Arial" panose="020B0604020202020204" pitchFamily="34" charset="0"/>
              </a:rPr>
              <a:t>Plaie </a:t>
            </a:r>
          </a:p>
          <a:p>
            <a:pPr algn="ctr"/>
            <a:r>
              <a:rPr lang="fr-FR" sz="1200" b="1" i="1" dirty="0">
                <a:solidFill>
                  <a:srgbClr val="00497E"/>
                </a:solidFill>
                <a:latin typeface="Arial" panose="020B0604020202020204" pitchFamily="34" charset="0"/>
                <a:cs typeface="Arial" panose="020B0604020202020204" pitchFamily="34" charset="0"/>
              </a:rPr>
              <a:t>au thorax</a:t>
            </a:r>
          </a:p>
        </p:txBody>
      </p:sp>
      <p:sp>
        <p:nvSpPr>
          <p:cNvPr id="96" name="ZoneTexte 95">
            <a:extLst>
              <a:ext uri="{FF2B5EF4-FFF2-40B4-BE49-F238E27FC236}">
                <a16:creationId xmlns:a16="http://schemas.microsoft.com/office/drawing/2014/main" id="{395CA482-F757-6C3E-52C8-BA77F828564D}"/>
              </a:ext>
            </a:extLst>
          </p:cNvPr>
          <p:cNvSpPr txBox="1"/>
          <p:nvPr/>
        </p:nvSpPr>
        <p:spPr>
          <a:xfrm>
            <a:off x="7602775" y="4390768"/>
            <a:ext cx="1075252" cy="461665"/>
          </a:xfrm>
          <a:prstGeom prst="rect">
            <a:avLst/>
          </a:prstGeom>
          <a:noFill/>
        </p:spPr>
        <p:txBody>
          <a:bodyPr wrap="square" rtlCol="0">
            <a:spAutoFit/>
          </a:bodyPr>
          <a:lstStyle/>
          <a:p>
            <a:pPr algn="ctr"/>
            <a:r>
              <a:rPr lang="fr-FR" sz="1200" b="1" i="1" dirty="0">
                <a:solidFill>
                  <a:srgbClr val="00497E"/>
                </a:solidFill>
                <a:latin typeface="Arial" panose="020B0604020202020204" pitchFamily="34" charset="0"/>
                <a:cs typeface="Arial" panose="020B0604020202020204" pitchFamily="34" charset="0"/>
              </a:rPr>
              <a:t>Plaie </a:t>
            </a:r>
            <a:br>
              <a:rPr lang="fr-FR" sz="1200" b="1" i="1" dirty="0">
                <a:solidFill>
                  <a:srgbClr val="00497E"/>
                </a:solidFill>
                <a:latin typeface="Arial" panose="020B0604020202020204" pitchFamily="34" charset="0"/>
                <a:cs typeface="Arial" panose="020B0604020202020204" pitchFamily="34" charset="0"/>
              </a:rPr>
            </a:br>
            <a:r>
              <a:rPr lang="fr-FR" sz="1200" b="1" i="1" dirty="0">
                <a:solidFill>
                  <a:srgbClr val="00497E"/>
                </a:solidFill>
                <a:latin typeface="Arial" panose="020B0604020202020204" pitchFamily="34" charset="0"/>
                <a:cs typeface="Arial" panose="020B0604020202020204" pitchFamily="34" charset="0"/>
              </a:rPr>
              <a:t>à l’abdomen</a:t>
            </a:r>
          </a:p>
        </p:txBody>
      </p:sp>
      <p:sp>
        <p:nvSpPr>
          <p:cNvPr id="97" name="ZoneTexte 96">
            <a:extLst>
              <a:ext uri="{FF2B5EF4-FFF2-40B4-BE49-F238E27FC236}">
                <a16:creationId xmlns:a16="http://schemas.microsoft.com/office/drawing/2014/main" id="{CA6096CA-28CF-9855-C25F-53D3931EFE59}"/>
              </a:ext>
            </a:extLst>
          </p:cNvPr>
          <p:cNvSpPr txBox="1"/>
          <p:nvPr/>
        </p:nvSpPr>
        <p:spPr>
          <a:xfrm>
            <a:off x="8673590" y="4386360"/>
            <a:ext cx="1075252" cy="461665"/>
          </a:xfrm>
          <a:prstGeom prst="rect">
            <a:avLst/>
          </a:prstGeom>
          <a:noFill/>
        </p:spPr>
        <p:txBody>
          <a:bodyPr wrap="square" rtlCol="0">
            <a:spAutoFit/>
          </a:bodyPr>
          <a:lstStyle>
            <a:defPPr>
              <a:defRPr lang="fr-FR"/>
            </a:defPPr>
            <a:lvl1pPr algn="ctr">
              <a:defRPr sz="1050" b="1" i="1">
                <a:solidFill>
                  <a:srgbClr val="00529B"/>
                </a:solidFill>
                <a:latin typeface="Arial" panose="020B0604020202020204" pitchFamily="34" charset="0"/>
                <a:cs typeface="Arial" panose="020B0604020202020204" pitchFamily="34" charset="0"/>
              </a:defRPr>
            </a:lvl1pPr>
          </a:lstStyle>
          <a:p>
            <a:r>
              <a:rPr lang="fr-FR" sz="1200" dirty="0">
                <a:solidFill>
                  <a:srgbClr val="00497E"/>
                </a:solidFill>
              </a:rPr>
              <a:t>Plaie </a:t>
            </a:r>
          </a:p>
          <a:p>
            <a:r>
              <a:rPr lang="fr-FR" sz="1200" dirty="0">
                <a:solidFill>
                  <a:srgbClr val="00497E"/>
                </a:solidFill>
              </a:rPr>
              <a:t>à l’œil</a:t>
            </a:r>
          </a:p>
        </p:txBody>
      </p:sp>
      <p:sp>
        <p:nvSpPr>
          <p:cNvPr id="98" name="ZoneTexte 97">
            <a:extLst>
              <a:ext uri="{FF2B5EF4-FFF2-40B4-BE49-F238E27FC236}">
                <a16:creationId xmlns:a16="http://schemas.microsoft.com/office/drawing/2014/main" id="{74487725-3B22-3403-DDBE-1D1FE161E478}"/>
              </a:ext>
            </a:extLst>
          </p:cNvPr>
          <p:cNvSpPr txBox="1"/>
          <p:nvPr/>
        </p:nvSpPr>
        <p:spPr>
          <a:xfrm>
            <a:off x="9838279" y="4386360"/>
            <a:ext cx="1035643" cy="461665"/>
          </a:xfrm>
          <a:prstGeom prst="rect">
            <a:avLst/>
          </a:prstGeom>
          <a:noFill/>
        </p:spPr>
        <p:txBody>
          <a:bodyPr wrap="square" rtlCol="0">
            <a:spAutoFit/>
          </a:bodyPr>
          <a:lstStyle/>
          <a:p>
            <a:pPr algn="ctr"/>
            <a:r>
              <a:rPr lang="fr-FR" sz="1200" b="1" i="1" dirty="0">
                <a:solidFill>
                  <a:srgbClr val="00497E"/>
                </a:solidFill>
                <a:latin typeface="Arial" panose="020B0604020202020204" pitchFamily="34" charset="0"/>
                <a:cs typeface="Arial" panose="020B0604020202020204" pitchFamily="34" charset="0"/>
              </a:rPr>
              <a:t>Toute </a:t>
            </a:r>
          </a:p>
          <a:p>
            <a:pPr algn="ctr"/>
            <a:r>
              <a:rPr lang="fr-FR" sz="1200" b="1" i="1" dirty="0">
                <a:solidFill>
                  <a:srgbClr val="00497E"/>
                </a:solidFill>
                <a:latin typeface="Arial" panose="020B0604020202020204" pitchFamily="34" charset="0"/>
                <a:cs typeface="Arial" panose="020B0604020202020204" pitchFamily="34" charset="0"/>
              </a:rPr>
              <a:t>autre plaie </a:t>
            </a:r>
          </a:p>
        </p:txBody>
      </p:sp>
      <p:pic>
        <p:nvPicPr>
          <p:cNvPr id="99" name="Picture 6">
            <a:extLst>
              <a:ext uri="{FF2B5EF4-FFF2-40B4-BE49-F238E27FC236}">
                <a16:creationId xmlns:a16="http://schemas.microsoft.com/office/drawing/2014/main" id="{1DF753C2-E62E-9D61-A127-D8DDC8595B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72762" y="5056233"/>
            <a:ext cx="627091" cy="627091"/>
          </a:xfrm>
          <a:prstGeom prst="rect">
            <a:avLst/>
          </a:prstGeom>
          <a:noFill/>
          <a:extLst>
            <a:ext uri="{909E8E84-426E-40DD-AFC4-6F175D3DCCD1}">
              <a14:hiddenFill xmlns:a14="http://schemas.microsoft.com/office/drawing/2010/main">
                <a:solidFill>
                  <a:srgbClr val="FFFFFF"/>
                </a:solidFill>
              </a14:hiddenFill>
            </a:ext>
          </a:extLst>
        </p:spPr>
      </p:pic>
      <p:sp>
        <p:nvSpPr>
          <p:cNvPr id="100" name="ZoneTexte 99">
            <a:extLst>
              <a:ext uri="{FF2B5EF4-FFF2-40B4-BE49-F238E27FC236}">
                <a16:creationId xmlns:a16="http://schemas.microsoft.com/office/drawing/2014/main" id="{C76ACBF9-6AB0-53C1-E3B5-26E4CA7FB426}"/>
              </a:ext>
            </a:extLst>
          </p:cNvPr>
          <p:cNvSpPr txBox="1"/>
          <p:nvPr/>
        </p:nvSpPr>
        <p:spPr>
          <a:xfrm>
            <a:off x="6117173" y="5773107"/>
            <a:ext cx="938268" cy="306467"/>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fr-FR"/>
            </a:defPPr>
            <a:lvl1pPr algn="just">
              <a:defRPr sz="1050" b="1">
                <a:solidFill>
                  <a:srgbClr val="00497E"/>
                </a:solidFill>
                <a:latin typeface="Arial" panose="020B0604020202020204" pitchFamily="34" charset="0"/>
                <a:cs typeface="Arial" panose="020B0604020202020204" pitchFamily="34" charset="0"/>
              </a:defRPr>
            </a:lvl1pPr>
          </a:lstStyle>
          <a:p>
            <a:pPr algn="ctr"/>
            <a:r>
              <a:rPr lang="fr-FR" sz="1200" dirty="0"/>
              <a:t>Protéger</a:t>
            </a:r>
            <a:endParaRPr lang="en-US" sz="1200" dirty="0"/>
          </a:p>
        </p:txBody>
      </p:sp>
      <p:sp>
        <p:nvSpPr>
          <p:cNvPr id="101" name="ZoneTexte 100">
            <a:extLst>
              <a:ext uri="{FF2B5EF4-FFF2-40B4-BE49-F238E27FC236}">
                <a16:creationId xmlns:a16="http://schemas.microsoft.com/office/drawing/2014/main" id="{4A0971AA-30A6-9366-7925-7A7A430E17B0}"/>
              </a:ext>
            </a:extLst>
          </p:cNvPr>
          <p:cNvSpPr txBox="1"/>
          <p:nvPr/>
        </p:nvSpPr>
        <p:spPr>
          <a:xfrm>
            <a:off x="7322377" y="5773107"/>
            <a:ext cx="1071629" cy="510778"/>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fr-FR"/>
            </a:defPPr>
            <a:lvl1pPr algn="just">
              <a:defRPr sz="1050" b="1">
                <a:solidFill>
                  <a:srgbClr val="00497E"/>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fr-FR" sz="1200" dirty="0"/>
              <a:t>Alerter </a:t>
            </a:r>
          </a:p>
          <a:p>
            <a:pPr algn="ctr"/>
            <a:r>
              <a:rPr lang="fr-FR" sz="1200" dirty="0"/>
              <a:t>les secours</a:t>
            </a:r>
            <a:endParaRPr lang="en-US" sz="1200" dirty="0"/>
          </a:p>
        </p:txBody>
      </p:sp>
      <p:pic>
        <p:nvPicPr>
          <p:cNvPr id="102" name="Picture 8">
            <a:extLst>
              <a:ext uri="{FF2B5EF4-FFF2-40B4-BE49-F238E27FC236}">
                <a16:creationId xmlns:a16="http://schemas.microsoft.com/office/drawing/2014/main" id="{08D650C8-F5D0-2B21-0AE7-9B2045FB2F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41001" y="5105287"/>
            <a:ext cx="551023" cy="551023"/>
          </a:xfrm>
          <a:prstGeom prst="rect">
            <a:avLst/>
          </a:prstGeom>
          <a:noFill/>
          <a:extLst>
            <a:ext uri="{909E8E84-426E-40DD-AFC4-6F175D3DCCD1}">
              <a14:hiddenFill xmlns:a14="http://schemas.microsoft.com/office/drawing/2010/main">
                <a:solidFill>
                  <a:srgbClr val="FFFFFF"/>
                </a:solidFill>
              </a14:hiddenFill>
            </a:ext>
          </a:extLst>
        </p:spPr>
      </p:pic>
      <p:sp>
        <p:nvSpPr>
          <p:cNvPr id="103" name="ZoneTexte 102">
            <a:extLst>
              <a:ext uri="{FF2B5EF4-FFF2-40B4-BE49-F238E27FC236}">
                <a16:creationId xmlns:a16="http://schemas.microsoft.com/office/drawing/2014/main" id="{5B59AD3A-0B4A-B8D2-1B26-5DFFBCEE5E98}"/>
              </a:ext>
            </a:extLst>
          </p:cNvPr>
          <p:cNvSpPr txBox="1"/>
          <p:nvPr/>
        </p:nvSpPr>
        <p:spPr>
          <a:xfrm>
            <a:off x="8665274" y="5773107"/>
            <a:ext cx="1702476" cy="306467"/>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fr-FR"/>
            </a:defPPr>
            <a:lvl1pPr algn="just">
              <a:defRPr sz="1050" b="1">
                <a:solidFill>
                  <a:srgbClr val="00497E"/>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fr-FR" sz="1200" dirty="0"/>
              <a:t>Surveiller la victime</a:t>
            </a:r>
            <a:endParaRPr lang="en-US" sz="1200" dirty="0"/>
          </a:p>
        </p:txBody>
      </p:sp>
      <p:pic>
        <p:nvPicPr>
          <p:cNvPr id="125" name="Image 124">
            <a:extLst>
              <a:ext uri="{FF2B5EF4-FFF2-40B4-BE49-F238E27FC236}">
                <a16:creationId xmlns:a16="http://schemas.microsoft.com/office/drawing/2014/main" id="{F1FC7C76-5407-3A81-85EE-0426214231AB}"/>
              </a:ext>
            </a:extLst>
          </p:cNvPr>
          <p:cNvPicPr>
            <a:picLocks noChangeAspect="1"/>
          </p:cNvPicPr>
          <p:nvPr/>
        </p:nvPicPr>
        <p:blipFill>
          <a:blip r:embed="rId16">
            <a:duotone>
              <a:schemeClr val="accent1">
                <a:shade val="45000"/>
                <a:satMod val="135000"/>
              </a:schemeClr>
              <a:prstClr val="white"/>
            </a:duotone>
          </a:blip>
          <a:stretch>
            <a:fillRect/>
          </a:stretch>
        </p:blipFill>
        <p:spPr>
          <a:xfrm>
            <a:off x="7574067" y="5065410"/>
            <a:ext cx="568248" cy="568248"/>
          </a:xfrm>
          <a:prstGeom prst="rect">
            <a:avLst/>
          </a:prstGeom>
        </p:spPr>
      </p:pic>
      <p:sp>
        <p:nvSpPr>
          <p:cNvPr id="6" name="ZoneTexte 5">
            <a:extLst>
              <a:ext uri="{FF2B5EF4-FFF2-40B4-BE49-F238E27FC236}">
                <a16:creationId xmlns:a16="http://schemas.microsoft.com/office/drawing/2014/main" id="{F396CC51-679D-BB45-D17F-40324B0E5112}"/>
              </a:ext>
            </a:extLst>
          </p:cNvPr>
          <p:cNvSpPr txBox="1"/>
          <p:nvPr/>
        </p:nvSpPr>
        <p:spPr>
          <a:xfrm>
            <a:off x="6139516" y="2117489"/>
            <a:ext cx="5286135" cy="338554"/>
          </a:xfrm>
          <a:prstGeom prst="rect">
            <a:avLst/>
          </a:prstGeom>
          <a:noFill/>
        </p:spPr>
        <p:txBody>
          <a:bodyPr wrap="square" rtlCol="0">
            <a:spAutoFit/>
          </a:bodyPr>
          <a:lstStyle/>
          <a:p>
            <a:r>
              <a:rPr lang="en-US" sz="1600" b="1" dirty="0">
                <a:solidFill>
                  <a:srgbClr val="BA242C"/>
                </a:solidFill>
                <a:latin typeface="Arial" panose="020B0604020202020204" pitchFamily="34" charset="0"/>
                <a:cs typeface="Arial" panose="020B0604020202020204" pitchFamily="34" charset="0"/>
              </a:rPr>
              <a:t>PRINCIPE D’ACTION</a:t>
            </a:r>
          </a:p>
        </p:txBody>
      </p:sp>
    </p:spTree>
    <p:extLst>
      <p:ext uri="{BB962C8B-B14F-4D97-AF65-F5344CB8AC3E}">
        <p14:creationId xmlns:p14="http://schemas.microsoft.com/office/powerpoint/2010/main" val="405282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par>
                                <p:cTn id="25" presetID="10"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par>
                                <p:cTn id="28" presetID="10" presetClass="entr" presetSubtype="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par>
                                <p:cTn id="53" presetID="10" presetClass="entr" presetSubtype="0"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par>
                                <p:cTn id="56" presetID="10" presetClass="entr" presetSubtype="0" fill="hold"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nodeType="with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fade">
                                      <p:cBhvr>
                                        <p:cTn id="61" dur="500"/>
                                        <p:tgtEl>
                                          <p:spTgt spid="9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5"/>
                                        </p:tgtEl>
                                        <p:attrNameLst>
                                          <p:attrName>style.visibility</p:attrName>
                                        </p:attrNameLst>
                                      </p:cBhvr>
                                      <p:to>
                                        <p:strVal val="visible"/>
                                      </p:to>
                                    </p:set>
                                    <p:animEffect transition="in" filter="fade">
                                      <p:cBhvr>
                                        <p:cTn id="64" dur="500"/>
                                        <p:tgtEl>
                                          <p:spTgt spid="9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fade">
                                      <p:cBhvr>
                                        <p:cTn id="67" dur="500"/>
                                        <p:tgtEl>
                                          <p:spTgt spid="9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fade">
                                      <p:cBhvr>
                                        <p:cTn id="70" dur="500"/>
                                        <p:tgtEl>
                                          <p:spTgt spid="9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8"/>
                                        </p:tgtEl>
                                        <p:attrNameLst>
                                          <p:attrName>style.visibility</p:attrName>
                                        </p:attrNameLst>
                                      </p:cBhvr>
                                      <p:to>
                                        <p:strVal val="visible"/>
                                      </p:to>
                                    </p:set>
                                    <p:animEffect transition="in" filter="fade">
                                      <p:cBhvr>
                                        <p:cTn id="73" dur="500"/>
                                        <p:tgtEl>
                                          <p:spTgt spid="98"/>
                                        </p:tgtEl>
                                      </p:cBhvr>
                                    </p:animEffect>
                                  </p:childTnLst>
                                </p:cTn>
                              </p:par>
                              <p:par>
                                <p:cTn id="74" presetID="10" presetClass="entr" presetSubtype="0" fill="hold" nodeType="withEffect">
                                  <p:stCondLst>
                                    <p:cond delay="0"/>
                                  </p:stCondLst>
                                  <p:childTnLst>
                                    <p:set>
                                      <p:cBhvr>
                                        <p:cTn id="75" dur="1" fill="hold">
                                          <p:stCondLst>
                                            <p:cond delay="0"/>
                                          </p:stCondLst>
                                        </p:cTn>
                                        <p:tgtEl>
                                          <p:spTgt spid="99"/>
                                        </p:tgtEl>
                                        <p:attrNameLst>
                                          <p:attrName>style.visibility</p:attrName>
                                        </p:attrNameLst>
                                      </p:cBhvr>
                                      <p:to>
                                        <p:strVal val="visible"/>
                                      </p:to>
                                    </p:set>
                                    <p:animEffect transition="in" filter="fade">
                                      <p:cBhvr>
                                        <p:cTn id="76" dur="500"/>
                                        <p:tgtEl>
                                          <p:spTgt spid="9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fade">
                                      <p:cBhvr>
                                        <p:cTn id="79" dur="500"/>
                                        <p:tgtEl>
                                          <p:spTgt spid="10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1"/>
                                        </p:tgtEl>
                                        <p:attrNameLst>
                                          <p:attrName>style.visibility</p:attrName>
                                        </p:attrNameLst>
                                      </p:cBhvr>
                                      <p:to>
                                        <p:strVal val="visible"/>
                                      </p:to>
                                    </p:set>
                                    <p:animEffect transition="in" filter="fade">
                                      <p:cBhvr>
                                        <p:cTn id="82" dur="500"/>
                                        <p:tgtEl>
                                          <p:spTgt spid="101"/>
                                        </p:tgtEl>
                                      </p:cBhvr>
                                    </p:animEffect>
                                  </p:childTnLst>
                                </p:cTn>
                              </p:par>
                              <p:par>
                                <p:cTn id="83" presetID="10" presetClass="entr" presetSubtype="0" fill="hold" nodeType="withEffect">
                                  <p:stCondLst>
                                    <p:cond delay="0"/>
                                  </p:stCondLst>
                                  <p:childTnLst>
                                    <p:set>
                                      <p:cBhvr>
                                        <p:cTn id="84" dur="1" fill="hold">
                                          <p:stCondLst>
                                            <p:cond delay="0"/>
                                          </p:stCondLst>
                                        </p:cTn>
                                        <p:tgtEl>
                                          <p:spTgt spid="102"/>
                                        </p:tgtEl>
                                        <p:attrNameLst>
                                          <p:attrName>style.visibility</p:attrName>
                                        </p:attrNameLst>
                                      </p:cBhvr>
                                      <p:to>
                                        <p:strVal val="visible"/>
                                      </p:to>
                                    </p:set>
                                    <p:animEffect transition="in" filter="fade">
                                      <p:cBhvr>
                                        <p:cTn id="85" dur="500"/>
                                        <p:tgtEl>
                                          <p:spTgt spid="10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3"/>
                                        </p:tgtEl>
                                        <p:attrNameLst>
                                          <p:attrName>style.visibility</p:attrName>
                                        </p:attrNameLst>
                                      </p:cBhvr>
                                      <p:to>
                                        <p:strVal val="visible"/>
                                      </p:to>
                                    </p:set>
                                    <p:animEffect transition="in" filter="fade">
                                      <p:cBhvr>
                                        <p:cTn id="88" dur="500"/>
                                        <p:tgtEl>
                                          <p:spTgt spid="103"/>
                                        </p:tgtEl>
                                      </p:cBhvr>
                                    </p:animEffect>
                                  </p:childTnLst>
                                </p:cTn>
                              </p:par>
                              <p:par>
                                <p:cTn id="89" presetID="10" presetClass="entr" presetSubtype="0" fill="hold" nodeType="with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fade">
                                      <p:cBhvr>
                                        <p:cTn id="9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87" grpId="0"/>
      <p:bldP spid="88" grpId="0" animBg="1"/>
      <p:bldP spid="89" grpId="0" animBg="1"/>
      <p:bldP spid="90" grpId="0" animBg="1"/>
      <p:bldP spid="95" grpId="0"/>
      <p:bldP spid="96" grpId="0"/>
      <p:bldP spid="97" grpId="0"/>
      <p:bldP spid="98" grpId="0"/>
      <p:bldP spid="100" grpId="0" animBg="1"/>
      <p:bldP spid="101" grpId="0" animBg="1"/>
      <p:bldP spid="103" grpId="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8C026AA-7551-ED24-8153-4647728EDEB6}"/>
              </a:ext>
            </a:extLst>
          </p:cNvPr>
          <p:cNvSpPr>
            <a:spLocks noGrp="1"/>
          </p:cNvSpPr>
          <p:nvPr>
            <p:ph type="body" sz="quarter" idx="10"/>
          </p:nvPr>
        </p:nvSpPr>
        <p:spPr/>
        <p:txBody>
          <a:bodyPr/>
          <a:lstStyle/>
          <a:p>
            <a:r>
              <a:rPr lang="fr-FR" dirty="0"/>
              <a:t>La plaie est une </a:t>
            </a:r>
            <a:r>
              <a:rPr lang="fr-FR" b="1" dirty="0">
                <a:solidFill>
                  <a:srgbClr val="BA242C"/>
                </a:solidFill>
              </a:rPr>
              <a:t>lésion de la peau </a:t>
            </a:r>
            <a:r>
              <a:rPr lang="fr-FR" dirty="0"/>
              <a:t>avec une atteinte possible des tissus situés dessous. </a:t>
            </a:r>
            <a:br>
              <a:rPr lang="fr-FR" dirty="0"/>
            </a:br>
            <a:r>
              <a:rPr lang="fr-FR" dirty="0"/>
              <a:t>Elle peut être qualifiée de </a:t>
            </a:r>
            <a:r>
              <a:rPr lang="fr-FR" b="1" dirty="0">
                <a:solidFill>
                  <a:srgbClr val="BA242C"/>
                </a:solidFill>
              </a:rPr>
              <a:t>« plaie simple » </a:t>
            </a:r>
            <a:r>
              <a:rPr lang="fr-FR" dirty="0"/>
              <a:t>ou de </a:t>
            </a:r>
            <a:r>
              <a:rPr lang="fr-FR" b="1" dirty="0">
                <a:solidFill>
                  <a:srgbClr val="BA242C"/>
                </a:solidFill>
              </a:rPr>
              <a:t>« plaie grave ».</a:t>
            </a:r>
          </a:p>
        </p:txBody>
      </p:sp>
      <p:sp>
        <p:nvSpPr>
          <p:cNvPr id="3" name="Espace réservé du texte 2">
            <a:extLst>
              <a:ext uri="{FF2B5EF4-FFF2-40B4-BE49-F238E27FC236}">
                <a16:creationId xmlns:a16="http://schemas.microsoft.com/office/drawing/2014/main" id="{F5AB2CF9-88F8-976D-93B7-32CD30BF48AC}"/>
              </a:ext>
            </a:extLst>
          </p:cNvPr>
          <p:cNvSpPr>
            <a:spLocks noGrp="1"/>
          </p:cNvSpPr>
          <p:nvPr>
            <p:ph type="body" sz="quarter" idx="11"/>
          </p:nvPr>
        </p:nvSpPr>
        <p:spPr/>
        <p:txBody>
          <a:bodyPr/>
          <a:lstStyle/>
          <a:p>
            <a:r>
              <a:rPr lang="fr-FR" dirty="0"/>
              <a:t>Les plaies</a:t>
            </a:r>
          </a:p>
        </p:txBody>
      </p:sp>
      <p:sp>
        <p:nvSpPr>
          <p:cNvPr id="65" name="ZoneTexte 64">
            <a:extLst>
              <a:ext uri="{FF2B5EF4-FFF2-40B4-BE49-F238E27FC236}">
                <a16:creationId xmlns:a16="http://schemas.microsoft.com/office/drawing/2014/main" id="{CE703471-C5C7-F44F-64C9-3DF4CD716058}"/>
              </a:ext>
            </a:extLst>
          </p:cNvPr>
          <p:cNvSpPr txBox="1"/>
          <p:nvPr/>
        </p:nvSpPr>
        <p:spPr>
          <a:xfrm>
            <a:off x="475011" y="2117489"/>
            <a:ext cx="3450638" cy="338554"/>
          </a:xfrm>
          <a:prstGeom prst="rect">
            <a:avLst/>
          </a:prstGeom>
          <a:noFill/>
        </p:spPr>
        <p:txBody>
          <a:bodyPr wrap="square" rtlCol="0">
            <a:spAutoFit/>
          </a:bodyPr>
          <a:lstStyle/>
          <a:p>
            <a:pPr algn="ctr"/>
            <a:r>
              <a:rPr lang="en-US" sz="1600" b="1" dirty="0">
                <a:solidFill>
                  <a:srgbClr val="BA242C"/>
                </a:solidFill>
                <a:latin typeface="Arial" panose="020B0604020202020204" pitchFamily="34" charset="0"/>
                <a:cs typeface="Arial" panose="020B0604020202020204" pitchFamily="34" charset="0"/>
              </a:rPr>
              <a:t>PLAIE SIMPLE</a:t>
            </a:r>
          </a:p>
        </p:txBody>
      </p:sp>
      <p:sp>
        <p:nvSpPr>
          <p:cNvPr id="107" name="Rectangle : coins arrondis 106">
            <a:extLst>
              <a:ext uri="{FF2B5EF4-FFF2-40B4-BE49-F238E27FC236}">
                <a16:creationId xmlns:a16="http://schemas.microsoft.com/office/drawing/2014/main" id="{2BDA1B1E-BAB4-C7B5-D921-08B06E6C3AB8}"/>
              </a:ext>
            </a:extLst>
          </p:cNvPr>
          <p:cNvSpPr/>
          <p:nvPr/>
        </p:nvSpPr>
        <p:spPr>
          <a:xfrm>
            <a:off x="4646223" y="2851565"/>
            <a:ext cx="3570792" cy="380570"/>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08" name="Rectangle : coins arrondis 107">
            <a:extLst>
              <a:ext uri="{FF2B5EF4-FFF2-40B4-BE49-F238E27FC236}">
                <a16:creationId xmlns:a16="http://schemas.microsoft.com/office/drawing/2014/main" id="{FAD34D74-A326-5217-3F17-9537E562D8A3}"/>
              </a:ext>
            </a:extLst>
          </p:cNvPr>
          <p:cNvSpPr/>
          <p:nvPr/>
        </p:nvSpPr>
        <p:spPr>
          <a:xfrm>
            <a:off x="4403213" y="2717803"/>
            <a:ext cx="801258" cy="814638"/>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09" name="Picture 10">
            <a:extLst>
              <a:ext uri="{FF2B5EF4-FFF2-40B4-BE49-F238E27FC236}">
                <a16:creationId xmlns:a16="http://schemas.microsoft.com/office/drawing/2014/main" id="{73CA2F81-4159-684D-6177-A3ABD9CBD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128" y="2799408"/>
            <a:ext cx="651428" cy="65142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0" name="ZoneTexte 109">
            <a:extLst>
              <a:ext uri="{FF2B5EF4-FFF2-40B4-BE49-F238E27FC236}">
                <a16:creationId xmlns:a16="http://schemas.microsoft.com/office/drawing/2014/main" id="{EE1D1F55-27B4-9A21-E086-35D16E350245}"/>
              </a:ext>
            </a:extLst>
          </p:cNvPr>
          <p:cNvSpPr txBox="1"/>
          <p:nvPr/>
        </p:nvSpPr>
        <p:spPr>
          <a:xfrm>
            <a:off x="5390197" y="2921292"/>
            <a:ext cx="1659990" cy="276999"/>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r>
              <a:rPr lang="fr-FR" sz="1200" dirty="0">
                <a:solidFill>
                  <a:srgbClr val="00497E"/>
                </a:solidFill>
              </a:rPr>
              <a:t>Se</a:t>
            </a:r>
            <a:r>
              <a:rPr lang="fr-FR" sz="1200" b="0" dirty="0">
                <a:solidFill>
                  <a:srgbClr val="00497E"/>
                </a:solidFill>
              </a:rPr>
              <a:t> </a:t>
            </a:r>
            <a:r>
              <a:rPr lang="fr-FR" sz="1200" dirty="0">
                <a:solidFill>
                  <a:srgbClr val="00497E"/>
                </a:solidFill>
              </a:rPr>
              <a:t>laver les mains</a:t>
            </a:r>
            <a:endParaRPr lang="en-US" sz="1200" b="0" dirty="0">
              <a:solidFill>
                <a:srgbClr val="00497E"/>
              </a:solidFill>
            </a:endParaRPr>
          </a:p>
        </p:txBody>
      </p:sp>
      <p:sp>
        <p:nvSpPr>
          <p:cNvPr id="111" name="Rectangle : coins arrondis 110">
            <a:extLst>
              <a:ext uri="{FF2B5EF4-FFF2-40B4-BE49-F238E27FC236}">
                <a16:creationId xmlns:a16="http://schemas.microsoft.com/office/drawing/2014/main" id="{3F5F7D3F-4CAD-2089-D26D-CF322543A188}"/>
              </a:ext>
            </a:extLst>
          </p:cNvPr>
          <p:cNvSpPr/>
          <p:nvPr/>
        </p:nvSpPr>
        <p:spPr>
          <a:xfrm>
            <a:off x="4711948" y="3800538"/>
            <a:ext cx="3492979" cy="468000"/>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12" name="ZoneTexte 111">
            <a:extLst>
              <a:ext uri="{FF2B5EF4-FFF2-40B4-BE49-F238E27FC236}">
                <a16:creationId xmlns:a16="http://schemas.microsoft.com/office/drawing/2014/main" id="{96C2A079-4C62-94D2-F8A4-8C2A200D66FC}"/>
              </a:ext>
            </a:extLst>
          </p:cNvPr>
          <p:cNvSpPr txBox="1"/>
          <p:nvPr/>
        </p:nvSpPr>
        <p:spPr>
          <a:xfrm>
            <a:off x="5400103" y="3803706"/>
            <a:ext cx="2438683" cy="461665"/>
          </a:xfrm>
          <a:prstGeom prst="rect">
            <a:avLst/>
          </a:prstGeom>
          <a:noFill/>
        </p:spPr>
        <p:txBody>
          <a:bodyPr wrap="square" rtlCol="0">
            <a:spAutoFit/>
          </a:bodyPr>
          <a:lstStyle>
            <a:defPPr>
              <a:defRPr lang="fr-FR"/>
            </a:defPPr>
            <a:lvl1pPr>
              <a:defRPr sz="1100" b="1" i="1">
                <a:solidFill>
                  <a:srgbClr val="00529B"/>
                </a:solidFill>
                <a:latin typeface="Arial" panose="020B0604020202020204" pitchFamily="34" charset="0"/>
                <a:cs typeface="Arial" panose="020B0604020202020204" pitchFamily="34" charset="0"/>
              </a:defRPr>
            </a:lvl1pPr>
          </a:lstStyle>
          <a:p>
            <a:r>
              <a:rPr lang="fr-FR" sz="1200" dirty="0">
                <a:solidFill>
                  <a:srgbClr val="00497E"/>
                </a:solidFill>
              </a:rPr>
              <a:t>Nettoyer la plaie en rinçant </a:t>
            </a:r>
            <a:br>
              <a:rPr lang="fr-FR" sz="1200" dirty="0">
                <a:solidFill>
                  <a:srgbClr val="00497E"/>
                </a:solidFill>
              </a:rPr>
            </a:br>
            <a:r>
              <a:rPr lang="fr-FR" sz="1200" dirty="0">
                <a:solidFill>
                  <a:srgbClr val="00497E"/>
                </a:solidFill>
              </a:rPr>
              <a:t>abondamment à l'eau courante</a:t>
            </a:r>
            <a:endParaRPr lang="en-US" sz="1200" dirty="0">
              <a:solidFill>
                <a:srgbClr val="00497E"/>
              </a:solidFill>
            </a:endParaRPr>
          </a:p>
        </p:txBody>
      </p:sp>
      <p:sp>
        <p:nvSpPr>
          <p:cNvPr id="113" name="Rectangle : coins arrondis 112">
            <a:extLst>
              <a:ext uri="{FF2B5EF4-FFF2-40B4-BE49-F238E27FC236}">
                <a16:creationId xmlns:a16="http://schemas.microsoft.com/office/drawing/2014/main" id="{3879804E-FA87-6F62-DF18-4DE95829ED0B}"/>
              </a:ext>
            </a:extLst>
          </p:cNvPr>
          <p:cNvSpPr/>
          <p:nvPr/>
        </p:nvSpPr>
        <p:spPr>
          <a:xfrm>
            <a:off x="4711518" y="4721385"/>
            <a:ext cx="3493409" cy="373207"/>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14" name="ZoneTexte 113">
            <a:extLst>
              <a:ext uri="{FF2B5EF4-FFF2-40B4-BE49-F238E27FC236}">
                <a16:creationId xmlns:a16="http://schemas.microsoft.com/office/drawing/2014/main" id="{DD88527D-52B8-A59D-B12A-FAF7C39AFCA4}"/>
              </a:ext>
            </a:extLst>
          </p:cNvPr>
          <p:cNvSpPr txBox="1"/>
          <p:nvPr/>
        </p:nvSpPr>
        <p:spPr>
          <a:xfrm>
            <a:off x="5346857" y="4769489"/>
            <a:ext cx="1110746" cy="276999"/>
          </a:xfrm>
          <a:prstGeom prst="rect">
            <a:avLst/>
          </a:prstGeom>
          <a:noFill/>
        </p:spPr>
        <p:txBody>
          <a:bodyPr wrap="square" rtlCol="0">
            <a:spAutoFit/>
          </a:bodyPr>
          <a:lstStyle>
            <a:defPPr>
              <a:defRPr lang="fr-FR"/>
            </a:defPPr>
            <a:lvl1pPr>
              <a:defRPr sz="1100" b="1" i="1">
                <a:solidFill>
                  <a:srgbClr val="00529B"/>
                </a:solidFill>
                <a:latin typeface="Arial" panose="020B0604020202020204" pitchFamily="34" charset="0"/>
                <a:cs typeface="Arial" panose="020B0604020202020204" pitchFamily="34" charset="0"/>
              </a:defRPr>
            </a:lvl1pPr>
          </a:lstStyle>
          <a:p>
            <a:r>
              <a:rPr lang="fr-FR" sz="1200" dirty="0">
                <a:solidFill>
                  <a:srgbClr val="00497E"/>
                </a:solidFill>
              </a:rPr>
              <a:t>Désinfecter</a:t>
            </a:r>
            <a:endParaRPr lang="en-US" sz="1200" dirty="0">
              <a:solidFill>
                <a:srgbClr val="00497E"/>
              </a:solidFill>
            </a:endParaRPr>
          </a:p>
        </p:txBody>
      </p:sp>
      <p:sp>
        <p:nvSpPr>
          <p:cNvPr id="115" name="Rectangle : coins arrondis 114">
            <a:extLst>
              <a:ext uri="{FF2B5EF4-FFF2-40B4-BE49-F238E27FC236}">
                <a16:creationId xmlns:a16="http://schemas.microsoft.com/office/drawing/2014/main" id="{C97B5FD5-6212-20FC-3C33-9BFAB01C761C}"/>
              </a:ext>
            </a:extLst>
          </p:cNvPr>
          <p:cNvSpPr/>
          <p:nvPr/>
        </p:nvSpPr>
        <p:spPr>
          <a:xfrm>
            <a:off x="4395539" y="3653985"/>
            <a:ext cx="825141" cy="76110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16" name="Picture 14">
            <a:extLst>
              <a:ext uri="{FF2B5EF4-FFF2-40B4-BE49-F238E27FC236}">
                <a16:creationId xmlns:a16="http://schemas.microsoft.com/office/drawing/2014/main" id="{F860A0F4-698F-511D-023B-E19554DA6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746" y="3727175"/>
            <a:ext cx="614727" cy="61472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7" name="Rectangle : coins arrondis 116">
            <a:extLst>
              <a:ext uri="{FF2B5EF4-FFF2-40B4-BE49-F238E27FC236}">
                <a16:creationId xmlns:a16="http://schemas.microsoft.com/office/drawing/2014/main" id="{24E61A72-DBAB-D387-0DED-04058FA870C2}"/>
              </a:ext>
            </a:extLst>
          </p:cNvPr>
          <p:cNvSpPr/>
          <p:nvPr/>
        </p:nvSpPr>
        <p:spPr>
          <a:xfrm>
            <a:off x="4408558" y="4527435"/>
            <a:ext cx="804327" cy="761106"/>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18" name="Picture 12">
            <a:extLst>
              <a:ext uri="{FF2B5EF4-FFF2-40B4-BE49-F238E27FC236}">
                <a16:creationId xmlns:a16="http://schemas.microsoft.com/office/drawing/2014/main" id="{A2D82544-6E32-46A0-91FD-4B0C91012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526" y="4615793"/>
            <a:ext cx="584391" cy="584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9" name="Groupe 118">
            <a:extLst>
              <a:ext uri="{FF2B5EF4-FFF2-40B4-BE49-F238E27FC236}">
                <a16:creationId xmlns:a16="http://schemas.microsoft.com/office/drawing/2014/main" id="{ADC412A9-F6A5-9184-45CC-D139A8AFD131}"/>
              </a:ext>
            </a:extLst>
          </p:cNvPr>
          <p:cNvGrpSpPr/>
          <p:nvPr/>
        </p:nvGrpSpPr>
        <p:grpSpPr>
          <a:xfrm>
            <a:off x="4711517" y="5488125"/>
            <a:ext cx="3493410" cy="453559"/>
            <a:chOff x="8468040" y="5034408"/>
            <a:chExt cx="3963874" cy="453559"/>
          </a:xfrm>
        </p:grpSpPr>
        <p:sp>
          <p:nvSpPr>
            <p:cNvPr id="120" name="Rectangle : coins arrondis 119">
              <a:extLst>
                <a:ext uri="{FF2B5EF4-FFF2-40B4-BE49-F238E27FC236}">
                  <a16:creationId xmlns:a16="http://schemas.microsoft.com/office/drawing/2014/main" id="{AD761356-786A-A67A-E123-71BA2BAA9863}"/>
                </a:ext>
              </a:extLst>
            </p:cNvPr>
            <p:cNvSpPr/>
            <p:nvPr/>
          </p:nvSpPr>
          <p:spPr>
            <a:xfrm>
              <a:off x="8468040" y="5034408"/>
              <a:ext cx="3963874" cy="453559"/>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497E"/>
                </a:solidFill>
              </a:endParaRPr>
            </a:p>
          </p:txBody>
        </p:sp>
        <p:sp>
          <p:nvSpPr>
            <p:cNvPr id="121" name="ZoneTexte 120">
              <a:extLst>
                <a:ext uri="{FF2B5EF4-FFF2-40B4-BE49-F238E27FC236}">
                  <a16:creationId xmlns:a16="http://schemas.microsoft.com/office/drawing/2014/main" id="{8C83B97E-1925-DFFE-9DAB-8BD376EC79FA}"/>
                </a:ext>
              </a:extLst>
            </p:cNvPr>
            <p:cNvSpPr txBox="1"/>
            <p:nvPr/>
          </p:nvSpPr>
          <p:spPr>
            <a:xfrm>
              <a:off x="9179025" y="5138077"/>
              <a:ext cx="3201772" cy="276999"/>
            </a:xfrm>
            <a:prstGeom prst="rect">
              <a:avLst/>
            </a:prstGeom>
            <a:noFill/>
          </p:spPr>
          <p:txBody>
            <a:bodyPr wrap="square" rtlCol="0">
              <a:spAutoFit/>
            </a:bodyPr>
            <a:lstStyle>
              <a:defPPr>
                <a:defRPr lang="fr-FR"/>
              </a:defPPr>
              <a:lvl1pPr>
                <a:defRPr sz="1100" b="1" i="1">
                  <a:solidFill>
                    <a:srgbClr val="00529B"/>
                  </a:solidFill>
                  <a:latin typeface="Arial" panose="020B0604020202020204" pitchFamily="34" charset="0"/>
                  <a:cs typeface="Arial" panose="020B0604020202020204" pitchFamily="34" charset="0"/>
                </a:defRPr>
              </a:lvl1pPr>
            </a:lstStyle>
            <a:p>
              <a:r>
                <a:rPr lang="fr-FR" sz="1200" dirty="0">
                  <a:solidFill>
                    <a:srgbClr val="00497E"/>
                  </a:solidFill>
                </a:rPr>
                <a:t>Protéger par un pansement adhésif</a:t>
              </a:r>
              <a:endParaRPr lang="en-US" sz="1200" dirty="0">
                <a:solidFill>
                  <a:srgbClr val="00497E"/>
                </a:solidFill>
              </a:endParaRPr>
            </a:p>
          </p:txBody>
        </p:sp>
      </p:grpSp>
      <p:sp>
        <p:nvSpPr>
          <p:cNvPr id="122" name="Rectangle : coins arrondis 121">
            <a:extLst>
              <a:ext uri="{FF2B5EF4-FFF2-40B4-BE49-F238E27FC236}">
                <a16:creationId xmlns:a16="http://schemas.microsoft.com/office/drawing/2014/main" id="{9554B51B-05D1-AD4C-7750-6F93BF68CC4A}"/>
              </a:ext>
            </a:extLst>
          </p:cNvPr>
          <p:cNvSpPr/>
          <p:nvPr/>
        </p:nvSpPr>
        <p:spPr>
          <a:xfrm>
            <a:off x="4414373" y="5420206"/>
            <a:ext cx="807335" cy="76110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23" name="Picture 16">
            <a:extLst>
              <a:ext uri="{FF2B5EF4-FFF2-40B4-BE49-F238E27FC236}">
                <a16:creationId xmlns:a16="http://schemas.microsoft.com/office/drawing/2014/main" id="{7592F60A-B84F-5DB9-89B8-AF1CC4D1E5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0781" y="5513500"/>
            <a:ext cx="574519" cy="5745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4" name="ZoneTexte 123">
            <a:extLst>
              <a:ext uri="{FF2B5EF4-FFF2-40B4-BE49-F238E27FC236}">
                <a16:creationId xmlns:a16="http://schemas.microsoft.com/office/drawing/2014/main" id="{5D7B08BD-5D1A-3D7C-FEE7-0CF9E28DA583}"/>
              </a:ext>
            </a:extLst>
          </p:cNvPr>
          <p:cNvSpPr txBox="1"/>
          <p:nvPr/>
        </p:nvSpPr>
        <p:spPr>
          <a:xfrm>
            <a:off x="8817890" y="2799408"/>
            <a:ext cx="2795686" cy="190821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spcAft>
                <a:spcPts val="1200"/>
              </a:spcAft>
            </a:pPr>
            <a:r>
              <a:rPr lang="fr-FR" dirty="0">
                <a:solidFill>
                  <a:srgbClr val="BA242C"/>
                </a:solidFill>
              </a:rPr>
              <a:t>Avis médical si :</a:t>
            </a:r>
          </a:p>
          <a:p>
            <a:pPr marL="144463" indent="-128588" algn="l">
              <a:spcAft>
                <a:spcPts val="1200"/>
              </a:spcAft>
              <a:buFont typeface="Arial" panose="020B0604020202020204" pitchFamily="34" charset="0"/>
              <a:buChar char="•"/>
            </a:pPr>
            <a:r>
              <a:rPr lang="fr-FR" b="0" dirty="0">
                <a:solidFill>
                  <a:srgbClr val="BA242C"/>
                </a:solidFill>
              </a:rPr>
              <a:t>Souci avec la validité </a:t>
            </a:r>
            <a:br>
              <a:rPr lang="fr-FR" b="0" dirty="0">
                <a:solidFill>
                  <a:srgbClr val="BA242C"/>
                </a:solidFill>
              </a:rPr>
            </a:br>
            <a:r>
              <a:rPr lang="fr-FR" b="0" dirty="0">
                <a:solidFill>
                  <a:srgbClr val="BA242C"/>
                </a:solidFill>
              </a:rPr>
              <a:t>de la vaccination antitétanique</a:t>
            </a:r>
          </a:p>
          <a:p>
            <a:pPr marL="144463" indent="-128588" algn="l">
              <a:spcAft>
                <a:spcPts val="1200"/>
              </a:spcAft>
              <a:buFont typeface="Arial" panose="020B0604020202020204" pitchFamily="34" charset="0"/>
              <a:buChar char="•"/>
            </a:pPr>
            <a:r>
              <a:rPr lang="fr-FR" b="0" dirty="0">
                <a:solidFill>
                  <a:srgbClr val="BA242C"/>
                </a:solidFill>
              </a:rPr>
              <a:t>Apparition dans les jours </a:t>
            </a:r>
            <a:br>
              <a:rPr lang="fr-FR" b="0" dirty="0">
                <a:solidFill>
                  <a:srgbClr val="BA242C"/>
                </a:solidFill>
              </a:rPr>
            </a:br>
            <a:r>
              <a:rPr lang="fr-FR" b="0" dirty="0">
                <a:solidFill>
                  <a:srgbClr val="BA242C"/>
                </a:solidFill>
              </a:rPr>
              <a:t>qui suivent de fièvre, </a:t>
            </a:r>
            <a:br>
              <a:rPr lang="fr-FR" b="0" dirty="0">
                <a:solidFill>
                  <a:srgbClr val="BA242C"/>
                </a:solidFill>
              </a:rPr>
            </a:br>
            <a:r>
              <a:rPr lang="fr-FR" b="0" dirty="0">
                <a:solidFill>
                  <a:srgbClr val="BA242C"/>
                </a:solidFill>
              </a:rPr>
              <a:t>d'une zone chaude, rouge, gonflée ou douloureuse</a:t>
            </a:r>
            <a:endParaRPr lang="en-US" b="0" dirty="0">
              <a:solidFill>
                <a:srgbClr val="BA242C"/>
              </a:solidFill>
            </a:endParaRPr>
          </a:p>
        </p:txBody>
      </p:sp>
      <p:cxnSp>
        <p:nvCxnSpPr>
          <p:cNvPr id="4" name="Connecteur droit 3">
            <a:extLst>
              <a:ext uri="{FF2B5EF4-FFF2-40B4-BE49-F238E27FC236}">
                <a16:creationId xmlns:a16="http://schemas.microsoft.com/office/drawing/2014/main" id="{9A3FE598-1FD2-F24E-2377-3693159DA6D5}"/>
              </a:ext>
            </a:extLst>
          </p:cNvPr>
          <p:cNvCxnSpPr>
            <a:cxnSpLocks/>
          </p:cNvCxnSpPr>
          <p:nvPr/>
        </p:nvCxnSpPr>
        <p:spPr>
          <a:xfrm>
            <a:off x="3925649" y="2302024"/>
            <a:ext cx="0" cy="4028945"/>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F396CC51-679D-BB45-D17F-40324B0E5112}"/>
              </a:ext>
            </a:extLst>
          </p:cNvPr>
          <p:cNvSpPr txBox="1"/>
          <p:nvPr/>
        </p:nvSpPr>
        <p:spPr>
          <a:xfrm>
            <a:off x="4226789" y="2117489"/>
            <a:ext cx="3570792" cy="338554"/>
          </a:xfrm>
          <a:prstGeom prst="rect">
            <a:avLst/>
          </a:prstGeom>
          <a:noFill/>
        </p:spPr>
        <p:txBody>
          <a:bodyPr wrap="square" rtlCol="0">
            <a:spAutoFit/>
          </a:bodyPr>
          <a:lstStyle/>
          <a:p>
            <a:pPr algn="ctr"/>
            <a:r>
              <a:rPr lang="en-US" sz="1600" b="1" dirty="0">
                <a:solidFill>
                  <a:srgbClr val="BA242C"/>
                </a:solidFill>
                <a:latin typeface="Arial" panose="020B0604020202020204" pitchFamily="34" charset="0"/>
                <a:cs typeface="Arial" panose="020B0604020202020204" pitchFamily="34" charset="0"/>
              </a:rPr>
              <a:t>PRINCIPE D’ACTION</a:t>
            </a:r>
          </a:p>
        </p:txBody>
      </p:sp>
      <p:sp>
        <p:nvSpPr>
          <p:cNvPr id="8" name="ZoneTexte 7">
            <a:extLst>
              <a:ext uri="{FF2B5EF4-FFF2-40B4-BE49-F238E27FC236}">
                <a16:creationId xmlns:a16="http://schemas.microsoft.com/office/drawing/2014/main" id="{21753B0A-0793-D02A-F42D-5E910B9F1434}"/>
              </a:ext>
            </a:extLst>
          </p:cNvPr>
          <p:cNvSpPr txBox="1"/>
          <p:nvPr/>
        </p:nvSpPr>
        <p:spPr>
          <a:xfrm>
            <a:off x="1324779" y="3854831"/>
            <a:ext cx="1663513" cy="923330"/>
          </a:xfrm>
          <a:prstGeom prst="rect">
            <a:avLst/>
          </a:prstGeom>
          <a:noFill/>
        </p:spPr>
        <p:txBody>
          <a:bodyPr wrap="square">
            <a:spAutoFit/>
          </a:bodyPr>
          <a:lstStyle/>
          <a:p>
            <a:pPr algn="ctr"/>
            <a:r>
              <a:rPr lang="fr-FR" b="1" dirty="0">
                <a:solidFill>
                  <a:srgbClr val="BA242C"/>
                </a:solidFill>
              </a:rPr>
              <a:t>TOUT CE QUI N’EST PAS GRAVE !</a:t>
            </a:r>
            <a:endParaRPr lang="fr-FR" dirty="0"/>
          </a:p>
        </p:txBody>
      </p:sp>
    </p:spTree>
    <p:extLst>
      <p:ext uri="{BB962C8B-B14F-4D97-AF65-F5344CB8AC3E}">
        <p14:creationId xmlns:p14="http://schemas.microsoft.com/office/powerpoint/2010/main" val="328240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fade">
                                      <p:cBhvr>
                                        <p:cTn id="26" dur="500"/>
                                        <p:tgtEl>
                                          <p:spTgt spid="108"/>
                                        </p:tgtEl>
                                      </p:cBhvr>
                                    </p:animEffect>
                                  </p:childTnLst>
                                </p:cTn>
                              </p:par>
                              <p:par>
                                <p:cTn id="27" presetID="10" presetClass="entr" presetSubtype="0"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fade">
                                      <p:cBhvr>
                                        <p:cTn id="29" dur="500"/>
                                        <p:tgtEl>
                                          <p:spTgt spid="10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500"/>
                                        <p:tgtEl>
                                          <p:spTgt spid="1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2"/>
                                        </p:tgtEl>
                                        <p:attrNameLst>
                                          <p:attrName>style.visibility</p:attrName>
                                        </p:attrNameLst>
                                      </p:cBhvr>
                                      <p:to>
                                        <p:strVal val="visible"/>
                                      </p:to>
                                    </p:set>
                                    <p:animEffect transition="in" filter="fade">
                                      <p:cBhvr>
                                        <p:cTn id="38" dur="500"/>
                                        <p:tgtEl>
                                          <p:spTgt spid="1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5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par>
                                <p:cTn id="48" presetID="10" presetClass="entr" presetSubtype="0" fill="hold" nodeType="with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fade">
                                      <p:cBhvr>
                                        <p:cTn id="50" dur="500"/>
                                        <p:tgtEl>
                                          <p:spTgt spid="1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7"/>
                                        </p:tgtEl>
                                        <p:attrNameLst>
                                          <p:attrName>style.visibility</p:attrName>
                                        </p:attrNameLst>
                                      </p:cBhvr>
                                      <p:to>
                                        <p:strVal val="visible"/>
                                      </p:to>
                                    </p:set>
                                    <p:animEffect transition="in" filter="fade">
                                      <p:cBhvr>
                                        <p:cTn id="53" dur="500"/>
                                        <p:tgtEl>
                                          <p:spTgt spid="117"/>
                                        </p:tgtEl>
                                      </p:cBhvr>
                                    </p:animEffect>
                                  </p:childTnLst>
                                </p:cTn>
                              </p:par>
                              <p:par>
                                <p:cTn id="54" presetID="10" presetClass="entr" presetSubtype="0" fill="hold" nodeType="with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fade">
                                      <p:cBhvr>
                                        <p:cTn id="56" dur="500"/>
                                        <p:tgtEl>
                                          <p:spTgt spid="118"/>
                                        </p:tgtEl>
                                      </p:cBhvr>
                                    </p:animEffect>
                                  </p:childTnLst>
                                </p:cTn>
                              </p:par>
                              <p:par>
                                <p:cTn id="57" presetID="10" presetClass="entr" presetSubtype="0" fill="hold" nodeType="with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fade">
                                      <p:cBhvr>
                                        <p:cTn id="59" dur="500"/>
                                        <p:tgtEl>
                                          <p:spTgt spid="1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2"/>
                                        </p:tgtEl>
                                        <p:attrNameLst>
                                          <p:attrName>style.visibility</p:attrName>
                                        </p:attrNameLst>
                                      </p:cBhvr>
                                      <p:to>
                                        <p:strVal val="visible"/>
                                      </p:to>
                                    </p:set>
                                    <p:animEffect transition="in" filter="fade">
                                      <p:cBhvr>
                                        <p:cTn id="62" dur="500"/>
                                        <p:tgtEl>
                                          <p:spTgt spid="122"/>
                                        </p:tgtEl>
                                      </p:cBhvr>
                                    </p:animEffect>
                                  </p:childTnLst>
                                </p:cTn>
                              </p:par>
                              <p:par>
                                <p:cTn id="63" presetID="10" presetClass="entr" presetSubtype="0" fill="hold" nodeType="withEffect">
                                  <p:stCondLst>
                                    <p:cond delay="0"/>
                                  </p:stCondLst>
                                  <p:childTnLst>
                                    <p:set>
                                      <p:cBhvr>
                                        <p:cTn id="64" dur="1" fill="hold">
                                          <p:stCondLst>
                                            <p:cond delay="0"/>
                                          </p:stCondLst>
                                        </p:cTn>
                                        <p:tgtEl>
                                          <p:spTgt spid="123"/>
                                        </p:tgtEl>
                                        <p:attrNameLst>
                                          <p:attrName>style.visibility</p:attrName>
                                        </p:attrNameLst>
                                      </p:cBhvr>
                                      <p:to>
                                        <p:strVal val="visible"/>
                                      </p:to>
                                    </p:set>
                                    <p:animEffect transition="in" filter="fade">
                                      <p:cBhvr>
                                        <p:cTn id="65" dur="500"/>
                                        <p:tgtEl>
                                          <p:spTgt spid="1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fade">
                                      <p:cBhvr>
                                        <p:cTn id="68"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07" grpId="0" animBg="1"/>
      <p:bldP spid="108" grpId="0" animBg="1"/>
      <p:bldP spid="110" grpId="0"/>
      <p:bldP spid="111" grpId="0" animBg="1"/>
      <p:bldP spid="112" grpId="0"/>
      <p:bldP spid="113" grpId="0" animBg="1"/>
      <p:bldP spid="114" grpId="0"/>
      <p:bldP spid="115" grpId="0" animBg="1"/>
      <p:bldP spid="117" grpId="0" animBg="1"/>
      <p:bldP spid="122" grpId="0" animBg="1"/>
      <p:bldP spid="124" grpId="0"/>
      <p:bldP spid="6"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101831"/>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4A1C28A-B4FA-B8B1-1AA7-FFF8B9DE0826}"/>
              </a:ext>
            </a:extLst>
          </p:cNvPr>
          <p:cNvSpPr>
            <a:spLocks noGrp="1"/>
          </p:cNvSpPr>
          <p:nvPr>
            <p:ph type="body" sz="quarter" idx="11"/>
          </p:nvPr>
        </p:nvSpPr>
        <p:spPr/>
        <p:txBody>
          <a:bodyPr/>
          <a:lstStyle/>
          <a:p>
            <a:r>
              <a:rPr lang="fr-FR" dirty="0"/>
              <a:t>Les brûlures graves</a:t>
            </a:r>
          </a:p>
          <a:p>
            <a:r>
              <a:rPr lang="fr-FR" dirty="0"/>
              <a:t>Les brûlures simples</a:t>
            </a:r>
          </a:p>
          <a:p>
            <a:r>
              <a:rPr lang="fr-FR" dirty="0"/>
              <a:t>Cas particuliers</a:t>
            </a:r>
          </a:p>
        </p:txBody>
      </p:sp>
      <p:sp>
        <p:nvSpPr>
          <p:cNvPr id="3" name="Espace réservé du texte 2">
            <a:extLst>
              <a:ext uri="{FF2B5EF4-FFF2-40B4-BE49-F238E27FC236}">
                <a16:creationId xmlns:a16="http://schemas.microsoft.com/office/drawing/2014/main" id="{9141BD62-37EC-69C1-3D77-DB4E696F6F1A}"/>
              </a:ext>
            </a:extLst>
          </p:cNvPr>
          <p:cNvSpPr>
            <a:spLocks noGrp="1"/>
          </p:cNvSpPr>
          <p:nvPr>
            <p:ph type="body" sz="quarter" idx="13"/>
          </p:nvPr>
        </p:nvSpPr>
        <p:spPr/>
        <p:txBody>
          <a:bodyPr/>
          <a:lstStyle/>
          <a:p>
            <a:r>
              <a:rPr lang="fr-FR" dirty="0"/>
              <a:t>15 min.</a:t>
            </a:r>
          </a:p>
        </p:txBody>
      </p:sp>
    </p:spTree>
    <p:extLst>
      <p:ext uri="{BB962C8B-B14F-4D97-AF65-F5344CB8AC3E}">
        <p14:creationId xmlns:p14="http://schemas.microsoft.com/office/powerpoint/2010/main" val="2897969826"/>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r>
              <a:rPr lang="fr-FR" dirty="0"/>
              <a:t>Savoir </a:t>
            </a:r>
            <a:r>
              <a:rPr lang="fr-FR" b="1" dirty="0">
                <a:solidFill>
                  <a:srgbClr val="C00000"/>
                </a:solidFill>
              </a:rPr>
              <a:t>identifier sa gravité</a:t>
            </a:r>
            <a:r>
              <a:rPr lang="fr-FR" b="1" dirty="0"/>
              <a:t> </a:t>
            </a:r>
            <a:r>
              <a:rPr lang="fr-FR" dirty="0"/>
              <a:t>afin de recourir à un avis médical.</a:t>
            </a:r>
          </a:p>
        </p:txBody>
      </p:sp>
    </p:spTree>
    <p:extLst>
      <p:ext uri="{BB962C8B-B14F-4D97-AF65-F5344CB8AC3E}">
        <p14:creationId xmlns:p14="http://schemas.microsoft.com/office/powerpoint/2010/main" val="2146379"/>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C0BD7A2C-D2B6-6EB2-8EBE-6C255852AA8E}"/>
              </a:ext>
            </a:extLst>
          </p:cNvPr>
          <p:cNvSpPr txBox="1"/>
          <p:nvPr/>
        </p:nvSpPr>
        <p:spPr>
          <a:xfrm rot="16200000">
            <a:off x="5898532" y="510408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Unsplash.com</a:t>
            </a:r>
            <a:endParaRPr lang="fr-FR" sz="600" i="1" dirty="0">
              <a:solidFill>
                <a:schemeClr val="bg1"/>
              </a:solidFill>
            </a:endParaRPr>
          </a:p>
        </p:txBody>
      </p:sp>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LES BRÛLURES</a:t>
            </a:r>
          </a:p>
        </p:txBody>
      </p:sp>
      <p:sp>
        <p:nvSpPr>
          <p:cNvPr id="7" name="Espace réservé du texte 6">
            <a:extLst>
              <a:ext uri="{FF2B5EF4-FFF2-40B4-BE49-F238E27FC236}">
                <a16:creationId xmlns:a16="http://schemas.microsoft.com/office/drawing/2014/main" id="{CC05F7AE-12D7-04EA-256A-01A79A3C5D65}"/>
              </a:ext>
            </a:extLst>
          </p:cNvPr>
          <p:cNvSpPr>
            <a:spLocks noGrp="1"/>
          </p:cNvSpPr>
          <p:nvPr>
            <p:ph type="body" sz="quarter" idx="11"/>
          </p:nvPr>
        </p:nvSpPr>
        <p:spPr/>
        <p:txBody>
          <a:bodyPr/>
          <a:lstStyle/>
          <a:p>
            <a:r>
              <a:rPr lang="fr-FR" dirty="0"/>
              <a:t>Etude de cas</a:t>
            </a:r>
          </a:p>
        </p:txBody>
      </p:sp>
      <p:sp>
        <p:nvSpPr>
          <p:cNvPr id="4" name="ZoneTexte 3">
            <a:extLst>
              <a:ext uri="{FF2B5EF4-FFF2-40B4-BE49-F238E27FC236}">
                <a16:creationId xmlns:a16="http://schemas.microsoft.com/office/drawing/2014/main" id="{2ED92C2A-02BF-B193-B2AB-22E1403BCC49}"/>
              </a:ext>
            </a:extLst>
          </p:cNvPr>
          <p:cNvSpPr txBox="1"/>
          <p:nvPr/>
        </p:nvSpPr>
        <p:spPr>
          <a:xfrm>
            <a:off x="6975357" y="2828835"/>
            <a:ext cx="465971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00467E"/>
                </a:solidFill>
                <a:latin typeface="Arial" panose="020B0604020202020204" pitchFamily="34" charset="0"/>
                <a:cs typeface="Arial" panose="020B0604020202020204" pitchFamily="34" charset="0"/>
              </a:rPr>
              <a:t>Pierre était en train de commencer son service du soir dans un restaurant, quand l’huile qu’il avait mis dans sa poêle prit feu, lui brûlant la main…</a:t>
            </a:r>
          </a:p>
        </p:txBody>
      </p:sp>
      <p:pic>
        <p:nvPicPr>
          <p:cNvPr id="17" name="Image 16">
            <a:extLst>
              <a:ext uri="{FF2B5EF4-FFF2-40B4-BE49-F238E27FC236}">
                <a16:creationId xmlns:a16="http://schemas.microsoft.com/office/drawing/2014/main" id="{FDA2529E-BC90-09E4-591B-26041162EABE}"/>
              </a:ext>
            </a:extLst>
          </p:cNvPr>
          <p:cNvPicPr>
            <a:picLocks noChangeAspect="1"/>
          </p:cNvPicPr>
          <p:nvPr/>
        </p:nvPicPr>
        <p:blipFill rotWithShape="1">
          <a:blip r:embed="rId3">
            <a:extLst>
              <a:ext uri="{28A0092B-C50C-407E-A947-70E740481C1C}">
                <a14:useLocalDpi xmlns:a14="http://schemas.microsoft.com/office/drawing/2010/main" val="0"/>
              </a:ext>
            </a:extLst>
          </a:blip>
          <a:srcRect l="12466" t="14675" r="22885" b="11526"/>
          <a:stretch/>
        </p:blipFill>
        <p:spPr>
          <a:xfrm>
            <a:off x="556924" y="1459182"/>
            <a:ext cx="5962650" cy="4537696"/>
          </a:xfrm>
          <a:prstGeom prst="roundRect">
            <a:avLst>
              <a:gd name="adj" fmla="val 8313"/>
            </a:avLst>
          </a:prstGeom>
          <a:effectLst>
            <a:outerShdw blurRad="50800" dist="38100" dir="2700000" algn="tl" rotWithShape="0">
              <a:prstClr val="black">
                <a:alpha val="40000"/>
              </a:prstClr>
            </a:outerShdw>
          </a:effectLst>
        </p:spPr>
      </p:pic>
      <p:sp>
        <p:nvSpPr>
          <p:cNvPr id="18" name="ZoneTexte 17">
            <a:extLst>
              <a:ext uri="{FF2B5EF4-FFF2-40B4-BE49-F238E27FC236}">
                <a16:creationId xmlns:a16="http://schemas.microsoft.com/office/drawing/2014/main" id="{DC1134E3-076D-FF74-1914-F493637D74C5}"/>
              </a:ext>
            </a:extLst>
          </p:cNvPr>
          <p:cNvSpPr txBox="1"/>
          <p:nvPr/>
        </p:nvSpPr>
        <p:spPr>
          <a:xfrm rot="16200000">
            <a:off x="5910577" y="510408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freepik.com</a:t>
            </a:r>
            <a:endParaRPr lang="fr-FR" sz="600" i="1" dirty="0">
              <a:solidFill>
                <a:schemeClr val="bg1"/>
              </a:solidFill>
            </a:endParaRPr>
          </a:p>
        </p:txBody>
      </p:sp>
    </p:spTree>
    <p:extLst>
      <p:ext uri="{BB962C8B-B14F-4D97-AF65-F5344CB8AC3E}">
        <p14:creationId xmlns:p14="http://schemas.microsoft.com/office/powerpoint/2010/main" val="309681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BRÛLURES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1880866" y="2851077"/>
            <a:ext cx="8430268" cy="1155846"/>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dirty="0">
                <a:solidFill>
                  <a:srgbClr val="00497E"/>
                </a:solidFill>
                <a:latin typeface="Arial" panose="020B0604020202020204" pitchFamily="34" charset="0"/>
                <a:cs typeface="Arial" panose="020B0604020202020204" pitchFamily="34" charset="0"/>
              </a:rPr>
              <a:t>La brûlure est une lésion de la peau, des voies aériennes ou digestives. Elle peut être qualifiée de </a:t>
            </a:r>
            <a:r>
              <a:rPr lang="fr-FR" sz="2000" b="1" dirty="0">
                <a:solidFill>
                  <a:srgbClr val="BA242C"/>
                </a:solidFill>
                <a:latin typeface="Arial" panose="020B0604020202020204" pitchFamily="34" charset="0"/>
                <a:cs typeface="Arial" panose="020B0604020202020204" pitchFamily="34" charset="0"/>
              </a:rPr>
              <a:t>« brûlure simple » </a:t>
            </a:r>
            <a:r>
              <a:rPr lang="fr-FR" sz="2000" dirty="0">
                <a:solidFill>
                  <a:srgbClr val="00497E"/>
                </a:solidFill>
                <a:latin typeface="Arial" panose="020B0604020202020204" pitchFamily="34" charset="0"/>
                <a:cs typeface="Arial" panose="020B0604020202020204" pitchFamily="34" charset="0"/>
              </a:rPr>
              <a:t>ou de </a:t>
            </a:r>
            <a:r>
              <a:rPr lang="fr-FR" sz="2000" b="1" dirty="0">
                <a:solidFill>
                  <a:srgbClr val="BA242C"/>
                </a:solidFill>
                <a:latin typeface="Arial" panose="020B0604020202020204" pitchFamily="34" charset="0"/>
                <a:cs typeface="Arial" panose="020B0604020202020204" pitchFamily="34" charset="0"/>
              </a:rPr>
              <a:t>« brûlure grave ».</a:t>
            </a:r>
          </a:p>
        </p:txBody>
      </p:sp>
    </p:spTree>
    <p:extLst>
      <p:ext uri="{BB962C8B-B14F-4D97-AF65-F5344CB8AC3E}">
        <p14:creationId xmlns:p14="http://schemas.microsoft.com/office/powerpoint/2010/main" val="7260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LES BRÛLURES</a:t>
            </a:r>
          </a:p>
        </p:txBody>
      </p:sp>
      <p:pic>
        <p:nvPicPr>
          <p:cNvPr id="4" name="Picture 2">
            <a:extLst>
              <a:ext uri="{FF2B5EF4-FFF2-40B4-BE49-F238E27FC236}">
                <a16:creationId xmlns:a16="http://schemas.microsoft.com/office/drawing/2014/main" id="{3EC0758D-ADF6-093F-8DED-185D487C3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419" y="2403890"/>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22A933B-A3E0-657F-98F3-6D5B89C59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069" y="2394438"/>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92D47246-E48F-20BE-7E0B-51EC000EAC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719" y="2394438"/>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Ampoule : définition, signes, prévention... - Santé sur le net">
            <a:extLst>
              <a:ext uri="{FF2B5EF4-FFF2-40B4-BE49-F238E27FC236}">
                <a16:creationId xmlns:a16="http://schemas.microsoft.com/office/drawing/2014/main" id="{1A327E06-94FB-9C56-23E3-83D96898A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224" y="2403890"/>
            <a:ext cx="1856290" cy="133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14AA23E8-5B9A-C3DA-3AD6-BFE7E0EEE604}"/>
              </a:ext>
            </a:extLst>
          </p:cNvPr>
          <p:cNvSpPr txBox="1">
            <a:spLocks noChangeAspect="1"/>
          </p:cNvSpPr>
          <p:nvPr/>
        </p:nvSpPr>
        <p:spPr>
          <a:xfrm>
            <a:off x="789523" y="3837950"/>
            <a:ext cx="1573793" cy="63753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p>
            <a:pPr algn="ctr"/>
            <a:r>
              <a:rPr lang="fr-FR" sz="1600" b="1" dirty="0">
                <a:solidFill>
                  <a:srgbClr val="00497E"/>
                </a:solidFill>
                <a:latin typeface="Arial" panose="020B0604020202020204" pitchFamily="34" charset="0"/>
                <a:cs typeface="Arial" panose="020B0604020202020204" pitchFamily="34" charset="0"/>
              </a:rPr>
              <a:t>Chaleur</a:t>
            </a:r>
          </a:p>
        </p:txBody>
      </p:sp>
      <p:sp>
        <p:nvSpPr>
          <p:cNvPr id="10" name="ZoneTexte 9">
            <a:extLst>
              <a:ext uri="{FF2B5EF4-FFF2-40B4-BE49-F238E27FC236}">
                <a16:creationId xmlns:a16="http://schemas.microsoft.com/office/drawing/2014/main" id="{5850D345-7547-1B2F-9E95-DF7C9273489A}"/>
              </a:ext>
            </a:extLst>
          </p:cNvPr>
          <p:cNvSpPr txBox="1"/>
          <p:nvPr/>
        </p:nvSpPr>
        <p:spPr>
          <a:xfrm>
            <a:off x="2883173" y="3837949"/>
            <a:ext cx="1573793"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spAutoFit/>
          </a:bodyPr>
          <a:lstStyle/>
          <a:p>
            <a:pPr algn="ctr"/>
            <a:r>
              <a:rPr lang="fr-FR" sz="1600" b="1" dirty="0">
                <a:solidFill>
                  <a:srgbClr val="00497E"/>
                </a:solidFill>
                <a:latin typeface="Arial" panose="020B0604020202020204" pitchFamily="34" charset="0"/>
                <a:cs typeface="Arial" panose="020B0604020202020204" pitchFamily="34" charset="0"/>
              </a:rPr>
              <a:t>Substances chimiques</a:t>
            </a:r>
          </a:p>
        </p:txBody>
      </p:sp>
      <p:sp>
        <p:nvSpPr>
          <p:cNvPr id="11" name="ZoneTexte 10">
            <a:extLst>
              <a:ext uri="{FF2B5EF4-FFF2-40B4-BE49-F238E27FC236}">
                <a16:creationId xmlns:a16="http://schemas.microsoft.com/office/drawing/2014/main" id="{8ED1FE56-0C4A-11D7-C710-7A9558433D08}"/>
              </a:ext>
            </a:extLst>
          </p:cNvPr>
          <p:cNvSpPr txBox="1">
            <a:spLocks noChangeAspect="1"/>
          </p:cNvSpPr>
          <p:nvPr/>
        </p:nvSpPr>
        <p:spPr>
          <a:xfrm>
            <a:off x="4976823" y="3847402"/>
            <a:ext cx="1573793" cy="63753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p>
            <a:pPr algn="ctr"/>
            <a:r>
              <a:rPr lang="fr-FR" sz="1600" b="1" dirty="0">
                <a:solidFill>
                  <a:srgbClr val="00497E"/>
                </a:solidFill>
                <a:latin typeface="Arial" panose="020B0604020202020204" pitchFamily="34" charset="0"/>
                <a:cs typeface="Arial" panose="020B0604020202020204" pitchFamily="34" charset="0"/>
              </a:rPr>
              <a:t>Electricité</a:t>
            </a:r>
          </a:p>
        </p:txBody>
      </p:sp>
      <p:sp>
        <p:nvSpPr>
          <p:cNvPr id="13" name="ZoneTexte 12">
            <a:extLst>
              <a:ext uri="{FF2B5EF4-FFF2-40B4-BE49-F238E27FC236}">
                <a16:creationId xmlns:a16="http://schemas.microsoft.com/office/drawing/2014/main" id="{2F5E7156-7757-0010-60FF-C5C078FAAF6B}"/>
              </a:ext>
            </a:extLst>
          </p:cNvPr>
          <p:cNvSpPr txBox="1">
            <a:spLocks noChangeAspect="1"/>
          </p:cNvSpPr>
          <p:nvPr/>
        </p:nvSpPr>
        <p:spPr>
          <a:xfrm>
            <a:off x="7070473" y="3836769"/>
            <a:ext cx="1573793" cy="63753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p>
            <a:pPr algn="ctr"/>
            <a:r>
              <a:rPr lang="fr-FR" sz="1600" b="1" dirty="0">
                <a:solidFill>
                  <a:srgbClr val="00497E"/>
                </a:solidFill>
                <a:latin typeface="Arial" panose="020B0604020202020204" pitchFamily="34" charset="0"/>
                <a:cs typeface="Arial" panose="020B0604020202020204" pitchFamily="34" charset="0"/>
              </a:rPr>
              <a:t>Frottements</a:t>
            </a:r>
          </a:p>
        </p:txBody>
      </p:sp>
      <p:sp>
        <p:nvSpPr>
          <p:cNvPr id="3" name="ZoneTexte 2">
            <a:extLst>
              <a:ext uri="{FF2B5EF4-FFF2-40B4-BE49-F238E27FC236}">
                <a16:creationId xmlns:a16="http://schemas.microsoft.com/office/drawing/2014/main" id="{47B893F8-B54A-2806-5A4E-F8478EA126A3}"/>
              </a:ext>
            </a:extLst>
          </p:cNvPr>
          <p:cNvSpPr txBox="1">
            <a:spLocks noChangeAspect="1"/>
          </p:cNvSpPr>
          <p:nvPr/>
        </p:nvSpPr>
        <p:spPr>
          <a:xfrm>
            <a:off x="9164123" y="3847401"/>
            <a:ext cx="1573793" cy="63753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p>
            <a:pPr algn="ctr"/>
            <a:r>
              <a:rPr lang="fr-FR" sz="1600" b="1" dirty="0">
                <a:solidFill>
                  <a:srgbClr val="00497E"/>
                </a:solidFill>
                <a:latin typeface="Arial" panose="020B0604020202020204" pitchFamily="34" charset="0"/>
                <a:cs typeface="Arial" panose="020B0604020202020204" pitchFamily="34" charset="0"/>
              </a:rPr>
              <a:t>Radiations</a:t>
            </a:r>
          </a:p>
        </p:txBody>
      </p:sp>
      <p:pic>
        <p:nvPicPr>
          <p:cNvPr id="12" name="Image 11">
            <a:extLst>
              <a:ext uri="{FF2B5EF4-FFF2-40B4-BE49-F238E27FC236}">
                <a16:creationId xmlns:a16="http://schemas.microsoft.com/office/drawing/2014/main" id="{460FE248-ABE3-1B96-E7E5-FAA8A53100DA}"/>
              </a:ext>
            </a:extLst>
          </p:cNvPr>
          <p:cNvPicPr>
            <a:picLocks noChangeAspect="1"/>
          </p:cNvPicPr>
          <p:nvPr/>
        </p:nvPicPr>
        <p:blipFill>
          <a:blip r:embed="rId7"/>
          <a:stretch>
            <a:fillRect/>
          </a:stretch>
        </p:blipFill>
        <p:spPr>
          <a:xfrm>
            <a:off x="9427144" y="2546015"/>
            <a:ext cx="1047750" cy="1047750"/>
          </a:xfrm>
          <a:prstGeom prst="rect">
            <a:avLst/>
          </a:prstGeom>
        </p:spPr>
      </p:pic>
    </p:spTree>
    <p:extLst>
      <p:ext uri="{BB962C8B-B14F-4D97-AF65-F5344CB8AC3E}">
        <p14:creationId xmlns:p14="http://schemas.microsoft.com/office/powerpoint/2010/main" val="386018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anim calcmode="lin" valueType="num">
                                      <p:cBhvr>
                                        <p:cTn id="49" dur="500" fill="hold"/>
                                        <p:tgtEl>
                                          <p:spTgt spid="13"/>
                                        </p:tgtEl>
                                        <p:attrNameLst>
                                          <p:attrName>ppt_x</p:attrName>
                                        </p:attrNameLst>
                                      </p:cBhvr>
                                      <p:tavLst>
                                        <p:tav tm="0">
                                          <p:val>
                                            <p:strVal val="#ppt_x"/>
                                          </p:val>
                                        </p:tav>
                                        <p:tav tm="100000">
                                          <p:val>
                                            <p:strVal val="#ppt_x"/>
                                          </p:val>
                                        </p:tav>
                                      </p:tavLst>
                                    </p:anim>
                                    <p:anim calcmode="lin" valueType="num">
                                      <p:cBhvr>
                                        <p:cTn id="5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0081649-2F66-F811-41CE-D6BED7C99D33}"/>
              </a:ext>
            </a:extLst>
          </p:cNvPr>
          <p:cNvSpPr>
            <a:spLocks noGrp="1"/>
          </p:cNvSpPr>
          <p:nvPr>
            <p:ph type="body" sz="quarter" idx="10"/>
          </p:nvPr>
        </p:nvSpPr>
        <p:spPr/>
        <p:txBody>
          <a:bodyPr/>
          <a:lstStyle/>
          <a:p>
            <a:r>
              <a:rPr lang="fr-FR" dirty="0"/>
              <a:t>LES BRÛLURES</a:t>
            </a:r>
          </a:p>
        </p:txBody>
      </p:sp>
      <p:sp>
        <p:nvSpPr>
          <p:cNvPr id="5" name="ZoneTexte 4">
            <a:extLst>
              <a:ext uri="{FF2B5EF4-FFF2-40B4-BE49-F238E27FC236}">
                <a16:creationId xmlns:a16="http://schemas.microsoft.com/office/drawing/2014/main" id="{555F7E65-3710-1B12-E308-1C4A14BB646D}"/>
              </a:ext>
            </a:extLst>
          </p:cNvPr>
          <p:cNvSpPr txBox="1"/>
          <p:nvPr/>
        </p:nvSpPr>
        <p:spPr>
          <a:xfrm>
            <a:off x="450002" y="2076018"/>
            <a:ext cx="8571291" cy="369332"/>
          </a:xfrm>
          <a:prstGeom prst="rect">
            <a:avLst/>
          </a:prstGeom>
          <a:noFill/>
        </p:spPr>
        <p:txBody>
          <a:bodyPr wrap="square">
            <a:spAutoFit/>
          </a:bodyPr>
          <a:lstStyle/>
          <a:p>
            <a:pPr algn="just">
              <a:spcAft>
                <a:spcPts val="1200"/>
              </a:spcAft>
            </a:pPr>
            <a:r>
              <a:rPr lang="fr-FR" b="1" dirty="0">
                <a:solidFill>
                  <a:srgbClr val="BA242C"/>
                </a:solidFill>
                <a:latin typeface="Arial" panose="020B0604020202020204" pitchFamily="34" charset="0"/>
                <a:cs typeface="Arial" panose="020B0604020202020204" pitchFamily="34" charset="0"/>
              </a:rPr>
              <a:t>Suivant l’étendue, la profondeur et la localisation, </a:t>
            </a:r>
            <a:r>
              <a:rPr lang="fr-FR" dirty="0">
                <a:solidFill>
                  <a:srgbClr val="00467E"/>
                </a:solidFill>
                <a:latin typeface="Arial" panose="020B0604020202020204" pitchFamily="34" charset="0"/>
                <a:cs typeface="Arial" panose="020B0604020202020204" pitchFamily="34" charset="0"/>
              </a:rPr>
              <a:t>la brûlure peut entraîner :</a:t>
            </a:r>
            <a:endParaRPr lang="fr-FR" b="1" dirty="0">
              <a:solidFill>
                <a:srgbClr val="BA242C"/>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28506141-F54B-0D02-06EB-2CAE24C28002}"/>
              </a:ext>
            </a:extLst>
          </p:cNvPr>
          <p:cNvSpPr txBox="1"/>
          <p:nvPr/>
        </p:nvSpPr>
        <p:spPr>
          <a:xfrm>
            <a:off x="450001" y="2697576"/>
            <a:ext cx="3605283" cy="2092881"/>
          </a:xfrm>
          <a:prstGeom prst="rect">
            <a:avLst/>
          </a:prstGeom>
          <a:noFill/>
        </p:spPr>
        <p:txBody>
          <a:bodyPr wrap="square">
            <a:spAutoFit/>
          </a:bodyPr>
          <a:lstStyle/>
          <a:p>
            <a:pPr marL="285750" indent="-285750">
              <a:spcAft>
                <a:spcPts val="1200"/>
              </a:spcAft>
              <a:buFont typeface="Arial" panose="020B0604020202020204" pitchFamily="34" charset="0"/>
              <a:buChar char="•"/>
            </a:pPr>
            <a:r>
              <a:rPr lang="fr-FR" b="1" spc="-20" dirty="0">
                <a:solidFill>
                  <a:srgbClr val="BA242C"/>
                </a:solidFill>
                <a:latin typeface="Arial" panose="020B0604020202020204" pitchFamily="34" charset="0"/>
                <a:cs typeface="Arial" panose="020B0604020202020204" pitchFamily="34" charset="0"/>
              </a:rPr>
              <a:t>Un danger immédiat comme :</a:t>
            </a:r>
          </a:p>
          <a:p>
            <a:pPr marL="742950" lvl="1" indent="-285750">
              <a:spcAft>
                <a:spcPts val="1200"/>
              </a:spcAft>
              <a:buFont typeface="Arial" panose="020B0604020202020204" pitchFamily="34" charset="0"/>
              <a:buChar char="•"/>
            </a:pPr>
            <a:r>
              <a:rPr lang="fr-FR" spc="-10" dirty="0">
                <a:solidFill>
                  <a:srgbClr val="00467E"/>
                </a:solidFill>
                <a:latin typeface="Arial" panose="020B0604020202020204" pitchFamily="34" charset="0"/>
                <a:cs typeface="Arial" panose="020B0604020202020204" pitchFamily="34" charset="0"/>
              </a:rPr>
              <a:t>une défaillance circulatoire </a:t>
            </a:r>
            <a:br>
              <a:rPr lang="fr-FR" spc="-10" dirty="0">
                <a:solidFill>
                  <a:srgbClr val="00467E"/>
                </a:solidFill>
                <a:latin typeface="Arial" panose="020B0604020202020204" pitchFamily="34" charset="0"/>
                <a:cs typeface="Arial" panose="020B0604020202020204" pitchFamily="34" charset="0"/>
              </a:rPr>
            </a:br>
            <a:r>
              <a:rPr lang="fr-FR" sz="1400" i="1" dirty="0">
                <a:solidFill>
                  <a:srgbClr val="00467E"/>
                </a:solidFill>
                <a:latin typeface="Arial" panose="020B0604020202020204" pitchFamily="34" charset="0"/>
                <a:cs typeface="Arial" panose="020B0604020202020204" pitchFamily="34" charset="0"/>
              </a:rPr>
              <a:t>(brûlure étendue) </a:t>
            </a:r>
          </a:p>
          <a:p>
            <a:pPr marL="742950" lvl="1" indent="-285750">
              <a:spcAft>
                <a:spcPts val="1200"/>
              </a:spcAft>
              <a:buFont typeface="Arial" panose="020B0604020202020204" pitchFamily="34" charset="0"/>
              <a:buChar char="•"/>
            </a:pPr>
            <a:r>
              <a:rPr lang="fr-FR" spc="-20" dirty="0">
                <a:solidFill>
                  <a:srgbClr val="00467E"/>
                </a:solidFill>
                <a:latin typeface="Arial" panose="020B0604020202020204" pitchFamily="34" charset="0"/>
                <a:cs typeface="Arial" panose="020B0604020202020204" pitchFamily="34" charset="0"/>
              </a:rPr>
              <a:t>une défaillance respiratoire </a:t>
            </a:r>
            <a:br>
              <a:rPr lang="fr-FR" dirty="0">
                <a:solidFill>
                  <a:srgbClr val="00467E"/>
                </a:solidFill>
                <a:latin typeface="Arial" panose="020B0604020202020204" pitchFamily="34" charset="0"/>
                <a:cs typeface="Arial" panose="020B0604020202020204" pitchFamily="34" charset="0"/>
              </a:rPr>
            </a:br>
            <a:r>
              <a:rPr lang="fr-FR" sz="1400" i="1" dirty="0">
                <a:solidFill>
                  <a:srgbClr val="00467E"/>
                </a:solidFill>
                <a:latin typeface="Arial" panose="020B0604020202020204" pitchFamily="34" charset="0"/>
                <a:cs typeface="Arial" panose="020B0604020202020204" pitchFamily="34" charset="0"/>
              </a:rPr>
              <a:t>(brûlure au visage, au cou </a:t>
            </a:r>
            <a:br>
              <a:rPr lang="fr-FR" sz="1400" i="1" dirty="0">
                <a:solidFill>
                  <a:srgbClr val="00467E"/>
                </a:solidFill>
                <a:latin typeface="Arial" panose="020B0604020202020204" pitchFamily="34" charset="0"/>
                <a:cs typeface="Arial" panose="020B0604020202020204" pitchFamily="34" charset="0"/>
              </a:rPr>
            </a:br>
            <a:r>
              <a:rPr lang="fr-FR" sz="1400" i="1" dirty="0">
                <a:solidFill>
                  <a:srgbClr val="00467E"/>
                </a:solidFill>
                <a:latin typeface="Arial" panose="020B0604020202020204" pitchFamily="34" charset="0"/>
                <a:cs typeface="Arial" panose="020B0604020202020204" pitchFamily="34" charset="0"/>
              </a:rPr>
              <a:t>ou consécutive à l'inhalation </a:t>
            </a:r>
            <a:br>
              <a:rPr lang="fr-FR" sz="1400" i="1" dirty="0">
                <a:solidFill>
                  <a:srgbClr val="00467E"/>
                </a:solidFill>
                <a:latin typeface="Arial" panose="020B0604020202020204" pitchFamily="34" charset="0"/>
                <a:cs typeface="Arial" panose="020B0604020202020204" pitchFamily="34" charset="0"/>
              </a:rPr>
            </a:br>
            <a:r>
              <a:rPr lang="fr-FR" sz="1400" i="1" dirty="0">
                <a:solidFill>
                  <a:srgbClr val="00467E"/>
                </a:solidFill>
                <a:latin typeface="Arial" panose="020B0604020202020204" pitchFamily="34" charset="0"/>
                <a:cs typeface="Arial" panose="020B0604020202020204" pitchFamily="34" charset="0"/>
              </a:rPr>
              <a:t>de fumée)</a:t>
            </a:r>
            <a:endParaRPr lang="fr-FR" b="1" i="1" dirty="0">
              <a:solidFill>
                <a:srgbClr val="BA242C"/>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9D42ECF7-366A-FE71-18DF-F0B7989F5C38}"/>
              </a:ext>
            </a:extLst>
          </p:cNvPr>
          <p:cNvSpPr txBox="1"/>
          <p:nvPr/>
        </p:nvSpPr>
        <p:spPr>
          <a:xfrm>
            <a:off x="4704142" y="2697576"/>
            <a:ext cx="2783716" cy="369332"/>
          </a:xfrm>
          <a:prstGeom prst="rect">
            <a:avLst/>
          </a:prstGeom>
          <a:noFill/>
        </p:spPr>
        <p:txBody>
          <a:bodyPr wrap="square">
            <a:spAutoFit/>
          </a:bodyPr>
          <a:lstStyle/>
          <a:p>
            <a:pPr marL="285750" indent="-285750">
              <a:spcAft>
                <a:spcPts val="1200"/>
              </a:spcAft>
              <a:buFont typeface="Arial" panose="020B0604020202020204" pitchFamily="34" charset="0"/>
              <a:buChar char="•"/>
            </a:pPr>
            <a:r>
              <a:rPr lang="fr-FR" b="1" dirty="0">
                <a:solidFill>
                  <a:srgbClr val="BA242C"/>
                </a:solidFill>
                <a:latin typeface="Arial" panose="020B0604020202020204" pitchFamily="34" charset="0"/>
                <a:cs typeface="Arial" panose="020B0604020202020204" pitchFamily="34" charset="0"/>
              </a:rPr>
              <a:t>Une douleur sévère.</a:t>
            </a:r>
          </a:p>
        </p:txBody>
      </p:sp>
      <p:sp>
        <p:nvSpPr>
          <p:cNvPr id="8" name="ZoneTexte 7">
            <a:extLst>
              <a:ext uri="{FF2B5EF4-FFF2-40B4-BE49-F238E27FC236}">
                <a16:creationId xmlns:a16="http://schemas.microsoft.com/office/drawing/2014/main" id="{C5502D54-5775-3E9A-58FA-30D39E437527}"/>
              </a:ext>
            </a:extLst>
          </p:cNvPr>
          <p:cNvSpPr txBox="1"/>
          <p:nvPr/>
        </p:nvSpPr>
        <p:spPr>
          <a:xfrm>
            <a:off x="8136716" y="2697576"/>
            <a:ext cx="3605283" cy="1200329"/>
          </a:xfrm>
          <a:prstGeom prst="rect">
            <a:avLst/>
          </a:prstGeom>
          <a:noFill/>
        </p:spPr>
        <p:txBody>
          <a:bodyPr wrap="square">
            <a:spAutoFit/>
          </a:bodyPr>
          <a:lstStyle/>
          <a:p>
            <a:pPr marL="285750" indent="-285750">
              <a:spcAft>
                <a:spcPts val="1200"/>
              </a:spcAft>
              <a:buFont typeface="Arial" panose="020B0604020202020204" pitchFamily="34" charset="0"/>
              <a:buChar char="•"/>
            </a:pPr>
            <a:r>
              <a:rPr lang="fr-FR" dirty="0">
                <a:solidFill>
                  <a:srgbClr val="00467E"/>
                </a:solidFill>
                <a:latin typeface="Arial" panose="020B0604020202020204" pitchFamily="34" charset="0"/>
                <a:cs typeface="Arial" panose="020B0604020202020204" pitchFamily="34" charset="0"/>
              </a:rPr>
              <a:t>Des conséquences retardées comme </a:t>
            </a:r>
            <a:r>
              <a:rPr lang="fr-FR" b="1" dirty="0">
                <a:solidFill>
                  <a:srgbClr val="BA242C"/>
                </a:solidFill>
                <a:latin typeface="Arial" panose="020B0604020202020204" pitchFamily="34" charset="0"/>
                <a:cs typeface="Arial" panose="020B0604020202020204" pitchFamily="34" charset="0"/>
              </a:rPr>
              <a:t>l’infection, </a:t>
            </a:r>
            <a:br>
              <a:rPr lang="fr-FR" b="1" dirty="0">
                <a:solidFill>
                  <a:srgbClr val="BA242C"/>
                </a:solidFill>
                <a:latin typeface="Arial" panose="020B0604020202020204" pitchFamily="34" charset="0"/>
                <a:cs typeface="Arial" panose="020B0604020202020204" pitchFamily="34" charset="0"/>
              </a:rPr>
            </a:br>
            <a:r>
              <a:rPr lang="fr-FR" b="1" dirty="0">
                <a:solidFill>
                  <a:srgbClr val="BA242C"/>
                </a:solidFill>
                <a:latin typeface="Arial" panose="020B0604020202020204" pitchFamily="34" charset="0"/>
                <a:cs typeface="Arial" panose="020B0604020202020204" pitchFamily="34" charset="0"/>
              </a:rPr>
              <a:t>les séquelles fonctionnelles ou esthétiques.</a:t>
            </a:r>
          </a:p>
        </p:txBody>
      </p:sp>
      <p:cxnSp>
        <p:nvCxnSpPr>
          <p:cNvPr id="9" name="Connecteur droit 8">
            <a:extLst>
              <a:ext uri="{FF2B5EF4-FFF2-40B4-BE49-F238E27FC236}">
                <a16:creationId xmlns:a16="http://schemas.microsoft.com/office/drawing/2014/main" id="{6539AC6A-4B1C-BD34-65B4-24CD79DD947A}"/>
              </a:ext>
            </a:extLst>
          </p:cNvPr>
          <p:cNvCxnSpPr>
            <a:cxnSpLocks/>
          </p:cNvCxnSpPr>
          <p:nvPr/>
        </p:nvCxnSpPr>
        <p:spPr>
          <a:xfrm>
            <a:off x="4266788" y="2697576"/>
            <a:ext cx="0" cy="2031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6DE6288-5574-EE59-F62D-AD7C26E0564F}"/>
              </a:ext>
            </a:extLst>
          </p:cNvPr>
          <p:cNvCxnSpPr>
            <a:cxnSpLocks/>
          </p:cNvCxnSpPr>
          <p:nvPr/>
        </p:nvCxnSpPr>
        <p:spPr>
          <a:xfrm>
            <a:off x="7835178" y="2697576"/>
            <a:ext cx="0" cy="20313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1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88E5E06-B98D-70C1-01D0-73F0D0340B46}"/>
              </a:ext>
            </a:extLst>
          </p:cNvPr>
          <p:cNvSpPr>
            <a:spLocks noGrp="1"/>
          </p:cNvSpPr>
          <p:nvPr>
            <p:ph type="body" sz="quarter" idx="10"/>
          </p:nvPr>
        </p:nvSpPr>
        <p:spPr>
          <a:xfrm>
            <a:off x="450001" y="340272"/>
            <a:ext cx="4664924" cy="367005"/>
          </a:xfrm>
        </p:spPr>
        <p:txBody>
          <a:bodyPr/>
          <a:lstStyle/>
          <a:p>
            <a:r>
              <a:rPr lang="fr-FR" dirty="0"/>
              <a:t>LES BRÛLURES</a:t>
            </a:r>
          </a:p>
        </p:txBody>
      </p:sp>
      <p:sp>
        <p:nvSpPr>
          <p:cNvPr id="29" name="Espace réservé du texte 28">
            <a:extLst>
              <a:ext uri="{FF2B5EF4-FFF2-40B4-BE49-F238E27FC236}">
                <a16:creationId xmlns:a16="http://schemas.microsoft.com/office/drawing/2014/main" id="{F05D2689-5AC4-12EA-5B08-DD1C7AADBF33}"/>
              </a:ext>
            </a:extLst>
          </p:cNvPr>
          <p:cNvSpPr>
            <a:spLocks noGrp="1"/>
          </p:cNvSpPr>
          <p:nvPr>
            <p:ph type="body" sz="quarter" idx="11"/>
          </p:nvPr>
        </p:nvSpPr>
        <p:spPr/>
        <p:txBody>
          <a:bodyPr/>
          <a:lstStyle/>
          <a:p>
            <a:r>
              <a:rPr lang="fr-FR" dirty="0"/>
              <a:t>Les brûlures graves</a:t>
            </a:r>
          </a:p>
        </p:txBody>
      </p:sp>
      <p:pic>
        <p:nvPicPr>
          <p:cNvPr id="5" name="Image 4">
            <a:extLst>
              <a:ext uri="{FF2B5EF4-FFF2-40B4-BE49-F238E27FC236}">
                <a16:creationId xmlns:a16="http://schemas.microsoft.com/office/drawing/2014/main" id="{D21D537B-4C59-D2A0-1E47-3ECA33E7DB60}"/>
              </a:ext>
            </a:extLst>
          </p:cNvPr>
          <p:cNvPicPr>
            <a:picLocks noChangeAspect="1"/>
          </p:cNvPicPr>
          <p:nvPr/>
        </p:nvPicPr>
        <p:blipFill rotWithShape="1">
          <a:blip r:embed="rId3"/>
          <a:srcRect t="1" b="35905"/>
          <a:stretch/>
        </p:blipFill>
        <p:spPr>
          <a:xfrm>
            <a:off x="1741084" y="1792269"/>
            <a:ext cx="1997200" cy="1449555"/>
          </a:xfrm>
          <a:prstGeom prst="rect">
            <a:avLst/>
          </a:prstGeom>
        </p:spPr>
      </p:pic>
      <p:grpSp>
        <p:nvGrpSpPr>
          <p:cNvPr id="6" name="Groupe 5">
            <a:extLst>
              <a:ext uri="{FF2B5EF4-FFF2-40B4-BE49-F238E27FC236}">
                <a16:creationId xmlns:a16="http://schemas.microsoft.com/office/drawing/2014/main" id="{6A279779-BCFD-F321-CCD3-FBF850DF9702}"/>
              </a:ext>
            </a:extLst>
          </p:cNvPr>
          <p:cNvGrpSpPr/>
          <p:nvPr/>
        </p:nvGrpSpPr>
        <p:grpSpPr>
          <a:xfrm>
            <a:off x="7020467" y="1824395"/>
            <a:ext cx="3952333" cy="1913606"/>
            <a:chOff x="133350" y="3999402"/>
            <a:chExt cx="3921370" cy="1952625"/>
          </a:xfrm>
        </p:grpSpPr>
        <p:grpSp>
          <p:nvGrpSpPr>
            <p:cNvPr id="7" name="Groupe 6">
              <a:extLst>
                <a:ext uri="{FF2B5EF4-FFF2-40B4-BE49-F238E27FC236}">
                  <a16:creationId xmlns:a16="http://schemas.microsoft.com/office/drawing/2014/main" id="{E48CB58C-6703-2D04-D9CE-191E2E1E5BFA}"/>
                </a:ext>
              </a:extLst>
            </p:cNvPr>
            <p:cNvGrpSpPr/>
            <p:nvPr/>
          </p:nvGrpSpPr>
          <p:grpSpPr>
            <a:xfrm>
              <a:off x="133350" y="3999402"/>
              <a:ext cx="1952625" cy="1952625"/>
              <a:chOff x="1104900" y="3524250"/>
              <a:chExt cx="1952625" cy="1952625"/>
            </a:xfrm>
          </p:grpSpPr>
          <p:pic>
            <p:nvPicPr>
              <p:cNvPr id="16" name="Picture 10">
                <a:extLst>
                  <a:ext uri="{FF2B5EF4-FFF2-40B4-BE49-F238E27FC236}">
                    <a16:creationId xmlns:a16="http://schemas.microsoft.com/office/drawing/2014/main" id="{D643630F-47D7-55E3-A68A-6EACD99B8A51}"/>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4900" y="3524250"/>
                <a:ext cx="1952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17" name="Organigramme : Connecteur 17">
                <a:extLst>
                  <a:ext uri="{FF2B5EF4-FFF2-40B4-BE49-F238E27FC236}">
                    <a16:creationId xmlns:a16="http://schemas.microsoft.com/office/drawing/2014/main" id="{542AF9A9-A878-3239-51A4-8959C9D529D6}"/>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sp>
            <p:nvSpPr>
              <p:cNvPr id="18" name="Organigramme : Connecteur 18">
                <a:extLst>
                  <a:ext uri="{FF2B5EF4-FFF2-40B4-BE49-F238E27FC236}">
                    <a16:creationId xmlns:a16="http://schemas.microsoft.com/office/drawing/2014/main" id="{140AD6B2-8B71-2050-0C02-79411E71ADAA}"/>
                  </a:ext>
                </a:extLst>
              </p:cNvPr>
              <p:cNvSpPr/>
              <p:nvPr/>
            </p:nvSpPr>
            <p:spPr>
              <a:xfrm>
                <a:off x="1799128" y="4140605"/>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sp>
            <p:nvSpPr>
              <p:cNvPr id="19" name="Organigramme : Connecteur 19">
                <a:extLst>
                  <a:ext uri="{FF2B5EF4-FFF2-40B4-BE49-F238E27FC236}">
                    <a16:creationId xmlns:a16="http://schemas.microsoft.com/office/drawing/2014/main" id="{1DC4C998-F8B3-488B-5E05-75AF71E091E0}"/>
                  </a:ext>
                </a:extLst>
              </p:cNvPr>
              <p:cNvSpPr/>
              <p:nvPr/>
            </p:nvSpPr>
            <p:spPr>
              <a:xfrm>
                <a:off x="2376798" y="4518060"/>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sp>
            <p:nvSpPr>
              <p:cNvPr id="20" name="Organigramme : Connecteur 20">
                <a:extLst>
                  <a:ext uri="{FF2B5EF4-FFF2-40B4-BE49-F238E27FC236}">
                    <a16:creationId xmlns:a16="http://schemas.microsoft.com/office/drawing/2014/main" id="{5B3A43E8-C25F-65EE-45A1-4499D67DFF07}"/>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grpSp>
        <p:sp>
          <p:nvSpPr>
            <p:cNvPr id="8" name="ZoneTexte 7">
              <a:extLst>
                <a:ext uri="{FF2B5EF4-FFF2-40B4-BE49-F238E27FC236}">
                  <a16:creationId xmlns:a16="http://schemas.microsoft.com/office/drawing/2014/main" id="{BA3564A1-0386-333D-8A3D-B48154FAEC4B}"/>
                </a:ext>
              </a:extLst>
            </p:cNvPr>
            <p:cNvSpPr txBox="1"/>
            <p:nvPr/>
          </p:nvSpPr>
          <p:spPr>
            <a:xfrm>
              <a:off x="1919896" y="3999402"/>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Visage / cou</a:t>
              </a:r>
            </a:p>
          </p:txBody>
        </p:sp>
        <p:sp>
          <p:nvSpPr>
            <p:cNvPr id="9" name="ZoneTexte 8">
              <a:extLst>
                <a:ext uri="{FF2B5EF4-FFF2-40B4-BE49-F238E27FC236}">
                  <a16:creationId xmlns:a16="http://schemas.microsoft.com/office/drawing/2014/main" id="{4D756A19-E162-3DFC-82E8-0BFC07B36845}"/>
                </a:ext>
              </a:extLst>
            </p:cNvPr>
            <p:cNvSpPr txBox="1"/>
            <p:nvPr/>
          </p:nvSpPr>
          <p:spPr>
            <a:xfrm>
              <a:off x="1919896" y="4481511"/>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Articulations</a:t>
              </a:r>
            </a:p>
          </p:txBody>
        </p:sp>
        <p:cxnSp>
          <p:nvCxnSpPr>
            <p:cNvPr id="10" name="Connecteur : en angle 10">
              <a:extLst>
                <a:ext uri="{FF2B5EF4-FFF2-40B4-BE49-F238E27FC236}">
                  <a16:creationId xmlns:a16="http://schemas.microsoft.com/office/drawing/2014/main" id="{596A932F-8A23-8E02-C942-62C725F624B1}"/>
                </a:ext>
              </a:extLst>
            </p:cNvPr>
            <p:cNvCxnSpPr>
              <a:stCxn id="8" idx="1"/>
              <a:endCxn id="17" idx="6"/>
            </p:cNvCxnSpPr>
            <p:nvPr/>
          </p:nvCxnSpPr>
          <p:spPr>
            <a:xfrm rot="10800000">
              <a:off x="1163664" y="4101028"/>
              <a:ext cx="756234" cy="46047"/>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1">
              <a:extLst>
                <a:ext uri="{FF2B5EF4-FFF2-40B4-BE49-F238E27FC236}">
                  <a16:creationId xmlns:a16="http://schemas.microsoft.com/office/drawing/2014/main" id="{3490BD6D-F732-958C-6DEA-2E8AF272F5DF}"/>
                </a:ext>
              </a:extLst>
            </p:cNvPr>
            <p:cNvCxnSpPr>
              <a:cxnSpLocks/>
              <a:stCxn id="9" idx="1"/>
              <a:endCxn id="18" idx="6"/>
            </p:cNvCxnSpPr>
            <p:nvPr/>
          </p:nvCxnSpPr>
          <p:spPr>
            <a:xfrm rot="10800000" flipV="1">
              <a:off x="935581" y="4629182"/>
              <a:ext cx="984317" cy="40574"/>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A713BCC-1669-9A44-D95E-3741B3BD46B0}"/>
                </a:ext>
              </a:extLst>
            </p:cNvPr>
            <p:cNvSpPr txBox="1"/>
            <p:nvPr/>
          </p:nvSpPr>
          <p:spPr>
            <a:xfrm>
              <a:off x="1919896" y="4963622"/>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Mains</a:t>
              </a:r>
            </a:p>
          </p:txBody>
        </p:sp>
        <p:cxnSp>
          <p:nvCxnSpPr>
            <p:cNvPr id="13" name="Connecteur : en angle 13">
              <a:extLst>
                <a:ext uri="{FF2B5EF4-FFF2-40B4-BE49-F238E27FC236}">
                  <a16:creationId xmlns:a16="http://schemas.microsoft.com/office/drawing/2014/main" id="{64F59C45-56C6-B4B4-40B8-6170D2EBDDD7}"/>
                </a:ext>
              </a:extLst>
            </p:cNvPr>
            <p:cNvCxnSpPr>
              <a:cxnSpLocks/>
              <a:stCxn id="12" idx="1"/>
            </p:cNvCxnSpPr>
            <p:nvPr/>
          </p:nvCxnSpPr>
          <p:spPr>
            <a:xfrm rot="10800000">
              <a:off x="1541778" y="5016275"/>
              <a:ext cx="378118" cy="95019"/>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2F48B695-E4C4-F903-DF77-4EEE842CA7ED}"/>
                </a:ext>
              </a:extLst>
            </p:cNvPr>
            <p:cNvSpPr txBox="1"/>
            <p:nvPr/>
          </p:nvSpPr>
          <p:spPr>
            <a:xfrm>
              <a:off x="1919896" y="5445733"/>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Proche d’orifices naturels</a:t>
              </a:r>
            </a:p>
          </p:txBody>
        </p:sp>
        <p:cxnSp>
          <p:nvCxnSpPr>
            <p:cNvPr id="15" name="Connecteur : en angle 15">
              <a:extLst>
                <a:ext uri="{FF2B5EF4-FFF2-40B4-BE49-F238E27FC236}">
                  <a16:creationId xmlns:a16="http://schemas.microsoft.com/office/drawing/2014/main" id="{8F4619D1-BC16-9F59-AB44-68C07CF5E62C}"/>
                </a:ext>
              </a:extLst>
            </p:cNvPr>
            <p:cNvCxnSpPr>
              <a:cxnSpLocks/>
              <a:stCxn id="14" idx="1"/>
              <a:endCxn id="20" idx="4"/>
            </p:cNvCxnSpPr>
            <p:nvPr/>
          </p:nvCxnSpPr>
          <p:spPr>
            <a:xfrm rot="10800000">
              <a:off x="1115129" y="5131339"/>
              <a:ext cx="804769" cy="462065"/>
            </a:xfrm>
            <a:prstGeom prst="bentConnector2">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ZoneTexte 20">
            <a:extLst>
              <a:ext uri="{FF2B5EF4-FFF2-40B4-BE49-F238E27FC236}">
                <a16:creationId xmlns:a16="http://schemas.microsoft.com/office/drawing/2014/main" id="{33F6F822-D42A-29D4-1326-6FFF390A59AB}"/>
              </a:ext>
            </a:extLst>
          </p:cNvPr>
          <p:cNvSpPr txBox="1"/>
          <p:nvPr/>
        </p:nvSpPr>
        <p:spPr>
          <a:xfrm>
            <a:off x="5070000" y="2243300"/>
            <a:ext cx="2419403" cy="1046440"/>
          </a:xfrm>
          <a:prstGeom prst="rect">
            <a:avLst/>
          </a:prstGeom>
          <a:noFill/>
        </p:spPr>
        <p:txBody>
          <a:bodyPr wrap="square">
            <a:spAutoFit/>
          </a:bodyPr>
          <a:lstStyle/>
          <a:p>
            <a:pPr>
              <a:spcAft>
                <a:spcPts val="600"/>
              </a:spcAft>
            </a:pPr>
            <a:r>
              <a:rPr lang="fr-FR" sz="2000" b="1" dirty="0">
                <a:solidFill>
                  <a:srgbClr val="BA242C"/>
                </a:solidFill>
                <a:latin typeface="Arial" panose="020B0604020202020204" pitchFamily="34" charset="0"/>
                <a:cs typeface="Arial" panose="020B0604020202020204" pitchFamily="34" charset="0"/>
              </a:rPr>
              <a:t>Aspect :</a:t>
            </a:r>
          </a:p>
          <a:p>
            <a:pPr marL="285750" indent="-285750">
              <a:spcAft>
                <a:spcPts val="600"/>
              </a:spcAft>
              <a:buFont typeface="Arial" panose="020B0604020202020204" pitchFamily="34" charset="0"/>
              <a:buChar char="•"/>
            </a:pPr>
            <a:r>
              <a:rPr lang="fr-FR" sz="1600" b="1" dirty="0">
                <a:solidFill>
                  <a:srgbClr val="BA242C"/>
                </a:solidFill>
                <a:latin typeface="Arial" panose="020B0604020202020204" pitchFamily="34" charset="0"/>
                <a:cs typeface="Arial" panose="020B0604020202020204" pitchFamily="34" charset="0"/>
              </a:rPr>
              <a:t>Blanchâtre</a:t>
            </a:r>
          </a:p>
          <a:p>
            <a:pPr marL="285750" indent="-285750">
              <a:buFont typeface="Arial" panose="020B0604020202020204" pitchFamily="34" charset="0"/>
              <a:buChar char="•"/>
            </a:pPr>
            <a:r>
              <a:rPr lang="fr-FR" sz="1600" b="1" dirty="0">
                <a:solidFill>
                  <a:srgbClr val="BA242C"/>
                </a:solidFill>
                <a:latin typeface="Arial" panose="020B0604020202020204" pitchFamily="34" charset="0"/>
                <a:cs typeface="Arial" panose="020B0604020202020204" pitchFamily="34" charset="0"/>
              </a:rPr>
              <a:t>Noirâtre</a:t>
            </a:r>
            <a:endParaRPr lang="en-US" sz="1600" b="1" dirty="0">
              <a:solidFill>
                <a:srgbClr val="BA242C"/>
              </a:solidFill>
              <a:latin typeface="Arial" panose="020B0604020202020204" pitchFamily="34" charset="0"/>
              <a:cs typeface="Arial" panose="020B0604020202020204" pitchFamily="34" charset="0"/>
            </a:endParaRPr>
          </a:p>
        </p:txBody>
      </p:sp>
      <p:pic>
        <p:nvPicPr>
          <p:cNvPr id="23" name="Picture 6">
            <a:extLst>
              <a:ext uri="{FF2B5EF4-FFF2-40B4-BE49-F238E27FC236}">
                <a16:creationId xmlns:a16="http://schemas.microsoft.com/office/drawing/2014/main" id="{B90E0EB3-4FF2-B645-3C78-A1A2DE39F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694" y="4910060"/>
            <a:ext cx="727928" cy="7279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AD8B729E-9AEC-8F7F-9CBB-A80AE70E31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7432" y="4910265"/>
            <a:ext cx="727519" cy="727519"/>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D27A9E99-61CC-F681-85D3-EFFC6AC09ACD}"/>
              </a:ext>
            </a:extLst>
          </p:cNvPr>
          <p:cNvSpPr txBox="1"/>
          <p:nvPr/>
        </p:nvSpPr>
        <p:spPr>
          <a:xfrm>
            <a:off x="6789534" y="5104747"/>
            <a:ext cx="3798569" cy="338554"/>
          </a:xfrm>
          <a:prstGeom prst="rect">
            <a:avLst/>
          </a:prstGeom>
          <a:noFill/>
        </p:spPr>
        <p:txBody>
          <a:bodyPr wrap="square">
            <a:spAutoFit/>
          </a:bodyPr>
          <a:lstStyle/>
          <a:p>
            <a:pPr algn="ctr"/>
            <a:r>
              <a:rPr lang="fr-FR" sz="1600" b="1" dirty="0">
                <a:solidFill>
                  <a:srgbClr val="BA242C"/>
                </a:solidFill>
                <a:latin typeface="Arial" panose="020B0604020202020204" pitchFamily="34" charset="0"/>
                <a:cs typeface="Arial" panose="020B0604020202020204" pitchFamily="34" charset="0"/>
              </a:rPr>
              <a:t>Rougeur étendue chez l’enfant </a:t>
            </a:r>
            <a:endParaRPr lang="en-US" sz="1600" dirty="0">
              <a:solidFill>
                <a:srgbClr val="BA242C"/>
              </a:solidFill>
            </a:endParaRPr>
          </a:p>
        </p:txBody>
      </p:sp>
      <p:sp>
        <p:nvSpPr>
          <p:cNvPr id="3" name="ZoneTexte 2">
            <a:extLst>
              <a:ext uri="{FF2B5EF4-FFF2-40B4-BE49-F238E27FC236}">
                <a16:creationId xmlns:a16="http://schemas.microsoft.com/office/drawing/2014/main" id="{8F10AD20-2597-F9BD-408F-6DB64FC11715}"/>
              </a:ext>
            </a:extLst>
          </p:cNvPr>
          <p:cNvSpPr txBox="1"/>
          <p:nvPr/>
        </p:nvSpPr>
        <p:spPr>
          <a:xfrm>
            <a:off x="1467046" y="3322502"/>
            <a:ext cx="2545275" cy="830997"/>
          </a:xfrm>
          <a:prstGeom prst="rect">
            <a:avLst/>
          </a:prstGeom>
          <a:noFill/>
        </p:spPr>
        <p:txBody>
          <a:bodyPr wrap="square">
            <a:spAutoFit/>
          </a:bodyPr>
          <a:lstStyle>
            <a:defPPr>
              <a:defRPr lang="fr-FR"/>
            </a:defPPr>
            <a:lvl1pPr algn="ctr">
              <a:defRPr sz="1600" b="1">
                <a:solidFill>
                  <a:srgbClr val="BA242C"/>
                </a:solidFill>
                <a:latin typeface="Arial" panose="020B0604020202020204" pitchFamily="34" charset="0"/>
                <a:cs typeface="Arial" panose="020B0604020202020204" pitchFamily="34" charset="0"/>
              </a:defRPr>
            </a:lvl1pPr>
          </a:lstStyle>
          <a:p>
            <a:r>
              <a:rPr lang="fr-FR" b="0" dirty="0"/>
              <a:t>Cloques </a:t>
            </a:r>
            <a:r>
              <a:rPr lang="fr-FR" dirty="0"/>
              <a:t>SUPÉRIEURES</a:t>
            </a:r>
            <a:r>
              <a:rPr lang="fr-FR" b="0" dirty="0"/>
              <a:t> à la </a:t>
            </a:r>
            <a:r>
              <a:rPr lang="fr-FR" b="0" dirty="0" err="1"/>
              <a:t>demi-paume</a:t>
            </a:r>
            <a:r>
              <a:rPr lang="fr-FR" b="0" dirty="0"/>
              <a:t> </a:t>
            </a:r>
            <a:br>
              <a:rPr lang="fr-FR" b="0" dirty="0"/>
            </a:br>
            <a:r>
              <a:rPr lang="fr-FR" b="0" dirty="0"/>
              <a:t>de la main de la victime</a:t>
            </a:r>
          </a:p>
        </p:txBody>
      </p:sp>
      <p:cxnSp>
        <p:nvCxnSpPr>
          <p:cNvPr id="26" name="Connecteur droit 25">
            <a:extLst>
              <a:ext uri="{FF2B5EF4-FFF2-40B4-BE49-F238E27FC236}">
                <a16:creationId xmlns:a16="http://schemas.microsoft.com/office/drawing/2014/main" id="{E83AF44A-017D-62AB-9C0B-413FAF64C239}"/>
              </a:ext>
            </a:extLst>
          </p:cNvPr>
          <p:cNvCxnSpPr/>
          <p:nvPr/>
        </p:nvCxnSpPr>
        <p:spPr>
          <a:xfrm>
            <a:off x="1662131" y="3241824"/>
            <a:ext cx="21281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CA03EBF-2756-C2B0-D10B-CD8C36058605}"/>
              </a:ext>
            </a:extLst>
          </p:cNvPr>
          <p:cNvSpPr txBox="1"/>
          <p:nvPr/>
        </p:nvSpPr>
        <p:spPr>
          <a:xfrm>
            <a:off x="263518" y="2350902"/>
            <a:ext cx="2545275" cy="707886"/>
          </a:xfrm>
          <a:prstGeom prst="rect">
            <a:avLst/>
          </a:prstGeom>
          <a:noFill/>
        </p:spPr>
        <p:txBody>
          <a:bodyPr wrap="square">
            <a:spAutoFit/>
          </a:bodyPr>
          <a:lstStyle>
            <a:defPPr>
              <a:defRPr lang="fr-FR"/>
            </a:defPPr>
            <a:lvl1pPr algn="ctr">
              <a:defRPr sz="1600" b="1">
                <a:solidFill>
                  <a:srgbClr val="BA242C"/>
                </a:solidFill>
                <a:latin typeface="Arial" panose="020B0604020202020204" pitchFamily="34" charset="0"/>
                <a:cs typeface="Arial" panose="020B0604020202020204" pitchFamily="34" charset="0"/>
              </a:defRPr>
            </a:lvl1pPr>
          </a:lstStyle>
          <a:p>
            <a:r>
              <a:rPr lang="fr-FR" sz="4000" dirty="0"/>
              <a:t>&gt;</a:t>
            </a:r>
          </a:p>
        </p:txBody>
      </p:sp>
      <p:pic>
        <p:nvPicPr>
          <p:cNvPr id="22" name="Image 21">
            <a:extLst>
              <a:ext uri="{FF2B5EF4-FFF2-40B4-BE49-F238E27FC236}">
                <a16:creationId xmlns:a16="http://schemas.microsoft.com/office/drawing/2014/main" id="{6C50E67C-22AD-9E20-681D-8BB1E2392590}"/>
              </a:ext>
            </a:extLst>
          </p:cNvPr>
          <p:cNvPicPr>
            <a:picLocks noChangeAspect="1"/>
          </p:cNvPicPr>
          <p:nvPr/>
        </p:nvPicPr>
        <p:blipFill>
          <a:blip r:embed="rId7"/>
          <a:stretch>
            <a:fillRect/>
          </a:stretch>
        </p:blipFill>
        <p:spPr>
          <a:xfrm>
            <a:off x="5732036" y="4910060"/>
            <a:ext cx="727928" cy="727928"/>
          </a:xfrm>
          <a:prstGeom prst="rect">
            <a:avLst/>
          </a:prstGeom>
        </p:spPr>
      </p:pic>
    </p:spTree>
    <p:extLst>
      <p:ext uri="{BB962C8B-B14F-4D97-AF65-F5344CB8AC3E}">
        <p14:creationId xmlns:p14="http://schemas.microsoft.com/office/powerpoint/2010/main" val="99581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anim calcmode="lin" valueType="num">
                                      <p:cBhvr>
                                        <p:cTn id="43" dur="500" fill="hold"/>
                                        <p:tgtEl>
                                          <p:spTgt spid="23"/>
                                        </p:tgtEl>
                                        <p:attrNameLst>
                                          <p:attrName>ppt_x</p:attrName>
                                        </p:attrNameLst>
                                      </p:cBhvr>
                                      <p:tavLst>
                                        <p:tav tm="0">
                                          <p:val>
                                            <p:strVal val="#ppt_x"/>
                                          </p:val>
                                        </p:tav>
                                        <p:tav tm="100000">
                                          <p:val>
                                            <p:strVal val="#ppt_x"/>
                                          </p:val>
                                        </p:tav>
                                      </p:tavLst>
                                    </p:anim>
                                    <p:anim calcmode="lin" valueType="num">
                                      <p:cBhvr>
                                        <p:cTn id="44" dur="5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anim calcmode="lin" valueType="num">
                                      <p:cBhvr>
                                        <p:cTn id="48" dur="500" fill="hold"/>
                                        <p:tgtEl>
                                          <p:spTgt spid="24"/>
                                        </p:tgtEl>
                                        <p:attrNameLst>
                                          <p:attrName>ppt_x</p:attrName>
                                        </p:attrNameLst>
                                      </p:cBhvr>
                                      <p:tavLst>
                                        <p:tav tm="0">
                                          <p:val>
                                            <p:strVal val="#ppt_x"/>
                                          </p:val>
                                        </p:tav>
                                        <p:tav tm="100000">
                                          <p:val>
                                            <p:strVal val="#ppt_x"/>
                                          </p:val>
                                        </p:tav>
                                      </p:tavLst>
                                    </p:anim>
                                    <p:anim calcmode="lin" valueType="num">
                                      <p:cBhvr>
                                        <p:cTn id="4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03574-09C3-2E49-1267-46C1D414F536}"/>
              </a:ext>
            </a:extLst>
          </p:cNvPr>
          <p:cNvSpPr>
            <a:spLocks noGrp="1"/>
          </p:cNvSpPr>
          <p:nvPr>
            <p:ph type="body" sz="quarter" idx="10"/>
          </p:nvPr>
        </p:nvSpPr>
        <p:spPr/>
        <p:txBody>
          <a:bodyPr/>
          <a:lstStyle/>
          <a:p>
            <a:r>
              <a:rPr lang="fr-FR" dirty="0"/>
              <a:t>PREMIERS SECOURS CITOYEN</a:t>
            </a:r>
          </a:p>
        </p:txBody>
      </p:sp>
      <p:sp>
        <p:nvSpPr>
          <p:cNvPr id="3" name="Espace réservé du texte 2">
            <a:extLst>
              <a:ext uri="{FF2B5EF4-FFF2-40B4-BE49-F238E27FC236}">
                <a16:creationId xmlns:a16="http://schemas.microsoft.com/office/drawing/2014/main" id="{7984A91D-A025-8765-AB55-5D702629970C}"/>
              </a:ext>
            </a:extLst>
          </p:cNvPr>
          <p:cNvSpPr>
            <a:spLocks noGrp="1"/>
          </p:cNvSpPr>
          <p:nvPr>
            <p:ph type="body" sz="quarter" idx="11"/>
          </p:nvPr>
        </p:nvSpPr>
        <p:spPr/>
        <p:txBody>
          <a:bodyPr/>
          <a:lstStyle/>
          <a:p>
            <a:r>
              <a:rPr lang="fr-FR" dirty="0"/>
              <a:t>Impact psychologique d’une intervention</a:t>
            </a:r>
          </a:p>
        </p:txBody>
      </p:sp>
      <p:sp>
        <p:nvSpPr>
          <p:cNvPr id="11" name="ZoneTexte 10">
            <a:extLst>
              <a:ext uri="{FF2B5EF4-FFF2-40B4-BE49-F238E27FC236}">
                <a16:creationId xmlns:a16="http://schemas.microsoft.com/office/drawing/2014/main" id="{54B61A70-29B5-40D1-4195-06BF5894D5C8}"/>
              </a:ext>
            </a:extLst>
          </p:cNvPr>
          <p:cNvSpPr txBox="1"/>
          <p:nvPr/>
        </p:nvSpPr>
        <p:spPr>
          <a:xfrm>
            <a:off x="1797622" y="1599266"/>
            <a:ext cx="8171921" cy="1077218"/>
          </a:xfrm>
          <a:prstGeom prst="rect">
            <a:avLst/>
          </a:prstGeom>
          <a:noFill/>
        </p:spPr>
        <p:txBody>
          <a:bodyPr wrap="square">
            <a:spAutoFit/>
          </a:bodyPr>
          <a:lstStyle>
            <a:defPPr>
              <a:defRPr lang="fr-FR"/>
            </a:defPPr>
            <a:lvl1pPr>
              <a:defRPr sz="1400" b="1">
                <a:solidFill>
                  <a:srgbClr val="00467E"/>
                </a:solidFill>
                <a:latin typeface="Arial" panose="020B0604020202020204" pitchFamily="34" charset="0"/>
                <a:cs typeface="Arial" panose="020B0604020202020204" pitchFamily="34" charset="0"/>
              </a:defRPr>
            </a:lvl1pPr>
          </a:lstStyle>
          <a:p>
            <a:pPr algn="ctr"/>
            <a:r>
              <a:rPr lang="fr-FR" sz="1600" b="0" dirty="0"/>
              <a:t>Toute situation de crise peut avoir un impact psychologique tant sur les victimes que </a:t>
            </a:r>
          </a:p>
          <a:p>
            <a:pPr algn="ctr"/>
            <a:r>
              <a:rPr lang="fr-FR" sz="1600" b="0" dirty="0"/>
              <a:t>les témoins ou les intervenants. Le citoyen peut être dans l’une de ces trois catégories. </a:t>
            </a:r>
          </a:p>
          <a:p>
            <a:pPr algn="ctr"/>
            <a:endParaRPr lang="fr-FR" sz="1600" b="0" dirty="0"/>
          </a:p>
          <a:p>
            <a:pPr algn="ctr"/>
            <a:r>
              <a:rPr lang="fr-FR" sz="1600" b="0" dirty="0"/>
              <a:t>La réduction de l’impact psychologique pour le citoyen passe par : </a:t>
            </a:r>
          </a:p>
        </p:txBody>
      </p:sp>
      <p:pic>
        <p:nvPicPr>
          <p:cNvPr id="15" name="Image 14">
            <a:extLst>
              <a:ext uri="{FF2B5EF4-FFF2-40B4-BE49-F238E27FC236}">
                <a16:creationId xmlns:a16="http://schemas.microsoft.com/office/drawing/2014/main" id="{5BC9C103-686B-F411-AFB8-7323E7088E17}"/>
              </a:ext>
            </a:extLst>
          </p:cNvPr>
          <p:cNvPicPr>
            <a:picLocks noChangeAspect="1"/>
          </p:cNvPicPr>
          <p:nvPr/>
        </p:nvPicPr>
        <p:blipFill>
          <a:blip r:embed="rId3">
            <a:duotone>
              <a:schemeClr val="accent1">
                <a:shade val="45000"/>
                <a:satMod val="135000"/>
              </a:schemeClr>
              <a:prstClr val="white"/>
            </a:duotone>
          </a:blip>
          <a:stretch>
            <a:fillRect/>
          </a:stretch>
        </p:blipFill>
        <p:spPr>
          <a:xfrm>
            <a:off x="2416630" y="3160301"/>
            <a:ext cx="1296000" cy="1296000"/>
          </a:xfrm>
          <a:prstGeom prst="rect">
            <a:avLst/>
          </a:prstGeom>
        </p:spPr>
      </p:pic>
      <p:sp>
        <p:nvSpPr>
          <p:cNvPr id="16" name="ZoneTexte 15">
            <a:extLst>
              <a:ext uri="{FF2B5EF4-FFF2-40B4-BE49-F238E27FC236}">
                <a16:creationId xmlns:a16="http://schemas.microsoft.com/office/drawing/2014/main" id="{36A1D470-0EFF-949C-2F37-7362BD879158}"/>
              </a:ext>
            </a:extLst>
          </p:cNvPr>
          <p:cNvSpPr txBox="1"/>
          <p:nvPr/>
        </p:nvSpPr>
        <p:spPr>
          <a:xfrm>
            <a:off x="1877269" y="4868913"/>
            <a:ext cx="2508068" cy="646331"/>
          </a:xfrm>
          <a:prstGeom prst="rect">
            <a:avLst/>
          </a:prstGeom>
          <a:noFill/>
        </p:spPr>
        <p:txBody>
          <a:bodyPr wrap="square" rtlCol="0">
            <a:spAutoFit/>
          </a:bodyPr>
          <a:lstStyle/>
          <a:p>
            <a:pPr algn="ctr"/>
            <a:r>
              <a:rPr lang="fr-FR" b="1" dirty="0">
                <a:solidFill>
                  <a:srgbClr val="C00000"/>
                </a:solidFill>
              </a:rPr>
              <a:t>Une formation régulière</a:t>
            </a:r>
          </a:p>
        </p:txBody>
      </p:sp>
      <p:sp>
        <p:nvSpPr>
          <p:cNvPr id="27" name="ZoneTexte 26">
            <a:extLst>
              <a:ext uri="{FF2B5EF4-FFF2-40B4-BE49-F238E27FC236}">
                <a16:creationId xmlns:a16="http://schemas.microsoft.com/office/drawing/2014/main" id="{4AC26E25-1DFA-A42E-AA05-F91C54EE6DD2}"/>
              </a:ext>
            </a:extLst>
          </p:cNvPr>
          <p:cNvSpPr txBox="1"/>
          <p:nvPr/>
        </p:nvSpPr>
        <p:spPr>
          <a:xfrm>
            <a:off x="4629549" y="4868913"/>
            <a:ext cx="2508068" cy="646331"/>
          </a:xfrm>
          <a:prstGeom prst="rect">
            <a:avLst/>
          </a:prstGeom>
          <a:noFill/>
        </p:spPr>
        <p:txBody>
          <a:bodyPr wrap="square" rtlCol="0">
            <a:spAutoFit/>
          </a:bodyPr>
          <a:lstStyle/>
          <a:p>
            <a:pPr algn="ctr"/>
            <a:r>
              <a:rPr lang="fr-FR" b="1" dirty="0">
                <a:solidFill>
                  <a:srgbClr val="C00000"/>
                </a:solidFill>
              </a:rPr>
              <a:t>Une posture </a:t>
            </a:r>
            <a:br>
              <a:rPr lang="fr-FR" b="1" dirty="0">
                <a:solidFill>
                  <a:srgbClr val="C00000"/>
                </a:solidFill>
              </a:rPr>
            </a:br>
            <a:r>
              <a:rPr lang="fr-FR" b="1" dirty="0">
                <a:solidFill>
                  <a:srgbClr val="C00000"/>
                </a:solidFill>
              </a:rPr>
              <a:t>adaptée</a:t>
            </a:r>
          </a:p>
        </p:txBody>
      </p:sp>
      <p:pic>
        <p:nvPicPr>
          <p:cNvPr id="29" name="Image 28">
            <a:extLst>
              <a:ext uri="{FF2B5EF4-FFF2-40B4-BE49-F238E27FC236}">
                <a16:creationId xmlns:a16="http://schemas.microsoft.com/office/drawing/2014/main" id="{565BF170-65AC-7E6B-DA77-4E69551B93F2}"/>
              </a:ext>
            </a:extLst>
          </p:cNvPr>
          <p:cNvPicPr>
            <a:picLocks noChangeAspect="1"/>
          </p:cNvPicPr>
          <p:nvPr/>
        </p:nvPicPr>
        <p:blipFill>
          <a:blip r:embed="rId4">
            <a:duotone>
              <a:schemeClr val="accent1">
                <a:shade val="45000"/>
                <a:satMod val="135000"/>
              </a:schemeClr>
              <a:prstClr val="white"/>
            </a:duotone>
          </a:blip>
          <a:stretch>
            <a:fillRect/>
          </a:stretch>
        </p:blipFill>
        <p:spPr>
          <a:xfrm>
            <a:off x="5235583" y="3160301"/>
            <a:ext cx="1296000" cy="1296000"/>
          </a:xfrm>
          <a:prstGeom prst="rect">
            <a:avLst/>
          </a:prstGeom>
        </p:spPr>
      </p:pic>
      <p:pic>
        <p:nvPicPr>
          <p:cNvPr id="31" name="Image 30">
            <a:extLst>
              <a:ext uri="{FF2B5EF4-FFF2-40B4-BE49-F238E27FC236}">
                <a16:creationId xmlns:a16="http://schemas.microsoft.com/office/drawing/2014/main" id="{0D3D0167-3E5D-4076-9A90-9F58270DD06C}"/>
              </a:ext>
            </a:extLst>
          </p:cNvPr>
          <p:cNvPicPr>
            <a:picLocks noChangeAspect="1"/>
          </p:cNvPicPr>
          <p:nvPr/>
        </p:nvPicPr>
        <p:blipFill>
          <a:blip r:embed="rId5">
            <a:duotone>
              <a:schemeClr val="accent1">
                <a:shade val="45000"/>
                <a:satMod val="135000"/>
              </a:schemeClr>
              <a:prstClr val="white"/>
            </a:duotone>
          </a:blip>
          <a:stretch>
            <a:fillRect/>
          </a:stretch>
        </p:blipFill>
        <p:spPr>
          <a:xfrm>
            <a:off x="8054535" y="3160301"/>
            <a:ext cx="1296000" cy="1296000"/>
          </a:xfrm>
          <a:prstGeom prst="rect">
            <a:avLst/>
          </a:prstGeom>
        </p:spPr>
      </p:pic>
      <p:sp>
        <p:nvSpPr>
          <p:cNvPr id="32" name="ZoneTexte 31">
            <a:extLst>
              <a:ext uri="{FF2B5EF4-FFF2-40B4-BE49-F238E27FC236}">
                <a16:creationId xmlns:a16="http://schemas.microsoft.com/office/drawing/2014/main" id="{194B332E-AEBB-9EA9-88FA-B11EDC4C1EBE}"/>
              </a:ext>
            </a:extLst>
          </p:cNvPr>
          <p:cNvSpPr txBox="1"/>
          <p:nvPr/>
        </p:nvSpPr>
        <p:spPr>
          <a:xfrm>
            <a:off x="7448501" y="4868913"/>
            <a:ext cx="2508068" cy="646331"/>
          </a:xfrm>
          <a:prstGeom prst="rect">
            <a:avLst/>
          </a:prstGeom>
          <a:noFill/>
        </p:spPr>
        <p:txBody>
          <a:bodyPr wrap="square" rtlCol="0">
            <a:spAutoFit/>
          </a:bodyPr>
          <a:lstStyle/>
          <a:p>
            <a:pPr algn="ctr"/>
            <a:r>
              <a:rPr lang="fr-FR" b="1" dirty="0">
                <a:solidFill>
                  <a:srgbClr val="C00000"/>
                </a:solidFill>
              </a:rPr>
              <a:t>Un échange </a:t>
            </a:r>
            <a:br>
              <a:rPr lang="fr-FR" b="1" dirty="0">
                <a:solidFill>
                  <a:srgbClr val="C00000"/>
                </a:solidFill>
              </a:rPr>
            </a:br>
            <a:r>
              <a:rPr lang="fr-FR" b="1" dirty="0">
                <a:solidFill>
                  <a:srgbClr val="C00000"/>
                </a:solidFill>
              </a:rPr>
              <a:t>avec les secours</a:t>
            </a:r>
          </a:p>
        </p:txBody>
      </p:sp>
    </p:spTree>
    <p:extLst>
      <p:ext uri="{BB962C8B-B14F-4D97-AF65-F5344CB8AC3E}">
        <p14:creationId xmlns:p14="http://schemas.microsoft.com/office/powerpoint/2010/main" val="40661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7" grpId="0"/>
      <p:bldP spid="3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C598A14-F7D3-8DA3-4429-1F3FADA22916}"/>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5BE827C-DBA0-76A1-E696-0F670B35BA90}"/>
              </a:ext>
            </a:extLst>
          </p:cNvPr>
          <p:cNvSpPr>
            <a:spLocks noGrp="1"/>
          </p:cNvSpPr>
          <p:nvPr>
            <p:ph type="body" sz="quarter" idx="11"/>
          </p:nvPr>
        </p:nvSpPr>
        <p:spPr/>
        <p:txBody>
          <a:bodyPr/>
          <a:lstStyle/>
          <a:p>
            <a:r>
              <a:rPr lang="fr-FR" dirty="0"/>
              <a:t>Les brûlures graves</a:t>
            </a:r>
          </a:p>
        </p:txBody>
      </p:sp>
      <p:sp>
        <p:nvSpPr>
          <p:cNvPr id="4" name="Rectangle 3">
            <a:extLst>
              <a:ext uri="{FF2B5EF4-FFF2-40B4-BE49-F238E27FC236}">
                <a16:creationId xmlns:a16="http://schemas.microsoft.com/office/drawing/2014/main" id="{79D1F4A4-6575-4FFB-F2D8-04CF895D010B}"/>
              </a:ext>
            </a:extLst>
          </p:cNvPr>
          <p:cNvSpPr/>
          <p:nvPr/>
        </p:nvSpPr>
        <p:spPr>
          <a:xfrm>
            <a:off x="8119156" y="1471861"/>
            <a:ext cx="3594335" cy="904875"/>
          </a:xfrm>
          <a:prstGeom prst="rect">
            <a:avLst/>
          </a:prstGeom>
          <a:solidFill>
            <a:schemeClr val="bg1"/>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2250"/>
            <a:r>
              <a:rPr lang="fr-FR" sz="1400" b="1" dirty="0">
                <a:solidFill>
                  <a:srgbClr val="00497E"/>
                </a:solidFill>
              </a:rPr>
              <a:t>S'ils n'adhèrent pas à la peau, </a:t>
            </a:r>
            <a:br>
              <a:rPr lang="fr-FR" sz="1400" b="1" dirty="0">
                <a:solidFill>
                  <a:srgbClr val="00497E"/>
                </a:solidFill>
              </a:rPr>
            </a:br>
            <a:r>
              <a:rPr lang="fr-FR" sz="1400" b="1" dirty="0">
                <a:solidFill>
                  <a:srgbClr val="00497E"/>
                </a:solidFill>
              </a:rPr>
              <a:t>retirer les vêtements et les bijoux </a:t>
            </a:r>
            <a:br>
              <a:rPr lang="fr-FR" sz="1400" b="1" dirty="0">
                <a:solidFill>
                  <a:srgbClr val="00497E"/>
                </a:solidFill>
              </a:rPr>
            </a:br>
            <a:r>
              <a:rPr lang="fr-FR" sz="1400" b="1" dirty="0">
                <a:solidFill>
                  <a:srgbClr val="00497E"/>
                </a:solidFill>
              </a:rPr>
              <a:t>sur ou près de la peau brûlée.</a:t>
            </a:r>
            <a:endParaRPr lang="en-US" sz="1400" b="1" dirty="0">
              <a:solidFill>
                <a:srgbClr val="00497E"/>
              </a:solidFill>
            </a:endParaRPr>
          </a:p>
        </p:txBody>
      </p:sp>
      <p:sp>
        <p:nvSpPr>
          <p:cNvPr id="5" name="Rectangle 4">
            <a:extLst>
              <a:ext uri="{FF2B5EF4-FFF2-40B4-BE49-F238E27FC236}">
                <a16:creationId xmlns:a16="http://schemas.microsoft.com/office/drawing/2014/main" id="{68367AF3-B9A7-EE16-273B-FD65997F6B83}"/>
              </a:ext>
            </a:extLst>
          </p:cNvPr>
          <p:cNvSpPr/>
          <p:nvPr/>
        </p:nvSpPr>
        <p:spPr>
          <a:xfrm>
            <a:off x="341971" y="1471861"/>
            <a:ext cx="5572749" cy="904875"/>
          </a:xfrm>
          <a:prstGeom prst="rect">
            <a:avLst/>
          </a:prstGeom>
          <a:solidFill>
            <a:schemeClr val="bg1"/>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180000" rtlCol="0" anchor="ctr"/>
          <a:lstStyle/>
          <a:p>
            <a:pPr marL="250825" algn="r"/>
            <a:r>
              <a:rPr lang="fr-FR" sz="1400" b="1" dirty="0">
                <a:solidFill>
                  <a:srgbClr val="00497E"/>
                </a:solidFill>
              </a:rPr>
              <a:t>Refroidir immédiatement </a:t>
            </a:r>
            <a:r>
              <a:rPr lang="fr-FR" sz="1400" dirty="0">
                <a:solidFill>
                  <a:srgbClr val="00497E"/>
                </a:solidFill>
              </a:rPr>
              <a:t>la surface brûlée. </a:t>
            </a:r>
          </a:p>
          <a:p>
            <a:pPr marL="250825" algn="r"/>
            <a:r>
              <a:rPr lang="fr-FR" sz="1400" dirty="0">
                <a:solidFill>
                  <a:srgbClr val="00497E"/>
                </a:solidFill>
              </a:rPr>
              <a:t>Eau courante </a:t>
            </a:r>
            <a:r>
              <a:rPr lang="fr-FR" sz="1400" b="1" dirty="0">
                <a:solidFill>
                  <a:srgbClr val="00497E"/>
                </a:solidFill>
              </a:rPr>
              <a:t>tempérée</a:t>
            </a:r>
            <a:r>
              <a:rPr lang="fr-FR" sz="1400" dirty="0">
                <a:solidFill>
                  <a:srgbClr val="00497E"/>
                </a:solidFill>
              </a:rPr>
              <a:t> et à </a:t>
            </a:r>
            <a:r>
              <a:rPr lang="fr-FR" sz="1400" b="1" dirty="0">
                <a:solidFill>
                  <a:srgbClr val="00497E"/>
                </a:solidFill>
              </a:rPr>
              <a:t>faible pression </a:t>
            </a:r>
            <a:r>
              <a:rPr lang="fr-FR" sz="1400" dirty="0">
                <a:solidFill>
                  <a:srgbClr val="00497E"/>
                </a:solidFill>
              </a:rPr>
              <a:t>par </a:t>
            </a:r>
            <a:r>
              <a:rPr lang="fr-FR" sz="1400" b="1" dirty="0">
                <a:solidFill>
                  <a:srgbClr val="00497E"/>
                </a:solidFill>
              </a:rPr>
              <a:t>ruissellement.</a:t>
            </a:r>
          </a:p>
          <a:p>
            <a:pPr marL="250825" algn="r"/>
            <a:r>
              <a:rPr lang="fr-FR" sz="1400" b="1" dirty="0">
                <a:solidFill>
                  <a:srgbClr val="00497E"/>
                </a:solidFill>
              </a:rPr>
              <a:t>Au moins 10 minutes</a:t>
            </a:r>
            <a:r>
              <a:rPr lang="fr-FR" sz="1400" dirty="0">
                <a:solidFill>
                  <a:srgbClr val="00497E"/>
                </a:solidFill>
              </a:rPr>
              <a:t>, idéalement 20 minutes.</a:t>
            </a:r>
            <a:endParaRPr lang="en-US" sz="1400" dirty="0">
              <a:solidFill>
                <a:srgbClr val="00497E"/>
              </a:solidFill>
            </a:endParaRPr>
          </a:p>
        </p:txBody>
      </p:sp>
      <p:pic>
        <p:nvPicPr>
          <p:cNvPr id="6" name="Picture 2">
            <a:extLst>
              <a:ext uri="{FF2B5EF4-FFF2-40B4-BE49-F238E27FC236}">
                <a16:creationId xmlns:a16="http://schemas.microsoft.com/office/drawing/2014/main" id="{A2CB7033-D23F-30A4-7352-614EDE20D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389" y="1418790"/>
            <a:ext cx="1011017" cy="101101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7" name="Picture 4">
            <a:extLst>
              <a:ext uri="{FF2B5EF4-FFF2-40B4-BE49-F238E27FC236}">
                <a16:creationId xmlns:a16="http://schemas.microsoft.com/office/drawing/2014/main" id="{D43E5818-B263-E6F3-654E-96F979D79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599" y="1418790"/>
            <a:ext cx="1011017" cy="101101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D15B633D-A883-81C2-000E-ED5B4D56A87E}"/>
              </a:ext>
            </a:extLst>
          </p:cNvPr>
          <p:cNvSpPr txBox="1"/>
          <p:nvPr/>
        </p:nvSpPr>
        <p:spPr>
          <a:xfrm>
            <a:off x="1234748" y="4104703"/>
            <a:ext cx="2726824" cy="46166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200" dirty="0">
                <a:solidFill>
                  <a:srgbClr val="00497E"/>
                </a:solidFill>
              </a:rPr>
              <a:t>Alerter les secours </a:t>
            </a:r>
          </a:p>
          <a:p>
            <a:r>
              <a:rPr lang="fr-FR" sz="1200" dirty="0">
                <a:solidFill>
                  <a:srgbClr val="00497E"/>
                </a:solidFill>
              </a:rPr>
              <a:t>dès le début de l’arrosage</a:t>
            </a:r>
            <a:endParaRPr lang="en-US" sz="1200" dirty="0">
              <a:solidFill>
                <a:srgbClr val="00497E"/>
              </a:solidFill>
            </a:endParaRPr>
          </a:p>
        </p:txBody>
      </p:sp>
      <p:pic>
        <p:nvPicPr>
          <p:cNvPr id="9" name="Picture 2">
            <a:extLst>
              <a:ext uri="{FF2B5EF4-FFF2-40B4-BE49-F238E27FC236}">
                <a16:creationId xmlns:a16="http://schemas.microsoft.com/office/drawing/2014/main" id="{DB7DF292-B30E-7D56-C27A-B53AEBC1E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208" y="3060728"/>
            <a:ext cx="877357" cy="87735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BA85B924-7166-2A2A-6205-B634E5CB7F3F}"/>
              </a:ext>
            </a:extLst>
          </p:cNvPr>
          <p:cNvSpPr txBox="1"/>
          <p:nvPr/>
        </p:nvSpPr>
        <p:spPr>
          <a:xfrm>
            <a:off x="4639474" y="4101410"/>
            <a:ext cx="2726824" cy="46166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200" dirty="0">
                <a:solidFill>
                  <a:srgbClr val="00497E"/>
                </a:solidFill>
              </a:rPr>
              <a:t>Poursuivre le refroidissement selon les consignes données</a:t>
            </a:r>
          </a:p>
        </p:txBody>
      </p:sp>
      <p:pic>
        <p:nvPicPr>
          <p:cNvPr id="11" name="Picture 2">
            <a:extLst>
              <a:ext uri="{FF2B5EF4-FFF2-40B4-BE49-F238E27FC236}">
                <a16:creationId xmlns:a16="http://schemas.microsoft.com/office/drawing/2014/main" id="{BC342BCB-FC9D-DD7D-DB43-2C7FC5D3B216}"/>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10450964" y="3917435"/>
            <a:ext cx="452479" cy="8405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06662A7C-ADDF-BDEB-201C-01482B87DAE9}"/>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638698" y="4008704"/>
            <a:ext cx="722421" cy="67103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0A97619A-3BDB-8D41-E1F0-DE38B74679C2}"/>
              </a:ext>
            </a:extLst>
          </p:cNvPr>
          <p:cNvSpPr txBox="1"/>
          <p:nvPr/>
        </p:nvSpPr>
        <p:spPr>
          <a:xfrm>
            <a:off x="9806922" y="4586250"/>
            <a:ext cx="1570229" cy="253916"/>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Difficultés à respirer</a:t>
            </a:r>
          </a:p>
        </p:txBody>
      </p:sp>
      <p:sp>
        <p:nvSpPr>
          <p:cNvPr id="14" name="ZoneTexte 13">
            <a:extLst>
              <a:ext uri="{FF2B5EF4-FFF2-40B4-BE49-F238E27FC236}">
                <a16:creationId xmlns:a16="http://schemas.microsoft.com/office/drawing/2014/main" id="{ED62ACC7-9E70-C9F8-0977-31BBA85FBB06}"/>
              </a:ext>
            </a:extLst>
          </p:cNvPr>
          <p:cNvSpPr txBox="1"/>
          <p:nvPr/>
        </p:nvSpPr>
        <p:spPr>
          <a:xfrm>
            <a:off x="8919067" y="3312121"/>
            <a:ext cx="1690310"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15" name="ZoneTexte 14">
            <a:extLst>
              <a:ext uri="{FF2B5EF4-FFF2-40B4-BE49-F238E27FC236}">
                <a16:creationId xmlns:a16="http://schemas.microsoft.com/office/drawing/2014/main" id="{D684FDA1-AFE0-3119-074D-8DDE4FE09680}"/>
              </a:ext>
            </a:extLst>
          </p:cNvPr>
          <p:cNvSpPr txBox="1"/>
          <p:nvPr/>
        </p:nvSpPr>
        <p:spPr>
          <a:xfrm>
            <a:off x="6601508" y="5096437"/>
            <a:ext cx="4309564" cy="584775"/>
          </a:xfrm>
          <a:prstGeom prst="rect">
            <a:avLst/>
          </a:prstGeom>
          <a:noFill/>
        </p:spPr>
        <p:txBody>
          <a:bodyPr wrap="square">
            <a:spAutoFit/>
          </a:bodyPr>
          <a:lstStyle/>
          <a:p>
            <a:pPr algn="ctr"/>
            <a:r>
              <a:rPr lang="fr-FR" sz="1600" b="1" dirty="0">
                <a:solidFill>
                  <a:srgbClr val="BA242C"/>
                </a:solidFill>
                <a:latin typeface="Arial" panose="020B0604020202020204" pitchFamily="34" charset="0"/>
                <a:cs typeface="Arial" panose="020B0604020202020204" pitchFamily="34" charset="0"/>
              </a:rPr>
              <a:t>Aucun produit ne doit être appliqué </a:t>
            </a:r>
            <a:br>
              <a:rPr lang="fr-FR" sz="1600" b="1" dirty="0">
                <a:solidFill>
                  <a:srgbClr val="BA242C"/>
                </a:solidFill>
                <a:latin typeface="Arial" panose="020B0604020202020204" pitchFamily="34" charset="0"/>
                <a:cs typeface="Arial" panose="020B0604020202020204" pitchFamily="34" charset="0"/>
              </a:rPr>
            </a:br>
            <a:r>
              <a:rPr lang="fr-FR" sz="1600" b="1" dirty="0">
                <a:solidFill>
                  <a:srgbClr val="BA242C"/>
                </a:solidFill>
                <a:latin typeface="Arial" panose="020B0604020202020204" pitchFamily="34" charset="0"/>
                <a:cs typeface="Arial" panose="020B0604020202020204" pitchFamily="34" charset="0"/>
              </a:rPr>
              <a:t>sur une brûlure grave sans avis médical.</a:t>
            </a:r>
            <a:endParaRPr lang="en-US" sz="1600" b="1" dirty="0">
              <a:solidFill>
                <a:srgbClr val="BA242C"/>
              </a:solidFill>
              <a:latin typeface="Arial" panose="020B0604020202020204" pitchFamily="34" charset="0"/>
              <a:cs typeface="Arial" panose="020B0604020202020204" pitchFamily="34" charset="0"/>
            </a:endParaRPr>
          </a:p>
        </p:txBody>
      </p:sp>
      <p:sp>
        <p:nvSpPr>
          <p:cNvPr id="16" name="Rectangle : coins arrondis 15">
            <a:extLst>
              <a:ext uri="{FF2B5EF4-FFF2-40B4-BE49-F238E27FC236}">
                <a16:creationId xmlns:a16="http://schemas.microsoft.com/office/drawing/2014/main" id="{CA0C53FF-977B-1110-1E9F-80FC8286C255}"/>
              </a:ext>
            </a:extLst>
          </p:cNvPr>
          <p:cNvSpPr/>
          <p:nvPr/>
        </p:nvSpPr>
        <p:spPr>
          <a:xfrm>
            <a:off x="1382733" y="5008711"/>
            <a:ext cx="4181475" cy="760228"/>
          </a:xfrm>
          <a:prstGeom prst="roundRect">
            <a:avLst>
              <a:gd name="adj" fmla="val 0"/>
            </a:avLst>
          </a:prstGeom>
          <a:solidFill>
            <a:srgbClr val="FFCBCB"/>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BA242C"/>
                </a:solidFill>
              </a:rPr>
              <a:t>Laisser si possible la partie brûlée visible</a:t>
            </a:r>
          </a:p>
          <a:p>
            <a:pPr algn="ctr"/>
            <a:r>
              <a:rPr lang="fr-FR" sz="1400" b="1" dirty="0">
                <a:solidFill>
                  <a:srgbClr val="BA242C"/>
                </a:solidFill>
              </a:rPr>
              <a:t>Surveiller continuellement et respecter les consignes données par les secours.</a:t>
            </a:r>
            <a:endParaRPr lang="en-US" sz="1400" b="1" dirty="0">
              <a:solidFill>
                <a:srgbClr val="BA242C"/>
              </a:solidFill>
            </a:endParaRPr>
          </a:p>
        </p:txBody>
      </p:sp>
      <p:pic>
        <p:nvPicPr>
          <p:cNvPr id="17" name="Image 16">
            <a:extLst>
              <a:ext uri="{FF2B5EF4-FFF2-40B4-BE49-F238E27FC236}">
                <a16:creationId xmlns:a16="http://schemas.microsoft.com/office/drawing/2014/main" id="{CE6E1FD2-036C-88A6-BC89-A2180438B906}"/>
              </a:ext>
            </a:extLst>
          </p:cNvPr>
          <p:cNvPicPr>
            <a:picLocks noChangeAspect="1"/>
          </p:cNvPicPr>
          <p:nvPr/>
        </p:nvPicPr>
        <p:blipFill>
          <a:blip r:embed="rId7">
            <a:duotone>
              <a:schemeClr val="accent1">
                <a:shade val="45000"/>
                <a:satMod val="135000"/>
              </a:schemeClr>
              <a:prstClr val="white"/>
            </a:duotone>
          </a:blip>
          <a:stretch>
            <a:fillRect/>
          </a:stretch>
        </p:blipFill>
        <p:spPr>
          <a:xfrm>
            <a:off x="2218134" y="3119380"/>
            <a:ext cx="760052" cy="760052"/>
          </a:xfrm>
          <a:prstGeom prst="rect">
            <a:avLst/>
          </a:prstGeom>
        </p:spPr>
      </p:pic>
      <p:sp>
        <p:nvSpPr>
          <p:cNvPr id="18" name="ZoneTexte 17">
            <a:extLst>
              <a:ext uri="{FF2B5EF4-FFF2-40B4-BE49-F238E27FC236}">
                <a16:creationId xmlns:a16="http://schemas.microsoft.com/office/drawing/2014/main" id="{B9B965C8-566C-4EBC-A83D-64F08E9E323C}"/>
              </a:ext>
            </a:extLst>
          </p:cNvPr>
          <p:cNvSpPr txBox="1"/>
          <p:nvPr/>
        </p:nvSpPr>
        <p:spPr>
          <a:xfrm>
            <a:off x="8193993" y="4586250"/>
            <a:ext cx="1570229" cy="253916"/>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Position standard</a:t>
            </a:r>
          </a:p>
        </p:txBody>
      </p:sp>
    </p:spTree>
    <p:extLst>
      <p:ext uri="{BB962C8B-B14F-4D97-AF65-F5344CB8AC3E}">
        <p14:creationId xmlns:p14="http://schemas.microsoft.com/office/powerpoint/2010/main" val="27732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anim calcmode="lin" valueType="num">
                                      <p:cBhvr>
                                        <p:cTn id="61" dur="500" fill="hold"/>
                                        <p:tgtEl>
                                          <p:spTgt spid="14"/>
                                        </p:tgtEl>
                                        <p:attrNameLst>
                                          <p:attrName>ppt_x</p:attrName>
                                        </p:attrNameLst>
                                      </p:cBhvr>
                                      <p:tavLst>
                                        <p:tav tm="0">
                                          <p:val>
                                            <p:strVal val="#ppt_x"/>
                                          </p:val>
                                        </p:tav>
                                        <p:tav tm="100000">
                                          <p:val>
                                            <p:strVal val="#ppt_x"/>
                                          </p:val>
                                        </p:tav>
                                      </p:tavLst>
                                    </p:anim>
                                    <p:anim calcmode="lin" valueType="num">
                                      <p:cBhvr>
                                        <p:cTn id="62" dur="5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0" grpId="0"/>
      <p:bldP spid="13" grpId="0"/>
      <p:bldP spid="14" grpId="0" animBg="1"/>
      <p:bldP spid="15" grpId="0"/>
      <p:bldP spid="16" grpId="0" animBg="1"/>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7F633A-A32F-F655-4CB0-6C813A18C12C}"/>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E818017-1216-FEC4-59E6-5298BB037F2E}"/>
              </a:ext>
            </a:extLst>
          </p:cNvPr>
          <p:cNvSpPr>
            <a:spLocks noGrp="1"/>
          </p:cNvSpPr>
          <p:nvPr>
            <p:ph type="body" sz="quarter" idx="11"/>
          </p:nvPr>
        </p:nvSpPr>
        <p:spPr/>
        <p:txBody>
          <a:bodyPr/>
          <a:lstStyle/>
          <a:p>
            <a:r>
              <a:rPr lang="fr-FR" dirty="0"/>
              <a:t>La brûlure simple</a:t>
            </a:r>
          </a:p>
        </p:txBody>
      </p:sp>
      <p:pic>
        <p:nvPicPr>
          <p:cNvPr id="4" name="Image 3">
            <a:extLst>
              <a:ext uri="{FF2B5EF4-FFF2-40B4-BE49-F238E27FC236}">
                <a16:creationId xmlns:a16="http://schemas.microsoft.com/office/drawing/2014/main" id="{4FE45226-42B0-454C-2D12-2223FCF28BFE}"/>
              </a:ext>
            </a:extLst>
          </p:cNvPr>
          <p:cNvPicPr>
            <a:picLocks noChangeAspect="1"/>
          </p:cNvPicPr>
          <p:nvPr/>
        </p:nvPicPr>
        <p:blipFill rotWithShape="1">
          <a:blip r:embed="rId3"/>
          <a:srcRect b="35671"/>
          <a:stretch/>
        </p:blipFill>
        <p:spPr>
          <a:xfrm>
            <a:off x="6543018" y="2400098"/>
            <a:ext cx="2207930" cy="1608378"/>
          </a:xfrm>
          <a:prstGeom prst="rect">
            <a:avLst/>
          </a:prstGeom>
        </p:spPr>
      </p:pic>
      <p:sp>
        <p:nvSpPr>
          <p:cNvPr id="5" name="ZoneTexte 4">
            <a:extLst>
              <a:ext uri="{FF2B5EF4-FFF2-40B4-BE49-F238E27FC236}">
                <a16:creationId xmlns:a16="http://schemas.microsoft.com/office/drawing/2014/main" id="{6A72C289-65C5-F335-FF7D-21AD4B94223E}"/>
              </a:ext>
            </a:extLst>
          </p:cNvPr>
          <p:cNvSpPr txBox="1"/>
          <p:nvPr/>
        </p:nvSpPr>
        <p:spPr>
          <a:xfrm>
            <a:off x="74122" y="3283175"/>
            <a:ext cx="4875696" cy="400110"/>
          </a:xfrm>
          <a:prstGeom prst="rect">
            <a:avLst/>
          </a:prstGeom>
          <a:noFill/>
        </p:spPr>
        <p:txBody>
          <a:bodyPr wrap="square">
            <a:spAutoFit/>
          </a:bodyPr>
          <a:lstStyle/>
          <a:p>
            <a:pPr algn="r"/>
            <a:r>
              <a:rPr lang="fr-FR" sz="2000" b="1" dirty="0">
                <a:solidFill>
                  <a:srgbClr val="00497E"/>
                </a:solidFill>
                <a:latin typeface="Arial" panose="020B0604020202020204" pitchFamily="34" charset="0"/>
                <a:cs typeface="Arial" panose="020B0604020202020204" pitchFamily="34" charset="0"/>
              </a:rPr>
              <a:t>Rougeur chez l’adulte</a:t>
            </a:r>
            <a:endParaRPr lang="en-US" sz="2000" dirty="0">
              <a:solidFill>
                <a:srgbClr val="00497E"/>
              </a:solidFill>
            </a:endParaRPr>
          </a:p>
        </p:txBody>
      </p:sp>
      <p:sp>
        <p:nvSpPr>
          <p:cNvPr id="6" name="ZoneTexte 5">
            <a:extLst>
              <a:ext uri="{FF2B5EF4-FFF2-40B4-BE49-F238E27FC236}">
                <a16:creationId xmlns:a16="http://schemas.microsoft.com/office/drawing/2014/main" id="{A48EAED3-1119-35C8-7F5F-A0695704E51D}"/>
              </a:ext>
            </a:extLst>
          </p:cNvPr>
          <p:cNvSpPr txBox="1"/>
          <p:nvPr/>
        </p:nvSpPr>
        <p:spPr>
          <a:xfrm>
            <a:off x="6472573" y="4143209"/>
            <a:ext cx="2348819" cy="830997"/>
          </a:xfrm>
          <a:prstGeom prst="rect">
            <a:avLst/>
          </a:prstGeom>
          <a:noFill/>
        </p:spPr>
        <p:txBody>
          <a:bodyPr wrap="square">
            <a:spAutoFit/>
          </a:bodyPr>
          <a:lstStyle>
            <a:defPPr>
              <a:defRPr lang="fr-FR"/>
            </a:defPPr>
            <a:lvl1pPr algn="ctr">
              <a:defRPr sz="1600" b="1">
                <a:solidFill>
                  <a:srgbClr val="BA242C"/>
                </a:solidFill>
                <a:latin typeface="Arial" panose="020B0604020202020204" pitchFamily="34" charset="0"/>
                <a:cs typeface="Arial" panose="020B0604020202020204" pitchFamily="34" charset="0"/>
              </a:defRPr>
            </a:lvl1pPr>
          </a:lstStyle>
          <a:p>
            <a:r>
              <a:rPr lang="fr-FR" b="0" dirty="0"/>
              <a:t>Cloques </a:t>
            </a:r>
            <a:r>
              <a:rPr lang="fr-FR" dirty="0"/>
              <a:t>INFÉRIEURES</a:t>
            </a:r>
            <a:r>
              <a:rPr lang="fr-FR" b="0" dirty="0"/>
              <a:t> à la </a:t>
            </a:r>
            <a:r>
              <a:rPr lang="fr-FR" b="0" dirty="0" err="1"/>
              <a:t>demi-paume</a:t>
            </a:r>
            <a:r>
              <a:rPr lang="fr-FR" b="0" dirty="0"/>
              <a:t> </a:t>
            </a:r>
            <a:br>
              <a:rPr lang="fr-FR" b="0" dirty="0"/>
            </a:br>
            <a:r>
              <a:rPr lang="fr-FR" b="0" dirty="0"/>
              <a:t>de la main de la victime</a:t>
            </a:r>
          </a:p>
        </p:txBody>
      </p:sp>
      <p:cxnSp>
        <p:nvCxnSpPr>
          <p:cNvPr id="7" name="Connecteur droit 6">
            <a:extLst>
              <a:ext uri="{FF2B5EF4-FFF2-40B4-BE49-F238E27FC236}">
                <a16:creationId xmlns:a16="http://schemas.microsoft.com/office/drawing/2014/main" id="{C0CB3A72-D788-F0F0-4A2B-425DE115584A}"/>
              </a:ext>
            </a:extLst>
          </p:cNvPr>
          <p:cNvCxnSpPr>
            <a:cxnSpLocks/>
          </p:cNvCxnSpPr>
          <p:nvPr/>
        </p:nvCxnSpPr>
        <p:spPr>
          <a:xfrm>
            <a:off x="6582910" y="4008476"/>
            <a:ext cx="21281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A1550573-A723-E0F2-13AC-368F6C1D41C7}"/>
              </a:ext>
            </a:extLst>
          </p:cNvPr>
          <p:cNvSpPr txBox="1"/>
          <p:nvPr/>
        </p:nvSpPr>
        <p:spPr>
          <a:xfrm>
            <a:off x="4949818" y="3075057"/>
            <a:ext cx="2545275" cy="707886"/>
          </a:xfrm>
          <a:prstGeom prst="rect">
            <a:avLst/>
          </a:prstGeom>
          <a:noFill/>
        </p:spPr>
        <p:txBody>
          <a:bodyPr wrap="square">
            <a:spAutoFit/>
          </a:bodyPr>
          <a:lstStyle>
            <a:defPPr>
              <a:defRPr lang="fr-FR"/>
            </a:defPPr>
            <a:lvl1pPr algn="ctr">
              <a:defRPr sz="1600" b="1">
                <a:solidFill>
                  <a:srgbClr val="BA242C"/>
                </a:solidFill>
                <a:latin typeface="Arial" panose="020B0604020202020204" pitchFamily="34" charset="0"/>
                <a:cs typeface="Arial" panose="020B0604020202020204" pitchFamily="34" charset="0"/>
              </a:defRPr>
            </a:lvl1pPr>
          </a:lstStyle>
          <a:p>
            <a:r>
              <a:rPr lang="fr-FR" sz="4000" dirty="0"/>
              <a:t>&lt;</a:t>
            </a:r>
          </a:p>
        </p:txBody>
      </p:sp>
      <mc:AlternateContent xmlns:mc="http://schemas.openxmlformats.org/markup-compatibility/2006" xmlns:p14="http://schemas.microsoft.com/office/powerpoint/2010/main">
        <mc:Choice Requires="p14">
          <p:contentPart p14:bwMode="auto" r:id="rId4">
            <p14:nvContentPartPr>
              <p14:cNvPr id="52" name="Encre 51">
                <a:extLst>
                  <a:ext uri="{FF2B5EF4-FFF2-40B4-BE49-F238E27FC236}">
                    <a16:creationId xmlns:a16="http://schemas.microsoft.com/office/drawing/2014/main" id="{E74791DE-568E-6432-E5B8-DDF81FCBD965}"/>
                  </a:ext>
                </a:extLst>
              </p14:cNvPr>
              <p14:cNvContentPartPr/>
              <p14:nvPr/>
            </p14:nvContentPartPr>
            <p14:xfrm>
              <a:off x="7189440" y="3594225"/>
              <a:ext cx="686160" cy="160560"/>
            </p14:xfrm>
          </p:contentPart>
        </mc:Choice>
        <mc:Fallback xmlns="">
          <p:pic>
            <p:nvPicPr>
              <p:cNvPr id="52" name="Encre 51">
                <a:extLst>
                  <a:ext uri="{FF2B5EF4-FFF2-40B4-BE49-F238E27FC236}">
                    <a16:creationId xmlns:a16="http://schemas.microsoft.com/office/drawing/2014/main" id="{E74791DE-568E-6432-E5B8-DDF81FCBD965}"/>
                  </a:ext>
                </a:extLst>
              </p:cNvPr>
              <p:cNvPicPr/>
              <p:nvPr/>
            </p:nvPicPr>
            <p:blipFill>
              <a:blip r:embed="rId5"/>
              <a:stretch>
                <a:fillRect/>
              </a:stretch>
            </p:blipFill>
            <p:spPr>
              <a:xfrm>
                <a:off x="7171440" y="3576585"/>
                <a:ext cx="7218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3" name="Encre 52">
                <a:extLst>
                  <a:ext uri="{FF2B5EF4-FFF2-40B4-BE49-F238E27FC236}">
                    <a16:creationId xmlns:a16="http://schemas.microsoft.com/office/drawing/2014/main" id="{F70C2327-4854-6470-D95E-45D5811D03A9}"/>
                  </a:ext>
                </a:extLst>
              </p14:cNvPr>
              <p14:cNvContentPartPr/>
              <p14:nvPr/>
            </p14:nvContentPartPr>
            <p14:xfrm>
              <a:off x="7185480" y="3563985"/>
              <a:ext cx="360" cy="360"/>
            </p14:xfrm>
          </p:contentPart>
        </mc:Choice>
        <mc:Fallback xmlns="">
          <p:pic>
            <p:nvPicPr>
              <p:cNvPr id="53" name="Encre 52">
                <a:extLst>
                  <a:ext uri="{FF2B5EF4-FFF2-40B4-BE49-F238E27FC236}">
                    <a16:creationId xmlns:a16="http://schemas.microsoft.com/office/drawing/2014/main" id="{F70C2327-4854-6470-D95E-45D5811D03A9}"/>
                  </a:ext>
                </a:extLst>
              </p:cNvPr>
              <p:cNvPicPr/>
              <p:nvPr/>
            </p:nvPicPr>
            <p:blipFill>
              <a:blip r:embed="rId7"/>
              <a:stretch>
                <a:fillRect/>
              </a:stretch>
            </p:blipFill>
            <p:spPr>
              <a:xfrm>
                <a:off x="7167840" y="354634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5" name="Encre 54">
                <a:extLst>
                  <a:ext uri="{FF2B5EF4-FFF2-40B4-BE49-F238E27FC236}">
                    <a16:creationId xmlns:a16="http://schemas.microsoft.com/office/drawing/2014/main" id="{845F9DEC-BB88-1F17-F927-E2490C284E1A}"/>
                  </a:ext>
                </a:extLst>
              </p14:cNvPr>
              <p14:cNvContentPartPr/>
              <p14:nvPr/>
            </p14:nvContentPartPr>
            <p14:xfrm>
              <a:off x="7193040" y="3525825"/>
              <a:ext cx="128520" cy="39240"/>
            </p14:xfrm>
          </p:contentPart>
        </mc:Choice>
        <mc:Fallback xmlns="">
          <p:pic>
            <p:nvPicPr>
              <p:cNvPr id="55" name="Encre 54">
                <a:extLst>
                  <a:ext uri="{FF2B5EF4-FFF2-40B4-BE49-F238E27FC236}">
                    <a16:creationId xmlns:a16="http://schemas.microsoft.com/office/drawing/2014/main" id="{845F9DEC-BB88-1F17-F927-E2490C284E1A}"/>
                  </a:ext>
                </a:extLst>
              </p:cNvPr>
              <p:cNvPicPr/>
              <p:nvPr/>
            </p:nvPicPr>
            <p:blipFill>
              <a:blip r:embed="rId9"/>
              <a:stretch>
                <a:fillRect/>
              </a:stretch>
            </p:blipFill>
            <p:spPr>
              <a:xfrm>
                <a:off x="7175040" y="3507825"/>
                <a:ext cx="1641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7" name="Encre 56">
                <a:extLst>
                  <a:ext uri="{FF2B5EF4-FFF2-40B4-BE49-F238E27FC236}">
                    <a16:creationId xmlns:a16="http://schemas.microsoft.com/office/drawing/2014/main" id="{BDD20903-D5E1-35C6-9B9C-51D02C097799}"/>
                  </a:ext>
                </a:extLst>
              </p14:cNvPr>
              <p14:cNvContentPartPr/>
              <p14:nvPr/>
            </p14:nvContentPartPr>
            <p14:xfrm>
              <a:off x="7185480" y="3562185"/>
              <a:ext cx="360" cy="360"/>
            </p14:xfrm>
          </p:contentPart>
        </mc:Choice>
        <mc:Fallback xmlns="">
          <p:pic>
            <p:nvPicPr>
              <p:cNvPr id="57" name="Encre 56">
                <a:extLst>
                  <a:ext uri="{FF2B5EF4-FFF2-40B4-BE49-F238E27FC236}">
                    <a16:creationId xmlns:a16="http://schemas.microsoft.com/office/drawing/2014/main" id="{BDD20903-D5E1-35C6-9B9C-51D02C097799}"/>
                  </a:ext>
                </a:extLst>
              </p:cNvPr>
              <p:cNvPicPr/>
              <p:nvPr/>
            </p:nvPicPr>
            <p:blipFill>
              <a:blip r:embed="rId7"/>
              <a:stretch>
                <a:fillRect/>
              </a:stretch>
            </p:blipFill>
            <p:spPr>
              <a:xfrm>
                <a:off x="7167840" y="354454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0" name="Encre 59">
                <a:extLst>
                  <a:ext uri="{FF2B5EF4-FFF2-40B4-BE49-F238E27FC236}">
                    <a16:creationId xmlns:a16="http://schemas.microsoft.com/office/drawing/2014/main" id="{C4896A32-72FE-79FE-1B84-2BFBE95076B9}"/>
                  </a:ext>
                </a:extLst>
              </p14:cNvPr>
              <p14:cNvContentPartPr/>
              <p14:nvPr/>
            </p14:nvContentPartPr>
            <p14:xfrm>
              <a:off x="7175760" y="3475065"/>
              <a:ext cx="234720" cy="113400"/>
            </p14:xfrm>
          </p:contentPart>
        </mc:Choice>
        <mc:Fallback xmlns="">
          <p:pic>
            <p:nvPicPr>
              <p:cNvPr id="60" name="Encre 59">
                <a:extLst>
                  <a:ext uri="{FF2B5EF4-FFF2-40B4-BE49-F238E27FC236}">
                    <a16:creationId xmlns:a16="http://schemas.microsoft.com/office/drawing/2014/main" id="{C4896A32-72FE-79FE-1B84-2BFBE95076B9}"/>
                  </a:ext>
                </a:extLst>
              </p:cNvPr>
              <p:cNvPicPr/>
              <p:nvPr/>
            </p:nvPicPr>
            <p:blipFill>
              <a:blip r:embed="rId12"/>
              <a:stretch>
                <a:fillRect/>
              </a:stretch>
            </p:blipFill>
            <p:spPr>
              <a:xfrm>
                <a:off x="7157760" y="3457065"/>
                <a:ext cx="27036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3" name="Encre 62">
                <a:extLst>
                  <a:ext uri="{FF2B5EF4-FFF2-40B4-BE49-F238E27FC236}">
                    <a16:creationId xmlns:a16="http://schemas.microsoft.com/office/drawing/2014/main" id="{3BFD582C-28D2-EBB8-A4D6-5B2D23317272}"/>
                  </a:ext>
                </a:extLst>
              </p14:cNvPr>
              <p14:cNvContentPartPr/>
              <p14:nvPr/>
            </p14:nvContentPartPr>
            <p14:xfrm>
              <a:off x="7264680" y="3475065"/>
              <a:ext cx="593640" cy="252360"/>
            </p14:xfrm>
          </p:contentPart>
        </mc:Choice>
        <mc:Fallback xmlns="">
          <p:pic>
            <p:nvPicPr>
              <p:cNvPr id="63" name="Encre 62">
                <a:extLst>
                  <a:ext uri="{FF2B5EF4-FFF2-40B4-BE49-F238E27FC236}">
                    <a16:creationId xmlns:a16="http://schemas.microsoft.com/office/drawing/2014/main" id="{3BFD582C-28D2-EBB8-A4D6-5B2D23317272}"/>
                  </a:ext>
                </a:extLst>
              </p:cNvPr>
              <p:cNvPicPr/>
              <p:nvPr/>
            </p:nvPicPr>
            <p:blipFill>
              <a:blip r:embed="rId14"/>
              <a:stretch>
                <a:fillRect/>
              </a:stretch>
            </p:blipFill>
            <p:spPr>
              <a:xfrm>
                <a:off x="7247040" y="3457065"/>
                <a:ext cx="6292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5" name="Encre 64">
                <a:extLst>
                  <a:ext uri="{FF2B5EF4-FFF2-40B4-BE49-F238E27FC236}">
                    <a16:creationId xmlns:a16="http://schemas.microsoft.com/office/drawing/2014/main" id="{1BBB03E1-4174-982E-02A1-1D0DEC1C6745}"/>
                  </a:ext>
                </a:extLst>
              </p14:cNvPr>
              <p14:cNvContentPartPr/>
              <p14:nvPr/>
            </p14:nvContentPartPr>
            <p14:xfrm>
              <a:off x="7867320" y="3684225"/>
              <a:ext cx="39240" cy="66960"/>
            </p14:xfrm>
          </p:contentPart>
        </mc:Choice>
        <mc:Fallback xmlns="">
          <p:pic>
            <p:nvPicPr>
              <p:cNvPr id="65" name="Encre 64">
                <a:extLst>
                  <a:ext uri="{FF2B5EF4-FFF2-40B4-BE49-F238E27FC236}">
                    <a16:creationId xmlns:a16="http://schemas.microsoft.com/office/drawing/2014/main" id="{1BBB03E1-4174-982E-02A1-1D0DEC1C6745}"/>
                  </a:ext>
                </a:extLst>
              </p:cNvPr>
              <p:cNvPicPr/>
              <p:nvPr/>
            </p:nvPicPr>
            <p:blipFill>
              <a:blip r:embed="rId16"/>
              <a:stretch>
                <a:fillRect/>
              </a:stretch>
            </p:blipFill>
            <p:spPr>
              <a:xfrm>
                <a:off x="7849320" y="3666225"/>
                <a:ext cx="7488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6" name="Encre 65">
                <a:extLst>
                  <a:ext uri="{FF2B5EF4-FFF2-40B4-BE49-F238E27FC236}">
                    <a16:creationId xmlns:a16="http://schemas.microsoft.com/office/drawing/2014/main" id="{477B60F6-D452-5B75-4DC9-236ADD66CDD9}"/>
                  </a:ext>
                </a:extLst>
              </p14:cNvPr>
              <p14:cNvContentPartPr/>
              <p14:nvPr/>
            </p14:nvContentPartPr>
            <p14:xfrm>
              <a:off x="7884600" y="3752625"/>
              <a:ext cx="360" cy="360"/>
            </p14:xfrm>
          </p:contentPart>
        </mc:Choice>
        <mc:Fallback xmlns="">
          <p:pic>
            <p:nvPicPr>
              <p:cNvPr id="66" name="Encre 65">
                <a:extLst>
                  <a:ext uri="{FF2B5EF4-FFF2-40B4-BE49-F238E27FC236}">
                    <a16:creationId xmlns:a16="http://schemas.microsoft.com/office/drawing/2014/main" id="{477B60F6-D452-5B75-4DC9-236ADD66CDD9}"/>
                  </a:ext>
                </a:extLst>
              </p:cNvPr>
              <p:cNvPicPr/>
              <p:nvPr/>
            </p:nvPicPr>
            <p:blipFill>
              <a:blip r:embed="rId7"/>
              <a:stretch>
                <a:fillRect/>
              </a:stretch>
            </p:blipFill>
            <p:spPr>
              <a:xfrm>
                <a:off x="7866960" y="373498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7" name="Encre 66">
                <a:extLst>
                  <a:ext uri="{FF2B5EF4-FFF2-40B4-BE49-F238E27FC236}">
                    <a16:creationId xmlns:a16="http://schemas.microsoft.com/office/drawing/2014/main" id="{D96D2ABF-0043-6CB6-82C1-81D897C3B7DB}"/>
                  </a:ext>
                </a:extLst>
              </p14:cNvPr>
              <p14:cNvContentPartPr/>
              <p14:nvPr/>
            </p14:nvContentPartPr>
            <p14:xfrm>
              <a:off x="7826280" y="3637785"/>
              <a:ext cx="67680" cy="117360"/>
            </p14:xfrm>
          </p:contentPart>
        </mc:Choice>
        <mc:Fallback xmlns="">
          <p:pic>
            <p:nvPicPr>
              <p:cNvPr id="67" name="Encre 66">
                <a:extLst>
                  <a:ext uri="{FF2B5EF4-FFF2-40B4-BE49-F238E27FC236}">
                    <a16:creationId xmlns:a16="http://schemas.microsoft.com/office/drawing/2014/main" id="{D96D2ABF-0043-6CB6-82C1-81D897C3B7DB}"/>
                  </a:ext>
                </a:extLst>
              </p:cNvPr>
              <p:cNvPicPr/>
              <p:nvPr/>
            </p:nvPicPr>
            <p:blipFill>
              <a:blip r:embed="rId19"/>
              <a:stretch>
                <a:fillRect/>
              </a:stretch>
            </p:blipFill>
            <p:spPr>
              <a:xfrm>
                <a:off x="7808280" y="3619785"/>
                <a:ext cx="10332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8" name="Encre 67">
                <a:extLst>
                  <a:ext uri="{FF2B5EF4-FFF2-40B4-BE49-F238E27FC236}">
                    <a16:creationId xmlns:a16="http://schemas.microsoft.com/office/drawing/2014/main" id="{9223701A-593D-939C-1E7B-527E8805A9AC}"/>
                  </a:ext>
                </a:extLst>
              </p14:cNvPr>
              <p14:cNvContentPartPr/>
              <p14:nvPr/>
            </p14:nvContentPartPr>
            <p14:xfrm>
              <a:off x="7870560" y="3730665"/>
              <a:ext cx="20160" cy="27360"/>
            </p14:xfrm>
          </p:contentPart>
        </mc:Choice>
        <mc:Fallback xmlns="">
          <p:pic>
            <p:nvPicPr>
              <p:cNvPr id="68" name="Encre 67">
                <a:extLst>
                  <a:ext uri="{FF2B5EF4-FFF2-40B4-BE49-F238E27FC236}">
                    <a16:creationId xmlns:a16="http://schemas.microsoft.com/office/drawing/2014/main" id="{9223701A-593D-939C-1E7B-527E8805A9AC}"/>
                  </a:ext>
                </a:extLst>
              </p:cNvPr>
              <p:cNvPicPr/>
              <p:nvPr/>
            </p:nvPicPr>
            <p:blipFill>
              <a:blip r:embed="rId21"/>
              <a:stretch>
                <a:fillRect/>
              </a:stretch>
            </p:blipFill>
            <p:spPr>
              <a:xfrm>
                <a:off x="7852560" y="3712665"/>
                <a:ext cx="5580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0" name="Encre 69">
                <a:extLst>
                  <a:ext uri="{FF2B5EF4-FFF2-40B4-BE49-F238E27FC236}">
                    <a16:creationId xmlns:a16="http://schemas.microsoft.com/office/drawing/2014/main" id="{39A143BF-3F9C-1B20-C2C4-BEA7F79789BE}"/>
                  </a:ext>
                </a:extLst>
              </p14:cNvPr>
              <p14:cNvContentPartPr/>
              <p14:nvPr/>
            </p14:nvContentPartPr>
            <p14:xfrm>
              <a:off x="7183680" y="3567945"/>
              <a:ext cx="360" cy="28800"/>
            </p14:xfrm>
          </p:contentPart>
        </mc:Choice>
        <mc:Fallback xmlns="">
          <p:pic>
            <p:nvPicPr>
              <p:cNvPr id="70" name="Encre 69">
                <a:extLst>
                  <a:ext uri="{FF2B5EF4-FFF2-40B4-BE49-F238E27FC236}">
                    <a16:creationId xmlns:a16="http://schemas.microsoft.com/office/drawing/2014/main" id="{39A143BF-3F9C-1B20-C2C4-BEA7F79789BE}"/>
                  </a:ext>
                </a:extLst>
              </p:cNvPr>
              <p:cNvPicPr/>
              <p:nvPr/>
            </p:nvPicPr>
            <p:blipFill>
              <a:blip r:embed="rId23"/>
              <a:stretch>
                <a:fillRect/>
              </a:stretch>
            </p:blipFill>
            <p:spPr>
              <a:xfrm>
                <a:off x="7165680" y="3550305"/>
                <a:ext cx="36000" cy="64440"/>
              </a:xfrm>
              <a:prstGeom prst="rect">
                <a:avLst/>
              </a:prstGeom>
            </p:spPr>
          </p:pic>
        </mc:Fallback>
      </mc:AlternateContent>
    </p:spTree>
    <p:extLst>
      <p:ext uri="{BB962C8B-B14F-4D97-AF65-F5344CB8AC3E}">
        <p14:creationId xmlns:p14="http://schemas.microsoft.com/office/powerpoint/2010/main" val="49964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C598A14-F7D3-8DA3-4429-1F3FADA22916}"/>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5BE827C-DBA0-76A1-E696-0F670B35BA90}"/>
              </a:ext>
            </a:extLst>
          </p:cNvPr>
          <p:cNvSpPr>
            <a:spLocks noGrp="1"/>
          </p:cNvSpPr>
          <p:nvPr>
            <p:ph type="body" sz="quarter" idx="11"/>
          </p:nvPr>
        </p:nvSpPr>
        <p:spPr/>
        <p:txBody>
          <a:bodyPr/>
          <a:lstStyle/>
          <a:p>
            <a:r>
              <a:rPr lang="fr-FR" dirty="0"/>
              <a:t>La brûlure simple</a:t>
            </a:r>
          </a:p>
        </p:txBody>
      </p:sp>
      <p:pic>
        <p:nvPicPr>
          <p:cNvPr id="18" name="Picture 2">
            <a:extLst>
              <a:ext uri="{FF2B5EF4-FFF2-40B4-BE49-F238E27FC236}">
                <a16:creationId xmlns:a16="http://schemas.microsoft.com/office/drawing/2014/main" id="{B14110D5-A827-C818-1D80-E64238BEF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19" y="1558510"/>
            <a:ext cx="986232" cy="986232"/>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19" name="ZoneTexte 18">
            <a:extLst>
              <a:ext uri="{FF2B5EF4-FFF2-40B4-BE49-F238E27FC236}">
                <a16:creationId xmlns:a16="http://schemas.microsoft.com/office/drawing/2014/main" id="{444181BB-73C2-64DA-2C20-FE80E6299A07}"/>
              </a:ext>
            </a:extLst>
          </p:cNvPr>
          <p:cNvSpPr txBox="1"/>
          <p:nvPr/>
        </p:nvSpPr>
        <p:spPr>
          <a:xfrm>
            <a:off x="2503612" y="1728461"/>
            <a:ext cx="4668219" cy="646331"/>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fr-FR" sz="1800" i="0" dirty="0">
                <a:solidFill>
                  <a:srgbClr val="00497E"/>
                </a:solidFill>
              </a:rPr>
              <a:t>Poursuivre le refroidissement </a:t>
            </a:r>
            <a:br>
              <a:rPr lang="fr-FR" sz="1800" i="0" dirty="0">
                <a:solidFill>
                  <a:srgbClr val="00497E"/>
                </a:solidFill>
              </a:rPr>
            </a:br>
            <a:r>
              <a:rPr lang="fr-FR" sz="1800" i="0" dirty="0">
                <a:solidFill>
                  <a:srgbClr val="00497E"/>
                </a:solidFill>
              </a:rPr>
              <a:t>jusqu’à disparition de la douleur.</a:t>
            </a:r>
          </a:p>
        </p:txBody>
      </p:sp>
      <p:pic>
        <p:nvPicPr>
          <p:cNvPr id="20" name="Picture 16">
            <a:extLst>
              <a:ext uri="{FF2B5EF4-FFF2-40B4-BE49-F238E27FC236}">
                <a16:creationId xmlns:a16="http://schemas.microsoft.com/office/drawing/2014/main" id="{72DDD566-7420-9DA4-9857-236E937A5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19" y="2958842"/>
            <a:ext cx="986232" cy="986232"/>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21" name="ZoneTexte 20">
            <a:extLst>
              <a:ext uri="{FF2B5EF4-FFF2-40B4-BE49-F238E27FC236}">
                <a16:creationId xmlns:a16="http://schemas.microsoft.com/office/drawing/2014/main" id="{6CEA5F60-071F-BD3D-04E2-378451916660}"/>
              </a:ext>
            </a:extLst>
          </p:cNvPr>
          <p:cNvSpPr txBox="1"/>
          <p:nvPr/>
        </p:nvSpPr>
        <p:spPr>
          <a:xfrm>
            <a:off x="2503612" y="3128793"/>
            <a:ext cx="4524341" cy="646331"/>
          </a:xfrm>
          <a:prstGeom prst="rect">
            <a:avLst/>
          </a:prstGeom>
          <a:noFill/>
        </p:spPr>
        <p:txBody>
          <a:bodyPr wrap="square" rtlCol="0">
            <a:spAutoFit/>
          </a:bodyPr>
          <a:lstStyle>
            <a:defPPr>
              <a:defRPr lang="fr-FR"/>
            </a:defPPr>
            <a:lvl1pPr>
              <a:defRPr sz="1200" b="1" i="1">
                <a:solidFill>
                  <a:srgbClr val="00529B"/>
                </a:solidFill>
                <a:latin typeface="Arial" panose="020B0604020202020204" pitchFamily="34" charset="0"/>
                <a:cs typeface="Arial" panose="020B0604020202020204" pitchFamily="34" charset="0"/>
              </a:defRPr>
            </a:lvl1pPr>
          </a:lstStyle>
          <a:p>
            <a:r>
              <a:rPr lang="fr-FR" sz="1800" i="0" dirty="0">
                <a:solidFill>
                  <a:srgbClr val="00497E"/>
                </a:solidFill>
              </a:rPr>
              <a:t>Protéger la brûlure par un pansement stérile ou un film plastique non adhésif.</a:t>
            </a:r>
            <a:endParaRPr lang="en-US" sz="1800" i="0" dirty="0">
              <a:solidFill>
                <a:srgbClr val="00497E"/>
              </a:solidFill>
            </a:endParaRPr>
          </a:p>
        </p:txBody>
      </p:sp>
      <p:pic>
        <p:nvPicPr>
          <p:cNvPr id="22" name="Picture 18">
            <a:extLst>
              <a:ext uri="{FF2B5EF4-FFF2-40B4-BE49-F238E27FC236}">
                <a16:creationId xmlns:a16="http://schemas.microsoft.com/office/drawing/2014/main" id="{7898C586-743A-5800-D278-4C740BDDE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118" y="4529528"/>
            <a:ext cx="986232" cy="9862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74E032DE-DAED-48EC-3FAE-DAA5E71180DC}"/>
              </a:ext>
            </a:extLst>
          </p:cNvPr>
          <p:cNvSpPr txBox="1"/>
          <p:nvPr/>
        </p:nvSpPr>
        <p:spPr>
          <a:xfrm>
            <a:off x="2503612" y="4168564"/>
            <a:ext cx="5971315" cy="1708160"/>
          </a:xfrm>
          <a:prstGeom prst="rect">
            <a:avLst/>
          </a:prstGeom>
          <a:noFill/>
        </p:spPr>
        <p:txBody>
          <a:bodyPr wrap="square" rtlCol="0" anchor="ctr">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spcAft>
                <a:spcPts val="600"/>
              </a:spcAft>
            </a:pPr>
            <a:r>
              <a:rPr lang="fr-FR" sz="1800" i="0" dirty="0">
                <a:solidFill>
                  <a:srgbClr val="00497E"/>
                </a:solidFill>
              </a:rPr>
              <a:t>AVIS MEDICAL SI :</a:t>
            </a:r>
          </a:p>
          <a:p>
            <a:pPr marL="285750" indent="-285750" algn="l">
              <a:spcAft>
                <a:spcPts val="600"/>
              </a:spcAft>
              <a:buFont typeface="Arial" panose="020B0604020202020204" pitchFamily="34" charset="0"/>
              <a:buChar char="•"/>
            </a:pPr>
            <a:r>
              <a:rPr lang="fr-FR" sz="1800" b="0" i="0" dirty="0">
                <a:solidFill>
                  <a:srgbClr val="00497E"/>
                </a:solidFill>
              </a:rPr>
              <a:t>Souci avec la validité de la vaccination antitétanique.</a:t>
            </a:r>
          </a:p>
          <a:p>
            <a:pPr marL="285750" indent="-285750" algn="l">
              <a:spcAft>
                <a:spcPts val="600"/>
              </a:spcAft>
              <a:buFont typeface="Arial" panose="020B0604020202020204" pitchFamily="34" charset="0"/>
              <a:buChar char="•"/>
            </a:pPr>
            <a:r>
              <a:rPr lang="fr-FR" sz="1800" b="0" i="0" dirty="0">
                <a:solidFill>
                  <a:srgbClr val="00497E"/>
                </a:solidFill>
              </a:rPr>
              <a:t>S'il s'agit d'un enfant ou d'un nourrisson.</a:t>
            </a:r>
          </a:p>
          <a:p>
            <a:pPr marL="285750" indent="-285750" algn="l">
              <a:spcAft>
                <a:spcPts val="600"/>
              </a:spcAft>
              <a:buFont typeface="Arial" panose="020B0604020202020204" pitchFamily="34" charset="0"/>
              <a:buChar char="•"/>
            </a:pPr>
            <a:r>
              <a:rPr lang="fr-FR" sz="1800" b="0" i="0" dirty="0">
                <a:solidFill>
                  <a:srgbClr val="00497E"/>
                </a:solidFill>
              </a:rPr>
              <a:t>Apparition de fièvre, d'une zone chaude, rouge, gonflée ou douloureuse.</a:t>
            </a:r>
            <a:endParaRPr lang="en-US" sz="1800" b="0" i="0" dirty="0">
              <a:solidFill>
                <a:srgbClr val="00497E"/>
              </a:solidFill>
            </a:endParaRPr>
          </a:p>
        </p:txBody>
      </p:sp>
      <p:sp>
        <p:nvSpPr>
          <p:cNvPr id="24" name="Rectangle : coins arrondis 23">
            <a:extLst>
              <a:ext uri="{FF2B5EF4-FFF2-40B4-BE49-F238E27FC236}">
                <a16:creationId xmlns:a16="http://schemas.microsoft.com/office/drawing/2014/main" id="{89A217D1-8B85-E246-98AB-EB81132BC0BF}"/>
              </a:ext>
            </a:extLst>
          </p:cNvPr>
          <p:cNvSpPr/>
          <p:nvPr/>
        </p:nvSpPr>
        <p:spPr>
          <a:xfrm>
            <a:off x="8553157" y="3048886"/>
            <a:ext cx="2961925" cy="760228"/>
          </a:xfrm>
          <a:prstGeom prst="roundRect">
            <a:avLst>
              <a:gd name="adj" fmla="val 18580"/>
            </a:avLst>
          </a:prstGeom>
          <a:solidFill>
            <a:schemeClr val="accent5">
              <a:lumMod val="20000"/>
              <a:lumOff val="80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497E"/>
                </a:solidFill>
              </a:rPr>
              <a:t>Ne jamais percer </a:t>
            </a:r>
            <a:br>
              <a:rPr lang="fr-FR" b="1" dirty="0">
                <a:solidFill>
                  <a:srgbClr val="00497E"/>
                </a:solidFill>
              </a:rPr>
            </a:br>
            <a:r>
              <a:rPr lang="fr-FR" b="1" dirty="0">
                <a:solidFill>
                  <a:srgbClr val="00497E"/>
                </a:solidFill>
              </a:rPr>
              <a:t>les cloques</a:t>
            </a:r>
            <a:endParaRPr lang="en-US" b="1" dirty="0">
              <a:solidFill>
                <a:srgbClr val="00497E"/>
              </a:solidFill>
            </a:endParaRPr>
          </a:p>
        </p:txBody>
      </p:sp>
    </p:spTree>
    <p:extLst>
      <p:ext uri="{BB962C8B-B14F-4D97-AF65-F5344CB8AC3E}">
        <p14:creationId xmlns:p14="http://schemas.microsoft.com/office/powerpoint/2010/main" val="29361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D35BDD2C-AAED-AB2E-C9BD-D8FFDB3B0BF4}"/>
              </a:ext>
            </a:extLst>
          </p:cNvPr>
          <p:cNvSpPr txBox="1"/>
          <p:nvPr/>
        </p:nvSpPr>
        <p:spPr>
          <a:xfrm>
            <a:off x="2385953" y="1712998"/>
            <a:ext cx="7420094" cy="4029159"/>
          </a:xfrm>
          <a:prstGeom prst="roundRect">
            <a:avLst>
              <a:gd name="adj" fmla="val 7196"/>
            </a:avLst>
          </a:prstGeom>
          <a:solidFill>
            <a:schemeClr val="bg1">
              <a:lumMod val="95000"/>
            </a:schemeClr>
          </a:solidFill>
          <a:effectLst>
            <a:outerShdw blurRad="50800" dist="38100" dir="2700000" algn="tl" rotWithShape="0">
              <a:prstClr val="black">
                <a:alpha val="40000"/>
              </a:prstClr>
            </a:outerShdw>
          </a:effectLst>
        </p:spPr>
        <p:txBody>
          <a:bodyPr wrap="square" anchor="ctr" anchorCtr="0">
            <a:noAutofit/>
          </a:bodyPr>
          <a:lstStyle>
            <a:defPPr>
              <a:defRPr lang="fr-FR"/>
            </a:defPPr>
            <a:lvl1pPr algn="just">
              <a:defRPr sz="1100" b="0">
                <a:solidFill>
                  <a:srgbClr val="00529B"/>
                </a:solidFill>
                <a:latin typeface="Arial" panose="020B0604020202020204" pitchFamily="34" charset="0"/>
                <a:cs typeface="Arial" panose="020B0604020202020204" pitchFamily="34" charset="0"/>
              </a:defRPr>
            </a:lvl1pPr>
            <a:lvl2pPr marL="171450" lvl="1" indent="-171450" algn="just">
              <a:buFont typeface="Wingdings" panose="05000000000000000000" pitchFamily="2" charset="2"/>
              <a:buChar char="Ø"/>
              <a:defRPr sz="1100">
                <a:solidFill>
                  <a:srgbClr val="00529B"/>
                </a:solidFill>
                <a:latin typeface="Arial" panose="020B0604020202020204" pitchFamily="34" charset="0"/>
                <a:cs typeface="Arial" panose="020B0604020202020204" pitchFamily="34" charset="0"/>
              </a:defRPr>
            </a:lvl2pPr>
          </a:lstStyle>
          <a:p>
            <a:pPr marL="401638" indent="-257175"/>
            <a:endParaRPr lang="fr-FR" sz="1600" b="1" dirty="0">
              <a:solidFill>
                <a:srgbClr val="00497E"/>
              </a:solidFill>
            </a:endParaRPr>
          </a:p>
        </p:txBody>
      </p:sp>
      <p:sp>
        <p:nvSpPr>
          <p:cNvPr id="24" name="ZoneTexte 23">
            <a:extLst>
              <a:ext uri="{FF2B5EF4-FFF2-40B4-BE49-F238E27FC236}">
                <a16:creationId xmlns:a16="http://schemas.microsoft.com/office/drawing/2014/main" id="{0B8E6B1C-39B5-BC9B-75CA-E64BBE1A5BA4}"/>
              </a:ext>
            </a:extLst>
          </p:cNvPr>
          <p:cNvSpPr txBox="1"/>
          <p:nvPr/>
        </p:nvSpPr>
        <p:spPr>
          <a:xfrm>
            <a:off x="2651368" y="1960738"/>
            <a:ext cx="6889264" cy="2769989"/>
          </a:xfrm>
          <a:prstGeom prst="rect">
            <a:avLst/>
          </a:prstGeom>
          <a:noFill/>
        </p:spPr>
        <p:txBody>
          <a:bodyPr wrap="square">
            <a:spAutoFit/>
          </a:bodyPr>
          <a:lstStyle/>
          <a:p>
            <a:pPr lvl="0">
              <a:spcAft>
                <a:spcPts val="1200"/>
              </a:spcAft>
            </a:pPr>
            <a:r>
              <a:rPr lang="fr-FR" b="1" spc="-20" dirty="0">
                <a:solidFill>
                  <a:srgbClr val="BA242C"/>
                </a:solidFill>
                <a:latin typeface="Arial" panose="020B0604020202020204" pitchFamily="34" charset="0"/>
                <a:cs typeface="Arial" panose="020B0604020202020204" pitchFamily="34" charset="0"/>
              </a:rPr>
              <a:t>Demander à la victime de se rincer immédiatement en cas de : </a:t>
            </a:r>
          </a:p>
          <a:p>
            <a:pPr lvl="2">
              <a:spcBef>
                <a:spcPts val="1200"/>
              </a:spcBef>
              <a:spcAft>
                <a:spcPts val="1200"/>
              </a:spcAft>
            </a:pPr>
            <a:r>
              <a:rPr lang="fr-FR" sz="1600" spc="-10" dirty="0">
                <a:solidFill>
                  <a:srgbClr val="00467E"/>
                </a:solidFill>
                <a:latin typeface="Arial" panose="020B0604020202020204" pitchFamily="34" charset="0"/>
                <a:cs typeface="Arial" panose="020B0604020202020204" pitchFamily="34" charset="0"/>
              </a:rPr>
              <a:t>Projection sur </a:t>
            </a:r>
            <a:r>
              <a:rPr lang="fr-FR" sz="1600" b="1" spc="-10" dirty="0">
                <a:solidFill>
                  <a:srgbClr val="00467E"/>
                </a:solidFill>
                <a:latin typeface="Arial" panose="020B0604020202020204" pitchFamily="34" charset="0"/>
                <a:cs typeface="Arial" panose="020B0604020202020204" pitchFamily="34" charset="0"/>
              </a:rPr>
              <a:t>les vêtements ou la peau</a:t>
            </a:r>
            <a:r>
              <a:rPr lang="fr-FR" sz="1600" spc="-10" dirty="0">
                <a:solidFill>
                  <a:srgbClr val="00467E"/>
                </a:solidFill>
                <a:latin typeface="Arial" panose="020B0604020202020204" pitchFamily="34" charset="0"/>
                <a:cs typeface="Arial" panose="020B0604020202020204" pitchFamily="34" charset="0"/>
              </a:rPr>
              <a:t>.</a:t>
            </a:r>
            <a:r>
              <a:rPr lang="fr-FR" sz="1600" b="1" spc="-10" dirty="0">
                <a:solidFill>
                  <a:srgbClr val="00467E"/>
                </a:solidFill>
                <a:latin typeface="Arial" panose="020B0604020202020204" pitchFamily="34" charset="0"/>
                <a:cs typeface="Arial" panose="020B0604020202020204" pitchFamily="34" charset="0"/>
              </a:rPr>
              <a:t> </a:t>
            </a:r>
          </a:p>
          <a:p>
            <a:pPr lvl="2">
              <a:spcAft>
                <a:spcPts val="1200"/>
              </a:spcAft>
            </a:pPr>
            <a:endParaRPr lang="fr-FR" sz="1600" b="1" spc="-10" dirty="0">
              <a:solidFill>
                <a:srgbClr val="00467E"/>
              </a:solidFill>
              <a:latin typeface="Arial" panose="020B0604020202020204" pitchFamily="34" charset="0"/>
              <a:cs typeface="Arial" panose="020B0604020202020204" pitchFamily="34" charset="0"/>
            </a:endParaRPr>
          </a:p>
          <a:p>
            <a:pPr lvl="2">
              <a:spcAft>
                <a:spcPts val="1200"/>
              </a:spcAft>
            </a:pPr>
            <a:r>
              <a:rPr lang="fr-FR" sz="1600" spc="-10" dirty="0">
                <a:solidFill>
                  <a:srgbClr val="00467E"/>
                </a:solidFill>
                <a:latin typeface="Arial" panose="020B0604020202020204" pitchFamily="34" charset="0"/>
                <a:cs typeface="Arial" panose="020B0604020202020204" pitchFamily="34" charset="0"/>
              </a:rPr>
              <a:t>Projection dans </a:t>
            </a:r>
            <a:r>
              <a:rPr lang="fr-FR" sz="1600" b="1" spc="-10" dirty="0">
                <a:solidFill>
                  <a:srgbClr val="00467E"/>
                </a:solidFill>
                <a:latin typeface="Arial" panose="020B0604020202020204" pitchFamily="34" charset="0"/>
                <a:cs typeface="Arial" panose="020B0604020202020204" pitchFamily="34" charset="0"/>
              </a:rPr>
              <a:t>l’œil</a:t>
            </a:r>
            <a:r>
              <a:rPr lang="fr-FR" sz="1600" spc="-10" dirty="0">
                <a:solidFill>
                  <a:srgbClr val="00467E"/>
                </a:solidFill>
                <a:latin typeface="Arial" panose="020B0604020202020204" pitchFamily="34" charset="0"/>
                <a:cs typeface="Arial" panose="020B0604020202020204" pitchFamily="34" charset="0"/>
              </a:rPr>
              <a:t>. </a:t>
            </a:r>
          </a:p>
          <a:p>
            <a:pPr lvl="2">
              <a:spcAft>
                <a:spcPts val="1200"/>
              </a:spcAft>
            </a:pPr>
            <a:endParaRPr lang="fr-FR" sz="1600" spc="-10" dirty="0">
              <a:solidFill>
                <a:srgbClr val="00467E"/>
              </a:solidFill>
              <a:latin typeface="Arial" panose="020B0604020202020204" pitchFamily="34" charset="0"/>
              <a:cs typeface="Arial" panose="020B0604020202020204" pitchFamily="34" charset="0"/>
            </a:endParaRPr>
          </a:p>
          <a:p>
            <a:pPr lvl="2">
              <a:spcAft>
                <a:spcPts val="1200"/>
              </a:spcAft>
            </a:pPr>
            <a:r>
              <a:rPr lang="fr-FR" sz="1600" spc="-10" dirty="0">
                <a:solidFill>
                  <a:srgbClr val="00467E"/>
                </a:solidFill>
                <a:latin typeface="Arial" panose="020B0604020202020204" pitchFamily="34" charset="0"/>
                <a:cs typeface="Arial" panose="020B0604020202020204" pitchFamily="34" charset="0"/>
              </a:rPr>
              <a:t>Veiller à ce que la substance maintenant diluée </a:t>
            </a:r>
            <a:r>
              <a:rPr lang="fr-FR" sz="1600" b="1" spc="-10" dirty="0">
                <a:solidFill>
                  <a:srgbClr val="00467E"/>
                </a:solidFill>
                <a:latin typeface="Arial" panose="020B0604020202020204" pitchFamily="34" charset="0"/>
                <a:cs typeface="Arial" panose="020B0604020202020204" pitchFamily="34" charset="0"/>
              </a:rPr>
              <a:t>ne nuise pas </a:t>
            </a:r>
            <a:br>
              <a:rPr lang="fr-FR" sz="1600" b="1" spc="-10" dirty="0">
                <a:solidFill>
                  <a:srgbClr val="00467E"/>
                </a:solidFill>
                <a:latin typeface="Arial" panose="020B0604020202020204" pitchFamily="34" charset="0"/>
                <a:cs typeface="Arial" panose="020B0604020202020204" pitchFamily="34" charset="0"/>
              </a:rPr>
            </a:br>
            <a:r>
              <a:rPr lang="fr-FR" sz="1600" b="1" spc="-10" dirty="0">
                <a:solidFill>
                  <a:srgbClr val="00467E"/>
                </a:solidFill>
                <a:latin typeface="Arial" panose="020B0604020202020204" pitchFamily="34" charset="0"/>
                <a:cs typeface="Arial" panose="020B0604020202020204" pitchFamily="34" charset="0"/>
              </a:rPr>
              <a:t>au sauveteur ou aux tissus sains </a:t>
            </a:r>
            <a:r>
              <a:rPr lang="fr-FR" sz="1600" spc="-10" dirty="0">
                <a:solidFill>
                  <a:srgbClr val="00467E"/>
                </a:solidFill>
                <a:latin typeface="Arial" panose="020B0604020202020204" pitchFamily="34" charset="0"/>
                <a:cs typeface="Arial" panose="020B0604020202020204" pitchFamily="34" charset="0"/>
              </a:rPr>
              <a:t>de la personne.</a:t>
            </a:r>
          </a:p>
        </p:txBody>
      </p:sp>
      <p:sp>
        <p:nvSpPr>
          <p:cNvPr id="2" name="Espace réservé du texte 1">
            <a:extLst>
              <a:ext uri="{FF2B5EF4-FFF2-40B4-BE49-F238E27FC236}">
                <a16:creationId xmlns:a16="http://schemas.microsoft.com/office/drawing/2014/main" id="{602D5B5F-0574-3E6C-F439-D2F41DDCDBB3}"/>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356DAFD-C866-84B4-996B-593692B31613}"/>
              </a:ext>
            </a:extLst>
          </p:cNvPr>
          <p:cNvSpPr>
            <a:spLocks noGrp="1"/>
          </p:cNvSpPr>
          <p:nvPr>
            <p:ph type="body" sz="quarter" idx="11"/>
          </p:nvPr>
        </p:nvSpPr>
        <p:spPr/>
        <p:txBody>
          <a:bodyPr/>
          <a:lstStyle/>
          <a:p>
            <a:r>
              <a:rPr lang="fr-FR" dirty="0"/>
              <a:t>La brûlure chimique</a:t>
            </a:r>
          </a:p>
        </p:txBody>
      </p:sp>
      <p:sp>
        <p:nvSpPr>
          <p:cNvPr id="6" name="ZoneTexte 5">
            <a:extLst>
              <a:ext uri="{FF2B5EF4-FFF2-40B4-BE49-F238E27FC236}">
                <a16:creationId xmlns:a16="http://schemas.microsoft.com/office/drawing/2014/main" id="{8A652B96-6401-0E7E-BF83-7C96938F0ED1}"/>
              </a:ext>
            </a:extLst>
          </p:cNvPr>
          <p:cNvSpPr txBox="1"/>
          <p:nvPr/>
        </p:nvSpPr>
        <p:spPr>
          <a:xfrm>
            <a:off x="4006627" y="1115501"/>
            <a:ext cx="4178745" cy="369332"/>
          </a:xfrm>
          <a:prstGeom prst="rect">
            <a:avLst/>
          </a:prstGeom>
          <a:noFill/>
        </p:spPr>
        <p:txBody>
          <a:bodyPr wrap="square">
            <a:spAutoFit/>
          </a:bodyPr>
          <a:lstStyle/>
          <a:p>
            <a:pPr marL="63500"/>
            <a:r>
              <a:rPr lang="fr-FR" sz="1800" b="1" dirty="0">
                <a:solidFill>
                  <a:srgbClr val="BA242C"/>
                </a:solidFill>
              </a:rPr>
              <a:t>Se protéger pour éviter tout contact</a:t>
            </a:r>
          </a:p>
        </p:txBody>
      </p:sp>
      <p:pic>
        <p:nvPicPr>
          <p:cNvPr id="12" name="Picture 2">
            <a:extLst>
              <a:ext uri="{FF2B5EF4-FFF2-40B4-BE49-F238E27FC236}">
                <a16:creationId xmlns:a16="http://schemas.microsoft.com/office/drawing/2014/main" id="{505A60C5-5F8D-04EC-1883-C2876A17C2AD}"/>
              </a:ext>
            </a:extLst>
          </p:cNvPr>
          <p:cNvPicPr>
            <a:picLocks noChangeAspect="1" noChangeArrowheads="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2762233" y="3244547"/>
            <a:ext cx="534297" cy="53429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13" name="Picture 4">
            <a:extLst>
              <a:ext uri="{FF2B5EF4-FFF2-40B4-BE49-F238E27FC236}">
                <a16:creationId xmlns:a16="http://schemas.microsoft.com/office/drawing/2014/main" id="{A71D6957-9CD8-1EF8-6D1F-26F23A026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328" y="2463355"/>
            <a:ext cx="534930" cy="53493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14" name="Picture 2">
            <a:extLst>
              <a:ext uri="{FF2B5EF4-FFF2-40B4-BE49-F238E27FC236}">
                <a16:creationId xmlns:a16="http://schemas.microsoft.com/office/drawing/2014/main" id="{9FA75CE7-37B4-2145-AF58-78BF7D982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762233" y="4148302"/>
            <a:ext cx="534297" cy="53429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4" name="ZoneTexte 3">
            <a:extLst>
              <a:ext uri="{FF2B5EF4-FFF2-40B4-BE49-F238E27FC236}">
                <a16:creationId xmlns:a16="http://schemas.microsoft.com/office/drawing/2014/main" id="{22325811-A6D9-3D24-ECE0-2008F2374E53}"/>
              </a:ext>
            </a:extLst>
          </p:cNvPr>
          <p:cNvSpPr txBox="1"/>
          <p:nvPr/>
        </p:nvSpPr>
        <p:spPr>
          <a:xfrm>
            <a:off x="3561012" y="5113849"/>
            <a:ext cx="2726824"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fr-FR" sz="1600" b="0" i="0" spc="-10" dirty="0">
                <a:solidFill>
                  <a:srgbClr val="00467E"/>
                </a:solidFill>
              </a:rPr>
              <a:t>Alerter les secours </a:t>
            </a:r>
          </a:p>
        </p:txBody>
      </p:sp>
      <p:pic>
        <p:nvPicPr>
          <p:cNvPr id="5" name="Image 4">
            <a:extLst>
              <a:ext uri="{FF2B5EF4-FFF2-40B4-BE49-F238E27FC236}">
                <a16:creationId xmlns:a16="http://schemas.microsoft.com/office/drawing/2014/main" id="{FAE1D565-9E29-D0A8-B0CE-AEF52E6B90EF}"/>
              </a:ext>
            </a:extLst>
          </p:cNvPr>
          <p:cNvPicPr>
            <a:picLocks noChangeAspect="1"/>
          </p:cNvPicPr>
          <p:nvPr/>
        </p:nvPicPr>
        <p:blipFill>
          <a:blip r:embed="rId6">
            <a:duotone>
              <a:schemeClr val="accent1">
                <a:shade val="45000"/>
                <a:satMod val="135000"/>
              </a:schemeClr>
              <a:prstClr val="white"/>
            </a:duotone>
          </a:blip>
          <a:stretch>
            <a:fillRect/>
          </a:stretch>
        </p:blipFill>
        <p:spPr>
          <a:xfrm>
            <a:off x="2760328" y="5023848"/>
            <a:ext cx="534930" cy="53493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178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10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10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animEffect transition="in" filter="fade">
                                      <p:cBhvr>
                                        <p:cTn id="31" dur="1000"/>
                                        <p:tgtEl>
                                          <p:spTgt spid="2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xEl>
                                              <p:pRg st="5" end="5"/>
                                            </p:txEl>
                                          </p:spTgt>
                                        </p:tgtEl>
                                        <p:attrNameLst>
                                          <p:attrName>style.visibility</p:attrName>
                                        </p:attrNameLst>
                                      </p:cBhvr>
                                      <p:to>
                                        <p:strVal val="visible"/>
                                      </p:to>
                                    </p:set>
                                    <p:animEffect transition="in" filter="fade">
                                      <p:cBhvr>
                                        <p:cTn id="39" dur="1000"/>
                                        <p:tgtEl>
                                          <p:spTgt spid="2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xit" presetSubtype="8" fill="hold" grpId="1" nodeType="clickEffect">
                                  <p:stCondLst>
                                    <p:cond delay="0"/>
                                  </p:stCondLst>
                                  <p:childTnLst>
                                    <p:anim calcmode="lin" valueType="num">
                                      <p:cBhvr additive="base">
                                        <p:cTn id="43" dur="500"/>
                                        <p:tgtEl>
                                          <p:spTgt spid="26"/>
                                        </p:tgtEl>
                                        <p:attrNameLst>
                                          <p:attrName>ppt_x</p:attrName>
                                        </p:attrNameLst>
                                      </p:cBhvr>
                                      <p:tavLst>
                                        <p:tav tm="0">
                                          <p:val>
                                            <p:strVal val="#ppt_x"/>
                                          </p:val>
                                        </p:tav>
                                        <p:tav tm="100000">
                                          <p:val>
                                            <p:strVal val="#ppt_x-#ppt_w*1.125000"/>
                                          </p:val>
                                        </p:tav>
                                      </p:tavLst>
                                    </p:anim>
                                    <p:animEffect transition="out" filter="wipe(left)">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2" presetClass="exit" presetSubtype="8" fill="hold" grpId="1" nodeType="withEffect">
                                  <p:stCondLst>
                                    <p:cond delay="0"/>
                                  </p:stCondLst>
                                  <p:childTnLst>
                                    <p:anim calcmode="lin" valueType="num">
                                      <p:cBhvr additive="base">
                                        <p:cTn id="47" dur="500"/>
                                        <p:tgtEl>
                                          <p:spTgt spid="24">
                                            <p:txEl>
                                              <p:pRg st="0" end="0"/>
                                            </p:txEl>
                                          </p:spTgt>
                                        </p:tgtEl>
                                        <p:attrNameLst>
                                          <p:attrName>ppt_x</p:attrName>
                                        </p:attrNameLst>
                                      </p:cBhvr>
                                      <p:tavLst>
                                        <p:tav tm="0">
                                          <p:val>
                                            <p:strVal val="#ppt_x"/>
                                          </p:val>
                                        </p:tav>
                                        <p:tav tm="100000">
                                          <p:val>
                                            <p:strVal val="#ppt_x-#ppt_w*1.125000"/>
                                          </p:val>
                                        </p:tav>
                                      </p:tavLst>
                                    </p:anim>
                                    <p:animEffect transition="out" filter="wipe(left)">
                                      <p:cBhvr>
                                        <p:cTn id="48" dur="500"/>
                                        <p:tgtEl>
                                          <p:spTgt spid="24">
                                            <p:txEl>
                                              <p:pRg st="0" end="0"/>
                                            </p:txEl>
                                          </p:spTgt>
                                        </p:tgtEl>
                                      </p:cBhvr>
                                    </p:animEffect>
                                    <p:set>
                                      <p:cBhvr>
                                        <p:cTn id="49" dur="1" fill="hold">
                                          <p:stCondLst>
                                            <p:cond delay="499"/>
                                          </p:stCondLst>
                                        </p:cTn>
                                        <p:tgtEl>
                                          <p:spTgt spid="24">
                                            <p:txEl>
                                              <p:pRg st="0" end="0"/>
                                            </p:txEl>
                                          </p:spTgt>
                                        </p:tgtEl>
                                        <p:attrNameLst>
                                          <p:attrName>style.visibility</p:attrName>
                                        </p:attrNameLst>
                                      </p:cBhvr>
                                      <p:to>
                                        <p:strVal val="hidden"/>
                                      </p:to>
                                    </p:set>
                                  </p:childTnLst>
                                </p:cTn>
                              </p:par>
                              <p:par>
                                <p:cTn id="50" presetID="12" presetClass="exit" presetSubtype="8" fill="hold" grpId="1" nodeType="withEffect">
                                  <p:stCondLst>
                                    <p:cond delay="0"/>
                                  </p:stCondLst>
                                  <p:childTnLst>
                                    <p:anim calcmode="lin" valueType="num">
                                      <p:cBhvr additive="base">
                                        <p:cTn id="51" dur="500"/>
                                        <p:tgtEl>
                                          <p:spTgt spid="24">
                                            <p:txEl>
                                              <p:pRg st="1" end="1"/>
                                            </p:txEl>
                                          </p:spTgt>
                                        </p:tgtEl>
                                        <p:attrNameLst>
                                          <p:attrName>ppt_x</p:attrName>
                                        </p:attrNameLst>
                                      </p:cBhvr>
                                      <p:tavLst>
                                        <p:tav tm="0">
                                          <p:val>
                                            <p:strVal val="#ppt_x"/>
                                          </p:val>
                                        </p:tav>
                                        <p:tav tm="100000">
                                          <p:val>
                                            <p:strVal val="#ppt_x-#ppt_w*1.125000"/>
                                          </p:val>
                                        </p:tav>
                                      </p:tavLst>
                                    </p:anim>
                                    <p:animEffect transition="out" filter="wipe(left)">
                                      <p:cBhvr>
                                        <p:cTn id="52" dur="500"/>
                                        <p:tgtEl>
                                          <p:spTgt spid="24">
                                            <p:txEl>
                                              <p:pRg st="1" end="1"/>
                                            </p:txEl>
                                          </p:spTgt>
                                        </p:tgtEl>
                                      </p:cBhvr>
                                    </p:animEffect>
                                    <p:set>
                                      <p:cBhvr>
                                        <p:cTn id="53" dur="1" fill="hold">
                                          <p:stCondLst>
                                            <p:cond delay="499"/>
                                          </p:stCondLst>
                                        </p:cTn>
                                        <p:tgtEl>
                                          <p:spTgt spid="24">
                                            <p:txEl>
                                              <p:pRg st="1" end="1"/>
                                            </p:txEl>
                                          </p:spTgt>
                                        </p:tgtEl>
                                        <p:attrNameLst>
                                          <p:attrName>style.visibility</p:attrName>
                                        </p:attrNameLst>
                                      </p:cBhvr>
                                      <p:to>
                                        <p:strVal val="hidden"/>
                                      </p:to>
                                    </p:set>
                                  </p:childTnLst>
                                </p:cTn>
                              </p:par>
                              <p:par>
                                <p:cTn id="54" presetID="12" presetClass="exit" presetSubtype="8" fill="hold" grpId="1" nodeType="withEffect">
                                  <p:stCondLst>
                                    <p:cond delay="0"/>
                                  </p:stCondLst>
                                  <p:childTnLst>
                                    <p:anim calcmode="lin" valueType="num">
                                      <p:cBhvr additive="base">
                                        <p:cTn id="55" dur="500"/>
                                        <p:tgtEl>
                                          <p:spTgt spid="24">
                                            <p:txEl>
                                              <p:pRg st="3" end="3"/>
                                            </p:txEl>
                                          </p:spTgt>
                                        </p:tgtEl>
                                        <p:attrNameLst>
                                          <p:attrName>ppt_x</p:attrName>
                                        </p:attrNameLst>
                                      </p:cBhvr>
                                      <p:tavLst>
                                        <p:tav tm="0">
                                          <p:val>
                                            <p:strVal val="#ppt_x"/>
                                          </p:val>
                                        </p:tav>
                                        <p:tav tm="100000">
                                          <p:val>
                                            <p:strVal val="#ppt_x-#ppt_w*1.125000"/>
                                          </p:val>
                                        </p:tav>
                                      </p:tavLst>
                                    </p:anim>
                                    <p:animEffect transition="out" filter="wipe(left)">
                                      <p:cBhvr>
                                        <p:cTn id="56" dur="500"/>
                                        <p:tgtEl>
                                          <p:spTgt spid="24">
                                            <p:txEl>
                                              <p:pRg st="3" end="3"/>
                                            </p:txEl>
                                          </p:spTgt>
                                        </p:tgtEl>
                                      </p:cBhvr>
                                    </p:animEffect>
                                    <p:set>
                                      <p:cBhvr>
                                        <p:cTn id="57" dur="1" fill="hold">
                                          <p:stCondLst>
                                            <p:cond delay="499"/>
                                          </p:stCondLst>
                                        </p:cTn>
                                        <p:tgtEl>
                                          <p:spTgt spid="24">
                                            <p:txEl>
                                              <p:pRg st="3" end="3"/>
                                            </p:txEl>
                                          </p:spTgt>
                                        </p:tgtEl>
                                        <p:attrNameLst>
                                          <p:attrName>style.visibility</p:attrName>
                                        </p:attrNameLst>
                                      </p:cBhvr>
                                      <p:to>
                                        <p:strVal val="hidden"/>
                                      </p:to>
                                    </p:set>
                                  </p:childTnLst>
                                </p:cTn>
                              </p:par>
                              <p:par>
                                <p:cTn id="58" presetID="12" presetClass="exit" presetSubtype="8" fill="hold" grpId="1" nodeType="withEffect">
                                  <p:stCondLst>
                                    <p:cond delay="0"/>
                                  </p:stCondLst>
                                  <p:childTnLst>
                                    <p:anim calcmode="lin" valueType="num">
                                      <p:cBhvr additive="base">
                                        <p:cTn id="59" dur="500"/>
                                        <p:tgtEl>
                                          <p:spTgt spid="24">
                                            <p:txEl>
                                              <p:pRg st="5" end="5"/>
                                            </p:txEl>
                                          </p:spTgt>
                                        </p:tgtEl>
                                        <p:attrNameLst>
                                          <p:attrName>ppt_x</p:attrName>
                                        </p:attrNameLst>
                                      </p:cBhvr>
                                      <p:tavLst>
                                        <p:tav tm="0">
                                          <p:val>
                                            <p:strVal val="#ppt_x"/>
                                          </p:val>
                                        </p:tav>
                                        <p:tav tm="100000">
                                          <p:val>
                                            <p:strVal val="#ppt_x-#ppt_w*1.125000"/>
                                          </p:val>
                                        </p:tav>
                                      </p:tavLst>
                                    </p:anim>
                                    <p:animEffect transition="out" filter="wipe(left)">
                                      <p:cBhvr>
                                        <p:cTn id="60" dur="500"/>
                                        <p:tgtEl>
                                          <p:spTgt spid="24">
                                            <p:txEl>
                                              <p:pRg st="5" end="5"/>
                                            </p:txEl>
                                          </p:spTgt>
                                        </p:tgtEl>
                                      </p:cBhvr>
                                    </p:animEffect>
                                    <p:set>
                                      <p:cBhvr>
                                        <p:cTn id="61" dur="1" fill="hold">
                                          <p:stCondLst>
                                            <p:cond delay="499"/>
                                          </p:stCondLst>
                                        </p:cTn>
                                        <p:tgtEl>
                                          <p:spTgt spid="24">
                                            <p:txEl>
                                              <p:pRg st="5" end="5"/>
                                            </p:txEl>
                                          </p:spTgt>
                                        </p:tgtEl>
                                        <p:attrNameLst>
                                          <p:attrName>style.visibility</p:attrName>
                                        </p:attrNameLst>
                                      </p:cBhvr>
                                      <p:to>
                                        <p:strVal val="hidden"/>
                                      </p:to>
                                    </p:set>
                                  </p:childTnLst>
                                </p:cTn>
                              </p:par>
                              <p:par>
                                <p:cTn id="62" presetID="12" presetClass="exit" presetSubtype="8" fill="hold" nodeType="withEffect">
                                  <p:stCondLst>
                                    <p:cond delay="0"/>
                                  </p:stCondLst>
                                  <p:childTnLst>
                                    <p:anim calcmode="lin" valueType="num">
                                      <p:cBhvr additive="base">
                                        <p:cTn id="63" dur="500"/>
                                        <p:tgtEl>
                                          <p:spTgt spid="12"/>
                                        </p:tgtEl>
                                        <p:attrNameLst>
                                          <p:attrName>ppt_x</p:attrName>
                                        </p:attrNameLst>
                                      </p:cBhvr>
                                      <p:tavLst>
                                        <p:tav tm="0">
                                          <p:val>
                                            <p:strVal val="#ppt_x"/>
                                          </p:val>
                                        </p:tav>
                                        <p:tav tm="100000">
                                          <p:val>
                                            <p:strVal val="#ppt_x-#ppt_w*1.125000"/>
                                          </p:val>
                                        </p:tav>
                                      </p:tavLst>
                                    </p:anim>
                                    <p:animEffect transition="out" filter="wipe(left)">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2" presetClass="exit" presetSubtype="8" fill="hold" nodeType="withEffect">
                                  <p:stCondLst>
                                    <p:cond delay="0"/>
                                  </p:stCondLst>
                                  <p:childTnLst>
                                    <p:anim calcmode="lin" valueType="num">
                                      <p:cBhvr additive="base">
                                        <p:cTn id="67" dur="500"/>
                                        <p:tgtEl>
                                          <p:spTgt spid="13"/>
                                        </p:tgtEl>
                                        <p:attrNameLst>
                                          <p:attrName>ppt_x</p:attrName>
                                        </p:attrNameLst>
                                      </p:cBhvr>
                                      <p:tavLst>
                                        <p:tav tm="0">
                                          <p:val>
                                            <p:strVal val="#ppt_x"/>
                                          </p:val>
                                        </p:tav>
                                        <p:tav tm="100000">
                                          <p:val>
                                            <p:strVal val="#ppt_x-#ppt_w*1.125000"/>
                                          </p:val>
                                        </p:tav>
                                      </p:tavLst>
                                    </p:anim>
                                    <p:animEffect transition="out" filter="wipe(left)">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12" presetClass="exit" presetSubtype="8" fill="hold" nodeType="withEffect">
                                  <p:stCondLst>
                                    <p:cond delay="0"/>
                                  </p:stCondLst>
                                  <p:childTnLst>
                                    <p:anim calcmode="lin" valueType="num">
                                      <p:cBhvr additive="base">
                                        <p:cTn id="71" dur="500"/>
                                        <p:tgtEl>
                                          <p:spTgt spid="14"/>
                                        </p:tgtEl>
                                        <p:attrNameLst>
                                          <p:attrName>ppt_x</p:attrName>
                                        </p:attrNameLst>
                                      </p:cBhvr>
                                      <p:tavLst>
                                        <p:tav tm="0">
                                          <p:val>
                                            <p:strVal val="#ppt_x"/>
                                          </p:val>
                                        </p:tav>
                                        <p:tav tm="100000">
                                          <p:val>
                                            <p:strVal val="#ppt_x-#ppt_w*1.125000"/>
                                          </p:val>
                                        </p:tav>
                                      </p:tavLst>
                                    </p:anim>
                                    <p:animEffect transition="out" filter="wipe(left)">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anim calcmode="lin" valueType="num">
                                      <p:cBhvr>
                                        <p:cTn id="79" dur="500" fill="hold"/>
                                        <p:tgtEl>
                                          <p:spTgt spid="4"/>
                                        </p:tgtEl>
                                        <p:attrNameLst>
                                          <p:attrName>ppt_x</p:attrName>
                                        </p:attrNameLst>
                                      </p:cBhvr>
                                      <p:tavLst>
                                        <p:tav tm="0">
                                          <p:val>
                                            <p:strVal val="#ppt_x"/>
                                          </p:val>
                                        </p:tav>
                                        <p:tav tm="100000">
                                          <p:val>
                                            <p:strVal val="#ppt_x"/>
                                          </p:val>
                                        </p:tav>
                                      </p:tavLst>
                                    </p:anim>
                                    <p:anim calcmode="lin" valueType="num">
                                      <p:cBhvr>
                                        <p:cTn id="80" dur="500" fill="hold"/>
                                        <p:tgtEl>
                                          <p:spTgt spid="4"/>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anim calcmode="lin" valueType="num">
                                      <p:cBhvr>
                                        <p:cTn id="84" dur="500" fill="hold"/>
                                        <p:tgtEl>
                                          <p:spTgt spid="5"/>
                                        </p:tgtEl>
                                        <p:attrNameLst>
                                          <p:attrName>ppt_x</p:attrName>
                                        </p:attrNameLst>
                                      </p:cBhvr>
                                      <p:tavLst>
                                        <p:tav tm="0">
                                          <p:val>
                                            <p:strVal val="#ppt_x"/>
                                          </p:val>
                                        </p:tav>
                                        <p:tav tm="100000">
                                          <p:val>
                                            <p:strVal val="#ppt_x"/>
                                          </p:val>
                                        </p:tav>
                                      </p:tavLst>
                                    </p:anim>
                                    <p:anim calcmode="lin" valueType="num">
                                      <p:cBhvr>
                                        <p:cTn id="8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4" grpId="0" uiExpand="1" build="p"/>
      <p:bldP spid="24" grpId="1" build="allAtOnce"/>
      <p:bldP spid="6"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B846C51D-D78D-AA5B-FAA8-35C46D19A587}"/>
              </a:ext>
            </a:extLst>
          </p:cNvPr>
          <p:cNvSpPr txBox="1"/>
          <p:nvPr/>
        </p:nvSpPr>
        <p:spPr>
          <a:xfrm>
            <a:off x="1852871" y="1712998"/>
            <a:ext cx="7953176" cy="3922295"/>
          </a:xfrm>
          <a:prstGeom prst="roundRect">
            <a:avLst>
              <a:gd name="adj" fmla="val 7196"/>
            </a:avLst>
          </a:prstGeom>
          <a:solidFill>
            <a:schemeClr val="bg1">
              <a:lumMod val="95000"/>
            </a:schemeClr>
          </a:solidFill>
          <a:effectLst>
            <a:outerShdw blurRad="50800" dist="38100" dir="2700000" algn="tl" rotWithShape="0">
              <a:prstClr val="black">
                <a:alpha val="40000"/>
              </a:prstClr>
            </a:outerShdw>
          </a:effectLst>
        </p:spPr>
        <p:txBody>
          <a:bodyPr wrap="square" anchor="ctr" anchorCtr="0">
            <a:noAutofit/>
          </a:bodyPr>
          <a:lstStyle>
            <a:defPPr>
              <a:defRPr lang="fr-FR"/>
            </a:defPPr>
            <a:lvl1pPr algn="just">
              <a:defRPr sz="1100" b="0">
                <a:solidFill>
                  <a:srgbClr val="00529B"/>
                </a:solidFill>
                <a:latin typeface="Arial" panose="020B0604020202020204" pitchFamily="34" charset="0"/>
                <a:cs typeface="Arial" panose="020B0604020202020204" pitchFamily="34" charset="0"/>
              </a:defRPr>
            </a:lvl1pPr>
            <a:lvl2pPr marL="171450" lvl="1" indent="-171450" algn="just">
              <a:buFont typeface="Wingdings" panose="05000000000000000000" pitchFamily="2" charset="2"/>
              <a:buChar char="Ø"/>
              <a:defRPr sz="1100">
                <a:solidFill>
                  <a:srgbClr val="00529B"/>
                </a:solidFill>
                <a:latin typeface="Arial" panose="020B0604020202020204" pitchFamily="34" charset="0"/>
                <a:cs typeface="Arial" panose="020B0604020202020204" pitchFamily="34" charset="0"/>
              </a:defRPr>
            </a:lvl2pPr>
          </a:lstStyle>
          <a:p>
            <a:pPr marL="401638" indent="-257175"/>
            <a:endParaRPr lang="fr-FR" sz="1600" b="1" dirty="0">
              <a:solidFill>
                <a:srgbClr val="00497E"/>
              </a:solidFill>
            </a:endParaRPr>
          </a:p>
        </p:txBody>
      </p:sp>
      <p:sp>
        <p:nvSpPr>
          <p:cNvPr id="4" name="ZoneTexte 3">
            <a:extLst>
              <a:ext uri="{FF2B5EF4-FFF2-40B4-BE49-F238E27FC236}">
                <a16:creationId xmlns:a16="http://schemas.microsoft.com/office/drawing/2014/main" id="{337E2743-3AFD-E499-2433-3EA3AFF5D3C7}"/>
              </a:ext>
            </a:extLst>
          </p:cNvPr>
          <p:cNvSpPr txBox="1"/>
          <p:nvPr/>
        </p:nvSpPr>
        <p:spPr>
          <a:xfrm>
            <a:off x="2651368" y="1960738"/>
            <a:ext cx="6889264" cy="3416320"/>
          </a:xfrm>
          <a:prstGeom prst="rect">
            <a:avLst/>
          </a:prstGeom>
          <a:noFill/>
        </p:spPr>
        <p:txBody>
          <a:bodyPr wrap="square">
            <a:spAutoFit/>
          </a:bodyPr>
          <a:lstStyle/>
          <a:p>
            <a:pPr lvl="0">
              <a:spcAft>
                <a:spcPts val="1200"/>
              </a:spcAft>
            </a:pPr>
            <a:r>
              <a:rPr lang="fr-FR" b="1" dirty="0">
                <a:solidFill>
                  <a:srgbClr val="BA242C"/>
                </a:solidFill>
                <a:latin typeface="Arial" panose="020B0604020202020204" pitchFamily="34" charset="0"/>
                <a:cs typeface="Arial" panose="020B0604020202020204" pitchFamily="34" charset="0"/>
              </a:rPr>
              <a:t>En cas d’ingestion :</a:t>
            </a:r>
          </a:p>
          <a:p>
            <a:pPr lvl="2">
              <a:spcAft>
                <a:spcPts val="1200"/>
              </a:spcAft>
            </a:pPr>
            <a:r>
              <a:rPr lang="fr-FR" sz="1600" b="1" spc="-10" dirty="0">
                <a:solidFill>
                  <a:srgbClr val="00467E"/>
                </a:solidFill>
                <a:latin typeface="Arial" panose="020B0604020202020204" pitchFamily="34" charset="0"/>
                <a:cs typeface="Arial" panose="020B0604020202020204" pitchFamily="34" charset="0"/>
              </a:rPr>
              <a:t>Ne jamais faire vomir ou boire.</a:t>
            </a:r>
          </a:p>
          <a:p>
            <a:pPr lvl="2">
              <a:spcAft>
                <a:spcPts val="1200"/>
              </a:spcAft>
            </a:pPr>
            <a:endParaRPr lang="fr-FR" sz="1600" b="1" spc="-10" dirty="0">
              <a:solidFill>
                <a:srgbClr val="00467E"/>
              </a:solidFill>
              <a:latin typeface="Arial" panose="020B0604020202020204" pitchFamily="34" charset="0"/>
              <a:cs typeface="Arial" panose="020B0604020202020204" pitchFamily="34" charset="0"/>
            </a:endParaRPr>
          </a:p>
          <a:p>
            <a:pPr lvl="2">
              <a:spcAft>
                <a:spcPts val="1200"/>
              </a:spcAft>
            </a:pPr>
            <a:r>
              <a:rPr lang="fr-FR" sz="1600" b="1" spc="-10" dirty="0">
                <a:solidFill>
                  <a:srgbClr val="00467E"/>
                </a:solidFill>
                <a:latin typeface="Arial" panose="020B0604020202020204" pitchFamily="34" charset="0"/>
                <a:cs typeface="Arial" panose="020B0604020202020204" pitchFamily="34" charset="0"/>
              </a:rPr>
              <a:t>Conserver les informations </a:t>
            </a:r>
            <a:r>
              <a:rPr lang="fr-FR" sz="1600" spc="-10" dirty="0">
                <a:solidFill>
                  <a:srgbClr val="00467E"/>
                </a:solidFill>
                <a:latin typeface="Arial" panose="020B0604020202020204" pitchFamily="34" charset="0"/>
                <a:cs typeface="Arial" panose="020B0604020202020204" pitchFamily="34" charset="0"/>
              </a:rPr>
              <a:t>sur le produit en cause.</a:t>
            </a:r>
          </a:p>
          <a:p>
            <a:pPr lvl="2">
              <a:spcAft>
                <a:spcPts val="1200"/>
              </a:spcAft>
            </a:pPr>
            <a:endParaRPr lang="fr-FR" sz="1600" spc="-10" dirty="0">
              <a:solidFill>
                <a:srgbClr val="00467E"/>
              </a:solidFill>
              <a:latin typeface="Arial" panose="020B0604020202020204" pitchFamily="34" charset="0"/>
              <a:cs typeface="Arial" panose="020B0604020202020204" pitchFamily="34" charset="0"/>
            </a:endParaRPr>
          </a:p>
          <a:p>
            <a:pPr lvl="2">
              <a:spcAft>
                <a:spcPts val="1200"/>
              </a:spcAft>
            </a:pPr>
            <a:r>
              <a:rPr lang="fr-FR" sz="1600" b="1" spc="-10" dirty="0">
                <a:solidFill>
                  <a:srgbClr val="00467E"/>
                </a:solidFill>
                <a:latin typeface="Arial" panose="020B0604020202020204" pitchFamily="34" charset="0"/>
                <a:cs typeface="Arial" panose="020B0604020202020204" pitchFamily="34" charset="0"/>
              </a:rPr>
              <a:t>Alerter ou faire alerter les secours </a:t>
            </a:r>
            <a:br>
              <a:rPr lang="fr-FR" sz="1600" b="1" spc="-10" dirty="0">
                <a:solidFill>
                  <a:srgbClr val="00467E"/>
                </a:solidFill>
                <a:latin typeface="Arial" panose="020B0604020202020204" pitchFamily="34" charset="0"/>
                <a:cs typeface="Arial" panose="020B0604020202020204" pitchFamily="34" charset="0"/>
              </a:rPr>
            </a:br>
            <a:r>
              <a:rPr lang="fr-FR" sz="1600" spc="-10" dirty="0">
                <a:solidFill>
                  <a:srgbClr val="00467E"/>
                </a:solidFill>
                <a:latin typeface="Arial" panose="020B0604020202020204" pitchFamily="34" charset="0"/>
                <a:cs typeface="Arial" panose="020B0604020202020204" pitchFamily="34" charset="0"/>
              </a:rPr>
              <a:t>et </a:t>
            </a:r>
            <a:r>
              <a:rPr lang="fr-FR" sz="1600" b="1" spc="-10" dirty="0">
                <a:solidFill>
                  <a:srgbClr val="00467E"/>
                </a:solidFill>
                <a:latin typeface="Arial" panose="020B0604020202020204" pitchFamily="34" charset="0"/>
                <a:cs typeface="Arial" panose="020B0604020202020204" pitchFamily="34" charset="0"/>
              </a:rPr>
              <a:t>suivre les consignes </a:t>
            </a:r>
            <a:r>
              <a:rPr lang="fr-FR" sz="1600" spc="-10" dirty="0">
                <a:solidFill>
                  <a:srgbClr val="00467E"/>
                </a:solidFill>
                <a:latin typeface="Arial" panose="020B0604020202020204" pitchFamily="34" charset="0"/>
                <a:cs typeface="Arial" panose="020B0604020202020204" pitchFamily="34" charset="0"/>
              </a:rPr>
              <a:t>données par les secours.</a:t>
            </a:r>
          </a:p>
          <a:p>
            <a:pPr lvl="2">
              <a:spcAft>
                <a:spcPts val="1200"/>
              </a:spcAft>
            </a:pPr>
            <a:endParaRPr lang="fr-FR" sz="1600" spc="-10" dirty="0">
              <a:solidFill>
                <a:srgbClr val="00467E"/>
              </a:solidFill>
              <a:latin typeface="Arial" panose="020B0604020202020204" pitchFamily="34" charset="0"/>
              <a:cs typeface="Arial" panose="020B0604020202020204" pitchFamily="34" charset="0"/>
            </a:endParaRPr>
          </a:p>
          <a:p>
            <a:pPr lvl="2">
              <a:spcAft>
                <a:spcPts val="1200"/>
              </a:spcAft>
            </a:pPr>
            <a:r>
              <a:rPr lang="fr-FR" sz="1600" b="1" spc="-10" dirty="0">
                <a:solidFill>
                  <a:srgbClr val="00467E"/>
                </a:solidFill>
                <a:latin typeface="Arial" panose="020B0604020202020204" pitchFamily="34" charset="0"/>
                <a:cs typeface="Arial" panose="020B0604020202020204" pitchFamily="34" charset="0"/>
              </a:rPr>
              <a:t>Se laver les mains après avoir réalisé les gestes de secours.</a:t>
            </a:r>
            <a:endParaRPr lang="fr-FR" sz="1600" b="1" dirty="0">
              <a:solidFill>
                <a:srgbClr val="BA242C"/>
              </a:solidFill>
              <a:latin typeface="Arial" panose="020B0604020202020204" pitchFamily="34" charset="0"/>
              <a:cs typeface="Arial" panose="020B0604020202020204" pitchFamily="34" charset="0"/>
            </a:endParaRPr>
          </a:p>
        </p:txBody>
      </p:sp>
      <p:sp>
        <p:nvSpPr>
          <p:cNvPr id="2" name="Espace réservé du texte 1">
            <a:extLst>
              <a:ext uri="{FF2B5EF4-FFF2-40B4-BE49-F238E27FC236}">
                <a16:creationId xmlns:a16="http://schemas.microsoft.com/office/drawing/2014/main" id="{602D5B5F-0574-3E6C-F439-D2F41DDCDBB3}"/>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356DAFD-C866-84B4-996B-593692B31613}"/>
              </a:ext>
            </a:extLst>
          </p:cNvPr>
          <p:cNvSpPr>
            <a:spLocks noGrp="1"/>
          </p:cNvSpPr>
          <p:nvPr>
            <p:ph type="body" sz="quarter" idx="11"/>
          </p:nvPr>
        </p:nvSpPr>
        <p:spPr/>
        <p:txBody>
          <a:bodyPr/>
          <a:lstStyle/>
          <a:p>
            <a:r>
              <a:rPr lang="fr-FR" dirty="0"/>
              <a:t>La brûlure chimique</a:t>
            </a:r>
          </a:p>
        </p:txBody>
      </p:sp>
      <p:sp>
        <p:nvSpPr>
          <p:cNvPr id="6" name="ZoneTexte 5">
            <a:extLst>
              <a:ext uri="{FF2B5EF4-FFF2-40B4-BE49-F238E27FC236}">
                <a16:creationId xmlns:a16="http://schemas.microsoft.com/office/drawing/2014/main" id="{8A652B96-6401-0E7E-BF83-7C96938F0ED1}"/>
              </a:ext>
            </a:extLst>
          </p:cNvPr>
          <p:cNvSpPr txBox="1"/>
          <p:nvPr/>
        </p:nvSpPr>
        <p:spPr>
          <a:xfrm>
            <a:off x="4006627" y="1115501"/>
            <a:ext cx="4178745" cy="369332"/>
          </a:xfrm>
          <a:prstGeom prst="rect">
            <a:avLst/>
          </a:prstGeom>
          <a:noFill/>
        </p:spPr>
        <p:txBody>
          <a:bodyPr wrap="square">
            <a:spAutoFit/>
          </a:bodyPr>
          <a:lstStyle/>
          <a:p>
            <a:pPr marL="63500"/>
            <a:r>
              <a:rPr lang="fr-FR" sz="1800" b="1" dirty="0">
                <a:solidFill>
                  <a:srgbClr val="BA242C"/>
                </a:solidFill>
              </a:rPr>
              <a:t>Se protéger pour éviter tout contact</a:t>
            </a:r>
          </a:p>
        </p:txBody>
      </p:sp>
      <p:pic>
        <p:nvPicPr>
          <p:cNvPr id="16" name="Picture 2">
            <a:extLst>
              <a:ext uri="{FF2B5EF4-FFF2-40B4-BE49-F238E27FC236}">
                <a16:creationId xmlns:a16="http://schemas.microsoft.com/office/drawing/2014/main" id="{1563A61F-B46D-AC36-8B1D-90F6C79F42BB}"/>
              </a:ext>
            </a:extLst>
          </p:cNvPr>
          <p:cNvPicPr>
            <a:picLocks noChangeAspect="1" noChangeArrowheads="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2816642" y="3096518"/>
            <a:ext cx="540000" cy="540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17" name="Picture 4">
            <a:extLst>
              <a:ext uri="{FF2B5EF4-FFF2-40B4-BE49-F238E27FC236}">
                <a16:creationId xmlns:a16="http://schemas.microsoft.com/office/drawing/2014/main" id="{4E99993C-07AA-3B1E-50EC-12314D72102F}"/>
              </a:ext>
            </a:extLst>
          </p:cNvPr>
          <p:cNvPicPr>
            <a:picLocks noChangeAspect="1" noChangeArrowheads="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2816642" y="2322152"/>
            <a:ext cx="540000" cy="540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18" name="Picture 2">
            <a:extLst>
              <a:ext uri="{FF2B5EF4-FFF2-40B4-BE49-F238E27FC236}">
                <a16:creationId xmlns:a16="http://schemas.microsoft.com/office/drawing/2014/main" id="{357B6822-FDAD-9B99-A423-2EB66FA31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816642" y="4013605"/>
            <a:ext cx="540000" cy="540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20" name="Picture 2">
            <a:extLst>
              <a:ext uri="{FF2B5EF4-FFF2-40B4-BE49-F238E27FC236}">
                <a16:creationId xmlns:a16="http://schemas.microsoft.com/office/drawing/2014/main" id="{219B7517-B06B-2921-0B51-08B89807BC68}"/>
              </a:ext>
            </a:extLst>
          </p:cNvPr>
          <p:cNvPicPr>
            <a:picLocks noChangeAspect="1" noChangeArrowheads="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2816642" y="4909922"/>
            <a:ext cx="540000" cy="540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21" name="Picture 4">
            <a:extLst>
              <a:ext uri="{FF2B5EF4-FFF2-40B4-BE49-F238E27FC236}">
                <a16:creationId xmlns:a16="http://schemas.microsoft.com/office/drawing/2014/main" id="{1A5CD4B1-EFD8-3FD3-88BA-318C3374A7D1}"/>
              </a:ext>
            </a:extLst>
          </p:cNvPr>
          <p:cNvPicPr>
            <a:picLocks noChangeAspect="1" noChangeArrowheads="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t="9032" b="9032"/>
          <a:stretch/>
        </p:blipFill>
        <p:spPr bwMode="auto">
          <a:xfrm>
            <a:off x="2111368" y="2322152"/>
            <a:ext cx="540000" cy="540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329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D5B5F-0574-3E6C-F439-D2F41DDCDBB3}"/>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356DAFD-C866-84B4-996B-593692B31613}"/>
              </a:ext>
            </a:extLst>
          </p:cNvPr>
          <p:cNvSpPr>
            <a:spLocks noGrp="1"/>
          </p:cNvSpPr>
          <p:nvPr>
            <p:ph type="body" sz="quarter" idx="11"/>
          </p:nvPr>
        </p:nvSpPr>
        <p:spPr/>
        <p:txBody>
          <a:bodyPr/>
          <a:lstStyle/>
          <a:p>
            <a:r>
              <a:rPr lang="fr-FR" dirty="0"/>
              <a:t>La brûlure électrique</a:t>
            </a:r>
          </a:p>
        </p:txBody>
      </p:sp>
      <p:sp>
        <p:nvSpPr>
          <p:cNvPr id="4" name="Rectangle : coins arrondis 3">
            <a:extLst>
              <a:ext uri="{FF2B5EF4-FFF2-40B4-BE49-F238E27FC236}">
                <a16:creationId xmlns:a16="http://schemas.microsoft.com/office/drawing/2014/main" id="{19B5BE02-88D0-2B83-E4A5-470D759350FE}"/>
              </a:ext>
            </a:extLst>
          </p:cNvPr>
          <p:cNvSpPr/>
          <p:nvPr/>
        </p:nvSpPr>
        <p:spPr>
          <a:xfrm>
            <a:off x="4617119" y="2193159"/>
            <a:ext cx="6427120" cy="2836041"/>
          </a:xfrm>
          <a:prstGeom prst="roundRect">
            <a:avLst>
              <a:gd name="adj" fmla="val 4382"/>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fr-FR" b="1" dirty="0">
                <a:solidFill>
                  <a:srgbClr val="C00000"/>
                </a:solidFill>
              </a:rPr>
              <a:t>Ne jamais toucher la victime </a:t>
            </a:r>
            <a:br>
              <a:rPr lang="fr-FR" b="1" dirty="0">
                <a:solidFill>
                  <a:srgbClr val="C00000"/>
                </a:solidFill>
              </a:rPr>
            </a:br>
            <a:r>
              <a:rPr lang="fr-FR" dirty="0">
                <a:solidFill>
                  <a:srgbClr val="00497E"/>
                </a:solidFill>
              </a:rPr>
              <a:t>avant la suppression du risque électrique.</a:t>
            </a:r>
          </a:p>
          <a:p>
            <a:pPr marL="342900" indent="-342900">
              <a:buFont typeface="+mj-lt"/>
              <a:buAutoNum type="arabicPeriod"/>
            </a:pPr>
            <a:endParaRPr lang="fr-FR" dirty="0">
              <a:solidFill>
                <a:srgbClr val="00497E"/>
              </a:solidFill>
            </a:endParaRPr>
          </a:p>
          <a:p>
            <a:pPr marL="342900" indent="-342900">
              <a:buFont typeface="+mj-lt"/>
              <a:buAutoNum type="arabicPeriod"/>
            </a:pPr>
            <a:r>
              <a:rPr lang="fr-FR" b="1" dirty="0">
                <a:solidFill>
                  <a:srgbClr val="C00000"/>
                </a:solidFill>
              </a:rPr>
              <a:t>Arroser la zone</a:t>
            </a:r>
            <a:r>
              <a:rPr lang="fr-FR" dirty="0">
                <a:solidFill>
                  <a:srgbClr val="00497E"/>
                </a:solidFill>
              </a:rPr>
              <a:t> visiblement brûlée </a:t>
            </a:r>
            <a:br>
              <a:rPr lang="fr-FR" dirty="0">
                <a:solidFill>
                  <a:srgbClr val="00497E"/>
                </a:solidFill>
              </a:rPr>
            </a:br>
            <a:r>
              <a:rPr lang="fr-FR" dirty="0">
                <a:solidFill>
                  <a:srgbClr val="00497E"/>
                </a:solidFill>
              </a:rPr>
              <a:t>à l’eau courante </a:t>
            </a:r>
            <a:r>
              <a:rPr lang="fr-FR" b="1" dirty="0">
                <a:solidFill>
                  <a:srgbClr val="C00000"/>
                </a:solidFill>
              </a:rPr>
              <a:t>tempérée</a:t>
            </a:r>
            <a:r>
              <a:rPr lang="fr-FR" dirty="0">
                <a:solidFill>
                  <a:srgbClr val="00497E"/>
                </a:solidFill>
              </a:rPr>
              <a:t>.</a:t>
            </a:r>
          </a:p>
          <a:p>
            <a:pPr marL="342900" indent="-342900">
              <a:buFont typeface="+mj-lt"/>
              <a:buAutoNum type="arabicPeriod"/>
            </a:pPr>
            <a:endParaRPr lang="fr-FR" dirty="0">
              <a:solidFill>
                <a:srgbClr val="00497E"/>
              </a:solidFill>
            </a:endParaRPr>
          </a:p>
          <a:p>
            <a:pPr marL="342900" indent="-342900">
              <a:buFont typeface="+mj-lt"/>
              <a:buAutoNum type="arabicPeriod"/>
            </a:pPr>
            <a:r>
              <a:rPr lang="fr-FR" b="1" dirty="0">
                <a:solidFill>
                  <a:srgbClr val="C00000"/>
                </a:solidFill>
              </a:rPr>
              <a:t>Faire alerter ou alerter les secours </a:t>
            </a:r>
            <a:br>
              <a:rPr lang="fr-FR" dirty="0">
                <a:solidFill>
                  <a:srgbClr val="00497E"/>
                </a:solidFill>
              </a:rPr>
            </a:br>
            <a:r>
              <a:rPr lang="fr-FR" dirty="0">
                <a:solidFill>
                  <a:srgbClr val="00497E"/>
                </a:solidFill>
              </a:rPr>
              <a:t>et appliquer les consignes. </a:t>
            </a:r>
          </a:p>
        </p:txBody>
      </p:sp>
      <p:pic>
        <p:nvPicPr>
          <p:cNvPr id="1028" name="Picture 4" descr="Ouvrir la photo">
            <a:extLst>
              <a:ext uri="{FF2B5EF4-FFF2-40B4-BE49-F238E27FC236}">
                <a16:creationId xmlns:a16="http://schemas.microsoft.com/office/drawing/2014/main" id="{9625B322-1DBF-9B12-3CB8-287BDD60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04" y="2193158"/>
            <a:ext cx="2179220" cy="281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1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D5B5F-0574-3E6C-F439-D2F41DDCDBB3}"/>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356DAFD-C866-84B4-996B-593692B31613}"/>
              </a:ext>
            </a:extLst>
          </p:cNvPr>
          <p:cNvSpPr>
            <a:spLocks noGrp="1"/>
          </p:cNvSpPr>
          <p:nvPr>
            <p:ph type="body" sz="quarter" idx="11"/>
          </p:nvPr>
        </p:nvSpPr>
        <p:spPr/>
        <p:txBody>
          <a:bodyPr/>
          <a:lstStyle/>
          <a:p>
            <a:r>
              <a:rPr lang="fr-FR" dirty="0"/>
              <a:t>La brûlure par inhalation</a:t>
            </a:r>
          </a:p>
        </p:txBody>
      </p:sp>
      <p:sp>
        <p:nvSpPr>
          <p:cNvPr id="4" name="Rectangle : coins arrondis 3">
            <a:extLst>
              <a:ext uri="{FF2B5EF4-FFF2-40B4-BE49-F238E27FC236}">
                <a16:creationId xmlns:a16="http://schemas.microsoft.com/office/drawing/2014/main" id="{19B5BE02-88D0-2B83-E4A5-470D759350FE}"/>
              </a:ext>
            </a:extLst>
          </p:cNvPr>
          <p:cNvSpPr/>
          <p:nvPr/>
        </p:nvSpPr>
        <p:spPr>
          <a:xfrm>
            <a:off x="2194560" y="2413401"/>
            <a:ext cx="7398328" cy="2031198"/>
          </a:xfrm>
          <a:prstGeom prst="roundRect">
            <a:avLst>
              <a:gd name="adj" fmla="val 4382"/>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fr-FR" b="1" dirty="0">
                <a:solidFill>
                  <a:srgbClr val="BA242C"/>
                </a:solidFill>
              </a:rPr>
              <a:t>En cas de difficultés respiratoires, </a:t>
            </a:r>
            <a:br>
              <a:rPr lang="fr-FR" b="1" dirty="0">
                <a:solidFill>
                  <a:srgbClr val="BA242C"/>
                </a:solidFill>
              </a:rPr>
            </a:br>
            <a:r>
              <a:rPr lang="fr-FR" dirty="0">
                <a:solidFill>
                  <a:srgbClr val="00497E"/>
                </a:solidFill>
              </a:rPr>
              <a:t>placer la victime en position assise.</a:t>
            </a:r>
          </a:p>
          <a:p>
            <a:pPr marL="342900" indent="-342900">
              <a:buFont typeface="+mj-lt"/>
              <a:buAutoNum type="arabicPeriod"/>
            </a:pPr>
            <a:endParaRPr lang="fr-FR" b="1" dirty="0">
              <a:solidFill>
                <a:srgbClr val="BA242C"/>
              </a:solidFill>
            </a:endParaRPr>
          </a:p>
          <a:p>
            <a:pPr marL="342900" indent="-342900">
              <a:buFont typeface="+mj-lt"/>
              <a:buAutoNum type="arabicPeriod"/>
            </a:pPr>
            <a:r>
              <a:rPr lang="fr-FR" b="1" dirty="0">
                <a:solidFill>
                  <a:srgbClr val="BA242C"/>
                </a:solidFill>
              </a:rPr>
              <a:t>Faire alerter ou alerter les secours</a:t>
            </a:r>
            <a:r>
              <a:rPr lang="fr-FR" dirty="0">
                <a:solidFill>
                  <a:srgbClr val="00497E"/>
                </a:solidFill>
              </a:rPr>
              <a:t> et appliquer les consignes. </a:t>
            </a:r>
          </a:p>
        </p:txBody>
      </p:sp>
      <p:pic>
        <p:nvPicPr>
          <p:cNvPr id="5" name="Picture 2">
            <a:extLst>
              <a:ext uri="{FF2B5EF4-FFF2-40B4-BE49-F238E27FC236}">
                <a16:creationId xmlns:a16="http://schemas.microsoft.com/office/drawing/2014/main" id="{A3ABF9D9-5706-40F1-24F1-EA8A9E17D695}"/>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9891" t="22651" b="22606"/>
          <a:stretch/>
        </p:blipFill>
        <p:spPr bwMode="auto">
          <a:xfrm>
            <a:off x="7115694" y="2488738"/>
            <a:ext cx="858791" cy="94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71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77F036E-2673-FBD4-45D3-C3E6600F817D}"/>
              </a:ext>
            </a:extLst>
          </p:cNvPr>
          <p:cNvSpPr>
            <a:spLocks noGrp="1"/>
          </p:cNvSpPr>
          <p:nvPr>
            <p:ph type="body" sz="quarter" idx="10"/>
          </p:nvPr>
        </p:nvSpPr>
        <p:spPr/>
        <p:txBody>
          <a:bodyPr/>
          <a:lstStyle/>
          <a:p>
            <a:r>
              <a:rPr lang="fr-FR" dirty="0"/>
              <a:t>La brûlure est une lésion de la peau, des voies aériennes ou digestives. </a:t>
            </a:r>
            <a:br>
              <a:rPr lang="fr-FR" dirty="0"/>
            </a:br>
            <a:r>
              <a:rPr lang="fr-FR" dirty="0"/>
              <a:t>Elle peut être qualifiée de </a:t>
            </a:r>
            <a:r>
              <a:rPr lang="fr-FR" b="1" dirty="0">
                <a:solidFill>
                  <a:srgbClr val="BA242C"/>
                </a:solidFill>
              </a:rPr>
              <a:t>« brûlure simple »</a:t>
            </a:r>
            <a:r>
              <a:rPr lang="fr-FR" dirty="0"/>
              <a:t> ou de </a:t>
            </a:r>
            <a:r>
              <a:rPr lang="fr-FR" b="1" dirty="0">
                <a:solidFill>
                  <a:srgbClr val="BA242C"/>
                </a:solidFill>
              </a:rPr>
              <a:t>« brûlure grave ».</a:t>
            </a:r>
          </a:p>
        </p:txBody>
      </p:sp>
      <p:sp>
        <p:nvSpPr>
          <p:cNvPr id="3" name="Espace réservé du texte 2">
            <a:extLst>
              <a:ext uri="{FF2B5EF4-FFF2-40B4-BE49-F238E27FC236}">
                <a16:creationId xmlns:a16="http://schemas.microsoft.com/office/drawing/2014/main" id="{0EB94815-C798-3F65-80DB-6D1297F503AD}"/>
              </a:ext>
            </a:extLst>
          </p:cNvPr>
          <p:cNvSpPr>
            <a:spLocks noGrp="1"/>
          </p:cNvSpPr>
          <p:nvPr>
            <p:ph type="body" sz="quarter" idx="11"/>
          </p:nvPr>
        </p:nvSpPr>
        <p:spPr/>
        <p:txBody>
          <a:bodyPr/>
          <a:lstStyle/>
          <a:p>
            <a:r>
              <a:rPr lang="fr-FR" dirty="0"/>
              <a:t>Brûlures</a:t>
            </a:r>
          </a:p>
        </p:txBody>
      </p:sp>
      <p:grpSp>
        <p:nvGrpSpPr>
          <p:cNvPr id="63" name="Groupe 62">
            <a:extLst>
              <a:ext uri="{FF2B5EF4-FFF2-40B4-BE49-F238E27FC236}">
                <a16:creationId xmlns:a16="http://schemas.microsoft.com/office/drawing/2014/main" id="{29DBF468-2F32-412E-CA3C-ED4B5333063D}"/>
              </a:ext>
            </a:extLst>
          </p:cNvPr>
          <p:cNvGrpSpPr/>
          <p:nvPr/>
        </p:nvGrpSpPr>
        <p:grpSpPr>
          <a:xfrm>
            <a:off x="4918409" y="3536088"/>
            <a:ext cx="2999931" cy="1329262"/>
            <a:chOff x="446117" y="5004704"/>
            <a:chExt cx="2999931" cy="1329262"/>
          </a:xfrm>
        </p:grpSpPr>
        <p:sp>
          <p:nvSpPr>
            <p:cNvPr id="34" name="Rectangle : coins arrondis 33">
              <a:extLst>
                <a:ext uri="{FF2B5EF4-FFF2-40B4-BE49-F238E27FC236}">
                  <a16:creationId xmlns:a16="http://schemas.microsoft.com/office/drawing/2014/main" id="{45E4B129-54A8-7520-AB1A-1C9ED534243E}"/>
                </a:ext>
              </a:extLst>
            </p:cNvPr>
            <p:cNvSpPr/>
            <p:nvPr/>
          </p:nvSpPr>
          <p:spPr>
            <a:xfrm>
              <a:off x="446117" y="5035469"/>
              <a:ext cx="2999931" cy="1298497"/>
            </a:xfrm>
            <a:prstGeom prst="roundRect">
              <a:avLst>
                <a:gd name="adj" fmla="val 11379"/>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35" name="Rectangle : coins arrondis 34">
              <a:extLst>
                <a:ext uri="{FF2B5EF4-FFF2-40B4-BE49-F238E27FC236}">
                  <a16:creationId xmlns:a16="http://schemas.microsoft.com/office/drawing/2014/main" id="{B9AF8474-BF90-9016-B258-2E3A815F057E}"/>
                </a:ext>
              </a:extLst>
            </p:cNvPr>
            <p:cNvSpPr/>
            <p:nvPr/>
          </p:nvSpPr>
          <p:spPr>
            <a:xfrm>
              <a:off x="446117" y="5004704"/>
              <a:ext cx="2999931" cy="418848"/>
            </a:xfrm>
            <a:prstGeom prst="roundRect">
              <a:avLst>
                <a:gd name="adj" fmla="val 0"/>
              </a:avLst>
            </a:prstGeom>
            <a:solidFill>
              <a:srgbClr val="8BC8FF"/>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36" name="ZoneTexte 35">
              <a:extLst>
                <a:ext uri="{FF2B5EF4-FFF2-40B4-BE49-F238E27FC236}">
                  <a16:creationId xmlns:a16="http://schemas.microsoft.com/office/drawing/2014/main" id="{EAE0ED2F-B543-3180-9FBF-82290FFE7EC8}"/>
                </a:ext>
              </a:extLst>
            </p:cNvPr>
            <p:cNvSpPr txBox="1"/>
            <p:nvPr/>
          </p:nvSpPr>
          <p:spPr>
            <a:xfrm>
              <a:off x="446117" y="5060240"/>
              <a:ext cx="2999931" cy="307777"/>
            </a:xfrm>
            <a:prstGeom prst="rect">
              <a:avLst/>
            </a:prstGeom>
            <a:noFill/>
          </p:spPr>
          <p:txBody>
            <a:bodyPr wrap="square">
              <a:spAutoFit/>
            </a:bodyPr>
            <a:lstStyle/>
            <a:p>
              <a:pPr algn="ctr"/>
              <a:r>
                <a:rPr lang="fr-FR" sz="1400" b="1" dirty="0">
                  <a:solidFill>
                    <a:srgbClr val="00497E"/>
                  </a:solidFill>
                  <a:latin typeface="Arial" panose="020B0604020202020204" pitchFamily="34" charset="0"/>
                  <a:cs typeface="Arial" panose="020B0604020202020204" pitchFamily="34" charset="0"/>
                </a:rPr>
                <a:t>Brûlure simple</a:t>
              </a:r>
              <a:endParaRPr lang="en-US" sz="1400" b="1" dirty="0">
                <a:solidFill>
                  <a:srgbClr val="00497E"/>
                </a:solidFill>
                <a:latin typeface="Arial" panose="020B0604020202020204" pitchFamily="34" charset="0"/>
                <a:cs typeface="Arial" panose="020B0604020202020204" pitchFamily="34" charset="0"/>
              </a:endParaRPr>
            </a:p>
          </p:txBody>
        </p:sp>
        <p:pic>
          <p:nvPicPr>
            <p:cNvPr id="37" name="Image 36">
              <a:extLst>
                <a:ext uri="{FF2B5EF4-FFF2-40B4-BE49-F238E27FC236}">
                  <a16:creationId xmlns:a16="http://schemas.microsoft.com/office/drawing/2014/main" id="{1BBD5B76-B71E-575A-0302-0D6EAA2317E1}"/>
                </a:ext>
              </a:extLst>
            </p:cNvPr>
            <p:cNvPicPr>
              <a:picLocks noChangeAspect="1"/>
            </p:cNvPicPr>
            <p:nvPr/>
          </p:nvPicPr>
          <p:blipFill rotWithShape="1">
            <a:blip r:embed="rId3"/>
            <a:srcRect b="23228"/>
            <a:stretch/>
          </p:blipFill>
          <p:spPr>
            <a:xfrm>
              <a:off x="623681" y="5479676"/>
              <a:ext cx="866850" cy="753598"/>
            </a:xfrm>
            <a:prstGeom prst="rect">
              <a:avLst/>
            </a:prstGeom>
          </p:spPr>
        </p:pic>
        <p:sp>
          <p:nvSpPr>
            <p:cNvPr id="38" name="ZoneTexte 37">
              <a:extLst>
                <a:ext uri="{FF2B5EF4-FFF2-40B4-BE49-F238E27FC236}">
                  <a16:creationId xmlns:a16="http://schemas.microsoft.com/office/drawing/2014/main" id="{332C43C3-EDE3-4C3C-7309-63EB4F1A14AA}"/>
                </a:ext>
              </a:extLst>
            </p:cNvPr>
            <p:cNvSpPr txBox="1"/>
            <p:nvPr/>
          </p:nvSpPr>
          <p:spPr>
            <a:xfrm>
              <a:off x="1735079" y="5680380"/>
              <a:ext cx="1126117" cy="461665"/>
            </a:xfrm>
            <a:prstGeom prst="rect">
              <a:avLst/>
            </a:prstGeom>
            <a:noFill/>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Rougeur chez l’adulte</a:t>
              </a:r>
              <a:endParaRPr lang="en-US" sz="1200" dirty="0">
                <a:solidFill>
                  <a:srgbClr val="00497E"/>
                </a:solidFill>
              </a:endParaRPr>
            </a:p>
          </p:txBody>
        </p:sp>
      </p:grpSp>
      <p:grpSp>
        <p:nvGrpSpPr>
          <p:cNvPr id="65" name="Groupe 64">
            <a:extLst>
              <a:ext uri="{FF2B5EF4-FFF2-40B4-BE49-F238E27FC236}">
                <a16:creationId xmlns:a16="http://schemas.microsoft.com/office/drawing/2014/main" id="{2E2FF413-B2C0-86F8-754E-739B8039FDFD}"/>
              </a:ext>
            </a:extLst>
          </p:cNvPr>
          <p:cNvGrpSpPr/>
          <p:nvPr/>
        </p:nvGrpSpPr>
        <p:grpSpPr>
          <a:xfrm>
            <a:off x="8286845" y="2430535"/>
            <a:ext cx="3284902" cy="893675"/>
            <a:chOff x="4846220" y="2966983"/>
            <a:chExt cx="3284902" cy="893675"/>
          </a:xfrm>
        </p:grpSpPr>
        <p:pic>
          <p:nvPicPr>
            <p:cNvPr id="40" name="Picture 4">
              <a:extLst>
                <a:ext uri="{FF2B5EF4-FFF2-40B4-BE49-F238E27FC236}">
                  <a16:creationId xmlns:a16="http://schemas.microsoft.com/office/drawing/2014/main" id="{8478C4BB-E302-C9F8-55BD-1D2492BF8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105" y="3066317"/>
              <a:ext cx="403678" cy="403678"/>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41" name="Rectangle : coins arrondis 40">
              <a:extLst>
                <a:ext uri="{FF2B5EF4-FFF2-40B4-BE49-F238E27FC236}">
                  <a16:creationId xmlns:a16="http://schemas.microsoft.com/office/drawing/2014/main" id="{2255E568-3C61-E1F1-241E-AE759551E54A}"/>
                </a:ext>
              </a:extLst>
            </p:cNvPr>
            <p:cNvSpPr/>
            <p:nvPr/>
          </p:nvSpPr>
          <p:spPr>
            <a:xfrm>
              <a:off x="5831752" y="2966983"/>
              <a:ext cx="2299370" cy="89367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497E"/>
                  </a:solidFill>
                </a:rPr>
                <a:t>Refroidir immédiatement </a:t>
              </a:r>
              <a:br>
                <a:rPr lang="fr-FR" sz="1200" b="1" dirty="0">
                  <a:solidFill>
                    <a:srgbClr val="00497E"/>
                  </a:solidFill>
                </a:rPr>
              </a:br>
              <a:r>
                <a:rPr lang="fr-FR" sz="1200" b="1" dirty="0">
                  <a:solidFill>
                    <a:srgbClr val="00497E"/>
                  </a:solidFill>
                </a:rPr>
                <a:t>et enlever vêtements, </a:t>
              </a:r>
              <a:br>
                <a:rPr lang="fr-FR" sz="1200" b="1" dirty="0">
                  <a:solidFill>
                    <a:srgbClr val="00497E"/>
                  </a:solidFill>
                </a:rPr>
              </a:br>
              <a:r>
                <a:rPr lang="fr-FR" sz="1200" b="1" dirty="0">
                  <a:solidFill>
                    <a:srgbClr val="00497E"/>
                  </a:solidFill>
                </a:rPr>
                <a:t>si possible</a:t>
              </a:r>
              <a:endParaRPr lang="en-US" sz="1200" b="1" dirty="0">
                <a:solidFill>
                  <a:srgbClr val="00497E"/>
                </a:solidFill>
              </a:endParaRPr>
            </a:p>
          </p:txBody>
        </p:sp>
        <p:sp>
          <p:nvSpPr>
            <p:cNvPr id="47" name="ZoneTexte 46">
              <a:extLst>
                <a:ext uri="{FF2B5EF4-FFF2-40B4-BE49-F238E27FC236}">
                  <a16:creationId xmlns:a16="http://schemas.microsoft.com/office/drawing/2014/main" id="{CED6AC1D-9131-380F-4650-1D3B8960950C}"/>
                </a:ext>
              </a:extLst>
            </p:cNvPr>
            <p:cNvSpPr txBox="1"/>
            <p:nvPr/>
          </p:nvSpPr>
          <p:spPr>
            <a:xfrm>
              <a:off x="4905750" y="3564902"/>
              <a:ext cx="783500" cy="280928"/>
            </a:xfrm>
            <a:prstGeom prst="roundRect">
              <a:avLst/>
            </a:prstGeom>
            <a:solidFill>
              <a:srgbClr val="F7FBFF"/>
            </a:solidFill>
            <a:ln>
              <a:noFill/>
            </a:ln>
            <a:effectLst>
              <a:outerShdw blurRad="50800" dist="38100" dir="2700000" algn="tl" rotWithShape="0">
                <a:prstClr val="black">
                  <a:alpha val="40000"/>
                </a:prstClr>
              </a:outerShdw>
            </a:effectLst>
          </p:spPr>
          <p:txBody>
            <a:bodyPr wrap="square" rtlCol="0">
              <a:spAutoFit/>
            </a:bodyPr>
            <a:lstStyle/>
            <a:p>
              <a:pPr algn="ctr"/>
              <a:r>
                <a:rPr lang="fr-FR" sz="1050" b="1" dirty="0">
                  <a:solidFill>
                    <a:srgbClr val="00497E"/>
                  </a:solidFill>
                  <a:latin typeface="Arial" panose="020B0604020202020204" pitchFamily="34" charset="0"/>
                  <a:cs typeface="Arial" panose="020B0604020202020204" pitchFamily="34" charset="0"/>
                </a:rPr>
                <a:t>20 min.</a:t>
              </a:r>
            </a:p>
          </p:txBody>
        </p:sp>
        <p:pic>
          <p:nvPicPr>
            <p:cNvPr id="49" name="Picture 2">
              <a:extLst>
                <a:ext uri="{FF2B5EF4-FFF2-40B4-BE49-F238E27FC236}">
                  <a16:creationId xmlns:a16="http://schemas.microsoft.com/office/drawing/2014/main" id="{9FDBD9A8-23CA-8E97-02E4-38D217C86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6220" y="3068225"/>
              <a:ext cx="409258" cy="409258"/>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grpSp>
      <p:grpSp>
        <p:nvGrpSpPr>
          <p:cNvPr id="81" name="Groupe 80">
            <a:extLst>
              <a:ext uri="{FF2B5EF4-FFF2-40B4-BE49-F238E27FC236}">
                <a16:creationId xmlns:a16="http://schemas.microsoft.com/office/drawing/2014/main" id="{A5534D9D-4C05-1FB8-6021-565BF13DD76F}"/>
              </a:ext>
            </a:extLst>
          </p:cNvPr>
          <p:cNvGrpSpPr/>
          <p:nvPr/>
        </p:nvGrpSpPr>
        <p:grpSpPr>
          <a:xfrm>
            <a:off x="8278656" y="3499680"/>
            <a:ext cx="3293091" cy="2076791"/>
            <a:chOff x="8278656" y="3620035"/>
            <a:chExt cx="3293091" cy="2076791"/>
          </a:xfrm>
        </p:grpSpPr>
        <p:sp>
          <p:nvSpPr>
            <p:cNvPr id="42" name="ZoneTexte 41">
              <a:extLst>
                <a:ext uri="{FF2B5EF4-FFF2-40B4-BE49-F238E27FC236}">
                  <a16:creationId xmlns:a16="http://schemas.microsoft.com/office/drawing/2014/main" id="{DDBE1B17-D071-7160-5124-7E3B7F85002A}"/>
                </a:ext>
              </a:extLst>
            </p:cNvPr>
            <p:cNvSpPr txBox="1"/>
            <p:nvPr/>
          </p:nvSpPr>
          <p:spPr>
            <a:xfrm>
              <a:off x="8285980" y="3620035"/>
              <a:ext cx="3285767" cy="276999"/>
            </a:xfrm>
            <a:prstGeom prst="rect">
              <a:avLst/>
            </a:prstGeom>
            <a:noFill/>
          </p:spPr>
          <p:txBody>
            <a:bodyPr wrap="square">
              <a:spAutoFit/>
            </a:bodyPr>
            <a:lstStyle/>
            <a:p>
              <a:pPr algn="ctr"/>
              <a:r>
                <a:rPr lang="fr-FR" sz="1200" b="1" dirty="0">
                  <a:solidFill>
                    <a:srgbClr val="BA242C"/>
                  </a:solidFill>
                  <a:latin typeface="Arial" panose="020B0604020202020204" pitchFamily="34" charset="0"/>
                  <a:cs typeface="Arial" panose="020B0604020202020204" pitchFamily="34" charset="0"/>
                </a:rPr>
                <a:t>ÉVALUER LA GRAVITÉ DE LA BRÛLURE</a:t>
              </a:r>
              <a:endParaRPr lang="en-US" sz="1200" b="1" dirty="0">
                <a:solidFill>
                  <a:srgbClr val="BA242C"/>
                </a:solidFill>
                <a:latin typeface="Arial" panose="020B0604020202020204" pitchFamily="34" charset="0"/>
                <a:cs typeface="Arial" panose="020B0604020202020204" pitchFamily="34" charset="0"/>
              </a:endParaRPr>
            </a:p>
          </p:txBody>
        </p:sp>
        <p:grpSp>
          <p:nvGrpSpPr>
            <p:cNvPr id="80" name="Groupe 79">
              <a:extLst>
                <a:ext uri="{FF2B5EF4-FFF2-40B4-BE49-F238E27FC236}">
                  <a16:creationId xmlns:a16="http://schemas.microsoft.com/office/drawing/2014/main" id="{5FD22E8B-6026-D7B2-8506-33D40DAC32E2}"/>
                </a:ext>
              </a:extLst>
            </p:cNvPr>
            <p:cNvGrpSpPr/>
            <p:nvPr/>
          </p:nvGrpSpPr>
          <p:grpSpPr>
            <a:xfrm>
              <a:off x="9909977" y="4011956"/>
              <a:ext cx="1661770" cy="1684870"/>
              <a:chOff x="9909977" y="4011956"/>
              <a:chExt cx="1661770" cy="1684870"/>
            </a:xfrm>
          </p:grpSpPr>
          <p:sp>
            <p:nvSpPr>
              <p:cNvPr id="50" name="Rectangle : coins arrondis 49">
                <a:extLst>
                  <a:ext uri="{FF2B5EF4-FFF2-40B4-BE49-F238E27FC236}">
                    <a16:creationId xmlns:a16="http://schemas.microsoft.com/office/drawing/2014/main" id="{3E4C7270-705B-2CEE-BD4D-1490A404DDB6}"/>
                  </a:ext>
                </a:extLst>
              </p:cNvPr>
              <p:cNvSpPr/>
              <p:nvPr/>
            </p:nvSpPr>
            <p:spPr>
              <a:xfrm>
                <a:off x="9909977" y="4260861"/>
                <a:ext cx="1661770" cy="1435965"/>
              </a:xfrm>
              <a:prstGeom prst="roundRect">
                <a:avLst>
                  <a:gd name="adj" fmla="val 11379"/>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51" name="Rectangle : coins arrondis 50">
                <a:extLst>
                  <a:ext uri="{FF2B5EF4-FFF2-40B4-BE49-F238E27FC236}">
                    <a16:creationId xmlns:a16="http://schemas.microsoft.com/office/drawing/2014/main" id="{B3A20478-A316-60C3-11BB-6DDA41B170E3}"/>
                  </a:ext>
                </a:extLst>
              </p:cNvPr>
              <p:cNvSpPr/>
              <p:nvPr/>
            </p:nvSpPr>
            <p:spPr>
              <a:xfrm>
                <a:off x="9913457" y="4011956"/>
                <a:ext cx="1658290" cy="388083"/>
              </a:xfrm>
              <a:prstGeom prst="roundRect">
                <a:avLst>
                  <a:gd name="adj" fmla="val 0"/>
                </a:avLst>
              </a:prstGeom>
              <a:solidFill>
                <a:srgbClr val="8BC8FF"/>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52" name="ZoneTexte 51">
                <a:extLst>
                  <a:ext uri="{FF2B5EF4-FFF2-40B4-BE49-F238E27FC236}">
                    <a16:creationId xmlns:a16="http://schemas.microsoft.com/office/drawing/2014/main" id="{F7F93981-A174-43C7-7B97-997274171DFC}"/>
                  </a:ext>
                </a:extLst>
              </p:cNvPr>
              <p:cNvSpPr txBox="1"/>
              <p:nvPr/>
            </p:nvSpPr>
            <p:spPr>
              <a:xfrm>
                <a:off x="9912897" y="4067498"/>
                <a:ext cx="1658850" cy="276999"/>
              </a:xfrm>
              <a:prstGeom prst="rect">
                <a:avLst/>
              </a:prstGeom>
              <a:noFill/>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Brûlure simple</a:t>
                </a:r>
                <a:endParaRPr lang="en-US" sz="1200" b="1" dirty="0">
                  <a:solidFill>
                    <a:srgbClr val="00497E"/>
                  </a:solidFill>
                  <a:latin typeface="Arial" panose="020B0604020202020204" pitchFamily="34" charset="0"/>
                  <a:cs typeface="Arial" panose="020B0604020202020204" pitchFamily="34" charset="0"/>
                </a:endParaRPr>
              </a:p>
            </p:txBody>
          </p:sp>
          <p:pic>
            <p:nvPicPr>
              <p:cNvPr id="53" name="Picture 2">
                <a:extLst>
                  <a:ext uri="{FF2B5EF4-FFF2-40B4-BE49-F238E27FC236}">
                    <a16:creationId xmlns:a16="http://schemas.microsoft.com/office/drawing/2014/main" id="{A0DBFB08-A20A-DAE1-2ED3-4C456080F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8930" y="4536225"/>
                <a:ext cx="468000" cy="468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54" name="Picture 16">
                <a:extLst>
                  <a:ext uri="{FF2B5EF4-FFF2-40B4-BE49-F238E27FC236}">
                    <a16:creationId xmlns:a16="http://schemas.microsoft.com/office/drawing/2014/main" id="{1D23F7D0-B91D-01F9-C081-52DB99963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5303" y="4536225"/>
                <a:ext cx="468000" cy="468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55" name="Picture 18">
                <a:extLst>
                  <a:ext uri="{FF2B5EF4-FFF2-40B4-BE49-F238E27FC236}">
                    <a16:creationId xmlns:a16="http://schemas.microsoft.com/office/drawing/2014/main" id="{705A34AE-A8D5-10D7-4669-A2BDCD497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0056" y="5056920"/>
                <a:ext cx="576000" cy="57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9" name="Groupe 78">
              <a:extLst>
                <a:ext uri="{FF2B5EF4-FFF2-40B4-BE49-F238E27FC236}">
                  <a16:creationId xmlns:a16="http://schemas.microsoft.com/office/drawing/2014/main" id="{284E030A-6E6B-25E6-CA5F-BB68DEBF0A10}"/>
                </a:ext>
              </a:extLst>
            </p:cNvPr>
            <p:cNvGrpSpPr/>
            <p:nvPr/>
          </p:nvGrpSpPr>
          <p:grpSpPr>
            <a:xfrm>
              <a:off x="8278656" y="4011956"/>
              <a:ext cx="1502814" cy="1684870"/>
              <a:chOff x="8278656" y="4011956"/>
              <a:chExt cx="1502814" cy="1684870"/>
            </a:xfrm>
          </p:grpSpPr>
          <p:sp>
            <p:nvSpPr>
              <p:cNvPr id="43" name="Rectangle : coins arrondis 42">
                <a:extLst>
                  <a:ext uri="{FF2B5EF4-FFF2-40B4-BE49-F238E27FC236}">
                    <a16:creationId xmlns:a16="http://schemas.microsoft.com/office/drawing/2014/main" id="{BED0BA39-532B-6BE3-6D01-72D8A54D748D}"/>
                  </a:ext>
                </a:extLst>
              </p:cNvPr>
              <p:cNvSpPr/>
              <p:nvPr/>
            </p:nvSpPr>
            <p:spPr>
              <a:xfrm>
                <a:off x="8285981" y="4260861"/>
                <a:ext cx="1492740" cy="1435965"/>
              </a:xfrm>
              <a:prstGeom prst="roundRect">
                <a:avLst>
                  <a:gd name="adj" fmla="val 11379"/>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44" name="ZoneTexte 43">
                <a:extLst>
                  <a:ext uri="{FF2B5EF4-FFF2-40B4-BE49-F238E27FC236}">
                    <a16:creationId xmlns:a16="http://schemas.microsoft.com/office/drawing/2014/main" id="{46B247BF-D1B2-41B5-C3E0-DA7DADB3AF97}"/>
                  </a:ext>
                </a:extLst>
              </p:cNvPr>
              <p:cNvSpPr txBox="1"/>
              <p:nvPr/>
            </p:nvSpPr>
            <p:spPr>
              <a:xfrm>
                <a:off x="8656958" y="5115070"/>
                <a:ext cx="783500" cy="4597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050" b="1" dirty="0">
                    <a:solidFill>
                      <a:srgbClr val="00497E"/>
                    </a:solidFill>
                    <a:latin typeface="Arial" panose="020B0604020202020204" pitchFamily="34" charset="0"/>
                    <a:cs typeface="Arial" panose="020B0604020202020204" pitchFamily="34" charset="0"/>
                  </a:rPr>
                  <a:t>MISE AU REPOS</a:t>
                </a:r>
              </a:p>
            </p:txBody>
          </p:sp>
          <p:sp>
            <p:nvSpPr>
              <p:cNvPr id="45" name="Rectangle : coins arrondis 44">
                <a:extLst>
                  <a:ext uri="{FF2B5EF4-FFF2-40B4-BE49-F238E27FC236}">
                    <a16:creationId xmlns:a16="http://schemas.microsoft.com/office/drawing/2014/main" id="{4081F557-22E6-C390-52C0-35FFADE26D71}"/>
                  </a:ext>
                </a:extLst>
              </p:cNvPr>
              <p:cNvSpPr/>
              <p:nvPr/>
            </p:nvSpPr>
            <p:spPr>
              <a:xfrm>
                <a:off x="8285980" y="4011956"/>
                <a:ext cx="1495490" cy="388083"/>
              </a:xfrm>
              <a:prstGeom prst="roundRect">
                <a:avLst>
                  <a:gd name="adj" fmla="val 0"/>
                </a:avLst>
              </a:prstGeom>
              <a:solidFill>
                <a:srgbClr val="FFCBCB"/>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46" name="ZoneTexte 45">
                <a:extLst>
                  <a:ext uri="{FF2B5EF4-FFF2-40B4-BE49-F238E27FC236}">
                    <a16:creationId xmlns:a16="http://schemas.microsoft.com/office/drawing/2014/main" id="{1D309C6E-A518-3FA2-E03B-18020B852BD5}"/>
                  </a:ext>
                </a:extLst>
              </p:cNvPr>
              <p:cNvSpPr txBox="1"/>
              <p:nvPr/>
            </p:nvSpPr>
            <p:spPr>
              <a:xfrm>
                <a:off x="8278656" y="4067498"/>
                <a:ext cx="1502814" cy="276999"/>
              </a:xfrm>
              <a:prstGeom prst="rect">
                <a:avLst/>
              </a:prstGeom>
              <a:noFill/>
            </p:spPr>
            <p:txBody>
              <a:bodyPr wrap="square">
                <a:spAutoFit/>
              </a:bodyPr>
              <a:lstStyle/>
              <a:p>
                <a:pPr algn="ctr"/>
                <a:r>
                  <a:rPr lang="fr-FR" sz="1200" b="1" dirty="0">
                    <a:solidFill>
                      <a:srgbClr val="C00000"/>
                    </a:solidFill>
                    <a:latin typeface="Arial" panose="020B0604020202020204" pitchFamily="34" charset="0"/>
                    <a:cs typeface="Arial" panose="020B0604020202020204" pitchFamily="34" charset="0"/>
                  </a:rPr>
                  <a:t>Brûlure grave</a:t>
                </a:r>
                <a:endParaRPr lang="en-US" sz="1200" b="1" dirty="0">
                  <a:solidFill>
                    <a:srgbClr val="C00000"/>
                  </a:solidFill>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C521AE4C-A035-225C-7CED-95E595F44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6828" y="4536225"/>
                <a:ext cx="468000" cy="468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64" name="Image 63">
                <a:extLst>
                  <a:ext uri="{FF2B5EF4-FFF2-40B4-BE49-F238E27FC236}">
                    <a16:creationId xmlns:a16="http://schemas.microsoft.com/office/drawing/2014/main" id="{A447C792-F001-0859-9414-03983FB3D8FC}"/>
                  </a:ext>
                </a:extLst>
              </p:cNvPr>
              <p:cNvPicPr>
                <a:picLocks noChangeAspect="1"/>
              </p:cNvPicPr>
              <p:nvPr/>
            </p:nvPicPr>
            <p:blipFill>
              <a:blip r:embed="rId8">
                <a:duotone>
                  <a:schemeClr val="accent1">
                    <a:shade val="45000"/>
                    <a:satMod val="135000"/>
                  </a:schemeClr>
                  <a:prstClr val="white"/>
                </a:duotone>
              </a:blip>
              <a:stretch>
                <a:fillRect/>
              </a:stretch>
            </p:blipFill>
            <p:spPr>
              <a:xfrm>
                <a:off x="8419477" y="4481709"/>
                <a:ext cx="522516" cy="522516"/>
              </a:xfrm>
              <a:prstGeom prst="rect">
                <a:avLst/>
              </a:prstGeom>
            </p:spPr>
          </p:pic>
        </p:grpSp>
      </p:grpSp>
      <p:sp>
        <p:nvSpPr>
          <p:cNvPr id="71" name="ZoneTexte 70">
            <a:extLst>
              <a:ext uri="{FF2B5EF4-FFF2-40B4-BE49-F238E27FC236}">
                <a16:creationId xmlns:a16="http://schemas.microsoft.com/office/drawing/2014/main" id="{1F84500F-B57D-D51A-333F-5A2F91176D44}"/>
              </a:ext>
            </a:extLst>
          </p:cNvPr>
          <p:cNvSpPr txBox="1"/>
          <p:nvPr/>
        </p:nvSpPr>
        <p:spPr>
          <a:xfrm>
            <a:off x="489750" y="1995248"/>
            <a:ext cx="7428590"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CAUSES</a:t>
            </a:r>
          </a:p>
        </p:txBody>
      </p:sp>
      <p:sp>
        <p:nvSpPr>
          <p:cNvPr id="72" name="ZoneTexte 71">
            <a:extLst>
              <a:ext uri="{FF2B5EF4-FFF2-40B4-BE49-F238E27FC236}">
                <a16:creationId xmlns:a16="http://schemas.microsoft.com/office/drawing/2014/main" id="{9BA25D1B-13A7-FAA5-4E4A-9E397BDFA6E3}"/>
              </a:ext>
            </a:extLst>
          </p:cNvPr>
          <p:cNvSpPr txBox="1"/>
          <p:nvPr/>
        </p:nvSpPr>
        <p:spPr>
          <a:xfrm>
            <a:off x="4918409" y="3110816"/>
            <a:ext cx="2999931"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BRÛLURE SIMPLE</a:t>
            </a:r>
          </a:p>
        </p:txBody>
      </p:sp>
      <p:sp>
        <p:nvSpPr>
          <p:cNvPr id="59" name="ZoneTexte 58">
            <a:extLst>
              <a:ext uri="{FF2B5EF4-FFF2-40B4-BE49-F238E27FC236}">
                <a16:creationId xmlns:a16="http://schemas.microsoft.com/office/drawing/2014/main" id="{3EEF5F7D-7778-F09D-40A7-FA6D5289F47A}"/>
              </a:ext>
            </a:extLst>
          </p:cNvPr>
          <p:cNvSpPr txBox="1"/>
          <p:nvPr/>
        </p:nvSpPr>
        <p:spPr>
          <a:xfrm>
            <a:off x="8577072" y="1995248"/>
            <a:ext cx="2947908"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PRINCIPE D’ACTION</a:t>
            </a:r>
          </a:p>
        </p:txBody>
      </p:sp>
      <p:sp>
        <p:nvSpPr>
          <p:cNvPr id="60" name="ZoneTexte 59">
            <a:extLst>
              <a:ext uri="{FF2B5EF4-FFF2-40B4-BE49-F238E27FC236}">
                <a16:creationId xmlns:a16="http://schemas.microsoft.com/office/drawing/2014/main" id="{99071F90-3468-8AD1-4902-6C0EF9FE1A78}"/>
              </a:ext>
            </a:extLst>
          </p:cNvPr>
          <p:cNvSpPr txBox="1"/>
          <p:nvPr/>
        </p:nvSpPr>
        <p:spPr>
          <a:xfrm>
            <a:off x="489750" y="3110816"/>
            <a:ext cx="4181475"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BRÛLURE GRAVE</a:t>
            </a:r>
          </a:p>
        </p:txBody>
      </p:sp>
      <p:sp>
        <p:nvSpPr>
          <p:cNvPr id="69" name="ZoneTexte 68">
            <a:extLst>
              <a:ext uri="{FF2B5EF4-FFF2-40B4-BE49-F238E27FC236}">
                <a16:creationId xmlns:a16="http://schemas.microsoft.com/office/drawing/2014/main" id="{53B90C0E-7589-D989-88FD-30A642D3CE70}"/>
              </a:ext>
            </a:extLst>
          </p:cNvPr>
          <p:cNvSpPr txBox="1"/>
          <p:nvPr/>
        </p:nvSpPr>
        <p:spPr>
          <a:xfrm>
            <a:off x="8286845" y="5792056"/>
            <a:ext cx="3284902" cy="54483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Cas particuliers : </a:t>
            </a:r>
            <a:br>
              <a:rPr lang="fr-FR" sz="1400" b="1" dirty="0">
                <a:solidFill>
                  <a:srgbClr val="00497E"/>
                </a:solidFill>
                <a:latin typeface="Arial" panose="020B0604020202020204" pitchFamily="34" charset="0"/>
                <a:cs typeface="Arial" panose="020B0604020202020204" pitchFamily="34" charset="0"/>
              </a:rPr>
            </a:br>
            <a:r>
              <a:rPr lang="fr-FR" sz="1200" dirty="0">
                <a:solidFill>
                  <a:srgbClr val="00497E"/>
                </a:solidFill>
                <a:latin typeface="Arial" panose="020B0604020202020204" pitchFamily="34" charset="0"/>
                <a:cs typeface="Arial" panose="020B0604020202020204" pitchFamily="34" charset="0"/>
              </a:rPr>
              <a:t>Brûlure chimique, électrique, par inhalation.</a:t>
            </a:r>
            <a:endParaRPr lang="fr-FR" sz="1400" dirty="0">
              <a:solidFill>
                <a:srgbClr val="00497E"/>
              </a:solidFill>
              <a:latin typeface="Arial" panose="020B0604020202020204" pitchFamily="34" charset="0"/>
              <a:cs typeface="Arial" panose="020B0604020202020204" pitchFamily="34" charset="0"/>
            </a:endParaRPr>
          </a:p>
        </p:txBody>
      </p:sp>
      <p:cxnSp>
        <p:nvCxnSpPr>
          <p:cNvPr id="82" name="Connecteur droit 81">
            <a:extLst>
              <a:ext uri="{FF2B5EF4-FFF2-40B4-BE49-F238E27FC236}">
                <a16:creationId xmlns:a16="http://schemas.microsoft.com/office/drawing/2014/main" id="{E8ABD6AA-7101-9C6C-148C-80D0EC5F59E3}"/>
              </a:ext>
            </a:extLst>
          </p:cNvPr>
          <p:cNvCxnSpPr>
            <a:cxnSpLocks/>
          </p:cNvCxnSpPr>
          <p:nvPr/>
        </p:nvCxnSpPr>
        <p:spPr>
          <a:xfrm>
            <a:off x="8118413" y="2121408"/>
            <a:ext cx="0" cy="4209561"/>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C4C134CE-2FB0-E617-4369-370888A9247F}"/>
              </a:ext>
            </a:extLst>
          </p:cNvPr>
          <p:cNvGrpSpPr/>
          <p:nvPr/>
        </p:nvGrpSpPr>
        <p:grpSpPr>
          <a:xfrm>
            <a:off x="489750" y="3536088"/>
            <a:ext cx="4181475" cy="2800798"/>
            <a:chOff x="489750" y="3536088"/>
            <a:chExt cx="4181475" cy="2800798"/>
          </a:xfrm>
        </p:grpSpPr>
        <p:sp>
          <p:nvSpPr>
            <p:cNvPr id="10" name="Rectangle : coins arrondis 9">
              <a:extLst>
                <a:ext uri="{FF2B5EF4-FFF2-40B4-BE49-F238E27FC236}">
                  <a16:creationId xmlns:a16="http://schemas.microsoft.com/office/drawing/2014/main" id="{2869CE31-36CC-6DE7-D9BF-DF39D236A757}"/>
                </a:ext>
              </a:extLst>
            </p:cNvPr>
            <p:cNvSpPr/>
            <p:nvPr/>
          </p:nvSpPr>
          <p:spPr>
            <a:xfrm>
              <a:off x="489750" y="3583660"/>
              <a:ext cx="4181475" cy="2753226"/>
            </a:xfrm>
            <a:prstGeom prst="roundRect">
              <a:avLst>
                <a:gd name="adj" fmla="val 6042"/>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1" name="Rectangle : coins arrondis 10">
              <a:extLst>
                <a:ext uri="{FF2B5EF4-FFF2-40B4-BE49-F238E27FC236}">
                  <a16:creationId xmlns:a16="http://schemas.microsoft.com/office/drawing/2014/main" id="{29AB9736-ABF4-80E8-EDDA-704AD0D3F90E}"/>
                </a:ext>
              </a:extLst>
            </p:cNvPr>
            <p:cNvSpPr/>
            <p:nvPr/>
          </p:nvSpPr>
          <p:spPr>
            <a:xfrm>
              <a:off x="489750" y="3536088"/>
              <a:ext cx="4181475" cy="418848"/>
            </a:xfrm>
            <a:prstGeom prst="roundRect">
              <a:avLst>
                <a:gd name="adj" fmla="val 0"/>
              </a:avLst>
            </a:prstGeom>
            <a:solidFill>
              <a:srgbClr val="FFCBCB"/>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2" name="ZoneTexte 11">
              <a:extLst>
                <a:ext uri="{FF2B5EF4-FFF2-40B4-BE49-F238E27FC236}">
                  <a16:creationId xmlns:a16="http://schemas.microsoft.com/office/drawing/2014/main" id="{255114E8-B4D0-93DC-29D9-D2FD2A3ABAF4}"/>
                </a:ext>
              </a:extLst>
            </p:cNvPr>
            <p:cNvSpPr txBox="1"/>
            <p:nvPr/>
          </p:nvSpPr>
          <p:spPr>
            <a:xfrm>
              <a:off x="1671293" y="3591624"/>
              <a:ext cx="1818388" cy="307777"/>
            </a:xfrm>
            <a:prstGeom prst="rect">
              <a:avLst/>
            </a:prstGeom>
            <a:noFill/>
          </p:spPr>
          <p:txBody>
            <a:bodyPr wrap="square">
              <a:spAutoFit/>
            </a:bodyPr>
            <a:lstStyle/>
            <a:p>
              <a:pPr algn="ctr"/>
              <a:r>
                <a:rPr lang="fr-FR" sz="1400" b="1" dirty="0">
                  <a:solidFill>
                    <a:srgbClr val="C00000"/>
                  </a:solidFill>
                  <a:latin typeface="Arial" panose="020B0604020202020204" pitchFamily="34" charset="0"/>
                  <a:cs typeface="Arial" panose="020B0604020202020204" pitchFamily="34" charset="0"/>
                </a:rPr>
                <a:t>Brûlure grave</a:t>
              </a:r>
              <a:endParaRPr lang="en-US" sz="1400" b="1" dirty="0">
                <a:solidFill>
                  <a:srgbClr val="C00000"/>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7F13A9AD-4CD1-EAFE-9394-ACF43A1FD8A5}"/>
                </a:ext>
              </a:extLst>
            </p:cNvPr>
            <p:cNvPicPr>
              <a:picLocks noChangeAspect="1"/>
            </p:cNvPicPr>
            <p:nvPr/>
          </p:nvPicPr>
          <p:blipFill rotWithShape="1">
            <a:blip r:embed="rId9"/>
            <a:srcRect b="23108"/>
            <a:stretch/>
          </p:blipFill>
          <p:spPr>
            <a:xfrm>
              <a:off x="797170" y="4026106"/>
              <a:ext cx="949754" cy="826967"/>
            </a:xfrm>
            <a:prstGeom prst="rect">
              <a:avLst/>
            </a:prstGeom>
          </p:spPr>
        </p:pic>
        <p:grpSp>
          <p:nvGrpSpPr>
            <p:cNvPr id="14" name="Groupe 13">
              <a:extLst>
                <a:ext uri="{FF2B5EF4-FFF2-40B4-BE49-F238E27FC236}">
                  <a16:creationId xmlns:a16="http://schemas.microsoft.com/office/drawing/2014/main" id="{F34F782E-CA34-7E1F-E639-C947F124648A}"/>
                </a:ext>
              </a:extLst>
            </p:cNvPr>
            <p:cNvGrpSpPr/>
            <p:nvPr/>
          </p:nvGrpSpPr>
          <p:grpSpPr>
            <a:xfrm>
              <a:off x="1547057" y="4034065"/>
              <a:ext cx="3024775" cy="1358650"/>
              <a:chOff x="133350" y="3999402"/>
              <a:chExt cx="3921370" cy="1952625"/>
            </a:xfrm>
          </p:grpSpPr>
          <p:grpSp>
            <p:nvGrpSpPr>
              <p:cNvPr id="15" name="Groupe 14">
                <a:extLst>
                  <a:ext uri="{FF2B5EF4-FFF2-40B4-BE49-F238E27FC236}">
                    <a16:creationId xmlns:a16="http://schemas.microsoft.com/office/drawing/2014/main" id="{3D5FF725-92B5-8A85-5475-4442F2192257}"/>
                  </a:ext>
                </a:extLst>
              </p:cNvPr>
              <p:cNvGrpSpPr/>
              <p:nvPr/>
            </p:nvGrpSpPr>
            <p:grpSpPr>
              <a:xfrm>
                <a:off x="133350" y="3999402"/>
                <a:ext cx="1952625" cy="1952625"/>
                <a:chOff x="1104900" y="3524250"/>
                <a:chExt cx="1952625" cy="1952625"/>
              </a:xfrm>
            </p:grpSpPr>
            <p:pic>
              <p:nvPicPr>
                <p:cNvPr id="24" name="Picture 10">
                  <a:extLst>
                    <a:ext uri="{FF2B5EF4-FFF2-40B4-BE49-F238E27FC236}">
                      <a16:creationId xmlns:a16="http://schemas.microsoft.com/office/drawing/2014/main" id="{FE93B9DF-C571-4C55-A7E7-0E1772F48EA4}"/>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4900" y="3524250"/>
                  <a:ext cx="1952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25" name="Organigramme : Connecteur 64">
                  <a:extLst>
                    <a:ext uri="{FF2B5EF4-FFF2-40B4-BE49-F238E27FC236}">
                      <a16:creationId xmlns:a16="http://schemas.microsoft.com/office/drawing/2014/main" id="{43A6027C-F213-EC78-C3D6-4499ECF88B96}"/>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26" name="Organigramme : Connecteur 65">
                  <a:extLst>
                    <a:ext uri="{FF2B5EF4-FFF2-40B4-BE49-F238E27FC236}">
                      <a16:creationId xmlns:a16="http://schemas.microsoft.com/office/drawing/2014/main" id="{EB1847E2-E46F-45F8-8DA2-E06101EF58C1}"/>
                    </a:ext>
                  </a:extLst>
                </p:cNvPr>
                <p:cNvSpPr/>
                <p:nvPr/>
              </p:nvSpPr>
              <p:spPr>
                <a:xfrm>
                  <a:off x="1799128" y="4140605"/>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27" name="Organigramme : Connecteur 66">
                  <a:extLst>
                    <a:ext uri="{FF2B5EF4-FFF2-40B4-BE49-F238E27FC236}">
                      <a16:creationId xmlns:a16="http://schemas.microsoft.com/office/drawing/2014/main" id="{35C15041-FFD9-B843-3ABC-32953AE70B9C}"/>
                    </a:ext>
                  </a:extLst>
                </p:cNvPr>
                <p:cNvSpPr/>
                <p:nvPr/>
              </p:nvSpPr>
              <p:spPr>
                <a:xfrm>
                  <a:off x="2376798" y="4518060"/>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28" name="Organigramme : Connecteur 67">
                  <a:extLst>
                    <a:ext uri="{FF2B5EF4-FFF2-40B4-BE49-F238E27FC236}">
                      <a16:creationId xmlns:a16="http://schemas.microsoft.com/office/drawing/2014/main" id="{D6FFEF26-5803-9DF0-26BF-1C45760C88F0}"/>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grpSp>
          <p:sp>
            <p:nvSpPr>
              <p:cNvPr id="16" name="ZoneTexte 15">
                <a:extLst>
                  <a:ext uri="{FF2B5EF4-FFF2-40B4-BE49-F238E27FC236}">
                    <a16:creationId xmlns:a16="http://schemas.microsoft.com/office/drawing/2014/main" id="{F5DF5E70-5F43-76FC-9C29-F721D4448B5F}"/>
                  </a:ext>
                </a:extLst>
              </p:cNvPr>
              <p:cNvSpPr txBox="1"/>
              <p:nvPr/>
            </p:nvSpPr>
            <p:spPr>
              <a:xfrm>
                <a:off x="1919896" y="399940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Visage / cou</a:t>
                </a:r>
              </a:p>
            </p:txBody>
          </p:sp>
          <p:sp>
            <p:nvSpPr>
              <p:cNvPr id="17" name="ZoneTexte 16">
                <a:extLst>
                  <a:ext uri="{FF2B5EF4-FFF2-40B4-BE49-F238E27FC236}">
                    <a16:creationId xmlns:a16="http://schemas.microsoft.com/office/drawing/2014/main" id="{0D7DCDC4-ACF7-39FD-4407-9535F6EE0AC7}"/>
                  </a:ext>
                </a:extLst>
              </p:cNvPr>
              <p:cNvSpPr txBox="1"/>
              <p:nvPr/>
            </p:nvSpPr>
            <p:spPr>
              <a:xfrm>
                <a:off x="1919896" y="4481511"/>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Articulations</a:t>
                </a:r>
              </a:p>
            </p:txBody>
          </p:sp>
          <p:cxnSp>
            <p:nvCxnSpPr>
              <p:cNvPr id="18" name="Connecteur : en angle 57">
                <a:extLst>
                  <a:ext uri="{FF2B5EF4-FFF2-40B4-BE49-F238E27FC236}">
                    <a16:creationId xmlns:a16="http://schemas.microsoft.com/office/drawing/2014/main" id="{014301EA-24F5-3BCF-A3B9-05E16E80A11E}"/>
                  </a:ext>
                </a:extLst>
              </p:cNvPr>
              <p:cNvCxnSpPr>
                <a:stCxn id="16" idx="1"/>
                <a:endCxn id="25" idx="6"/>
              </p:cNvCxnSpPr>
              <p:nvPr/>
            </p:nvCxnSpPr>
            <p:spPr>
              <a:xfrm rot="10800000">
                <a:off x="1163662" y="4101029"/>
                <a:ext cx="756234" cy="8189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 en angle 58">
                <a:extLst>
                  <a:ext uri="{FF2B5EF4-FFF2-40B4-BE49-F238E27FC236}">
                    <a16:creationId xmlns:a16="http://schemas.microsoft.com/office/drawing/2014/main" id="{96A9E5D6-4E5C-F730-DF58-50E3F04FAD88}"/>
                  </a:ext>
                </a:extLst>
              </p:cNvPr>
              <p:cNvCxnSpPr>
                <a:cxnSpLocks/>
                <a:stCxn id="17" idx="1"/>
                <a:endCxn id="26" idx="6"/>
              </p:cNvCxnSpPr>
              <p:nvPr/>
            </p:nvCxnSpPr>
            <p:spPr>
              <a:xfrm rot="10800000" flipV="1">
                <a:off x="935578" y="4665032"/>
                <a:ext cx="984318" cy="472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E3FF511D-AFE2-DB43-38CA-787A4688D241}"/>
                  </a:ext>
                </a:extLst>
              </p:cNvPr>
              <p:cNvSpPr txBox="1"/>
              <p:nvPr/>
            </p:nvSpPr>
            <p:spPr>
              <a:xfrm>
                <a:off x="1919896" y="496362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Mains</a:t>
                </a:r>
              </a:p>
            </p:txBody>
          </p:sp>
          <p:cxnSp>
            <p:nvCxnSpPr>
              <p:cNvPr id="21" name="Connecteur : en angle 60">
                <a:extLst>
                  <a:ext uri="{FF2B5EF4-FFF2-40B4-BE49-F238E27FC236}">
                    <a16:creationId xmlns:a16="http://schemas.microsoft.com/office/drawing/2014/main" id="{724606FE-C20E-422C-A8A8-995997FCE5E3}"/>
                  </a:ext>
                </a:extLst>
              </p:cNvPr>
              <p:cNvCxnSpPr>
                <a:cxnSpLocks/>
                <a:stCxn id="20" idx="1"/>
              </p:cNvCxnSpPr>
              <p:nvPr/>
            </p:nvCxnSpPr>
            <p:spPr>
              <a:xfrm rot="10800000">
                <a:off x="1541778" y="5016270"/>
                <a:ext cx="378118" cy="130874"/>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BF15F93D-BE1E-516E-4ED9-9B7376C3D732}"/>
                  </a:ext>
                </a:extLst>
              </p:cNvPr>
              <p:cNvSpPr txBox="1"/>
              <p:nvPr/>
            </p:nvSpPr>
            <p:spPr>
              <a:xfrm>
                <a:off x="1919896" y="5445733"/>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Proche d’orifices naturels</a:t>
                </a:r>
              </a:p>
            </p:txBody>
          </p:sp>
          <p:cxnSp>
            <p:nvCxnSpPr>
              <p:cNvPr id="23" name="Connecteur : en angle 62">
                <a:extLst>
                  <a:ext uri="{FF2B5EF4-FFF2-40B4-BE49-F238E27FC236}">
                    <a16:creationId xmlns:a16="http://schemas.microsoft.com/office/drawing/2014/main" id="{06504D3D-C7BB-323A-9F40-BF1C7302D7CB}"/>
                  </a:ext>
                </a:extLst>
              </p:cNvPr>
              <p:cNvCxnSpPr>
                <a:cxnSpLocks/>
                <a:stCxn id="22" idx="1"/>
                <a:endCxn id="28" idx="4"/>
              </p:cNvCxnSpPr>
              <p:nvPr/>
            </p:nvCxnSpPr>
            <p:spPr>
              <a:xfrm rot="10800000">
                <a:off x="1115129" y="5131340"/>
                <a:ext cx="804768" cy="497915"/>
              </a:xfrm>
              <a:prstGeom prst="bentConnector2">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D9B34F1A-F4AC-6151-ED6B-D0D113401178}"/>
                </a:ext>
              </a:extLst>
            </p:cNvPr>
            <p:cNvSpPr txBox="1"/>
            <p:nvPr/>
          </p:nvSpPr>
          <p:spPr>
            <a:xfrm>
              <a:off x="530476" y="4867180"/>
              <a:ext cx="1586101" cy="553998"/>
            </a:xfrm>
            <a:prstGeom prst="rect">
              <a:avLst/>
            </a:prstGeom>
            <a:noFill/>
          </p:spPr>
          <p:txBody>
            <a:bodyPr wrap="square">
              <a:spAutoFit/>
            </a:bodyPr>
            <a:lstStyle/>
            <a:p>
              <a:pPr algn="ctr">
                <a:spcAft>
                  <a:spcPts val="600"/>
                </a:spcAft>
              </a:pPr>
              <a:r>
                <a:rPr lang="fr-FR" sz="1400" b="1" dirty="0">
                  <a:solidFill>
                    <a:srgbClr val="BA242C"/>
                  </a:solidFill>
                  <a:latin typeface="Arial" panose="020B0604020202020204" pitchFamily="34" charset="0"/>
                  <a:cs typeface="Arial" panose="020B0604020202020204" pitchFamily="34" charset="0"/>
                </a:rPr>
                <a:t>Aspect :</a:t>
              </a:r>
            </a:p>
            <a:p>
              <a:pPr algn="ctr">
                <a:spcAft>
                  <a:spcPts val="600"/>
                </a:spcAft>
              </a:pPr>
              <a:r>
                <a:rPr lang="fr-FR" sz="1100" b="1" dirty="0">
                  <a:solidFill>
                    <a:srgbClr val="BA242C"/>
                  </a:solidFill>
                  <a:latin typeface="Arial" panose="020B0604020202020204" pitchFamily="34" charset="0"/>
                  <a:cs typeface="Arial" panose="020B0604020202020204" pitchFamily="34" charset="0"/>
                </a:rPr>
                <a:t>Blanchâtre / Noirâtre</a:t>
              </a:r>
              <a:endParaRPr lang="en-US" sz="1100" b="1" dirty="0">
                <a:solidFill>
                  <a:srgbClr val="BA242C"/>
                </a:solidFill>
                <a:latin typeface="Arial" panose="020B0604020202020204" pitchFamily="34" charset="0"/>
                <a:cs typeface="Arial" panose="020B0604020202020204" pitchFamily="34" charset="0"/>
              </a:endParaRPr>
            </a:p>
          </p:txBody>
        </p:sp>
        <p:grpSp>
          <p:nvGrpSpPr>
            <p:cNvPr id="76" name="Groupe 75">
              <a:extLst>
                <a:ext uri="{FF2B5EF4-FFF2-40B4-BE49-F238E27FC236}">
                  <a16:creationId xmlns:a16="http://schemas.microsoft.com/office/drawing/2014/main" id="{5F84B8C7-055E-5469-BB26-F578C237F21C}"/>
                </a:ext>
              </a:extLst>
            </p:cNvPr>
            <p:cNvGrpSpPr/>
            <p:nvPr/>
          </p:nvGrpSpPr>
          <p:grpSpPr>
            <a:xfrm>
              <a:off x="1618696" y="5510275"/>
              <a:ext cx="1204281" cy="510084"/>
              <a:chOff x="1825327" y="4116774"/>
              <a:chExt cx="1204281" cy="510084"/>
            </a:xfrm>
          </p:grpSpPr>
          <p:pic>
            <p:nvPicPr>
              <p:cNvPr id="31" name="Picture 6">
                <a:extLst>
                  <a:ext uri="{FF2B5EF4-FFF2-40B4-BE49-F238E27FC236}">
                    <a16:creationId xmlns:a16="http://schemas.microsoft.com/office/drawing/2014/main" id="{8C1D16B1-8948-5E6F-ED59-484BDD1817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9524" y="4116774"/>
                <a:ext cx="510084" cy="5100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0EEE8BC7-8124-7BB6-C68D-A64F46DBD7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5327" y="4116774"/>
                <a:ext cx="510084" cy="510084"/>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ZoneTexte 32">
              <a:extLst>
                <a:ext uri="{FF2B5EF4-FFF2-40B4-BE49-F238E27FC236}">
                  <a16:creationId xmlns:a16="http://schemas.microsoft.com/office/drawing/2014/main" id="{E9484D4E-7829-58AD-4A7A-C8CCE75E35C9}"/>
                </a:ext>
              </a:extLst>
            </p:cNvPr>
            <p:cNvSpPr txBox="1"/>
            <p:nvPr/>
          </p:nvSpPr>
          <p:spPr>
            <a:xfrm>
              <a:off x="696008" y="6059887"/>
              <a:ext cx="3768957" cy="276999"/>
            </a:xfrm>
            <a:prstGeom prst="rect">
              <a:avLst/>
            </a:prstGeom>
            <a:noFill/>
          </p:spPr>
          <p:txBody>
            <a:bodyPr wrap="square">
              <a:spAutoFit/>
            </a:bodyPr>
            <a:lstStyle/>
            <a:p>
              <a:pPr algn="ctr"/>
              <a:r>
                <a:rPr lang="fr-FR" sz="1200" b="1" dirty="0">
                  <a:solidFill>
                    <a:srgbClr val="BA242C"/>
                  </a:solidFill>
                  <a:latin typeface="Arial" panose="020B0604020202020204" pitchFamily="34" charset="0"/>
                  <a:cs typeface="Arial" panose="020B0604020202020204" pitchFamily="34" charset="0"/>
                </a:rPr>
                <a:t>Rougeur étendue chez l’enfant </a:t>
              </a:r>
              <a:endParaRPr lang="en-US" sz="1200" dirty="0">
                <a:solidFill>
                  <a:srgbClr val="BA242C"/>
                </a:solidFill>
              </a:endParaRPr>
            </a:p>
          </p:txBody>
        </p:sp>
        <p:pic>
          <p:nvPicPr>
            <p:cNvPr id="6" name="Image 5">
              <a:extLst>
                <a:ext uri="{FF2B5EF4-FFF2-40B4-BE49-F238E27FC236}">
                  <a16:creationId xmlns:a16="http://schemas.microsoft.com/office/drawing/2014/main" id="{8E2B032B-3CF5-29DB-FD0E-7353B4C89AF6}"/>
                </a:ext>
              </a:extLst>
            </p:cNvPr>
            <p:cNvPicPr>
              <a:picLocks noChangeAspect="1"/>
            </p:cNvPicPr>
            <p:nvPr/>
          </p:nvPicPr>
          <p:blipFill>
            <a:blip r:embed="rId13"/>
            <a:stretch>
              <a:fillRect/>
            </a:stretch>
          </p:blipFill>
          <p:spPr>
            <a:xfrm>
              <a:off x="3060830" y="5527651"/>
              <a:ext cx="475332" cy="475332"/>
            </a:xfrm>
            <a:prstGeom prst="rect">
              <a:avLst/>
            </a:prstGeom>
          </p:spPr>
        </p:pic>
      </p:grpSp>
      <p:grpSp>
        <p:nvGrpSpPr>
          <p:cNvPr id="56" name="Groupe 55">
            <a:extLst>
              <a:ext uri="{FF2B5EF4-FFF2-40B4-BE49-F238E27FC236}">
                <a16:creationId xmlns:a16="http://schemas.microsoft.com/office/drawing/2014/main" id="{5BC61FAC-D1C7-9ECA-8CB7-9FAD5CD21FA6}"/>
              </a:ext>
            </a:extLst>
          </p:cNvPr>
          <p:cNvGrpSpPr/>
          <p:nvPr/>
        </p:nvGrpSpPr>
        <p:grpSpPr>
          <a:xfrm>
            <a:off x="491195" y="2430535"/>
            <a:ext cx="7427145" cy="563326"/>
            <a:chOff x="491195" y="2430535"/>
            <a:chExt cx="7427145" cy="563326"/>
          </a:xfrm>
        </p:grpSpPr>
        <p:sp>
          <p:nvSpPr>
            <p:cNvPr id="4" name="Rectangle : coins arrondis 3">
              <a:extLst>
                <a:ext uri="{FF2B5EF4-FFF2-40B4-BE49-F238E27FC236}">
                  <a16:creationId xmlns:a16="http://schemas.microsoft.com/office/drawing/2014/main" id="{8D3811B7-1908-0FE7-95CB-A4B61ACFF5EB}"/>
                </a:ext>
              </a:extLst>
            </p:cNvPr>
            <p:cNvSpPr/>
            <p:nvPr/>
          </p:nvSpPr>
          <p:spPr>
            <a:xfrm>
              <a:off x="491195" y="2430535"/>
              <a:ext cx="7427145" cy="563326"/>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5" name="Picture 2">
              <a:extLst>
                <a:ext uri="{FF2B5EF4-FFF2-40B4-BE49-F238E27FC236}">
                  <a16:creationId xmlns:a16="http://schemas.microsoft.com/office/drawing/2014/main" id="{DD0758A4-FEC9-03ED-787E-133BCE5BC7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75993" y="2460198"/>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5BFFE-022D-41CE-C377-5DE0901C21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2894" y="2460198"/>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6FD21F76-5FE6-C1D7-22DF-5F4CE9F463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795" y="2460198"/>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Ampoule : définition, signes, prévention... - Santé sur le net">
              <a:extLst>
                <a:ext uri="{FF2B5EF4-FFF2-40B4-BE49-F238E27FC236}">
                  <a16:creationId xmlns:a16="http://schemas.microsoft.com/office/drawing/2014/main" id="{C3CD7684-D108-A035-1D9F-5748FA703456}"/>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26696" y="2460199"/>
              <a:ext cx="702383" cy="503999"/>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pic>
          <p:nvPicPr>
            <p:cNvPr id="39" name="Image 38">
              <a:extLst>
                <a:ext uri="{FF2B5EF4-FFF2-40B4-BE49-F238E27FC236}">
                  <a16:creationId xmlns:a16="http://schemas.microsoft.com/office/drawing/2014/main" id="{75186328-23E0-3F18-C6F5-D2C9200ADFE8}"/>
                </a:ext>
              </a:extLst>
            </p:cNvPr>
            <p:cNvPicPr>
              <a:picLocks noChangeAspect="1"/>
            </p:cNvPicPr>
            <p:nvPr/>
          </p:nvPicPr>
          <p:blipFill>
            <a:blip r:embed="rId13"/>
            <a:stretch>
              <a:fillRect/>
            </a:stretch>
          </p:blipFill>
          <p:spPr>
            <a:xfrm>
              <a:off x="6641982" y="2465703"/>
              <a:ext cx="475332" cy="475332"/>
            </a:xfrm>
            <a:prstGeom prst="rect">
              <a:avLst/>
            </a:prstGeom>
          </p:spPr>
        </p:pic>
      </p:grpSp>
    </p:spTree>
    <p:extLst>
      <p:ext uri="{BB962C8B-B14F-4D97-AF65-F5344CB8AC3E}">
        <p14:creationId xmlns:p14="http://schemas.microsoft.com/office/powerpoint/2010/main" val="1315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10"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59" grpId="0" animBg="1"/>
      <p:bldP spid="60" grpId="0" animBg="1"/>
      <p:bldP spid="6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28037"/>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4487F08-4D01-45D8-93F5-851C2F50A915}"/>
              </a:ext>
            </a:extLst>
          </p:cNvPr>
          <p:cNvSpPr>
            <a:spLocks noGrp="1"/>
          </p:cNvSpPr>
          <p:nvPr>
            <p:ph type="body" sz="quarter" idx="13"/>
          </p:nvPr>
        </p:nvSpPr>
        <p:spPr/>
        <p:txBody>
          <a:bodyPr/>
          <a:lstStyle/>
          <a:p>
            <a:r>
              <a:rPr lang="fr-FR" dirty="0"/>
              <a:t>10 min.</a:t>
            </a:r>
          </a:p>
        </p:txBody>
      </p:sp>
    </p:spTree>
    <p:extLst>
      <p:ext uri="{BB962C8B-B14F-4D97-AF65-F5344CB8AC3E}">
        <p14:creationId xmlns:p14="http://schemas.microsoft.com/office/powerpoint/2010/main" val="3621690643"/>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3B52A0A-161C-D34B-E77E-68F82968EA5B}"/>
              </a:ext>
            </a:extLst>
          </p:cNvPr>
          <p:cNvSpPr>
            <a:spLocks noGrp="1"/>
          </p:cNvSpPr>
          <p:nvPr>
            <p:ph type="body" sz="quarter" idx="10"/>
          </p:nvPr>
        </p:nvSpPr>
        <p:spPr/>
        <p:txBody>
          <a:bodyPr/>
          <a:lstStyle/>
          <a:p>
            <a:r>
              <a:rPr lang="fr-FR" dirty="0"/>
              <a:t>PREMIERS SECOURS CITOYEN</a:t>
            </a:r>
          </a:p>
        </p:txBody>
      </p:sp>
      <p:sp>
        <p:nvSpPr>
          <p:cNvPr id="5" name="Espace réservé du texte 4">
            <a:extLst>
              <a:ext uri="{FF2B5EF4-FFF2-40B4-BE49-F238E27FC236}">
                <a16:creationId xmlns:a16="http://schemas.microsoft.com/office/drawing/2014/main" id="{4EFE6640-A145-88E5-FCD4-D00F51152AEA}"/>
              </a:ext>
            </a:extLst>
          </p:cNvPr>
          <p:cNvSpPr>
            <a:spLocks noGrp="1"/>
          </p:cNvSpPr>
          <p:nvPr>
            <p:ph type="body" sz="quarter" idx="11"/>
          </p:nvPr>
        </p:nvSpPr>
        <p:spPr/>
        <p:txBody>
          <a:bodyPr lIns="180000" rIns="180000"/>
          <a:lstStyle/>
          <a:p>
            <a:r>
              <a:rPr lang="fr-FR" dirty="0"/>
              <a:t>Sommaire</a:t>
            </a:r>
          </a:p>
        </p:txBody>
      </p:sp>
      <p:grpSp>
        <p:nvGrpSpPr>
          <p:cNvPr id="35" name="Groupe 34">
            <a:extLst>
              <a:ext uri="{FF2B5EF4-FFF2-40B4-BE49-F238E27FC236}">
                <a16:creationId xmlns:a16="http://schemas.microsoft.com/office/drawing/2014/main" id="{32A0316F-C649-2925-59CC-E9448DB595D3}"/>
              </a:ext>
            </a:extLst>
          </p:cNvPr>
          <p:cNvGrpSpPr/>
          <p:nvPr/>
        </p:nvGrpSpPr>
        <p:grpSpPr>
          <a:xfrm>
            <a:off x="449998" y="1336090"/>
            <a:ext cx="2658711" cy="1617538"/>
            <a:chOff x="449998" y="1336090"/>
            <a:chExt cx="2658711" cy="1617538"/>
          </a:xfrm>
        </p:grpSpPr>
        <p:sp>
          <p:nvSpPr>
            <p:cNvPr id="2" name="Rectangle : coins arrondis 1">
              <a:extLst>
                <a:ext uri="{FF2B5EF4-FFF2-40B4-BE49-F238E27FC236}">
                  <a16:creationId xmlns:a16="http://schemas.microsoft.com/office/drawing/2014/main" id="{B240EF6F-1389-FE08-05A7-3EFDC157E88D}"/>
                </a:ext>
              </a:extLst>
            </p:cNvPr>
            <p:cNvSpPr/>
            <p:nvPr/>
          </p:nvSpPr>
          <p:spPr>
            <a:xfrm>
              <a:off x="449998" y="133609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La protection</a:t>
              </a:r>
            </a:p>
          </p:txBody>
        </p:sp>
        <p:sp>
          <p:nvSpPr>
            <p:cNvPr id="24" name="ZoneTexte 23">
              <a:extLst>
                <a:ext uri="{FF2B5EF4-FFF2-40B4-BE49-F238E27FC236}">
                  <a16:creationId xmlns:a16="http://schemas.microsoft.com/office/drawing/2014/main" id="{D550B0DF-26DB-B2E9-6BC6-78973280D355}"/>
                </a:ext>
              </a:extLst>
            </p:cNvPr>
            <p:cNvSpPr txBox="1"/>
            <p:nvPr/>
          </p:nvSpPr>
          <p:spPr>
            <a:xfrm>
              <a:off x="2672371" y="2368853"/>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1</a:t>
              </a:r>
              <a:endParaRPr sz="3200" b="1" dirty="0">
                <a:solidFill>
                  <a:srgbClr val="C00000"/>
                </a:solidFill>
                <a:latin typeface="Arial Rounded MT Bold" panose="020F0704030504030204" pitchFamily="34" charset="77"/>
              </a:endParaRPr>
            </a:p>
          </p:txBody>
        </p:sp>
      </p:grpSp>
      <p:grpSp>
        <p:nvGrpSpPr>
          <p:cNvPr id="36" name="Groupe 35">
            <a:extLst>
              <a:ext uri="{FF2B5EF4-FFF2-40B4-BE49-F238E27FC236}">
                <a16:creationId xmlns:a16="http://schemas.microsoft.com/office/drawing/2014/main" id="{905EABCC-0022-144B-CA1B-D48008EAC4CA}"/>
              </a:ext>
            </a:extLst>
          </p:cNvPr>
          <p:cNvGrpSpPr/>
          <p:nvPr/>
        </p:nvGrpSpPr>
        <p:grpSpPr>
          <a:xfrm>
            <a:off x="3322822" y="1336090"/>
            <a:ext cx="2658711" cy="1617538"/>
            <a:chOff x="3322822" y="1336090"/>
            <a:chExt cx="2658711" cy="1617538"/>
          </a:xfrm>
        </p:grpSpPr>
        <p:sp>
          <p:nvSpPr>
            <p:cNvPr id="8" name="Rectangle : coins arrondis 7">
              <a:extLst>
                <a:ext uri="{FF2B5EF4-FFF2-40B4-BE49-F238E27FC236}">
                  <a16:creationId xmlns:a16="http://schemas.microsoft.com/office/drawing/2014/main" id="{B7D927F1-E0F5-4C6E-074A-2FAF19BC5E50}"/>
                </a:ext>
              </a:extLst>
            </p:cNvPr>
            <p:cNvSpPr/>
            <p:nvPr/>
          </p:nvSpPr>
          <p:spPr>
            <a:xfrm>
              <a:off x="3322822" y="133609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algn="ctr"/>
              <a:r>
                <a:rPr lang="fr-FR" sz="2000" b="1" spc="-20" dirty="0">
                  <a:solidFill>
                    <a:srgbClr val="00467E"/>
                  </a:solidFill>
                  <a:latin typeface="Arial" panose="020B0604020202020204" pitchFamily="34" charset="0"/>
                  <a:cs typeface="Arial" panose="020B0604020202020204" pitchFamily="34" charset="0"/>
                </a:rPr>
                <a:t>L’alerte et protection </a:t>
              </a:r>
              <a:br>
                <a:rPr lang="fr-FR" sz="2000" b="1" spc="-20" dirty="0">
                  <a:solidFill>
                    <a:srgbClr val="00467E"/>
                  </a:solidFill>
                  <a:latin typeface="Arial" panose="020B0604020202020204" pitchFamily="34" charset="0"/>
                  <a:cs typeface="Arial" panose="020B0604020202020204" pitchFamily="34" charset="0"/>
                </a:rPr>
              </a:br>
              <a:r>
                <a:rPr lang="fr-FR" sz="2000" b="1" spc="-20" dirty="0">
                  <a:solidFill>
                    <a:srgbClr val="00467E"/>
                  </a:solidFill>
                  <a:latin typeface="Arial" panose="020B0604020202020204" pitchFamily="34" charset="0"/>
                  <a:cs typeface="Arial" panose="020B0604020202020204" pitchFamily="34" charset="0"/>
                </a:rPr>
                <a:t>des populations</a:t>
              </a:r>
            </a:p>
          </p:txBody>
        </p:sp>
        <p:sp>
          <p:nvSpPr>
            <p:cNvPr id="25" name="ZoneTexte 24">
              <a:extLst>
                <a:ext uri="{FF2B5EF4-FFF2-40B4-BE49-F238E27FC236}">
                  <a16:creationId xmlns:a16="http://schemas.microsoft.com/office/drawing/2014/main" id="{852316B5-D4E3-34E0-DDD1-ADF0FF6A272F}"/>
                </a:ext>
              </a:extLst>
            </p:cNvPr>
            <p:cNvSpPr txBox="1"/>
            <p:nvPr/>
          </p:nvSpPr>
          <p:spPr>
            <a:xfrm>
              <a:off x="5540831" y="2368853"/>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2</a:t>
              </a:r>
              <a:endParaRPr sz="3200" b="1" dirty="0">
                <a:solidFill>
                  <a:srgbClr val="C00000"/>
                </a:solidFill>
                <a:latin typeface="Arial Rounded MT Bold" panose="020F0704030504030204" pitchFamily="34" charset="77"/>
              </a:endParaRPr>
            </a:p>
          </p:txBody>
        </p:sp>
      </p:grpSp>
      <p:grpSp>
        <p:nvGrpSpPr>
          <p:cNvPr id="37" name="Groupe 36">
            <a:extLst>
              <a:ext uri="{FF2B5EF4-FFF2-40B4-BE49-F238E27FC236}">
                <a16:creationId xmlns:a16="http://schemas.microsoft.com/office/drawing/2014/main" id="{73A59609-05E1-6250-789C-0ADC325C4178}"/>
              </a:ext>
            </a:extLst>
          </p:cNvPr>
          <p:cNvGrpSpPr/>
          <p:nvPr/>
        </p:nvGrpSpPr>
        <p:grpSpPr>
          <a:xfrm>
            <a:off x="6203056" y="1336090"/>
            <a:ext cx="2667625" cy="1617538"/>
            <a:chOff x="6203056" y="1336090"/>
            <a:chExt cx="2667625" cy="1617538"/>
          </a:xfrm>
        </p:grpSpPr>
        <p:sp>
          <p:nvSpPr>
            <p:cNvPr id="9" name="Rectangle : coins arrondis 8">
              <a:extLst>
                <a:ext uri="{FF2B5EF4-FFF2-40B4-BE49-F238E27FC236}">
                  <a16:creationId xmlns:a16="http://schemas.microsoft.com/office/drawing/2014/main" id="{A2E8D004-C727-563A-1281-ACCE10FCA9DF}"/>
                </a:ext>
              </a:extLst>
            </p:cNvPr>
            <p:cNvSpPr/>
            <p:nvPr/>
          </p:nvSpPr>
          <p:spPr>
            <a:xfrm>
              <a:off x="6203056" y="133609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algn="ctr"/>
              <a:r>
                <a:rPr lang="fr-FR" sz="2000" b="1" dirty="0">
                  <a:solidFill>
                    <a:srgbClr val="00467E"/>
                  </a:solidFill>
                  <a:latin typeface="Arial" panose="020B0604020202020204" pitchFamily="34" charset="0"/>
                  <a:cs typeface="Arial" panose="020B0604020202020204" pitchFamily="34" charset="0"/>
                </a:rPr>
                <a:t>L’alerte</a:t>
              </a:r>
            </a:p>
          </p:txBody>
        </p:sp>
        <p:sp>
          <p:nvSpPr>
            <p:cNvPr id="26" name="ZoneTexte 25">
              <a:extLst>
                <a:ext uri="{FF2B5EF4-FFF2-40B4-BE49-F238E27FC236}">
                  <a16:creationId xmlns:a16="http://schemas.microsoft.com/office/drawing/2014/main" id="{E2CC3773-3AD1-0001-61EC-64F29F766C1E}"/>
                </a:ext>
              </a:extLst>
            </p:cNvPr>
            <p:cNvSpPr txBox="1"/>
            <p:nvPr/>
          </p:nvSpPr>
          <p:spPr>
            <a:xfrm>
              <a:off x="8434343" y="2368853"/>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3</a:t>
              </a:r>
              <a:endParaRPr sz="3200" b="1" dirty="0">
                <a:solidFill>
                  <a:srgbClr val="C00000"/>
                </a:solidFill>
                <a:latin typeface="Arial Rounded MT Bold" panose="020F0704030504030204" pitchFamily="34" charset="77"/>
              </a:endParaRPr>
            </a:p>
          </p:txBody>
        </p:sp>
      </p:grpSp>
      <p:grpSp>
        <p:nvGrpSpPr>
          <p:cNvPr id="38" name="Groupe 37">
            <a:extLst>
              <a:ext uri="{FF2B5EF4-FFF2-40B4-BE49-F238E27FC236}">
                <a16:creationId xmlns:a16="http://schemas.microsoft.com/office/drawing/2014/main" id="{B64A1A01-882A-3A24-8D5E-FCA817AD58C4}"/>
              </a:ext>
            </a:extLst>
          </p:cNvPr>
          <p:cNvGrpSpPr/>
          <p:nvPr/>
        </p:nvGrpSpPr>
        <p:grpSpPr>
          <a:xfrm>
            <a:off x="9083291" y="1336090"/>
            <a:ext cx="2658711" cy="1617538"/>
            <a:chOff x="9083291" y="1336090"/>
            <a:chExt cx="2658711" cy="1617538"/>
          </a:xfrm>
        </p:grpSpPr>
        <p:sp>
          <p:nvSpPr>
            <p:cNvPr id="10" name="Rectangle : coins arrondis 9">
              <a:extLst>
                <a:ext uri="{FF2B5EF4-FFF2-40B4-BE49-F238E27FC236}">
                  <a16:creationId xmlns:a16="http://schemas.microsoft.com/office/drawing/2014/main" id="{21AF6F02-8253-1318-F284-79B9F4580C9E}"/>
                </a:ext>
              </a:extLst>
            </p:cNvPr>
            <p:cNvSpPr/>
            <p:nvPr/>
          </p:nvSpPr>
          <p:spPr>
            <a:xfrm>
              <a:off x="9083291" y="133609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L’obstruction </a:t>
              </a:r>
              <a:br>
                <a:rPr lang="fr-FR" sz="2000" b="1" dirty="0">
                  <a:solidFill>
                    <a:srgbClr val="00467E"/>
                  </a:solidFill>
                  <a:latin typeface="Arial" panose="020B0604020202020204" pitchFamily="34" charset="0"/>
                  <a:cs typeface="Arial" panose="020B0604020202020204" pitchFamily="34" charset="0"/>
                </a:rPr>
              </a:br>
              <a:r>
                <a:rPr lang="fr-FR" sz="2000" b="1" dirty="0">
                  <a:solidFill>
                    <a:srgbClr val="00467E"/>
                  </a:solidFill>
                  <a:latin typeface="Arial" panose="020B0604020202020204" pitchFamily="34" charset="0"/>
                  <a:cs typeface="Arial" panose="020B0604020202020204" pitchFamily="34" charset="0"/>
                </a:rPr>
                <a:t>des voies aériennes</a:t>
              </a:r>
            </a:p>
          </p:txBody>
        </p:sp>
        <p:sp>
          <p:nvSpPr>
            <p:cNvPr id="27" name="ZoneTexte 26">
              <a:extLst>
                <a:ext uri="{FF2B5EF4-FFF2-40B4-BE49-F238E27FC236}">
                  <a16:creationId xmlns:a16="http://schemas.microsoft.com/office/drawing/2014/main" id="{1250A098-7577-0FCF-2D4E-2B33B3C21CD1}"/>
                </a:ext>
              </a:extLst>
            </p:cNvPr>
            <p:cNvSpPr txBox="1"/>
            <p:nvPr/>
          </p:nvSpPr>
          <p:spPr>
            <a:xfrm>
              <a:off x="11302804" y="2368853"/>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4</a:t>
              </a:r>
              <a:endParaRPr sz="3200" b="1" dirty="0">
                <a:solidFill>
                  <a:srgbClr val="C00000"/>
                </a:solidFill>
                <a:latin typeface="Arial Rounded MT Bold" panose="020F0704030504030204" pitchFamily="34" charset="77"/>
              </a:endParaRPr>
            </a:p>
          </p:txBody>
        </p:sp>
      </p:grpSp>
      <p:grpSp>
        <p:nvGrpSpPr>
          <p:cNvPr id="39" name="Groupe 38">
            <a:extLst>
              <a:ext uri="{FF2B5EF4-FFF2-40B4-BE49-F238E27FC236}">
                <a16:creationId xmlns:a16="http://schemas.microsoft.com/office/drawing/2014/main" id="{BD07CA25-8706-ACF8-9742-C443D6434EA8}"/>
              </a:ext>
            </a:extLst>
          </p:cNvPr>
          <p:cNvGrpSpPr/>
          <p:nvPr/>
        </p:nvGrpSpPr>
        <p:grpSpPr>
          <a:xfrm>
            <a:off x="449998" y="3118980"/>
            <a:ext cx="2658711" cy="1625870"/>
            <a:chOff x="449998" y="3118980"/>
            <a:chExt cx="2658711" cy="1625870"/>
          </a:xfrm>
        </p:grpSpPr>
        <p:sp>
          <p:nvSpPr>
            <p:cNvPr id="12" name="Rectangle : coins arrondis 11">
              <a:extLst>
                <a:ext uri="{FF2B5EF4-FFF2-40B4-BE49-F238E27FC236}">
                  <a16:creationId xmlns:a16="http://schemas.microsoft.com/office/drawing/2014/main" id="{A95183A8-EF07-8086-5432-5473AD92E4B2}"/>
                </a:ext>
              </a:extLst>
            </p:cNvPr>
            <p:cNvSpPr/>
            <p:nvPr/>
          </p:nvSpPr>
          <p:spPr>
            <a:xfrm>
              <a:off x="449998" y="311898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Les hémorragies externes</a:t>
              </a:r>
            </a:p>
          </p:txBody>
        </p:sp>
        <p:sp>
          <p:nvSpPr>
            <p:cNvPr id="28" name="ZoneTexte 27">
              <a:extLst>
                <a:ext uri="{FF2B5EF4-FFF2-40B4-BE49-F238E27FC236}">
                  <a16:creationId xmlns:a16="http://schemas.microsoft.com/office/drawing/2014/main" id="{3B2FE82D-2110-0803-2A7A-39177533850D}"/>
                </a:ext>
              </a:extLst>
            </p:cNvPr>
            <p:cNvSpPr txBox="1"/>
            <p:nvPr/>
          </p:nvSpPr>
          <p:spPr>
            <a:xfrm>
              <a:off x="2672371" y="4160075"/>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5</a:t>
              </a:r>
              <a:endParaRPr sz="3200" b="1" dirty="0">
                <a:solidFill>
                  <a:srgbClr val="C00000"/>
                </a:solidFill>
                <a:latin typeface="Arial Rounded MT Bold" panose="020F0704030504030204" pitchFamily="34" charset="77"/>
              </a:endParaRPr>
            </a:p>
          </p:txBody>
        </p:sp>
      </p:grpSp>
      <p:grpSp>
        <p:nvGrpSpPr>
          <p:cNvPr id="40" name="Groupe 39">
            <a:extLst>
              <a:ext uri="{FF2B5EF4-FFF2-40B4-BE49-F238E27FC236}">
                <a16:creationId xmlns:a16="http://schemas.microsoft.com/office/drawing/2014/main" id="{9982C32A-AF26-A659-1A3C-968F53554EC4}"/>
              </a:ext>
            </a:extLst>
          </p:cNvPr>
          <p:cNvGrpSpPr/>
          <p:nvPr/>
        </p:nvGrpSpPr>
        <p:grpSpPr>
          <a:xfrm>
            <a:off x="3322822" y="3118980"/>
            <a:ext cx="2658711" cy="1625870"/>
            <a:chOff x="3322822" y="3118980"/>
            <a:chExt cx="2658711" cy="1625870"/>
          </a:xfrm>
        </p:grpSpPr>
        <p:sp>
          <p:nvSpPr>
            <p:cNvPr id="13" name="Rectangle : coins arrondis 12">
              <a:extLst>
                <a:ext uri="{FF2B5EF4-FFF2-40B4-BE49-F238E27FC236}">
                  <a16:creationId xmlns:a16="http://schemas.microsoft.com/office/drawing/2014/main" id="{1DCCF2A2-6950-32BB-9C09-587CE18F017F}"/>
                </a:ext>
              </a:extLst>
            </p:cNvPr>
            <p:cNvSpPr/>
            <p:nvPr/>
          </p:nvSpPr>
          <p:spPr>
            <a:xfrm>
              <a:off x="3322822" y="311898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Les plaies</a:t>
              </a:r>
            </a:p>
          </p:txBody>
        </p:sp>
        <p:sp>
          <p:nvSpPr>
            <p:cNvPr id="29" name="ZoneTexte 28">
              <a:extLst>
                <a:ext uri="{FF2B5EF4-FFF2-40B4-BE49-F238E27FC236}">
                  <a16:creationId xmlns:a16="http://schemas.microsoft.com/office/drawing/2014/main" id="{0FC7DED7-290C-972C-3B2D-3CCAA25BDD4E}"/>
                </a:ext>
              </a:extLst>
            </p:cNvPr>
            <p:cNvSpPr txBox="1"/>
            <p:nvPr/>
          </p:nvSpPr>
          <p:spPr>
            <a:xfrm>
              <a:off x="5540831" y="4160075"/>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6</a:t>
              </a:r>
              <a:endParaRPr sz="3200" b="1" dirty="0">
                <a:solidFill>
                  <a:srgbClr val="C00000"/>
                </a:solidFill>
                <a:latin typeface="Arial Rounded MT Bold" panose="020F0704030504030204" pitchFamily="34" charset="77"/>
              </a:endParaRPr>
            </a:p>
          </p:txBody>
        </p:sp>
      </p:grpSp>
      <p:grpSp>
        <p:nvGrpSpPr>
          <p:cNvPr id="41" name="Groupe 40">
            <a:extLst>
              <a:ext uri="{FF2B5EF4-FFF2-40B4-BE49-F238E27FC236}">
                <a16:creationId xmlns:a16="http://schemas.microsoft.com/office/drawing/2014/main" id="{20B103BF-2925-EC55-4642-C2F3D9EFC5EA}"/>
              </a:ext>
            </a:extLst>
          </p:cNvPr>
          <p:cNvGrpSpPr/>
          <p:nvPr/>
        </p:nvGrpSpPr>
        <p:grpSpPr>
          <a:xfrm>
            <a:off x="6203056" y="3118980"/>
            <a:ext cx="2667625" cy="1625870"/>
            <a:chOff x="6203056" y="3118980"/>
            <a:chExt cx="2667625" cy="1625870"/>
          </a:xfrm>
        </p:grpSpPr>
        <p:sp>
          <p:nvSpPr>
            <p:cNvPr id="14" name="Rectangle : coins arrondis 13">
              <a:extLst>
                <a:ext uri="{FF2B5EF4-FFF2-40B4-BE49-F238E27FC236}">
                  <a16:creationId xmlns:a16="http://schemas.microsoft.com/office/drawing/2014/main" id="{C123F2FB-A1A5-372A-B2A6-B2084BB6C3CE}"/>
                </a:ext>
              </a:extLst>
            </p:cNvPr>
            <p:cNvSpPr/>
            <p:nvPr/>
          </p:nvSpPr>
          <p:spPr>
            <a:xfrm>
              <a:off x="6203056" y="311898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Les brûlures</a:t>
              </a:r>
            </a:p>
          </p:txBody>
        </p:sp>
        <p:sp>
          <p:nvSpPr>
            <p:cNvPr id="30" name="ZoneTexte 29">
              <a:extLst>
                <a:ext uri="{FF2B5EF4-FFF2-40B4-BE49-F238E27FC236}">
                  <a16:creationId xmlns:a16="http://schemas.microsoft.com/office/drawing/2014/main" id="{EA43B49C-C2CC-5F37-ADF1-825F417F2D8F}"/>
                </a:ext>
              </a:extLst>
            </p:cNvPr>
            <p:cNvSpPr txBox="1"/>
            <p:nvPr/>
          </p:nvSpPr>
          <p:spPr>
            <a:xfrm>
              <a:off x="8434343" y="4160075"/>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7</a:t>
              </a:r>
              <a:endParaRPr sz="3200" b="1" dirty="0">
                <a:solidFill>
                  <a:srgbClr val="C00000"/>
                </a:solidFill>
                <a:latin typeface="Arial Rounded MT Bold" panose="020F0704030504030204" pitchFamily="34" charset="77"/>
              </a:endParaRPr>
            </a:p>
          </p:txBody>
        </p:sp>
      </p:grpSp>
      <p:grpSp>
        <p:nvGrpSpPr>
          <p:cNvPr id="42" name="Groupe 41">
            <a:extLst>
              <a:ext uri="{FF2B5EF4-FFF2-40B4-BE49-F238E27FC236}">
                <a16:creationId xmlns:a16="http://schemas.microsoft.com/office/drawing/2014/main" id="{3AF6F401-43ED-A172-0528-17B38C5CF0A7}"/>
              </a:ext>
            </a:extLst>
          </p:cNvPr>
          <p:cNvGrpSpPr/>
          <p:nvPr/>
        </p:nvGrpSpPr>
        <p:grpSpPr>
          <a:xfrm>
            <a:off x="9083291" y="3118980"/>
            <a:ext cx="2658711" cy="1625870"/>
            <a:chOff x="9083291" y="3118980"/>
            <a:chExt cx="2658711" cy="1625870"/>
          </a:xfrm>
        </p:grpSpPr>
        <p:sp>
          <p:nvSpPr>
            <p:cNvPr id="15" name="Rectangle : coins arrondis 14">
              <a:extLst>
                <a:ext uri="{FF2B5EF4-FFF2-40B4-BE49-F238E27FC236}">
                  <a16:creationId xmlns:a16="http://schemas.microsoft.com/office/drawing/2014/main" id="{64D6FFDF-CDC0-0D76-CB9C-A0D8C3BB25C8}"/>
                </a:ext>
              </a:extLst>
            </p:cNvPr>
            <p:cNvSpPr/>
            <p:nvPr/>
          </p:nvSpPr>
          <p:spPr>
            <a:xfrm>
              <a:off x="9083291" y="311898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algn="ctr"/>
              <a:r>
                <a:rPr lang="fr-FR" sz="2000" b="1" dirty="0">
                  <a:solidFill>
                    <a:srgbClr val="00467E"/>
                  </a:solidFill>
                  <a:latin typeface="Arial" panose="020B0604020202020204" pitchFamily="34" charset="0"/>
                  <a:cs typeface="Arial" panose="020B0604020202020204" pitchFamily="34" charset="0"/>
                </a:rPr>
                <a:t>Les traumatismes</a:t>
              </a:r>
            </a:p>
          </p:txBody>
        </p:sp>
        <p:sp>
          <p:nvSpPr>
            <p:cNvPr id="31" name="ZoneTexte 30">
              <a:extLst>
                <a:ext uri="{FF2B5EF4-FFF2-40B4-BE49-F238E27FC236}">
                  <a16:creationId xmlns:a16="http://schemas.microsoft.com/office/drawing/2014/main" id="{0A0F0176-24AA-6BF3-A596-77C056E1885C}"/>
                </a:ext>
              </a:extLst>
            </p:cNvPr>
            <p:cNvSpPr txBox="1"/>
            <p:nvPr/>
          </p:nvSpPr>
          <p:spPr>
            <a:xfrm>
              <a:off x="11302804" y="4160075"/>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8</a:t>
              </a:r>
              <a:endParaRPr sz="3200" b="1" dirty="0">
                <a:solidFill>
                  <a:srgbClr val="C00000"/>
                </a:solidFill>
                <a:latin typeface="Arial Rounded MT Bold" panose="020F0704030504030204" pitchFamily="34" charset="77"/>
              </a:endParaRPr>
            </a:p>
          </p:txBody>
        </p:sp>
      </p:grpSp>
      <p:grpSp>
        <p:nvGrpSpPr>
          <p:cNvPr id="43" name="Groupe 42">
            <a:extLst>
              <a:ext uri="{FF2B5EF4-FFF2-40B4-BE49-F238E27FC236}">
                <a16:creationId xmlns:a16="http://schemas.microsoft.com/office/drawing/2014/main" id="{7CDE48D6-9646-E765-4DB8-634E4C83C5E8}"/>
              </a:ext>
            </a:extLst>
          </p:cNvPr>
          <p:cNvGrpSpPr/>
          <p:nvPr/>
        </p:nvGrpSpPr>
        <p:grpSpPr>
          <a:xfrm>
            <a:off x="449998" y="4901870"/>
            <a:ext cx="2658711" cy="1646728"/>
            <a:chOff x="449998" y="4901870"/>
            <a:chExt cx="2658711" cy="1646728"/>
          </a:xfrm>
        </p:grpSpPr>
        <p:sp>
          <p:nvSpPr>
            <p:cNvPr id="17" name="Rectangle : coins arrondis 16">
              <a:extLst>
                <a:ext uri="{FF2B5EF4-FFF2-40B4-BE49-F238E27FC236}">
                  <a16:creationId xmlns:a16="http://schemas.microsoft.com/office/drawing/2014/main" id="{0BAC207A-DC3D-3F9B-C266-41D8A02C677D}"/>
                </a:ext>
              </a:extLst>
            </p:cNvPr>
            <p:cNvSpPr/>
            <p:nvPr/>
          </p:nvSpPr>
          <p:spPr>
            <a:xfrm>
              <a:off x="449998" y="490187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Les malaises</a:t>
              </a:r>
            </a:p>
          </p:txBody>
        </p:sp>
        <p:sp>
          <p:nvSpPr>
            <p:cNvPr id="32" name="ZoneTexte 31">
              <a:extLst>
                <a:ext uri="{FF2B5EF4-FFF2-40B4-BE49-F238E27FC236}">
                  <a16:creationId xmlns:a16="http://schemas.microsoft.com/office/drawing/2014/main" id="{7B9C4017-7A00-F20E-B063-0E0065C82F92}"/>
                </a:ext>
              </a:extLst>
            </p:cNvPr>
            <p:cNvSpPr txBox="1"/>
            <p:nvPr/>
          </p:nvSpPr>
          <p:spPr>
            <a:xfrm>
              <a:off x="2672371" y="5963823"/>
              <a:ext cx="436338"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9</a:t>
              </a:r>
              <a:endParaRPr sz="3200" b="1" dirty="0">
                <a:solidFill>
                  <a:srgbClr val="C00000"/>
                </a:solidFill>
                <a:latin typeface="Arial Rounded MT Bold" panose="020F0704030504030204" pitchFamily="34" charset="77"/>
              </a:endParaRPr>
            </a:p>
          </p:txBody>
        </p:sp>
      </p:grpSp>
      <p:grpSp>
        <p:nvGrpSpPr>
          <p:cNvPr id="44" name="Groupe 43">
            <a:extLst>
              <a:ext uri="{FF2B5EF4-FFF2-40B4-BE49-F238E27FC236}">
                <a16:creationId xmlns:a16="http://schemas.microsoft.com/office/drawing/2014/main" id="{891160AF-66AF-9E64-2E5C-E3A7289B5270}"/>
              </a:ext>
            </a:extLst>
          </p:cNvPr>
          <p:cNvGrpSpPr/>
          <p:nvPr/>
        </p:nvGrpSpPr>
        <p:grpSpPr>
          <a:xfrm>
            <a:off x="3322822" y="4901870"/>
            <a:ext cx="2668795" cy="1646728"/>
            <a:chOff x="3322822" y="4901870"/>
            <a:chExt cx="2668795" cy="1646728"/>
          </a:xfrm>
        </p:grpSpPr>
        <p:sp>
          <p:nvSpPr>
            <p:cNvPr id="18" name="Rectangle : coins arrondis 17">
              <a:extLst>
                <a:ext uri="{FF2B5EF4-FFF2-40B4-BE49-F238E27FC236}">
                  <a16:creationId xmlns:a16="http://schemas.microsoft.com/office/drawing/2014/main" id="{33F3ADA7-0AB4-65D9-E95A-2E7BB6AB14E7}"/>
                </a:ext>
              </a:extLst>
            </p:cNvPr>
            <p:cNvSpPr/>
            <p:nvPr/>
          </p:nvSpPr>
          <p:spPr>
            <a:xfrm>
              <a:off x="3322822" y="490187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 La perte de connaissance</a:t>
              </a:r>
            </a:p>
          </p:txBody>
        </p:sp>
        <p:sp>
          <p:nvSpPr>
            <p:cNvPr id="33" name="ZoneTexte 32">
              <a:extLst>
                <a:ext uri="{FF2B5EF4-FFF2-40B4-BE49-F238E27FC236}">
                  <a16:creationId xmlns:a16="http://schemas.microsoft.com/office/drawing/2014/main" id="{31518237-0358-27D4-8A80-D8FCF9EB03F8}"/>
                </a:ext>
              </a:extLst>
            </p:cNvPr>
            <p:cNvSpPr txBox="1"/>
            <p:nvPr/>
          </p:nvSpPr>
          <p:spPr>
            <a:xfrm>
              <a:off x="5303608" y="5963823"/>
              <a:ext cx="688009"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10</a:t>
              </a:r>
              <a:endParaRPr sz="3200" b="1" dirty="0">
                <a:solidFill>
                  <a:srgbClr val="C00000"/>
                </a:solidFill>
                <a:latin typeface="Arial Rounded MT Bold" panose="020F0704030504030204" pitchFamily="34" charset="77"/>
              </a:endParaRPr>
            </a:p>
          </p:txBody>
        </p:sp>
      </p:grpSp>
      <p:grpSp>
        <p:nvGrpSpPr>
          <p:cNvPr id="45" name="Groupe 44">
            <a:extLst>
              <a:ext uri="{FF2B5EF4-FFF2-40B4-BE49-F238E27FC236}">
                <a16:creationId xmlns:a16="http://schemas.microsoft.com/office/drawing/2014/main" id="{7B6384B7-8295-F103-F6CA-4FA1EF96C14B}"/>
              </a:ext>
            </a:extLst>
          </p:cNvPr>
          <p:cNvGrpSpPr/>
          <p:nvPr/>
        </p:nvGrpSpPr>
        <p:grpSpPr>
          <a:xfrm>
            <a:off x="6203056" y="4901870"/>
            <a:ext cx="2658711" cy="1646728"/>
            <a:chOff x="6203056" y="4901870"/>
            <a:chExt cx="2658711" cy="1646728"/>
          </a:xfrm>
        </p:grpSpPr>
        <p:sp>
          <p:nvSpPr>
            <p:cNvPr id="21" name="Rectangle : coins arrondis 20">
              <a:extLst>
                <a:ext uri="{FF2B5EF4-FFF2-40B4-BE49-F238E27FC236}">
                  <a16:creationId xmlns:a16="http://schemas.microsoft.com/office/drawing/2014/main" id="{5F7758FA-487F-88C9-CC7C-FEAA119A4BC5}"/>
                </a:ext>
              </a:extLst>
            </p:cNvPr>
            <p:cNvSpPr/>
            <p:nvPr/>
          </p:nvSpPr>
          <p:spPr>
            <a:xfrm>
              <a:off x="6203056" y="490187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 L’arrêt cardiaque</a:t>
              </a:r>
            </a:p>
          </p:txBody>
        </p:sp>
        <p:sp>
          <p:nvSpPr>
            <p:cNvPr id="34" name="ZoneTexte 33">
              <a:extLst>
                <a:ext uri="{FF2B5EF4-FFF2-40B4-BE49-F238E27FC236}">
                  <a16:creationId xmlns:a16="http://schemas.microsoft.com/office/drawing/2014/main" id="{1F098599-094D-AFE1-4A5E-97916CC935AE}"/>
                </a:ext>
              </a:extLst>
            </p:cNvPr>
            <p:cNvSpPr txBox="1"/>
            <p:nvPr/>
          </p:nvSpPr>
          <p:spPr>
            <a:xfrm>
              <a:off x="8173550" y="5963823"/>
              <a:ext cx="688009"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11</a:t>
              </a:r>
              <a:endParaRPr sz="3200" b="1" dirty="0">
                <a:solidFill>
                  <a:srgbClr val="C00000"/>
                </a:solidFill>
                <a:latin typeface="Arial Rounded MT Bold" panose="020F0704030504030204" pitchFamily="34" charset="77"/>
              </a:endParaRPr>
            </a:p>
          </p:txBody>
        </p:sp>
      </p:grpSp>
      <p:grpSp>
        <p:nvGrpSpPr>
          <p:cNvPr id="46" name="Groupe 45">
            <a:extLst>
              <a:ext uri="{FF2B5EF4-FFF2-40B4-BE49-F238E27FC236}">
                <a16:creationId xmlns:a16="http://schemas.microsoft.com/office/drawing/2014/main" id="{1D1C62EF-5124-077A-E572-DAB724CCF1CD}"/>
              </a:ext>
            </a:extLst>
          </p:cNvPr>
          <p:cNvGrpSpPr/>
          <p:nvPr/>
        </p:nvGrpSpPr>
        <p:grpSpPr>
          <a:xfrm>
            <a:off x="9084042" y="4901870"/>
            <a:ext cx="2658711" cy="1646728"/>
            <a:chOff x="6203056" y="4901870"/>
            <a:chExt cx="2658711" cy="1646728"/>
          </a:xfrm>
        </p:grpSpPr>
        <p:sp>
          <p:nvSpPr>
            <p:cNvPr id="47" name="Rectangle : coins arrondis 46">
              <a:extLst>
                <a:ext uri="{FF2B5EF4-FFF2-40B4-BE49-F238E27FC236}">
                  <a16:creationId xmlns:a16="http://schemas.microsoft.com/office/drawing/2014/main" id="{44FF065E-42F8-A44B-32D7-2DFDAD11709A}"/>
                </a:ext>
              </a:extLst>
            </p:cNvPr>
            <p:cNvSpPr/>
            <p:nvPr/>
          </p:nvSpPr>
          <p:spPr>
            <a:xfrm>
              <a:off x="6203056" y="4901870"/>
              <a:ext cx="2658711" cy="1615858"/>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180000" rtlCol="0" anchor="ctr"/>
            <a:lstStyle/>
            <a:p>
              <a:pPr marL="0" lvl="1" algn="ctr">
                <a:spcBef>
                  <a:spcPts val="1200"/>
                </a:spcBef>
                <a:buClr>
                  <a:srgbClr val="C00000"/>
                </a:buClr>
                <a:buSzPct val="120000"/>
              </a:pPr>
              <a:r>
                <a:rPr lang="fr-FR" sz="2000" b="1" dirty="0">
                  <a:solidFill>
                    <a:srgbClr val="00467E"/>
                  </a:solidFill>
                  <a:latin typeface="Arial" panose="020B0604020202020204" pitchFamily="34" charset="0"/>
                  <a:cs typeface="Arial" panose="020B0604020202020204" pitchFamily="34" charset="0"/>
                </a:rPr>
                <a:t>Mises </a:t>
              </a:r>
              <a:br>
                <a:rPr lang="fr-FR" sz="2000" b="1" dirty="0">
                  <a:solidFill>
                    <a:srgbClr val="00467E"/>
                  </a:solidFill>
                  <a:latin typeface="Arial" panose="020B0604020202020204" pitchFamily="34" charset="0"/>
                  <a:cs typeface="Arial" panose="020B0604020202020204" pitchFamily="34" charset="0"/>
                </a:rPr>
              </a:br>
              <a:r>
                <a:rPr lang="fr-FR" sz="2000" b="1" dirty="0">
                  <a:solidFill>
                    <a:srgbClr val="00467E"/>
                  </a:solidFill>
                  <a:latin typeface="Arial" panose="020B0604020202020204" pitchFamily="34" charset="0"/>
                  <a:cs typeface="Arial" panose="020B0604020202020204" pitchFamily="34" charset="0"/>
                </a:rPr>
                <a:t>en situations</a:t>
              </a:r>
              <a:endParaRPr lang="fr-FR" sz="2000" i="1" dirty="0">
                <a:solidFill>
                  <a:srgbClr val="00467E"/>
                </a:solidFill>
                <a:latin typeface="Arial" panose="020B0604020202020204" pitchFamily="34" charset="0"/>
                <a:cs typeface="Arial" panose="020B0604020202020204" pitchFamily="34" charset="0"/>
              </a:endParaRPr>
            </a:p>
          </p:txBody>
        </p:sp>
        <p:sp>
          <p:nvSpPr>
            <p:cNvPr id="48" name="ZoneTexte 47">
              <a:extLst>
                <a:ext uri="{FF2B5EF4-FFF2-40B4-BE49-F238E27FC236}">
                  <a16:creationId xmlns:a16="http://schemas.microsoft.com/office/drawing/2014/main" id="{0F591690-5710-EE4B-8AFD-6CB5F2EA6BD7}"/>
                </a:ext>
              </a:extLst>
            </p:cNvPr>
            <p:cNvSpPr txBox="1"/>
            <p:nvPr/>
          </p:nvSpPr>
          <p:spPr>
            <a:xfrm>
              <a:off x="8173549" y="5963823"/>
              <a:ext cx="688010" cy="584775"/>
            </a:xfrm>
            <a:prstGeom prst="rect">
              <a:avLst/>
            </a:prstGeom>
            <a:noFill/>
          </p:spPr>
          <p:txBody>
            <a:bodyPr wrap="none" rtlCol="0">
              <a:spAutoFit/>
            </a:bodyPr>
            <a:lstStyle/>
            <a:p>
              <a:pPr algn="r"/>
              <a:r>
                <a:rPr lang="fr-FR" sz="3200" b="1" dirty="0">
                  <a:solidFill>
                    <a:srgbClr val="C00000"/>
                  </a:solidFill>
                  <a:latin typeface="Arial Rounded MT Bold" panose="020F0704030504030204" pitchFamily="34" charset="77"/>
                </a:rPr>
                <a:t>12</a:t>
              </a:r>
              <a:endParaRPr sz="3200" b="1" dirty="0">
                <a:solidFill>
                  <a:srgbClr val="C00000"/>
                </a:solidFill>
                <a:latin typeface="Arial Rounded MT Bold" panose="020F0704030504030204" pitchFamily="34" charset="77"/>
              </a:endParaRPr>
            </a:p>
          </p:txBody>
        </p:sp>
      </p:grpSp>
    </p:spTree>
    <p:extLst>
      <p:ext uri="{BB962C8B-B14F-4D97-AF65-F5344CB8AC3E}">
        <p14:creationId xmlns:p14="http://schemas.microsoft.com/office/powerpoint/2010/main" val="1597135384"/>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r>
              <a:rPr lang="fr-FR" b="1" dirty="0"/>
              <a:t>Evaluer la gravité d’un </a:t>
            </a:r>
            <a:r>
              <a:rPr lang="fr-FR" b="1" dirty="0">
                <a:solidFill>
                  <a:srgbClr val="931D23"/>
                </a:solidFill>
              </a:rPr>
              <a:t>traumatisme du squelette et de la peau </a:t>
            </a:r>
            <a:r>
              <a:rPr lang="fr-FR" b="1" dirty="0"/>
              <a:t>et d’adapter la conduite à tenir.</a:t>
            </a:r>
          </a:p>
        </p:txBody>
      </p:sp>
    </p:spTree>
    <p:extLst>
      <p:ext uri="{BB962C8B-B14F-4D97-AF65-F5344CB8AC3E}">
        <p14:creationId xmlns:p14="http://schemas.microsoft.com/office/powerpoint/2010/main" val="102034122"/>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LES TRAUMATISMES</a:t>
            </a:r>
          </a:p>
        </p:txBody>
      </p:sp>
      <p:sp>
        <p:nvSpPr>
          <p:cNvPr id="10" name="Espace réservé du texte 9">
            <a:extLst>
              <a:ext uri="{FF2B5EF4-FFF2-40B4-BE49-F238E27FC236}">
                <a16:creationId xmlns:a16="http://schemas.microsoft.com/office/drawing/2014/main" id="{92A6453D-0774-944F-A9B2-40CA27662025}"/>
              </a:ext>
            </a:extLst>
          </p:cNvPr>
          <p:cNvSpPr>
            <a:spLocks noGrp="1"/>
          </p:cNvSpPr>
          <p:nvPr>
            <p:ph type="body" sz="quarter" idx="11"/>
          </p:nvPr>
        </p:nvSpPr>
        <p:spPr/>
        <p:txBody>
          <a:bodyPr/>
          <a:lstStyle/>
          <a:p>
            <a:r>
              <a:rPr lang="fr-FR" dirty="0"/>
              <a:t>Questions / réponses</a:t>
            </a:r>
          </a:p>
        </p:txBody>
      </p:sp>
      <p:sp>
        <p:nvSpPr>
          <p:cNvPr id="12" name="ZoneTexte 11">
            <a:extLst>
              <a:ext uri="{FF2B5EF4-FFF2-40B4-BE49-F238E27FC236}">
                <a16:creationId xmlns:a16="http://schemas.microsoft.com/office/drawing/2014/main" id="{96BBB3FF-483C-3E13-DC46-3BB8EFE78C4F}"/>
              </a:ext>
            </a:extLst>
          </p:cNvPr>
          <p:cNvSpPr txBox="1"/>
          <p:nvPr/>
        </p:nvSpPr>
        <p:spPr>
          <a:xfrm>
            <a:off x="2236838" y="2951946"/>
            <a:ext cx="7718323" cy="954107"/>
          </a:xfrm>
          <a:prstGeom prst="rect">
            <a:avLst/>
          </a:prstGeom>
          <a:noFill/>
        </p:spPr>
        <p:txBody>
          <a:bodyPr wrap="square" rtlCol="0">
            <a:spAutoFit/>
          </a:bodyPr>
          <a:lstStyle>
            <a:defPPr>
              <a:defRPr lang="fr-FR"/>
            </a:defPPr>
            <a:lvl1pPr algn="ctr">
              <a:defRPr sz="2800" b="1">
                <a:solidFill>
                  <a:srgbClr val="00467E"/>
                </a:solidFill>
                <a:latin typeface="Arial" panose="020B0604020202020204" pitchFamily="34" charset="0"/>
                <a:cs typeface="Arial" panose="020B0604020202020204" pitchFamily="34" charset="0"/>
              </a:defRPr>
            </a:lvl1pPr>
          </a:lstStyle>
          <a:p>
            <a:pPr lvl="0"/>
            <a:r>
              <a:rPr lang="fr-FR" dirty="0"/>
              <a:t>Que savez-vous des traumatismes du squelette ?</a:t>
            </a:r>
          </a:p>
        </p:txBody>
      </p:sp>
    </p:spTree>
    <p:extLst>
      <p:ext uri="{BB962C8B-B14F-4D97-AF65-F5344CB8AC3E}">
        <p14:creationId xmlns:p14="http://schemas.microsoft.com/office/powerpoint/2010/main" val="19618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TRAUMATISMES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1858377" y="2526626"/>
            <a:ext cx="8475246" cy="1804749"/>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Les atteintes traumatiques sont des </a:t>
            </a:r>
            <a:r>
              <a:rPr lang="fr-FR" sz="2000" b="1" dirty="0">
                <a:solidFill>
                  <a:srgbClr val="00497E"/>
                </a:solidFill>
                <a:latin typeface="Arial" panose="020B0604020202020204" pitchFamily="34" charset="0"/>
                <a:cs typeface="Arial" panose="020B0604020202020204" pitchFamily="34" charset="0"/>
              </a:rPr>
              <a:t>lésions des os </a:t>
            </a:r>
            <a:r>
              <a:rPr lang="fr-FR" sz="2000" dirty="0">
                <a:solidFill>
                  <a:srgbClr val="00497E"/>
                </a:solidFill>
                <a:latin typeface="Arial" panose="020B0604020202020204" pitchFamily="34" charset="0"/>
                <a:cs typeface="Arial" panose="020B0604020202020204" pitchFamily="34" charset="0"/>
              </a:rPr>
              <a:t>(fractures), des </a:t>
            </a:r>
            <a:r>
              <a:rPr lang="fr-FR" sz="2000" b="1" dirty="0">
                <a:solidFill>
                  <a:srgbClr val="00497E"/>
                </a:solidFill>
                <a:latin typeface="Arial" panose="020B0604020202020204" pitchFamily="34" charset="0"/>
                <a:cs typeface="Arial" panose="020B0604020202020204" pitchFamily="34" charset="0"/>
              </a:rPr>
              <a:t>articulations</a:t>
            </a:r>
            <a:r>
              <a:rPr lang="fr-FR" sz="2000" dirty="0">
                <a:solidFill>
                  <a:srgbClr val="00497E"/>
                </a:solidFill>
                <a:latin typeface="Arial" panose="020B0604020202020204" pitchFamily="34" charset="0"/>
                <a:cs typeface="Arial" panose="020B0604020202020204" pitchFamily="34" charset="0"/>
              </a:rPr>
              <a:t> (entorses ou luxations), des </a:t>
            </a:r>
            <a:r>
              <a:rPr lang="fr-FR" sz="2000" b="1" dirty="0">
                <a:solidFill>
                  <a:srgbClr val="00497E"/>
                </a:solidFill>
                <a:latin typeface="Arial" panose="020B0604020202020204" pitchFamily="34" charset="0"/>
                <a:cs typeface="Arial" panose="020B0604020202020204" pitchFamily="34" charset="0"/>
              </a:rPr>
              <a:t>organes</a:t>
            </a:r>
            <a:r>
              <a:rPr lang="fr-FR" sz="2000" dirty="0">
                <a:solidFill>
                  <a:srgbClr val="00497E"/>
                </a:solidFill>
                <a:latin typeface="Arial" panose="020B0604020202020204" pitchFamily="34" charset="0"/>
                <a:cs typeface="Arial" panose="020B0604020202020204" pitchFamily="34" charset="0"/>
              </a:rPr>
              <a:t> ou de la </a:t>
            </a:r>
            <a:r>
              <a:rPr lang="fr-FR" sz="2000" b="1" dirty="0">
                <a:solidFill>
                  <a:srgbClr val="00497E"/>
                </a:solidFill>
                <a:latin typeface="Arial" panose="020B0604020202020204" pitchFamily="34" charset="0"/>
                <a:cs typeface="Arial" panose="020B0604020202020204" pitchFamily="34" charset="0"/>
              </a:rPr>
              <a:t>peau</a:t>
            </a:r>
            <a:r>
              <a:rPr lang="fr-FR" sz="2000" dirty="0">
                <a:solidFill>
                  <a:srgbClr val="00497E"/>
                </a:solidFill>
                <a:latin typeface="Arial" panose="020B0604020202020204" pitchFamily="34" charset="0"/>
                <a:cs typeface="Arial" panose="020B0604020202020204" pitchFamily="34" charset="0"/>
              </a:rPr>
              <a:t>. Elles peuvent provoquer immédiatement une </a:t>
            </a:r>
            <a:r>
              <a:rPr lang="fr-FR" sz="2000" b="1" dirty="0">
                <a:solidFill>
                  <a:srgbClr val="00497E"/>
                </a:solidFill>
                <a:latin typeface="Arial" panose="020B0604020202020204" pitchFamily="34" charset="0"/>
                <a:cs typeface="Arial" panose="020B0604020202020204" pitchFamily="34" charset="0"/>
              </a:rPr>
              <a:t>douleur vive</a:t>
            </a:r>
            <a:r>
              <a:rPr lang="fr-FR" sz="2000" dirty="0">
                <a:solidFill>
                  <a:srgbClr val="00497E"/>
                </a:solidFill>
                <a:latin typeface="Arial" panose="020B0604020202020204" pitchFamily="34" charset="0"/>
                <a:cs typeface="Arial" panose="020B0604020202020204" pitchFamily="34" charset="0"/>
              </a:rPr>
              <a:t>, une </a:t>
            </a:r>
            <a:r>
              <a:rPr lang="fr-FR" sz="2000" b="1" dirty="0">
                <a:solidFill>
                  <a:srgbClr val="00497E"/>
                </a:solidFill>
                <a:latin typeface="Arial" panose="020B0604020202020204" pitchFamily="34" charset="0"/>
                <a:cs typeface="Arial" panose="020B0604020202020204" pitchFamily="34" charset="0"/>
              </a:rPr>
              <a:t>difficulté</a:t>
            </a:r>
            <a:r>
              <a:rPr lang="fr-FR" sz="2000" dirty="0">
                <a:solidFill>
                  <a:srgbClr val="00497E"/>
                </a:solidFill>
                <a:latin typeface="Arial" panose="020B0604020202020204" pitchFamily="34" charset="0"/>
                <a:cs typeface="Arial" panose="020B0604020202020204" pitchFamily="34" charset="0"/>
              </a:rPr>
              <a:t> ou une </a:t>
            </a:r>
            <a:r>
              <a:rPr lang="fr-FR" sz="2000" b="1" dirty="0">
                <a:solidFill>
                  <a:srgbClr val="00497E"/>
                </a:solidFill>
                <a:latin typeface="Arial" panose="020B0604020202020204" pitchFamily="34" charset="0"/>
                <a:cs typeface="Arial" panose="020B0604020202020204" pitchFamily="34" charset="0"/>
              </a:rPr>
              <a:t>impossibilité de bouger</a:t>
            </a:r>
            <a:r>
              <a:rPr lang="fr-FR" sz="2000" dirty="0">
                <a:solidFill>
                  <a:srgbClr val="00497E"/>
                </a:solidFill>
                <a:latin typeface="Arial" panose="020B0604020202020204" pitchFamily="34" charset="0"/>
                <a:cs typeface="Arial" panose="020B0604020202020204" pitchFamily="34" charset="0"/>
              </a:rPr>
              <a:t>, éventuellement accompagnées d’un </a:t>
            </a:r>
            <a:r>
              <a:rPr lang="fr-FR" sz="2000" b="1" dirty="0">
                <a:solidFill>
                  <a:srgbClr val="00497E"/>
                </a:solidFill>
                <a:latin typeface="Arial" panose="020B0604020202020204" pitchFamily="34" charset="0"/>
                <a:cs typeface="Arial" panose="020B0604020202020204" pitchFamily="34" charset="0"/>
              </a:rPr>
              <a:t>gonflement</a:t>
            </a:r>
            <a:r>
              <a:rPr lang="fr-FR" sz="2000" dirty="0">
                <a:solidFill>
                  <a:srgbClr val="00497E"/>
                </a:solidFill>
                <a:latin typeface="Arial" panose="020B0604020202020204" pitchFamily="34" charset="0"/>
                <a:cs typeface="Arial" panose="020B0604020202020204" pitchFamily="34" charset="0"/>
              </a:rPr>
              <a:t> ou d’une déformation de la zone atteinte.</a:t>
            </a:r>
          </a:p>
        </p:txBody>
      </p:sp>
    </p:spTree>
    <p:extLst>
      <p:ext uri="{BB962C8B-B14F-4D97-AF65-F5344CB8AC3E}">
        <p14:creationId xmlns:p14="http://schemas.microsoft.com/office/powerpoint/2010/main" val="38981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35E7193C-99E6-3E30-FF1E-9EEFE7CD2C05}"/>
              </a:ext>
            </a:extLst>
          </p:cNvPr>
          <p:cNvGrpSpPr/>
          <p:nvPr/>
        </p:nvGrpSpPr>
        <p:grpSpPr>
          <a:xfrm>
            <a:off x="6119568" y="2263258"/>
            <a:ext cx="1476000" cy="1476000"/>
            <a:chOff x="4576805" y="2834389"/>
            <a:chExt cx="1476000" cy="1476000"/>
          </a:xfrm>
        </p:grpSpPr>
        <p:pic>
          <p:nvPicPr>
            <p:cNvPr id="28" name="Picture 26">
              <a:extLst>
                <a:ext uri="{FF2B5EF4-FFF2-40B4-BE49-F238E27FC236}">
                  <a16:creationId xmlns:a16="http://schemas.microsoft.com/office/drawing/2014/main" id="{D5620750-2B2B-EF25-EDFF-41E090F8B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805" y="2834389"/>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411B3C27-A4B8-4D5D-E2F8-6B90E8992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037" y="4050759"/>
              <a:ext cx="259630" cy="25963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ZoneTexte 29">
            <a:extLst>
              <a:ext uri="{FF2B5EF4-FFF2-40B4-BE49-F238E27FC236}">
                <a16:creationId xmlns:a16="http://schemas.microsoft.com/office/drawing/2014/main" id="{510EDBF2-CA22-5D67-D637-0BA7A2D66D03}"/>
              </a:ext>
            </a:extLst>
          </p:cNvPr>
          <p:cNvSpPr txBox="1"/>
          <p:nvPr/>
        </p:nvSpPr>
        <p:spPr>
          <a:xfrm>
            <a:off x="6191896" y="3837949"/>
            <a:ext cx="1573793"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spAutoFit/>
          </a:bodyPr>
          <a:lstStyle/>
          <a:p>
            <a:pPr algn="ctr"/>
            <a:r>
              <a:rPr lang="fr-FR" sz="1600" b="1" dirty="0">
                <a:solidFill>
                  <a:srgbClr val="00497E"/>
                </a:solidFill>
                <a:latin typeface="Arial" panose="020B0604020202020204" pitchFamily="34" charset="0"/>
                <a:cs typeface="Arial" panose="020B0604020202020204" pitchFamily="34" charset="0"/>
              </a:rPr>
              <a:t>Faux mouvement</a:t>
            </a:r>
          </a:p>
        </p:txBody>
      </p:sp>
      <p:pic>
        <p:nvPicPr>
          <p:cNvPr id="21" name="Picture 24">
            <a:extLst>
              <a:ext uri="{FF2B5EF4-FFF2-40B4-BE49-F238E27FC236}">
                <a16:creationId xmlns:a16="http://schemas.microsoft.com/office/drawing/2014/main" id="{99A98E9B-791A-2363-0F70-807E963F4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463" y="2263258"/>
            <a:ext cx="1476000" cy="1476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LES TRAUMATISMES</a:t>
            </a:r>
          </a:p>
        </p:txBody>
      </p:sp>
      <p:sp>
        <p:nvSpPr>
          <p:cNvPr id="9" name="ZoneTexte 8">
            <a:extLst>
              <a:ext uri="{FF2B5EF4-FFF2-40B4-BE49-F238E27FC236}">
                <a16:creationId xmlns:a16="http://schemas.microsoft.com/office/drawing/2014/main" id="{14AA23E8-5B9A-C3DA-3AD6-BFE7E0EEE604}"/>
              </a:ext>
            </a:extLst>
          </p:cNvPr>
          <p:cNvSpPr txBox="1"/>
          <p:nvPr/>
        </p:nvSpPr>
        <p:spPr>
          <a:xfrm>
            <a:off x="1992999" y="3837950"/>
            <a:ext cx="1573793"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p>
            <a:pPr algn="ctr"/>
            <a:r>
              <a:rPr lang="fr-FR" sz="1600" b="1" dirty="0">
                <a:solidFill>
                  <a:srgbClr val="00497E"/>
                </a:solidFill>
                <a:latin typeface="Arial" panose="020B0604020202020204" pitchFamily="34" charset="0"/>
                <a:cs typeface="Arial" panose="020B0604020202020204" pitchFamily="34" charset="0"/>
              </a:rPr>
              <a:t>Choc</a:t>
            </a:r>
          </a:p>
        </p:txBody>
      </p:sp>
      <p:sp>
        <p:nvSpPr>
          <p:cNvPr id="11" name="ZoneTexte 10">
            <a:extLst>
              <a:ext uri="{FF2B5EF4-FFF2-40B4-BE49-F238E27FC236}">
                <a16:creationId xmlns:a16="http://schemas.microsoft.com/office/drawing/2014/main" id="{8ED1FE56-0C4A-11D7-C710-7A9558433D08}"/>
              </a:ext>
            </a:extLst>
          </p:cNvPr>
          <p:cNvSpPr txBox="1"/>
          <p:nvPr/>
        </p:nvSpPr>
        <p:spPr>
          <a:xfrm>
            <a:off x="4081546" y="3847402"/>
            <a:ext cx="1573793"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p>
            <a:pPr algn="ctr"/>
            <a:r>
              <a:rPr lang="fr-FR" sz="1600" b="1" dirty="0">
                <a:solidFill>
                  <a:srgbClr val="00497E"/>
                </a:solidFill>
                <a:latin typeface="Arial" panose="020B0604020202020204" pitchFamily="34" charset="0"/>
                <a:cs typeface="Arial" panose="020B0604020202020204" pitchFamily="34" charset="0"/>
              </a:rPr>
              <a:t>Chute</a:t>
            </a:r>
          </a:p>
        </p:txBody>
      </p:sp>
      <p:sp>
        <p:nvSpPr>
          <p:cNvPr id="12" name="ZoneTexte 11">
            <a:extLst>
              <a:ext uri="{FF2B5EF4-FFF2-40B4-BE49-F238E27FC236}">
                <a16:creationId xmlns:a16="http://schemas.microsoft.com/office/drawing/2014/main" id="{E28C87A2-0BC2-FA1F-E53F-AFD835B7AD59}"/>
              </a:ext>
            </a:extLst>
          </p:cNvPr>
          <p:cNvSpPr txBox="1"/>
          <p:nvPr/>
        </p:nvSpPr>
        <p:spPr>
          <a:xfrm>
            <a:off x="8273949" y="3836769"/>
            <a:ext cx="1573793"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p>
            <a:pPr algn="ctr"/>
            <a:r>
              <a:rPr lang="fr-FR" sz="1600" b="1" dirty="0">
                <a:solidFill>
                  <a:srgbClr val="00497E"/>
                </a:solidFill>
                <a:latin typeface="Arial" panose="020B0604020202020204" pitchFamily="34" charset="0"/>
                <a:cs typeface="Arial" panose="020B0604020202020204" pitchFamily="34" charset="0"/>
              </a:rPr>
              <a:t>Coup</a:t>
            </a:r>
          </a:p>
        </p:txBody>
      </p:sp>
      <p:pic>
        <p:nvPicPr>
          <p:cNvPr id="15" name="Picture 20">
            <a:extLst>
              <a:ext uri="{FF2B5EF4-FFF2-40B4-BE49-F238E27FC236}">
                <a16:creationId xmlns:a16="http://schemas.microsoft.com/office/drawing/2014/main" id="{D9C135E5-620D-A1F3-6127-195BF06F4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553" y="2263258"/>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Combat">
            <a:extLst>
              <a:ext uri="{FF2B5EF4-FFF2-40B4-BE49-F238E27FC236}">
                <a16:creationId xmlns:a16="http://schemas.microsoft.com/office/drawing/2014/main" id="{90A0CA67-DBE1-8F3E-7B52-980CB4E981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742" y="2263258"/>
            <a:ext cx="1476000" cy="14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98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anim calcmode="lin" valueType="num">
                                      <p:cBhvr>
                                        <p:cTn id="31" dur="500" fill="hold"/>
                                        <p:tgtEl>
                                          <p:spTgt spid="30"/>
                                        </p:tgtEl>
                                        <p:attrNameLst>
                                          <p:attrName>ppt_x</p:attrName>
                                        </p:attrNameLst>
                                      </p:cBhvr>
                                      <p:tavLst>
                                        <p:tav tm="0">
                                          <p:val>
                                            <p:strVal val="#ppt_x"/>
                                          </p:val>
                                        </p:tav>
                                        <p:tav tm="100000">
                                          <p:val>
                                            <p:strVal val="#ppt_x"/>
                                          </p:val>
                                        </p:tav>
                                      </p:tavLst>
                                    </p:anim>
                                    <p:anim calcmode="lin" valueType="num">
                                      <p:cBhvr>
                                        <p:cTn id="3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D29C07A-1AE7-CA4E-788A-8A8F31AB34A7}"/>
              </a:ext>
            </a:extLst>
          </p:cNvPr>
          <p:cNvSpPr>
            <a:spLocks noGrp="1"/>
          </p:cNvSpPr>
          <p:nvPr>
            <p:ph type="body" sz="quarter" idx="10"/>
          </p:nvPr>
        </p:nvSpPr>
        <p:spPr>
          <a:xfrm>
            <a:off x="450001" y="340272"/>
            <a:ext cx="4664924" cy="367005"/>
          </a:xfrm>
        </p:spPr>
        <p:txBody>
          <a:bodyPr/>
          <a:lstStyle/>
          <a:p>
            <a:r>
              <a:rPr lang="fr-FR" dirty="0"/>
              <a:t>LES TRAUMATISMES</a:t>
            </a:r>
          </a:p>
        </p:txBody>
      </p:sp>
      <p:sp>
        <p:nvSpPr>
          <p:cNvPr id="3" name="Rectangle : coins arrondis 2">
            <a:extLst>
              <a:ext uri="{FF2B5EF4-FFF2-40B4-BE49-F238E27FC236}">
                <a16:creationId xmlns:a16="http://schemas.microsoft.com/office/drawing/2014/main" id="{8BECC919-CC09-39C0-3158-301E17057E6C}"/>
              </a:ext>
            </a:extLst>
          </p:cNvPr>
          <p:cNvSpPr/>
          <p:nvPr/>
        </p:nvSpPr>
        <p:spPr>
          <a:xfrm>
            <a:off x="1794005" y="2891700"/>
            <a:ext cx="8603990" cy="1074599"/>
          </a:xfrm>
          <a:prstGeom prst="roundRect">
            <a:avLst>
              <a:gd name="adj" fmla="val 10607"/>
            </a:avLst>
          </a:prstGeom>
          <a:solidFill>
            <a:srgbClr val="FFEF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FR" sz="2000" dirty="0">
                <a:solidFill>
                  <a:srgbClr val="00497E"/>
                </a:solidFill>
                <a:latin typeface="Arial" panose="020B0604020202020204" pitchFamily="34" charset="0"/>
                <a:cs typeface="Arial" panose="020B0604020202020204" pitchFamily="34" charset="0"/>
              </a:rPr>
              <a:t>Un traumatisme peut entraîner des </a:t>
            </a:r>
            <a:r>
              <a:rPr lang="fr-FR" sz="2000" b="1" dirty="0">
                <a:solidFill>
                  <a:srgbClr val="C00000"/>
                </a:solidFill>
                <a:latin typeface="Arial" panose="020B0604020202020204" pitchFamily="34" charset="0"/>
                <a:cs typeface="Arial" panose="020B0604020202020204" pitchFamily="34" charset="0"/>
              </a:rPr>
              <a:t>complications neurologiques </a:t>
            </a:r>
            <a:r>
              <a:rPr lang="fr-FR" sz="1400" i="1" dirty="0">
                <a:solidFill>
                  <a:srgbClr val="00497E"/>
                </a:solidFill>
                <a:latin typeface="Arial" panose="020B0604020202020204" pitchFamily="34" charset="0"/>
                <a:cs typeface="Arial" panose="020B0604020202020204" pitchFamily="34" charset="0"/>
              </a:rPr>
              <a:t>(paralysie, trouble de la conscience ou perte de connaissance)</a:t>
            </a:r>
            <a:r>
              <a:rPr lang="fr-FR" sz="2000" dirty="0">
                <a:solidFill>
                  <a:srgbClr val="00497E"/>
                </a:solidFill>
                <a:latin typeface="Arial" panose="020B0604020202020204" pitchFamily="34" charset="0"/>
                <a:cs typeface="Arial" panose="020B0604020202020204" pitchFamily="34" charset="0"/>
              </a:rPr>
              <a:t>, </a:t>
            </a:r>
            <a:br>
              <a:rPr lang="fr-FR" sz="2000" dirty="0">
                <a:solidFill>
                  <a:srgbClr val="00497E"/>
                </a:solidFill>
                <a:latin typeface="Arial" panose="020B0604020202020204" pitchFamily="34" charset="0"/>
                <a:cs typeface="Arial" panose="020B0604020202020204" pitchFamily="34" charset="0"/>
              </a:rPr>
            </a:br>
            <a:r>
              <a:rPr lang="fr-FR" sz="2000" b="1" dirty="0">
                <a:solidFill>
                  <a:srgbClr val="C00000"/>
                </a:solidFill>
                <a:latin typeface="Arial" panose="020B0604020202020204" pitchFamily="34" charset="0"/>
                <a:cs typeface="Arial" panose="020B0604020202020204" pitchFamily="34" charset="0"/>
              </a:rPr>
              <a:t>respiratoires</a:t>
            </a:r>
            <a:r>
              <a:rPr lang="fr-FR" sz="2000" dirty="0">
                <a:solidFill>
                  <a:srgbClr val="00497E"/>
                </a:solidFill>
                <a:latin typeface="Arial" panose="020B0604020202020204" pitchFamily="34" charset="0"/>
                <a:cs typeface="Arial" panose="020B0604020202020204" pitchFamily="34" charset="0"/>
              </a:rPr>
              <a:t> </a:t>
            </a:r>
            <a:r>
              <a:rPr lang="fr-FR" sz="1400" i="1" dirty="0">
                <a:solidFill>
                  <a:srgbClr val="00497E"/>
                </a:solidFill>
                <a:latin typeface="Arial" panose="020B0604020202020204" pitchFamily="34" charset="0"/>
                <a:cs typeface="Arial" panose="020B0604020202020204" pitchFamily="34" charset="0"/>
              </a:rPr>
              <a:t>(gêne ou détresse) </a:t>
            </a:r>
            <a:r>
              <a:rPr lang="fr-FR" sz="2000" dirty="0">
                <a:solidFill>
                  <a:srgbClr val="00497E"/>
                </a:solidFill>
                <a:latin typeface="Arial" panose="020B0604020202020204" pitchFamily="34" charset="0"/>
                <a:cs typeface="Arial" panose="020B0604020202020204" pitchFamily="34" charset="0"/>
              </a:rPr>
              <a:t>ou </a:t>
            </a:r>
            <a:r>
              <a:rPr lang="fr-FR" sz="2000" b="1" dirty="0">
                <a:solidFill>
                  <a:srgbClr val="C00000"/>
                </a:solidFill>
                <a:latin typeface="Arial" panose="020B0604020202020204" pitchFamily="34" charset="0"/>
                <a:cs typeface="Arial" panose="020B0604020202020204" pitchFamily="34" charset="0"/>
              </a:rPr>
              <a:t>circulatoires</a:t>
            </a:r>
            <a:r>
              <a:rPr lang="fr-FR" sz="2000" dirty="0">
                <a:solidFill>
                  <a:srgbClr val="00497E"/>
                </a:solidFill>
                <a:latin typeface="Arial" panose="020B0604020202020204" pitchFamily="34" charset="0"/>
                <a:cs typeface="Arial" panose="020B0604020202020204" pitchFamily="34" charset="0"/>
              </a:rPr>
              <a:t> </a:t>
            </a:r>
            <a:r>
              <a:rPr lang="fr-FR" sz="1400" i="1" dirty="0">
                <a:solidFill>
                  <a:srgbClr val="00497E"/>
                </a:solidFill>
                <a:latin typeface="Arial" panose="020B0604020202020204" pitchFamily="34" charset="0"/>
                <a:cs typeface="Arial" panose="020B0604020202020204" pitchFamily="34" charset="0"/>
              </a:rPr>
              <a:t>(détresse)</a:t>
            </a:r>
            <a:r>
              <a:rPr lang="fr-FR" sz="2000" dirty="0">
                <a:solidFill>
                  <a:srgbClr val="00497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7760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806355D-C86F-07FC-DBF1-DF13731F7866}"/>
              </a:ext>
            </a:extLst>
          </p:cNvPr>
          <p:cNvSpPr>
            <a:spLocks noGrp="1"/>
          </p:cNvSpPr>
          <p:nvPr>
            <p:ph type="body" sz="quarter" idx="10"/>
          </p:nvPr>
        </p:nvSpPr>
        <p:spPr/>
        <p:txBody>
          <a:bodyPr/>
          <a:lstStyle/>
          <a:p>
            <a:r>
              <a:rPr lang="fr-FR" dirty="0"/>
              <a:t>LES TRAUMATISMES</a:t>
            </a:r>
          </a:p>
        </p:txBody>
      </p:sp>
      <p:sp>
        <p:nvSpPr>
          <p:cNvPr id="4" name="ZoneTexte 3">
            <a:extLst>
              <a:ext uri="{FF2B5EF4-FFF2-40B4-BE49-F238E27FC236}">
                <a16:creationId xmlns:a16="http://schemas.microsoft.com/office/drawing/2014/main" id="{63DDAC9B-C2B3-25C3-941F-1BF2527D9B6E}"/>
              </a:ext>
            </a:extLst>
          </p:cNvPr>
          <p:cNvSpPr txBox="1"/>
          <p:nvPr/>
        </p:nvSpPr>
        <p:spPr>
          <a:xfrm>
            <a:off x="7604166" y="3921461"/>
            <a:ext cx="3202024" cy="1077218"/>
          </a:xfrm>
          <a:prstGeom prst="rect">
            <a:avLst/>
          </a:prstGeom>
          <a:noFill/>
        </p:spPr>
        <p:txBody>
          <a:bodyPr wrap="square">
            <a:spAutoFit/>
          </a:bodyPr>
          <a:lstStyle>
            <a:defPPr>
              <a:defRPr lang="fr-FR"/>
            </a:defPPr>
            <a:lvl1pPr algn="just">
              <a:defRPr sz="1600">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Lorsque la douleur se situe au niveau de la colonne vertébrale une atteinte de la moelle épinière est possible.</a:t>
            </a:r>
          </a:p>
        </p:txBody>
      </p:sp>
      <p:grpSp>
        <p:nvGrpSpPr>
          <p:cNvPr id="5" name="Groupe 4">
            <a:extLst>
              <a:ext uri="{FF2B5EF4-FFF2-40B4-BE49-F238E27FC236}">
                <a16:creationId xmlns:a16="http://schemas.microsoft.com/office/drawing/2014/main" id="{62B1C441-6C6D-4F60-FD52-25B7BDE8DF3D}"/>
              </a:ext>
            </a:extLst>
          </p:cNvPr>
          <p:cNvGrpSpPr>
            <a:grpSpLocks noChangeAspect="1"/>
          </p:cNvGrpSpPr>
          <p:nvPr/>
        </p:nvGrpSpPr>
        <p:grpSpPr>
          <a:xfrm>
            <a:off x="9354599" y="1910249"/>
            <a:ext cx="1423735" cy="1936309"/>
            <a:chOff x="9255642" y="2175590"/>
            <a:chExt cx="1195652" cy="1626109"/>
          </a:xfrm>
        </p:grpSpPr>
        <p:pic>
          <p:nvPicPr>
            <p:cNvPr id="6" name="Image 5">
              <a:extLst>
                <a:ext uri="{FF2B5EF4-FFF2-40B4-BE49-F238E27FC236}">
                  <a16:creationId xmlns:a16="http://schemas.microsoft.com/office/drawing/2014/main" id="{77A99B25-CEAC-A050-F52D-3696C3C4151E}"/>
                </a:ext>
              </a:extLst>
            </p:cNvPr>
            <p:cNvPicPr>
              <a:picLocks noChangeAspect="1"/>
            </p:cNvPicPr>
            <p:nvPr/>
          </p:nvPicPr>
          <p:blipFill rotWithShape="1">
            <a:blip r:embed="rId3">
              <a:extLst>
                <a:ext uri="{28A0092B-C50C-407E-A947-70E740481C1C}">
                  <a14:useLocalDpi xmlns:a14="http://schemas.microsoft.com/office/drawing/2010/main" val="0"/>
                </a:ext>
              </a:extLst>
            </a:blip>
            <a:srcRect l="25286" t="21225" r="45264" b="15447"/>
            <a:stretch/>
          </p:blipFill>
          <p:spPr>
            <a:xfrm>
              <a:off x="9255642" y="2175590"/>
              <a:ext cx="1195652" cy="1446224"/>
            </a:xfrm>
            <a:prstGeom prst="rect">
              <a:avLst/>
            </a:prstGeom>
          </p:spPr>
        </p:pic>
        <p:sp>
          <p:nvSpPr>
            <p:cNvPr id="7" name="ZoneTexte 6">
              <a:extLst>
                <a:ext uri="{FF2B5EF4-FFF2-40B4-BE49-F238E27FC236}">
                  <a16:creationId xmlns:a16="http://schemas.microsoft.com/office/drawing/2014/main" id="{EEE14740-CB9F-817A-8F3A-E6C02DF4AE63}"/>
                </a:ext>
              </a:extLst>
            </p:cNvPr>
            <p:cNvSpPr txBox="1"/>
            <p:nvPr/>
          </p:nvSpPr>
          <p:spPr>
            <a:xfrm>
              <a:off x="9674066" y="3517382"/>
              <a:ext cx="520843" cy="284317"/>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Dos</a:t>
              </a:r>
              <a:endParaRPr lang="fr-FR" sz="1600" dirty="0"/>
            </a:p>
          </p:txBody>
        </p:sp>
      </p:grpSp>
      <p:grpSp>
        <p:nvGrpSpPr>
          <p:cNvPr id="8" name="Groupe 7">
            <a:extLst>
              <a:ext uri="{FF2B5EF4-FFF2-40B4-BE49-F238E27FC236}">
                <a16:creationId xmlns:a16="http://schemas.microsoft.com/office/drawing/2014/main" id="{64329A05-CBE1-C667-6297-32AFD4952864}"/>
              </a:ext>
            </a:extLst>
          </p:cNvPr>
          <p:cNvGrpSpPr>
            <a:grpSpLocks noChangeAspect="1"/>
          </p:cNvGrpSpPr>
          <p:nvPr/>
        </p:nvGrpSpPr>
        <p:grpSpPr>
          <a:xfrm>
            <a:off x="7550446" y="1910249"/>
            <a:ext cx="1401193" cy="1916171"/>
            <a:chOff x="8430842" y="2539495"/>
            <a:chExt cx="817173" cy="1117507"/>
          </a:xfrm>
        </p:grpSpPr>
        <p:pic>
          <p:nvPicPr>
            <p:cNvPr id="9" name="Image 8">
              <a:extLst>
                <a:ext uri="{FF2B5EF4-FFF2-40B4-BE49-F238E27FC236}">
                  <a16:creationId xmlns:a16="http://schemas.microsoft.com/office/drawing/2014/main" id="{226A74AB-A50C-0AFA-3226-032188F9FF0A}"/>
                </a:ext>
              </a:extLst>
            </p:cNvPr>
            <p:cNvPicPr>
              <a:picLocks noChangeAspect="1"/>
            </p:cNvPicPr>
            <p:nvPr/>
          </p:nvPicPr>
          <p:blipFill rotWithShape="1">
            <a:blip r:embed="rId4">
              <a:extLst>
                <a:ext uri="{28A0092B-C50C-407E-A947-70E740481C1C}">
                  <a14:useLocalDpi xmlns:a14="http://schemas.microsoft.com/office/drawing/2010/main" val="0"/>
                </a:ext>
              </a:extLst>
            </a:blip>
            <a:srcRect l="47763" t="31250" r="32047" b="29219"/>
            <a:stretch/>
          </p:blipFill>
          <p:spPr>
            <a:xfrm>
              <a:off x="8430842" y="2539495"/>
              <a:ext cx="817173" cy="900000"/>
            </a:xfrm>
            <a:prstGeom prst="rect">
              <a:avLst/>
            </a:prstGeom>
          </p:spPr>
        </p:pic>
        <p:sp>
          <p:nvSpPr>
            <p:cNvPr id="10" name="ZoneTexte 9">
              <a:extLst>
                <a:ext uri="{FF2B5EF4-FFF2-40B4-BE49-F238E27FC236}">
                  <a16:creationId xmlns:a16="http://schemas.microsoft.com/office/drawing/2014/main" id="{190A5C5B-747A-772A-D9E5-F7228C715763}"/>
                </a:ext>
              </a:extLst>
            </p:cNvPr>
            <p:cNvSpPr txBox="1"/>
            <p:nvPr/>
          </p:nvSpPr>
          <p:spPr>
            <a:xfrm>
              <a:off x="8598969" y="3459558"/>
              <a:ext cx="480917" cy="197444"/>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Nuque</a:t>
              </a:r>
              <a:endParaRPr lang="fr-FR" sz="1600" dirty="0"/>
            </a:p>
          </p:txBody>
        </p:sp>
      </p:grpSp>
      <p:sp>
        <p:nvSpPr>
          <p:cNvPr id="11" name="ZoneTexte 10">
            <a:extLst>
              <a:ext uri="{FF2B5EF4-FFF2-40B4-BE49-F238E27FC236}">
                <a16:creationId xmlns:a16="http://schemas.microsoft.com/office/drawing/2014/main" id="{7CD7C3E1-8EF2-9004-4287-BBBAC37D3E28}"/>
              </a:ext>
            </a:extLst>
          </p:cNvPr>
          <p:cNvSpPr txBox="1"/>
          <p:nvPr/>
        </p:nvSpPr>
        <p:spPr>
          <a:xfrm>
            <a:off x="1430093" y="3921461"/>
            <a:ext cx="4295124" cy="1323439"/>
          </a:xfrm>
          <a:prstGeom prst="rect">
            <a:avLst/>
          </a:prstGeom>
          <a:noFill/>
        </p:spPr>
        <p:txBody>
          <a:bodyPr wrap="square">
            <a:spAutoFit/>
          </a:bodyPr>
          <a:lstStyle/>
          <a:p>
            <a:r>
              <a:rPr lang="fr-FR" sz="1600" dirty="0">
                <a:solidFill>
                  <a:srgbClr val="00497E"/>
                </a:solidFill>
                <a:latin typeface="Arial" panose="020B0604020202020204" pitchFamily="34" charset="0"/>
                <a:cs typeface="Arial" panose="020B0604020202020204" pitchFamily="34" charset="0"/>
              </a:rPr>
              <a:t>Une atteinte des organes interne est possible et peut se révéler par d’autres signes : </a:t>
            </a:r>
          </a:p>
          <a:p>
            <a:r>
              <a:rPr lang="fr-FR" sz="1600" b="1" dirty="0">
                <a:solidFill>
                  <a:srgbClr val="BA242C"/>
                </a:solidFill>
                <a:latin typeface="Arial" panose="020B0604020202020204" pitchFamily="34" charset="0"/>
                <a:cs typeface="Arial" panose="020B0604020202020204" pitchFamily="34" charset="0"/>
              </a:rPr>
              <a:t>perte de connaissance, maux de tête persistants, vomissements, agitation, somnolence, douleur abdominale…</a:t>
            </a:r>
          </a:p>
        </p:txBody>
      </p:sp>
      <p:grpSp>
        <p:nvGrpSpPr>
          <p:cNvPr id="12" name="Groupe 11">
            <a:extLst>
              <a:ext uri="{FF2B5EF4-FFF2-40B4-BE49-F238E27FC236}">
                <a16:creationId xmlns:a16="http://schemas.microsoft.com/office/drawing/2014/main" id="{9CB8CC13-06D4-C306-34C4-D5819B16999F}"/>
              </a:ext>
            </a:extLst>
          </p:cNvPr>
          <p:cNvGrpSpPr>
            <a:grpSpLocks noChangeAspect="1"/>
          </p:cNvGrpSpPr>
          <p:nvPr/>
        </p:nvGrpSpPr>
        <p:grpSpPr>
          <a:xfrm>
            <a:off x="1430093" y="2123075"/>
            <a:ext cx="1235453" cy="1581913"/>
            <a:chOff x="65748" y="1377982"/>
            <a:chExt cx="900000" cy="1152388"/>
          </a:xfrm>
        </p:grpSpPr>
        <p:pic>
          <p:nvPicPr>
            <p:cNvPr id="13" name="Picture 6" descr="mal de crâne ">
              <a:extLst>
                <a:ext uri="{FF2B5EF4-FFF2-40B4-BE49-F238E27FC236}">
                  <a16:creationId xmlns:a16="http://schemas.microsoft.com/office/drawing/2014/main" id="{3D678D83-6A94-A563-8EF8-AB93889E1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8" y="1377982"/>
              <a:ext cx="900000" cy="90000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19373A6-7E52-E143-3343-8DE6A2CBEF2D}"/>
                </a:ext>
              </a:extLst>
            </p:cNvPr>
            <p:cNvSpPr txBox="1"/>
            <p:nvPr/>
          </p:nvSpPr>
          <p:spPr>
            <a:xfrm>
              <a:off x="245125" y="2283741"/>
              <a:ext cx="541245" cy="246629"/>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Tête</a:t>
              </a:r>
              <a:endParaRPr lang="fr-FR" sz="1600" dirty="0"/>
            </a:p>
          </p:txBody>
        </p:sp>
      </p:grpSp>
      <p:grpSp>
        <p:nvGrpSpPr>
          <p:cNvPr id="15" name="Groupe 14">
            <a:extLst>
              <a:ext uri="{FF2B5EF4-FFF2-40B4-BE49-F238E27FC236}">
                <a16:creationId xmlns:a16="http://schemas.microsoft.com/office/drawing/2014/main" id="{3054FCFD-2773-EE82-5089-92E1D4D9A3A4}"/>
              </a:ext>
            </a:extLst>
          </p:cNvPr>
          <p:cNvGrpSpPr>
            <a:grpSpLocks noChangeAspect="1"/>
          </p:cNvGrpSpPr>
          <p:nvPr/>
        </p:nvGrpSpPr>
        <p:grpSpPr>
          <a:xfrm>
            <a:off x="2793720" y="2126813"/>
            <a:ext cx="1520117" cy="1574437"/>
            <a:chOff x="912656" y="1403362"/>
            <a:chExt cx="1107371" cy="1146942"/>
          </a:xfrm>
        </p:grpSpPr>
        <p:pic>
          <p:nvPicPr>
            <p:cNvPr id="16" name="Picture 12">
              <a:extLst>
                <a:ext uri="{FF2B5EF4-FFF2-40B4-BE49-F238E27FC236}">
                  <a16:creationId xmlns:a16="http://schemas.microsoft.com/office/drawing/2014/main" id="{BAB5177A-DA88-01D5-ADCB-E2C64E4CB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341" y="1403362"/>
              <a:ext cx="900000" cy="900001"/>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F9BCFC66-36C7-6BF6-B585-8B0C9FB2B812}"/>
                </a:ext>
              </a:extLst>
            </p:cNvPr>
            <p:cNvSpPr txBox="1"/>
            <p:nvPr/>
          </p:nvSpPr>
          <p:spPr>
            <a:xfrm>
              <a:off x="912656" y="2303675"/>
              <a:ext cx="1107371" cy="246629"/>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abdomen</a:t>
              </a:r>
              <a:endParaRPr lang="fr-FR" sz="1600" dirty="0"/>
            </a:p>
          </p:txBody>
        </p:sp>
      </p:grpSp>
      <p:grpSp>
        <p:nvGrpSpPr>
          <p:cNvPr id="18" name="Groupe 17">
            <a:extLst>
              <a:ext uri="{FF2B5EF4-FFF2-40B4-BE49-F238E27FC236}">
                <a16:creationId xmlns:a16="http://schemas.microsoft.com/office/drawing/2014/main" id="{6166A75D-23A0-8E51-33B0-1BAE89C79AD5}"/>
              </a:ext>
            </a:extLst>
          </p:cNvPr>
          <p:cNvGrpSpPr>
            <a:grpSpLocks noChangeAspect="1"/>
          </p:cNvGrpSpPr>
          <p:nvPr/>
        </p:nvGrpSpPr>
        <p:grpSpPr>
          <a:xfrm>
            <a:off x="4442010" y="2109099"/>
            <a:ext cx="1233040" cy="1609867"/>
            <a:chOff x="399463" y="3086640"/>
            <a:chExt cx="898242" cy="1172752"/>
          </a:xfrm>
        </p:grpSpPr>
        <p:pic>
          <p:nvPicPr>
            <p:cNvPr id="19" name="Image 18">
              <a:extLst>
                <a:ext uri="{FF2B5EF4-FFF2-40B4-BE49-F238E27FC236}">
                  <a16:creationId xmlns:a16="http://schemas.microsoft.com/office/drawing/2014/main" id="{FCC1556C-4E3C-82FA-0C08-783D748088B6}"/>
                </a:ext>
              </a:extLst>
            </p:cNvPr>
            <p:cNvPicPr>
              <a:picLocks noChangeAspect="1"/>
            </p:cNvPicPr>
            <p:nvPr/>
          </p:nvPicPr>
          <p:blipFill rotWithShape="1">
            <a:blip r:embed="rId7">
              <a:extLst>
                <a:ext uri="{28A0092B-C50C-407E-A947-70E740481C1C}">
                  <a14:useLocalDpi xmlns:a14="http://schemas.microsoft.com/office/drawing/2010/main" val="0"/>
                </a:ext>
              </a:extLst>
            </a:blip>
            <a:srcRect l="4537" t="11310" r="73730" b="50000"/>
            <a:stretch/>
          </p:blipFill>
          <p:spPr>
            <a:xfrm>
              <a:off x="399463" y="3086640"/>
              <a:ext cx="898242" cy="900001"/>
            </a:xfrm>
            <a:prstGeom prst="rect">
              <a:avLst/>
            </a:prstGeom>
          </p:spPr>
        </p:pic>
        <p:sp>
          <p:nvSpPr>
            <p:cNvPr id="20" name="ZoneTexte 19">
              <a:extLst>
                <a:ext uri="{FF2B5EF4-FFF2-40B4-BE49-F238E27FC236}">
                  <a16:creationId xmlns:a16="http://schemas.microsoft.com/office/drawing/2014/main" id="{8E774171-8BDA-F8C0-9FDD-F2F356CC25A5}"/>
                </a:ext>
              </a:extLst>
            </p:cNvPr>
            <p:cNvSpPr txBox="1"/>
            <p:nvPr/>
          </p:nvSpPr>
          <p:spPr>
            <a:xfrm>
              <a:off x="399464" y="4012763"/>
              <a:ext cx="898241" cy="246629"/>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Thorax</a:t>
              </a:r>
              <a:endParaRPr lang="fr-FR" sz="1600" dirty="0"/>
            </a:p>
          </p:txBody>
        </p:sp>
      </p:grpSp>
      <p:cxnSp>
        <p:nvCxnSpPr>
          <p:cNvPr id="21" name="Connecteur droit 20">
            <a:extLst>
              <a:ext uri="{FF2B5EF4-FFF2-40B4-BE49-F238E27FC236}">
                <a16:creationId xmlns:a16="http://schemas.microsoft.com/office/drawing/2014/main" id="{AAF9AB03-D7EF-6C4C-D592-7F7306CEEAD2}"/>
              </a:ext>
            </a:extLst>
          </p:cNvPr>
          <p:cNvCxnSpPr>
            <a:cxnSpLocks/>
          </p:cNvCxnSpPr>
          <p:nvPr/>
        </p:nvCxnSpPr>
        <p:spPr>
          <a:xfrm>
            <a:off x="6738854" y="1963479"/>
            <a:ext cx="0" cy="32814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38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6EDF958-570E-29EB-B106-24F26537752D}"/>
              </a:ext>
            </a:extLst>
          </p:cNvPr>
          <p:cNvSpPr>
            <a:spLocks noGrp="1"/>
          </p:cNvSpPr>
          <p:nvPr>
            <p:ph type="body" sz="quarter" idx="10"/>
          </p:nvPr>
        </p:nvSpPr>
        <p:spPr/>
        <p:txBody>
          <a:bodyPr/>
          <a:lstStyle/>
          <a:p>
            <a:r>
              <a:rPr lang="fr-FR" dirty="0"/>
              <a:t>LES TRAUMATISMES</a:t>
            </a:r>
          </a:p>
        </p:txBody>
      </p:sp>
      <p:sp>
        <p:nvSpPr>
          <p:cNvPr id="4" name="Rectangle : coins arrondis 3">
            <a:extLst>
              <a:ext uri="{FF2B5EF4-FFF2-40B4-BE49-F238E27FC236}">
                <a16:creationId xmlns:a16="http://schemas.microsoft.com/office/drawing/2014/main" id="{E8FDDC57-7D89-0E01-75A9-2F5F15E4C352}"/>
              </a:ext>
            </a:extLst>
          </p:cNvPr>
          <p:cNvSpPr/>
          <p:nvPr/>
        </p:nvSpPr>
        <p:spPr>
          <a:xfrm>
            <a:off x="2726197" y="1378084"/>
            <a:ext cx="6252730" cy="418644"/>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fr-FR" sz="1600" b="1" u="sng" dirty="0">
                <a:solidFill>
                  <a:srgbClr val="C00000"/>
                </a:solidFill>
                <a:latin typeface="Arial" panose="020B0604020202020204" pitchFamily="34" charset="0"/>
                <a:cs typeface="Arial" panose="020B0604020202020204" pitchFamily="34" charset="0"/>
              </a:rPr>
              <a:t>Principe d’action :</a:t>
            </a:r>
            <a:r>
              <a:rPr lang="fr-FR" sz="1600" b="1" dirty="0">
                <a:solidFill>
                  <a:srgbClr val="C00000"/>
                </a:solidFill>
                <a:latin typeface="Arial" panose="020B0604020202020204" pitchFamily="34" charset="0"/>
                <a:cs typeface="Arial" panose="020B0604020202020204" pitchFamily="34" charset="0"/>
              </a:rPr>
              <a:t> </a:t>
            </a:r>
            <a:r>
              <a:rPr lang="fr-FR" sz="1600" dirty="0">
                <a:solidFill>
                  <a:srgbClr val="C00000"/>
                </a:solidFill>
                <a:latin typeface="Arial" panose="020B0604020202020204" pitchFamily="34" charset="0"/>
                <a:cs typeface="Arial" panose="020B0604020202020204" pitchFamily="34" charset="0"/>
              </a:rPr>
              <a:t>Le sauveteur ne doit pas mobiliser la victime.</a:t>
            </a:r>
            <a:endParaRPr lang="fr-FR" sz="1600" b="1" u="sng" dirty="0">
              <a:solidFill>
                <a:srgbClr val="C00000"/>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4BBFC2E4-3E95-BFF8-6F16-CC5AD32DDCBF}"/>
              </a:ext>
            </a:extLst>
          </p:cNvPr>
          <p:cNvSpPr txBox="1"/>
          <p:nvPr/>
        </p:nvSpPr>
        <p:spPr>
          <a:xfrm>
            <a:off x="136416" y="3074454"/>
            <a:ext cx="2025537" cy="646331"/>
          </a:xfrm>
          <a:prstGeom prst="rect">
            <a:avLst/>
          </a:prstGeom>
          <a:noFill/>
        </p:spPr>
        <p:txBody>
          <a:bodyPr wrap="square">
            <a:spAutoFit/>
          </a:bodyPr>
          <a:lstStyle/>
          <a:p>
            <a:pPr algn="ctr"/>
            <a:r>
              <a:rPr lang="fr-FR" sz="1200" dirty="0">
                <a:solidFill>
                  <a:srgbClr val="00497E"/>
                </a:solidFill>
                <a:latin typeface="Arial" panose="020B0604020202020204" pitchFamily="34" charset="0"/>
                <a:cs typeface="Arial" panose="020B0604020202020204" pitchFamily="34" charset="0"/>
              </a:rPr>
              <a:t>Gestes de secours  adaptés à la perte </a:t>
            </a:r>
            <a:br>
              <a:rPr lang="fr-FR" sz="1200" dirty="0">
                <a:solidFill>
                  <a:srgbClr val="00497E"/>
                </a:solidFill>
                <a:latin typeface="Arial" panose="020B0604020202020204" pitchFamily="34" charset="0"/>
                <a:cs typeface="Arial" panose="020B0604020202020204" pitchFamily="34" charset="0"/>
              </a:rPr>
            </a:br>
            <a:r>
              <a:rPr lang="fr-FR" sz="1200" dirty="0">
                <a:solidFill>
                  <a:srgbClr val="00497E"/>
                </a:solidFill>
                <a:latin typeface="Arial" panose="020B0604020202020204" pitchFamily="34" charset="0"/>
                <a:cs typeface="Arial" panose="020B0604020202020204" pitchFamily="34" charset="0"/>
              </a:rPr>
              <a:t>de connaissance.</a:t>
            </a:r>
          </a:p>
        </p:txBody>
      </p:sp>
      <p:sp>
        <p:nvSpPr>
          <p:cNvPr id="6" name="Rectangle : coins arrondis 5">
            <a:extLst>
              <a:ext uri="{FF2B5EF4-FFF2-40B4-BE49-F238E27FC236}">
                <a16:creationId xmlns:a16="http://schemas.microsoft.com/office/drawing/2014/main" id="{32DF029B-059C-D397-9C27-5116C6252798}"/>
              </a:ext>
            </a:extLst>
          </p:cNvPr>
          <p:cNvSpPr/>
          <p:nvPr/>
        </p:nvSpPr>
        <p:spPr>
          <a:xfrm>
            <a:off x="201816" y="2244834"/>
            <a:ext cx="1908000" cy="339843"/>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inconsciente</a:t>
            </a:r>
          </a:p>
        </p:txBody>
      </p:sp>
      <p:sp>
        <p:nvSpPr>
          <p:cNvPr id="7" name="Rectangle : coins arrondis 6">
            <a:extLst>
              <a:ext uri="{FF2B5EF4-FFF2-40B4-BE49-F238E27FC236}">
                <a16:creationId xmlns:a16="http://schemas.microsoft.com/office/drawing/2014/main" id="{3F771AF2-AB05-28CF-8F97-9489EEC74E85}"/>
              </a:ext>
            </a:extLst>
          </p:cNvPr>
          <p:cNvSpPr/>
          <p:nvPr/>
        </p:nvSpPr>
        <p:spPr>
          <a:xfrm>
            <a:off x="2585939" y="2244834"/>
            <a:ext cx="2605059" cy="515381"/>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consciente qui présente immédiatement des signes</a:t>
            </a:r>
          </a:p>
        </p:txBody>
      </p:sp>
      <p:sp>
        <p:nvSpPr>
          <p:cNvPr id="8" name="ZoneTexte 7">
            <a:extLst>
              <a:ext uri="{FF2B5EF4-FFF2-40B4-BE49-F238E27FC236}">
                <a16:creationId xmlns:a16="http://schemas.microsoft.com/office/drawing/2014/main" id="{EA4DE8ED-77F2-E286-54F3-E63B5C1AAD8E}"/>
              </a:ext>
            </a:extLst>
          </p:cNvPr>
          <p:cNvSpPr txBox="1"/>
          <p:nvPr/>
        </p:nvSpPr>
        <p:spPr>
          <a:xfrm>
            <a:off x="2836447" y="3140612"/>
            <a:ext cx="2520000" cy="276999"/>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Ne pas mobiliser la partie atteinte.</a:t>
            </a:r>
          </a:p>
        </p:txBody>
      </p:sp>
      <p:sp>
        <p:nvSpPr>
          <p:cNvPr id="9" name="ZoneTexte 8">
            <a:extLst>
              <a:ext uri="{FF2B5EF4-FFF2-40B4-BE49-F238E27FC236}">
                <a16:creationId xmlns:a16="http://schemas.microsoft.com/office/drawing/2014/main" id="{A543FC58-D81E-BED3-6E0E-D832F68560D6}"/>
              </a:ext>
            </a:extLst>
          </p:cNvPr>
          <p:cNvSpPr txBox="1"/>
          <p:nvPr/>
        </p:nvSpPr>
        <p:spPr>
          <a:xfrm>
            <a:off x="2836447" y="3837998"/>
            <a:ext cx="2520000" cy="276999"/>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dirty="0">
                <a:solidFill>
                  <a:srgbClr val="00497E"/>
                </a:solidFill>
              </a:rPr>
              <a:t>Alerter les secours.</a:t>
            </a:r>
          </a:p>
        </p:txBody>
      </p:sp>
      <p:sp>
        <p:nvSpPr>
          <p:cNvPr id="10" name="ZoneTexte 9">
            <a:extLst>
              <a:ext uri="{FF2B5EF4-FFF2-40B4-BE49-F238E27FC236}">
                <a16:creationId xmlns:a16="http://schemas.microsoft.com/office/drawing/2014/main" id="{8FE3B57F-7BDD-1BD0-193D-632AD86A6343}"/>
              </a:ext>
            </a:extLst>
          </p:cNvPr>
          <p:cNvSpPr txBox="1"/>
          <p:nvPr/>
        </p:nvSpPr>
        <p:spPr>
          <a:xfrm>
            <a:off x="2836447" y="4557657"/>
            <a:ext cx="2520000" cy="276999"/>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Protéger des intempéries.</a:t>
            </a:r>
          </a:p>
        </p:txBody>
      </p:sp>
      <p:pic>
        <p:nvPicPr>
          <p:cNvPr id="11" name="Picture 4" descr="Vecteur panneau d'arrêt rouge isolé. arrêter les signes de la main">
            <a:extLst>
              <a:ext uri="{FF2B5EF4-FFF2-40B4-BE49-F238E27FC236}">
                <a16:creationId xmlns:a16="http://schemas.microsoft.com/office/drawing/2014/main" id="{91A1E284-E7FD-5266-67DC-6F0003D22C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29" t="14139" r="40458" b="12126"/>
          <a:stretch/>
        </p:blipFill>
        <p:spPr bwMode="auto">
          <a:xfrm>
            <a:off x="2287469" y="3033328"/>
            <a:ext cx="504000" cy="51742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36EC367-B865-EBAE-05F0-21EAA2D65C30}"/>
              </a:ext>
            </a:extLst>
          </p:cNvPr>
          <p:cNvSpPr txBox="1"/>
          <p:nvPr/>
        </p:nvSpPr>
        <p:spPr>
          <a:xfrm>
            <a:off x="2836447" y="5179620"/>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Surveiller </a:t>
            </a:r>
            <a:br>
              <a:rPr lang="fr-FR" sz="1200" dirty="0">
                <a:solidFill>
                  <a:srgbClr val="00497E"/>
                </a:solidFill>
                <a:latin typeface="Arial" panose="020B0604020202020204" pitchFamily="34" charset="0"/>
                <a:cs typeface="Arial" panose="020B0604020202020204" pitchFamily="34" charset="0"/>
              </a:rPr>
            </a:br>
            <a:r>
              <a:rPr lang="fr-FR" sz="1200" dirty="0">
                <a:solidFill>
                  <a:srgbClr val="00497E"/>
                </a:solidFill>
                <a:latin typeface="Arial" panose="020B0604020202020204" pitchFamily="34" charset="0"/>
                <a:cs typeface="Arial" panose="020B0604020202020204" pitchFamily="34" charset="0"/>
              </a:rPr>
              <a:t>et lui parler régulièrement.</a:t>
            </a:r>
          </a:p>
        </p:txBody>
      </p:sp>
      <p:pic>
        <p:nvPicPr>
          <p:cNvPr id="13" name="Picture 6">
            <a:extLst>
              <a:ext uri="{FF2B5EF4-FFF2-40B4-BE49-F238E27FC236}">
                <a16:creationId xmlns:a16="http://schemas.microsoft.com/office/drawing/2014/main" id="{0784CD4B-9F97-AB96-2A20-416CE97C9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5469" y="4449854"/>
            <a:ext cx="468000" cy="468000"/>
          </a:xfrm>
          <a:prstGeom prst="ellipse">
            <a:avLst/>
          </a:prstGeom>
          <a:ln w="952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Rectangle : coins arrondis 13">
            <a:extLst>
              <a:ext uri="{FF2B5EF4-FFF2-40B4-BE49-F238E27FC236}">
                <a16:creationId xmlns:a16="http://schemas.microsoft.com/office/drawing/2014/main" id="{2AA0E48B-7249-63CF-ED5F-A9B9AD5922B6}"/>
              </a:ext>
            </a:extLst>
          </p:cNvPr>
          <p:cNvSpPr/>
          <p:nvPr/>
        </p:nvSpPr>
        <p:spPr>
          <a:xfrm>
            <a:off x="5784771" y="2244834"/>
            <a:ext cx="2717175" cy="724501"/>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présente une douleur </a:t>
            </a:r>
            <a:br>
              <a:rPr lang="fr-FR" sz="1200" b="1" dirty="0">
                <a:solidFill>
                  <a:srgbClr val="00497E"/>
                </a:solidFill>
                <a:latin typeface="Arial" panose="020B0604020202020204" pitchFamily="34" charset="0"/>
                <a:cs typeface="Arial" panose="020B0604020202020204" pitchFamily="34" charset="0"/>
              </a:rPr>
            </a:br>
            <a:r>
              <a:rPr lang="fr-FR" sz="1200" b="1" dirty="0">
                <a:solidFill>
                  <a:srgbClr val="00497E"/>
                </a:solidFill>
                <a:latin typeface="Arial" panose="020B0604020202020204" pitchFamily="34" charset="0"/>
                <a:cs typeface="Arial" panose="020B0604020202020204" pitchFamily="34" charset="0"/>
              </a:rPr>
              <a:t>du cou (suspicion de traumatisme du rachis cervical)</a:t>
            </a:r>
          </a:p>
        </p:txBody>
      </p:sp>
      <p:sp>
        <p:nvSpPr>
          <p:cNvPr id="15" name="Rectangle : coins arrondis 14">
            <a:extLst>
              <a:ext uri="{FF2B5EF4-FFF2-40B4-BE49-F238E27FC236}">
                <a16:creationId xmlns:a16="http://schemas.microsoft.com/office/drawing/2014/main" id="{5EE112FC-A0CC-1520-9603-E5477A4B54A7}"/>
              </a:ext>
            </a:extLst>
          </p:cNvPr>
          <p:cNvSpPr/>
          <p:nvPr/>
        </p:nvSpPr>
        <p:spPr>
          <a:xfrm>
            <a:off x="9301077" y="2244887"/>
            <a:ext cx="2481933" cy="515381"/>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présente une fracture de membre déplacée</a:t>
            </a:r>
          </a:p>
        </p:txBody>
      </p:sp>
      <p:sp>
        <p:nvSpPr>
          <p:cNvPr id="16" name="ZoneTexte 15">
            <a:extLst>
              <a:ext uri="{FF2B5EF4-FFF2-40B4-BE49-F238E27FC236}">
                <a16:creationId xmlns:a16="http://schemas.microsoft.com/office/drawing/2014/main" id="{09AE5A67-34E3-486E-F9D2-9674279709B0}"/>
              </a:ext>
            </a:extLst>
          </p:cNvPr>
          <p:cNvSpPr txBox="1"/>
          <p:nvPr/>
        </p:nvSpPr>
        <p:spPr>
          <a:xfrm>
            <a:off x="6075794" y="3153542"/>
            <a:ext cx="2520000" cy="276999"/>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Ne pas bouger la tête.</a:t>
            </a:r>
          </a:p>
        </p:txBody>
      </p:sp>
      <p:sp>
        <p:nvSpPr>
          <p:cNvPr id="17" name="ZoneTexte 16">
            <a:extLst>
              <a:ext uri="{FF2B5EF4-FFF2-40B4-BE49-F238E27FC236}">
                <a16:creationId xmlns:a16="http://schemas.microsoft.com/office/drawing/2014/main" id="{3771C493-15D2-0937-91FC-A7784700D0F6}"/>
              </a:ext>
            </a:extLst>
          </p:cNvPr>
          <p:cNvSpPr txBox="1"/>
          <p:nvPr/>
        </p:nvSpPr>
        <p:spPr>
          <a:xfrm>
            <a:off x="6075794" y="3837998"/>
            <a:ext cx="2520000" cy="276999"/>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dirty="0">
                <a:solidFill>
                  <a:srgbClr val="00497E"/>
                </a:solidFill>
              </a:rPr>
              <a:t>Alerter les secours.</a:t>
            </a:r>
          </a:p>
        </p:txBody>
      </p:sp>
      <p:sp>
        <p:nvSpPr>
          <p:cNvPr id="18" name="ZoneTexte 17">
            <a:extLst>
              <a:ext uri="{FF2B5EF4-FFF2-40B4-BE49-F238E27FC236}">
                <a16:creationId xmlns:a16="http://schemas.microsoft.com/office/drawing/2014/main" id="{B8F336A7-1165-AAC4-164C-90B50706CC21}"/>
              </a:ext>
            </a:extLst>
          </p:cNvPr>
          <p:cNvSpPr txBox="1"/>
          <p:nvPr/>
        </p:nvSpPr>
        <p:spPr>
          <a:xfrm>
            <a:off x="6075794" y="4286757"/>
            <a:ext cx="2520000" cy="830997"/>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b="1" dirty="0">
                <a:solidFill>
                  <a:srgbClr val="00497E"/>
                </a:solidFill>
              </a:rPr>
              <a:t>Si possible stabiliser le rachis cervical dans la position </a:t>
            </a:r>
            <a:br>
              <a:rPr lang="fr-FR" b="1" dirty="0">
                <a:solidFill>
                  <a:srgbClr val="00497E"/>
                </a:solidFill>
              </a:rPr>
            </a:br>
            <a:r>
              <a:rPr lang="fr-FR" b="1" dirty="0">
                <a:solidFill>
                  <a:srgbClr val="00497E"/>
                </a:solidFill>
              </a:rPr>
              <a:t>où il se trouve en maintenant </a:t>
            </a:r>
            <a:br>
              <a:rPr lang="fr-FR" b="1" dirty="0">
                <a:solidFill>
                  <a:srgbClr val="00497E"/>
                </a:solidFill>
              </a:rPr>
            </a:br>
            <a:r>
              <a:rPr lang="fr-FR" b="1" dirty="0">
                <a:solidFill>
                  <a:srgbClr val="00497E"/>
                </a:solidFill>
              </a:rPr>
              <a:t>sa tête à deux mains.</a:t>
            </a:r>
          </a:p>
        </p:txBody>
      </p:sp>
      <p:sp>
        <p:nvSpPr>
          <p:cNvPr id="19" name="ZoneTexte 18">
            <a:extLst>
              <a:ext uri="{FF2B5EF4-FFF2-40B4-BE49-F238E27FC236}">
                <a16:creationId xmlns:a16="http://schemas.microsoft.com/office/drawing/2014/main" id="{283B7731-2F57-39A1-5846-3DAFFE3F197B}"/>
              </a:ext>
            </a:extLst>
          </p:cNvPr>
          <p:cNvSpPr txBox="1"/>
          <p:nvPr/>
        </p:nvSpPr>
        <p:spPr>
          <a:xfrm>
            <a:off x="6075794" y="5179620"/>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Surveiller </a:t>
            </a:r>
            <a:br>
              <a:rPr lang="fr-FR" sz="1200" dirty="0">
                <a:solidFill>
                  <a:srgbClr val="00497E"/>
                </a:solidFill>
                <a:latin typeface="Arial" panose="020B0604020202020204" pitchFamily="34" charset="0"/>
                <a:cs typeface="Arial" panose="020B0604020202020204" pitchFamily="34" charset="0"/>
              </a:rPr>
            </a:br>
            <a:r>
              <a:rPr lang="fr-FR" sz="1200" dirty="0">
                <a:solidFill>
                  <a:srgbClr val="00497E"/>
                </a:solidFill>
                <a:latin typeface="Arial" panose="020B0604020202020204" pitchFamily="34" charset="0"/>
                <a:cs typeface="Arial" panose="020B0604020202020204" pitchFamily="34" charset="0"/>
              </a:rPr>
              <a:t>et lui parler régulièrement.</a:t>
            </a:r>
          </a:p>
        </p:txBody>
      </p:sp>
      <p:sp>
        <p:nvSpPr>
          <p:cNvPr id="21" name="ZoneTexte 20">
            <a:extLst>
              <a:ext uri="{FF2B5EF4-FFF2-40B4-BE49-F238E27FC236}">
                <a16:creationId xmlns:a16="http://schemas.microsoft.com/office/drawing/2014/main" id="{2986270A-401B-26B2-F673-D9BADA36D0A4}"/>
              </a:ext>
            </a:extLst>
          </p:cNvPr>
          <p:cNvSpPr txBox="1"/>
          <p:nvPr/>
        </p:nvSpPr>
        <p:spPr>
          <a:xfrm>
            <a:off x="9427071" y="3837999"/>
            <a:ext cx="2520000" cy="276999"/>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dirty="0">
                <a:solidFill>
                  <a:srgbClr val="00497E"/>
                </a:solidFill>
              </a:rPr>
              <a:t>Alerter les secours.</a:t>
            </a:r>
          </a:p>
        </p:txBody>
      </p:sp>
      <p:sp>
        <p:nvSpPr>
          <p:cNvPr id="22" name="ZoneTexte 21">
            <a:extLst>
              <a:ext uri="{FF2B5EF4-FFF2-40B4-BE49-F238E27FC236}">
                <a16:creationId xmlns:a16="http://schemas.microsoft.com/office/drawing/2014/main" id="{17B48093-63A4-A487-B993-04C21C9D22D1}"/>
              </a:ext>
            </a:extLst>
          </p:cNvPr>
          <p:cNvSpPr txBox="1"/>
          <p:nvPr/>
        </p:nvSpPr>
        <p:spPr>
          <a:xfrm>
            <a:off x="9427071" y="5179620"/>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Surveiller </a:t>
            </a:r>
            <a:br>
              <a:rPr lang="fr-FR" sz="1200" dirty="0">
                <a:solidFill>
                  <a:srgbClr val="00497E"/>
                </a:solidFill>
                <a:latin typeface="Arial" panose="020B0604020202020204" pitchFamily="34" charset="0"/>
                <a:cs typeface="Arial" panose="020B0604020202020204" pitchFamily="34" charset="0"/>
              </a:rPr>
            </a:br>
            <a:r>
              <a:rPr lang="fr-FR" sz="1200" dirty="0">
                <a:solidFill>
                  <a:srgbClr val="00497E"/>
                </a:solidFill>
                <a:latin typeface="Arial" panose="020B0604020202020204" pitchFamily="34" charset="0"/>
                <a:cs typeface="Arial" panose="020B0604020202020204" pitchFamily="34" charset="0"/>
              </a:rPr>
              <a:t>et lui parler régulièrement.</a:t>
            </a:r>
          </a:p>
        </p:txBody>
      </p:sp>
      <p:pic>
        <p:nvPicPr>
          <p:cNvPr id="23" name="Picture 2">
            <a:extLst>
              <a:ext uri="{FF2B5EF4-FFF2-40B4-BE49-F238E27FC236}">
                <a16:creationId xmlns:a16="http://schemas.microsoft.com/office/drawing/2014/main" id="{CE4D070F-43B6-4C62-EDBD-B2A123B17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05469" y="5176452"/>
            <a:ext cx="468000" cy="468000"/>
          </a:xfrm>
          <a:prstGeom prst="ellipse">
            <a:avLst/>
          </a:prstGeom>
          <a:ln w="9525" cap="rnd">
            <a:solidFill>
              <a:srgbClr val="00529B"/>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8DF90156-1913-FA8E-ABD1-9EEA14B0D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570619" y="5176452"/>
            <a:ext cx="468000" cy="468000"/>
          </a:xfrm>
          <a:prstGeom prst="ellipse">
            <a:avLst/>
          </a:prstGeom>
          <a:ln w="9525" cap="rnd">
            <a:solidFill>
              <a:srgbClr val="00529B"/>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39D00FD3-88FC-D93B-8040-52CEF3537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07966" y="5179620"/>
            <a:ext cx="468000" cy="468000"/>
          </a:xfrm>
          <a:prstGeom prst="ellipse">
            <a:avLst/>
          </a:prstGeom>
          <a:ln w="9525" cap="rnd">
            <a:solidFill>
              <a:srgbClr val="00529B"/>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6" name="Picture 4" descr="Vecteur panneau d'arrêt rouge isolé. arrêter les signes de la main">
            <a:extLst>
              <a:ext uri="{FF2B5EF4-FFF2-40B4-BE49-F238E27FC236}">
                <a16:creationId xmlns:a16="http://schemas.microsoft.com/office/drawing/2014/main" id="{2E8072C7-D165-2B7B-F0C0-4DC03D836A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29" t="14139" r="40458" b="12126"/>
          <a:stretch/>
        </p:blipFill>
        <p:spPr bwMode="auto">
          <a:xfrm>
            <a:off x="5552619" y="3033328"/>
            <a:ext cx="504000" cy="517427"/>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a:extLst>
              <a:ext uri="{FF2B5EF4-FFF2-40B4-BE49-F238E27FC236}">
                <a16:creationId xmlns:a16="http://schemas.microsoft.com/office/drawing/2014/main" id="{17AF85CC-A79C-03B9-6FED-7BF9063D9BF1}"/>
              </a:ext>
            </a:extLst>
          </p:cNvPr>
          <p:cNvPicPr>
            <a:picLocks noChangeAspect="1"/>
          </p:cNvPicPr>
          <p:nvPr/>
        </p:nvPicPr>
        <p:blipFill rotWithShape="1">
          <a:blip r:embed="rId6">
            <a:extLst>
              <a:ext uri="{28A0092B-C50C-407E-A947-70E740481C1C}">
                <a14:useLocalDpi xmlns:a14="http://schemas.microsoft.com/office/drawing/2010/main" val="0"/>
              </a:ext>
            </a:extLst>
          </a:blip>
          <a:srcRect l="52603" t="44869" r="28647" b="22867"/>
          <a:stretch/>
        </p:blipFill>
        <p:spPr>
          <a:xfrm>
            <a:off x="5570619" y="4449854"/>
            <a:ext cx="468000" cy="468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30" name="Groupe 29">
            <a:extLst>
              <a:ext uri="{FF2B5EF4-FFF2-40B4-BE49-F238E27FC236}">
                <a16:creationId xmlns:a16="http://schemas.microsoft.com/office/drawing/2014/main" id="{0E37413B-6E93-1C97-751B-35A8994D6A84}"/>
              </a:ext>
            </a:extLst>
          </p:cNvPr>
          <p:cNvGrpSpPr/>
          <p:nvPr/>
        </p:nvGrpSpPr>
        <p:grpSpPr>
          <a:xfrm>
            <a:off x="1083816" y="1796999"/>
            <a:ext cx="4803048" cy="445446"/>
            <a:chOff x="1187403" y="898044"/>
            <a:chExt cx="4803048" cy="445446"/>
          </a:xfrm>
          <a:solidFill>
            <a:srgbClr val="00497E"/>
          </a:solidFill>
        </p:grpSpPr>
        <p:sp>
          <p:nvSpPr>
            <p:cNvPr id="31" name="Rectangle : coins arrondis 30">
              <a:extLst>
                <a:ext uri="{FF2B5EF4-FFF2-40B4-BE49-F238E27FC236}">
                  <a16:creationId xmlns:a16="http://schemas.microsoft.com/office/drawing/2014/main" id="{ABBF01D2-784A-DD02-9935-6A2C86C8EF2D}"/>
                </a:ext>
              </a:extLst>
            </p:cNvPr>
            <p:cNvSpPr/>
            <p:nvPr/>
          </p:nvSpPr>
          <p:spPr>
            <a:xfrm>
              <a:off x="1224236" y="1028315"/>
              <a:ext cx="4765304" cy="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32" name="Rectangle 31">
              <a:extLst>
                <a:ext uri="{FF2B5EF4-FFF2-40B4-BE49-F238E27FC236}">
                  <a16:creationId xmlns:a16="http://schemas.microsoft.com/office/drawing/2014/main" id="{36A5EBA2-9F7D-BF48-B120-407E54E0D35F}"/>
                </a:ext>
              </a:extLst>
            </p:cNvPr>
            <p:cNvSpPr/>
            <p:nvPr/>
          </p:nvSpPr>
          <p:spPr>
            <a:xfrm>
              <a:off x="5918451" y="898044"/>
              <a:ext cx="72000" cy="14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33" name="Flèche : bas 48">
              <a:extLst>
                <a:ext uri="{FF2B5EF4-FFF2-40B4-BE49-F238E27FC236}">
                  <a16:creationId xmlns:a16="http://schemas.microsoft.com/office/drawing/2014/main" id="{5F2BFF34-9F3A-FBB4-EFA2-7ABF631C8115}"/>
                </a:ext>
              </a:extLst>
            </p:cNvPr>
            <p:cNvSpPr/>
            <p:nvPr/>
          </p:nvSpPr>
          <p:spPr>
            <a:xfrm>
              <a:off x="1187403" y="1055490"/>
              <a:ext cx="144000" cy="2880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grpSp>
      <p:sp>
        <p:nvSpPr>
          <p:cNvPr id="34" name="Flèche : bas 49">
            <a:extLst>
              <a:ext uri="{FF2B5EF4-FFF2-40B4-BE49-F238E27FC236}">
                <a16:creationId xmlns:a16="http://schemas.microsoft.com/office/drawing/2014/main" id="{9F0111A8-1EC1-1364-62B7-B2E8284C4099}"/>
              </a:ext>
            </a:extLst>
          </p:cNvPr>
          <p:cNvSpPr/>
          <p:nvPr/>
        </p:nvSpPr>
        <p:spPr>
          <a:xfrm>
            <a:off x="3818307" y="1956912"/>
            <a:ext cx="144000" cy="288000"/>
          </a:xfrm>
          <a:prstGeom prst="downArrow">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grpSp>
        <p:nvGrpSpPr>
          <p:cNvPr id="35" name="Groupe 34">
            <a:extLst>
              <a:ext uri="{FF2B5EF4-FFF2-40B4-BE49-F238E27FC236}">
                <a16:creationId xmlns:a16="http://schemas.microsoft.com/office/drawing/2014/main" id="{934054A8-04BB-5E2C-80A7-C58C7487DA55}"/>
              </a:ext>
            </a:extLst>
          </p:cNvPr>
          <p:cNvGrpSpPr/>
          <p:nvPr/>
        </p:nvGrpSpPr>
        <p:grpSpPr>
          <a:xfrm>
            <a:off x="5814862" y="1928457"/>
            <a:ext cx="1400496" cy="311734"/>
            <a:chOff x="5918449" y="1029502"/>
            <a:chExt cx="1400496" cy="311734"/>
          </a:xfrm>
          <a:solidFill>
            <a:srgbClr val="00497E"/>
          </a:solidFill>
        </p:grpSpPr>
        <p:sp>
          <p:nvSpPr>
            <p:cNvPr id="36" name="Flèche : bas 51">
              <a:extLst>
                <a:ext uri="{FF2B5EF4-FFF2-40B4-BE49-F238E27FC236}">
                  <a16:creationId xmlns:a16="http://schemas.microsoft.com/office/drawing/2014/main" id="{204C2499-629D-D6DC-C64C-E523C7209B0F}"/>
                </a:ext>
              </a:extLst>
            </p:cNvPr>
            <p:cNvSpPr/>
            <p:nvPr/>
          </p:nvSpPr>
          <p:spPr>
            <a:xfrm>
              <a:off x="7174945" y="1053236"/>
              <a:ext cx="144000" cy="2880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37" name="Rectangle : coins arrondis 36">
              <a:extLst>
                <a:ext uri="{FF2B5EF4-FFF2-40B4-BE49-F238E27FC236}">
                  <a16:creationId xmlns:a16="http://schemas.microsoft.com/office/drawing/2014/main" id="{3840F6A6-5D98-D608-D569-422965595F39}"/>
                </a:ext>
              </a:extLst>
            </p:cNvPr>
            <p:cNvSpPr/>
            <p:nvPr/>
          </p:nvSpPr>
          <p:spPr>
            <a:xfrm>
              <a:off x="5918449" y="1029502"/>
              <a:ext cx="1364400" cy="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endParaRPr>
            </a:p>
          </p:txBody>
        </p:sp>
      </p:grpSp>
      <p:grpSp>
        <p:nvGrpSpPr>
          <p:cNvPr id="38" name="Groupe 37">
            <a:extLst>
              <a:ext uri="{FF2B5EF4-FFF2-40B4-BE49-F238E27FC236}">
                <a16:creationId xmlns:a16="http://schemas.microsoft.com/office/drawing/2014/main" id="{F3191C0E-FE51-557F-17FF-C8A236D8615F}"/>
              </a:ext>
            </a:extLst>
          </p:cNvPr>
          <p:cNvGrpSpPr/>
          <p:nvPr/>
        </p:nvGrpSpPr>
        <p:grpSpPr>
          <a:xfrm>
            <a:off x="7115706" y="1928510"/>
            <a:ext cx="3502208" cy="321350"/>
            <a:chOff x="7219293" y="1029502"/>
            <a:chExt cx="3502208" cy="321350"/>
          </a:xfrm>
          <a:solidFill>
            <a:srgbClr val="00497E"/>
          </a:solidFill>
        </p:grpSpPr>
        <p:sp>
          <p:nvSpPr>
            <p:cNvPr id="39" name="Flèche : bas 54">
              <a:extLst>
                <a:ext uri="{FF2B5EF4-FFF2-40B4-BE49-F238E27FC236}">
                  <a16:creationId xmlns:a16="http://schemas.microsoft.com/office/drawing/2014/main" id="{2423A4C3-54D9-F450-118E-96D998D60D3A}"/>
                </a:ext>
              </a:extLst>
            </p:cNvPr>
            <p:cNvSpPr/>
            <p:nvPr/>
          </p:nvSpPr>
          <p:spPr>
            <a:xfrm>
              <a:off x="10577501" y="1062852"/>
              <a:ext cx="144000" cy="2880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40" name="Rectangle : coins arrondis 39">
              <a:extLst>
                <a:ext uri="{FF2B5EF4-FFF2-40B4-BE49-F238E27FC236}">
                  <a16:creationId xmlns:a16="http://schemas.microsoft.com/office/drawing/2014/main" id="{7C7FE1D7-A0C5-904A-2A93-9AB06D437E1A}"/>
                </a:ext>
              </a:extLst>
            </p:cNvPr>
            <p:cNvSpPr/>
            <p:nvPr/>
          </p:nvSpPr>
          <p:spPr>
            <a:xfrm>
              <a:off x="7219293" y="1029502"/>
              <a:ext cx="3464460" cy="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endParaRPr>
            </a:p>
          </p:txBody>
        </p:sp>
      </p:grpSp>
      <p:pic>
        <p:nvPicPr>
          <p:cNvPr id="41" name="Image 40">
            <a:extLst>
              <a:ext uri="{FF2B5EF4-FFF2-40B4-BE49-F238E27FC236}">
                <a16:creationId xmlns:a16="http://schemas.microsoft.com/office/drawing/2014/main" id="{AAD8B7ED-1F0A-078C-7715-0DBB96C31DFE}"/>
              </a:ext>
            </a:extLst>
          </p:cNvPr>
          <p:cNvPicPr>
            <a:picLocks noChangeAspect="1"/>
          </p:cNvPicPr>
          <p:nvPr/>
        </p:nvPicPr>
        <p:blipFill>
          <a:blip r:embed="rId7">
            <a:duotone>
              <a:schemeClr val="accent1">
                <a:shade val="45000"/>
                <a:satMod val="135000"/>
              </a:schemeClr>
              <a:prstClr val="white"/>
            </a:duotone>
          </a:blip>
          <a:stretch>
            <a:fillRect/>
          </a:stretch>
        </p:blipFill>
        <p:spPr>
          <a:xfrm>
            <a:off x="2305469" y="3742498"/>
            <a:ext cx="468000" cy="468000"/>
          </a:xfrm>
          <a:prstGeom prst="flowChartConnector">
            <a:avLst/>
          </a:prstGeom>
          <a:ln w="9525">
            <a:solidFill>
              <a:schemeClr val="accent1"/>
            </a:solidFill>
          </a:ln>
        </p:spPr>
      </p:pic>
      <p:pic>
        <p:nvPicPr>
          <p:cNvPr id="42" name="Image 41">
            <a:extLst>
              <a:ext uri="{FF2B5EF4-FFF2-40B4-BE49-F238E27FC236}">
                <a16:creationId xmlns:a16="http://schemas.microsoft.com/office/drawing/2014/main" id="{88C3D47C-391E-83DE-FE95-3503D4265980}"/>
              </a:ext>
            </a:extLst>
          </p:cNvPr>
          <p:cNvPicPr>
            <a:picLocks noChangeAspect="1"/>
          </p:cNvPicPr>
          <p:nvPr/>
        </p:nvPicPr>
        <p:blipFill>
          <a:blip r:embed="rId7">
            <a:duotone>
              <a:schemeClr val="accent1">
                <a:shade val="45000"/>
                <a:satMod val="135000"/>
              </a:schemeClr>
              <a:prstClr val="white"/>
            </a:duotone>
          </a:blip>
          <a:stretch>
            <a:fillRect/>
          </a:stretch>
        </p:blipFill>
        <p:spPr>
          <a:xfrm>
            <a:off x="5570619" y="3742498"/>
            <a:ext cx="468000" cy="468000"/>
          </a:xfrm>
          <a:prstGeom prst="flowChartConnector">
            <a:avLst/>
          </a:prstGeom>
          <a:ln w="9525">
            <a:solidFill>
              <a:schemeClr val="accent1"/>
            </a:solidFill>
          </a:ln>
        </p:spPr>
      </p:pic>
      <p:pic>
        <p:nvPicPr>
          <p:cNvPr id="43" name="Image 42">
            <a:extLst>
              <a:ext uri="{FF2B5EF4-FFF2-40B4-BE49-F238E27FC236}">
                <a16:creationId xmlns:a16="http://schemas.microsoft.com/office/drawing/2014/main" id="{884DE713-F514-6CA0-C42D-037354250825}"/>
              </a:ext>
            </a:extLst>
          </p:cNvPr>
          <p:cNvPicPr>
            <a:picLocks noChangeAspect="1"/>
          </p:cNvPicPr>
          <p:nvPr/>
        </p:nvPicPr>
        <p:blipFill>
          <a:blip r:embed="rId7">
            <a:duotone>
              <a:schemeClr val="accent1">
                <a:shade val="45000"/>
                <a:satMod val="135000"/>
              </a:schemeClr>
              <a:prstClr val="white"/>
            </a:duotone>
          </a:blip>
          <a:stretch>
            <a:fillRect/>
          </a:stretch>
        </p:blipFill>
        <p:spPr>
          <a:xfrm>
            <a:off x="8907966" y="3742498"/>
            <a:ext cx="468000" cy="468000"/>
          </a:xfrm>
          <a:prstGeom prst="flowChartConnector">
            <a:avLst/>
          </a:prstGeom>
          <a:ln w="9525">
            <a:solidFill>
              <a:schemeClr val="accent1"/>
            </a:solidFill>
          </a:ln>
        </p:spPr>
      </p:pic>
      <p:sp>
        <p:nvSpPr>
          <p:cNvPr id="3" name="ZoneTexte 2">
            <a:extLst>
              <a:ext uri="{FF2B5EF4-FFF2-40B4-BE49-F238E27FC236}">
                <a16:creationId xmlns:a16="http://schemas.microsoft.com/office/drawing/2014/main" id="{E4945D51-651C-ED60-5E5B-4E5E7EA8D878}"/>
              </a:ext>
            </a:extLst>
          </p:cNvPr>
          <p:cNvSpPr txBox="1"/>
          <p:nvPr/>
        </p:nvSpPr>
        <p:spPr>
          <a:xfrm>
            <a:off x="9427071" y="3140612"/>
            <a:ext cx="2520000" cy="276999"/>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Ne pas tenter de la réaligner.</a:t>
            </a:r>
          </a:p>
        </p:txBody>
      </p:sp>
      <p:pic>
        <p:nvPicPr>
          <p:cNvPr id="27" name="Picture 4" descr="Vecteur panneau d'arrêt rouge isolé. arrêter les signes de la main">
            <a:extLst>
              <a:ext uri="{FF2B5EF4-FFF2-40B4-BE49-F238E27FC236}">
                <a16:creationId xmlns:a16="http://schemas.microsoft.com/office/drawing/2014/main" id="{FB2B6A4D-74A7-34FE-FE43-8020CE133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29" t="14139" r="40458" b="12126"/>
          <a:stretch/>
        </p:blipFill>
        <p:spPr bwMode="auto">
          <a:xfrm>
            <a:off x="8889966" y="3033328"/>
            <a:ext cx="504000" cy="517427"/>
          </a:xfrm>
          <a:prstGeom prst="rect">
            <a:avLst/>
          </a:prstGeom>
          <a:noFill/>
          <a:effectLst/>
          <a:extLst>
            <a:ext uri="{909E8E84-426E-40DD-AFC4-6F175D3DCCD1}">
              <a14:hiddenFill xmlns:a14="http://schemas.microsoft.com/office/drawing/2010/main">
                <a:solidFill>
                  <a:srgbClr val="FFFFFF"/>
                </a:solidFill>
              </a14:hiddenFill>
            </a:ext>
          </a:extLst>
        </p:spPr>
      </p:pic>
      <p:sp>
        <p:nvSpPr>
          <p:cNvPr id="44" name="ZoneTexte 43">
            <a:extLst>
              <a:ext uri="{FF2B5EF4-FFF2-40B4-BE49-F238E27FC236}">
                <a16:creationId xmlns:a16="http://schemas.microsoft.com/office/drawing/2014/main" id="{DEBCF5D7-3FA2-C5EA-7985-5C5C1BE12C97}"/>
              </a:ext>
            </a:extLst>
          </p:cNvPr>
          <p:cNvSpPr txBox="1"/>
          <p:nvPr/>
        </p:nvSpPr>
        <p:spPr>
          <a:xfrm>
            <a:off x="9438944" y="4557657"/>
            <a:ext cx="2520000" cy="276999"/>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Protéger des intempéries.</a:t>
            </a:r>
          </a:p>
        </p:txBody>
      </p:sp>
      <p:pic>
        <p:nvPicPr>
          <p:cNvPr id="45" name="Picture 6">
            <a:extLst>
              <a:ext uri="{FF2B5EF4-FFF2-40B4-BE49-F238E27FC236}">
                <a16:creationId xmlns:a16="http://schemas.microsoft.com/office/drawing/2014/main" id="{12681FA8-CBC3-EB68-5968-A117F4462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7966" y="4449854"/>
            <a:ext cx="468000" cy="468000"/>
          </a:xfrm>
          <a:prstGeom prst="ellipse">
            <a:avLst/>
          </a:prstGeom>
          <a:ln w="952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anim calcmode="lin" valueType="num">
                                      <p:cBhvr>
                                        <p:cTn id="41" dur="500" fill="hold"/>
                                        <p:tgtEl>
                                          <p:spTgt spid="11"/>
                                        </p:tgtEl>
                                        <p:attrNameLst>
                                          <p:attrName>ppt_x</p:attrName>
                                        </p:attrNameLst>
                                      </p:cBhvr>
                                      <p:tavLst>
                                        <p:tav tm="0">
                                          <p:val>
                                            <p:strVal val="#ppt_x"/>
                                          </p:val>
                                        </p:tav>
                                        <p:tav tm="100000">
                                          <p:val>
                                            <p:strVal val="#ppt_x"/>
                                          </p:val>
                                        </p:tav>
                                      </p:tavLst>
                                    </p:anim>
                                    <p:anim calcmode="lin" valueType="num">
                                      <p:cBhvr>
                                        <p:cTn id="4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anim calcmode="lin" valueType="num">
                                      <p:cBhvr>
                                        <p:cTn id="53" dur="500" fill="hold"/>
                                        <p:tgtEl>
                                          <p:spTgt spid="41"/>
                                        </p:tgtEl>
                                        <p:attrNameLst>
                                          <p:attrName>ppt_x</p:attrName>
                                        </p:attrNameLst>
                                      </p:cBhvr>
                                      <p:tavLst>
                                        <p:tav tm="0">
                                          <p:val>
                                            <p:strVal val="#ppt_x"/>
                                          </p:val>
                                        </p:tav>
                                        <p:tav tm="100000">
                                          <p:val>
                                            <p:strVal val="#ppt_x"/>
                                          </p:val>
                                        </p:tav>
                                      </p:tavLst>
                                    </p:anim>
                                    <p:anim calcmode="lin" valueType="num">
                                      <p:cBhvr>
                                        <p:cTn id="5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strVal val="#ppt_x"/>
                                          </p:val>
                                        </p:tav>
                                        <p:tav tm="100000">
                                          <p:val>
                                            <p:strVal val="#ppt_x"/>
                                          </p:val>
                                        </p:tav>
                                      </p:tavLst>
                                    </p:anim>
                                    <p:anim calcmode="lin" valueType="num">
                                      <p:cBhvr>
                                        <p:cTn id="61" dur="500" fill="hold"/>
                                        <p:tgtEl>
                                          <p:spTgt spid="1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anim calcmode="lin" valueType="num">
                                      <p:cBhvr>
                                        <p:cTn id="65" dur="500" fill="hold"/>
                                        <p:tgtEl>
                                          <p:spTgt spid="13"/>
                                        </p:tgtEl>
                                        <p:attrNameLst>
                                          <p:attrName>ppt_x</p:attrName>
                                        </p:attrNameLst>
                                      </p:cBhvr>
                                      <p:tavLst>
                                        <p:tav tm="0">
                                          <p:val>
                                            <p:strVal val="#ppt_x"/>
                                          </p:val>
                                        </p:tav>
                                        <p:tav tm="100000">
                                          <p:val>
                                            <p:strVal val="#ppt_x"/>
                                          </p:val>
                                        </p:tav>
                                      </p:tavLst>
                                    </p:anim>
                                    <p:anim calcmode="lin" valueType="num">
                                      <p:cBhvr>
                                        <p:cTn id="6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anim calcmode="lin" valueType="num">
                                      <p:cBhvr>
                                        <p:cTn id="72" dur="500" fill="hold"/>
                                        <p:tgtEl>
                                          <p:spTgt spid="12"/>
                                        </p:tgtEl>
                                        <p:attrNameLst>
                                          <p:attrName>ppt_x</p:attrName>
                                        </p:attrNameLst>
                                      </p:cBhvr>
                                      <p:tavLst>
                                        <p:tav tm="0">
                                          <p:val>
                                            <p:strVal val="#ppt_x"/>
                                          </p:val>
                                        </p:tav>
                                        <p:tav tm="100000">
                                          <p:val>
                                            <p:strVal val="#ppt_x"/>
                                          </p:val>
                                        </p:tav>
                                      </p:tavLst>
                                    </p:anim>
                                    <p:anim calcmode="lin" valueType="num">
                                      <p:cBhvr>
                                        <p:cTn id="73" dur="5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anim calcmode="lin" valueType="num">
                                      <p:cBhvr>
                                        <p:cTn id="77" dur="500" fill="hold"/>
                                        <p:tgtEl>
                                          <p:spTgt spid="23"/>
                                        </p:tgtEl>
                                        <p:attrNameLst>
                                          <p:attrName>ppt_x</p:attrName>
                                        </p:attrNameLst>
                                      </p:cBhvr>
                                      <p:tavLst>
                                        <p:tav tm="0">
                                          <p:val>
                                            <p:strVal val="#ppt_x"/>
                                          </p:val>
                                        </p:tav>
                                        <p:tav tm="100000">
                                          <p:val>
                                            <p:strVal val="#ppt_x"/>
                                          </p:val>
                                        </p:tav>
                                      </p:tavLst>
                                    </p:anim>
                                    <p:anim calcmode="lin" valueType="num">
                                      <p:cBhvr>
                                        <p:cTn id="7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anim calcmode="lin" valueType="num">
                                      <p:cBhvr>
                                        <p:cTn id="92" dur="500" fill="hold"/>
                                        <p:tgtEl>
                                          <p:spTgt spid="16"/>
                                        </p:tgtEl>
                                        <p:attrNameLst>
                                          <p:attrName>ppt_x</p:attrName>
                                        </p:attrNameLst>
                                      </p:cBhvr>
                                      <p:tavLst>
                                        <p:tav tm="0">
                                          <p:val>
                                            <p:strVal val="#ppt_x"/>
                                          </p:val>
                                        </p:tav>
                                        <p:tav tm="100000">
                                          <p:val>
                                            <p:strVal val="#ppt_x"/>
                                          </p:val>
                                        </p:tav>
                                      </p:tavLst>
                                    </p:anim>
                                    <p:anim calcmode="lin" valueType="num">
                                      <p:cBhvr>
                                        <p:cTn id="93" dur="500" fill="hold"/>
                                        <p:tgtEl>
                                          <p:spTgt spid="16"/>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anim calcmode="lin" valueType="num">
                                      <p:cBhvr>
                                        <p:cTn id="97" dur="500" fill="hold"/>
                                        <p:tgtEl>
                                          <p:spTgt spid="26"/>
                                        </p:tgtEl>
                                        <p:attrNameLst>
                                          <p:attrName>ppt_x</p:attrName>
                                        </p:attrNameLst>
                                      </p:cBhvr>
                                      <p:tavLst>
                                        <p:tav tm="0">
                                          <p:val>
                                            <p:strVal val="#ppt_x"/>
                                          </p:val>
                                        </p:tav>
                                        <p:tav tm="100000">
                                          <p:val>
                                            <p:strVal val="#ppt_x"/>
                                          </p:val>
                                        </p:tav>
                                      </p:tavLst>
                                    </p:anim>
                                    <p:anim calcmode="lin" valueType="num">
                                      <p:cBhvr>
                                        <p:cTn id="9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anim calcmode="lin" valueType="num">
                                      <p:cBhvr>
                                        <p:cTn id="104" dur="500" fill="hold"/>
                                        <p:tgtEl>
                                          <p:spTgt spid="17"/>
                                        </p:tgtEl>
                                        <p:attrNameLst>
                                          <p:attrName>ppt_x</p:attrName>
                                        </p:attrNameLst>
                                      </p:cBhvr>
                                      <p:tavLst>
                                        <p:tav tm="0">
                                          <p:val>
                                            <p:strVal val="#ppt_x"/>
                                          </p:val>
                                        </p:tav>
                                        <p:tav tm="100000">
                                          <p:val>
                                            <p:strVal val="#ppt_x"/>
                                          </p:val>
                                        </p:tav>
                                      </p:tavLst>
                                    </p:anim>
                                    <p:anim calcmode="lin" valueType="num">
                                      <p:cBhvr>
                                        <p:cTn id="105" dur="500" fill="hold"/>
                                        <p:tgtEl>
                                          <p:spTgt spid="17"/>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anim calcmode="lin" valueType="num">
                                      <p:cBhvr>
                                        <p:cTn id="109" dur="500" fill="hold"/>
                                        <p:tgtEl>
                                          <p:spTgt spid="42"/>
                                        </p:tgtEl>
                                        <p:attrNameLst>
                                          <p:attrName>ppt_x</p:attrName>
                                        </p:attrNameLst>
                                      </p:cBhvr>
                                      <p:tavLst>
                                        <p:tav tm="0">
                                          <p:val>
                                            <p:strVal val="#ppt_x"/>
                                          </p:val>
                                        </p:tav>
                                        <p:tav tm="100000">
                                          <p:val>
                                            <p:strVal val="#ppt_x"/>
                                          </p:val>
                                        </p:tav>
                                      </p:tavLst>
                                    </p:anim>
                                    <p:anim calcmode="lin" valueType="num">
                                      <p:cBhvr>
                                        <p:cTn id="110"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500"/>
                                        <p:tgtEl>
                                          <p:spTgt spid="29"/>
                                        </p:tgtEl>
                                      </p:cBhvr>
                                    </p:animEffect>
                                    <p:anim calcmode="lin" valueType="num">
                                      <p:cBhvr>
                                        <p:cTn id="116" dur="500" fill="hold"/>
                                        <p:tgtEl>
                                          <p:spTgt spid="29"/>
                                        </p:tgtEl>
                                        <p:attrNameLst>
                                          <p:attrName>ppt_x</p:attrName>
                                        </p:attrNameLst>
                                      </p:cBhvr>
                                      <p:tavLst>
                                        <p:tav tm="0">
                                          <p:val>
                                            <p:strVal val="#ppt_x"/>
                                          </p:val>
                                        </p:tav>
                                        <p:tav tm="100000">
                                          <p:val>
                                            <p:strVal val="#ppt_x"/>
                                          </p:val>
                                        </p:tav>
                                      </p:tavLst>
                                    </p:anim>
                                    <p:anim calcmode="lin" valueType="num">
                                      <p:cBhvr>
                                        <p:cTn id="117" dur="500" fill="hold"/>
                                        <p:tgtEl>
                                          <p:spTgt spid="29"/>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500"/>
                                        <p:tgtEl>
                                          <p:spTgt spid="18"/>
                                        </p:tgtEl>
                                      </p:cBhvr>
                                    </p:animEffect>
                                    <p:anim calcmode="lin" valueType="num">
                                      <p:cBhvr>
                                        <p:cTn id="121" dur="500" fill="hold"/>
                                        <p:tgtEl>
                                          <p:spTgt spid="18"/>
                                        </p:tgtEl>
                                        <p:attrNameLst>
                                          <p:attrName>ppt_x</p:attrName>
                                        </p:attrNameLst>
                                      </p:cBhvr>
                                      <p:tavLst>
                                        <p:tav tm="0">
                                          <p:val>
                                            <p:strVal val="#ppt_x"/>
                                          </p:val>
                                        </p:tav>
                                        <p:tav tm="100000">
                                          <p:val>
                                            <p:strVal val="#ppt_x"/>
                                          </p:val>
                                        </p:tav>
                                      </p:tavLst>
                                    </p:anim>
                                    <p:anim calcmode="lin" valueType="num">
                                      <p:cBhvr>
                                        <p:cTn id="12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500"/>
                                        <p:tgtEl>
                                          <p:spTgt spid="19"/>
                                        </p:tgtEl>
                                      </p:cBhvr>
                                    </p:animEffect>
                                    <p:anim calcmode="lin" valueType="num">
                                      <p:cBhvr>
                                        <p:cTn id="128" dur="500" fill="hold"/>
                                        <p:tgtEl>
                                          <p:spTgt spid="19"/>
                                        </p:tgtEl>
                                        <p:attrNameLst>
                                          <p:attrName>ppt_x</p:attrName>
                                        </p:attrNameLst>
                                      </p:cBhvr>
                                      <p:tavLst>
                                        <p:tav tm="0">
                                          <p:val>
                                            <p:strVal val="#ppt_x"/>
                                          </p:val>
                                        </p:tav>
                                        <p:tav tm="100000">
                                          <p:val>
                                            <p:strVal val="#ppt_x"/>
                                          </p:val>
                                        </p:tav>
                                      </p:tavLst>
                                    </p:anim>
                                    <p:anim calcmode="lin" valueType="num">
                                      <p:cBhvr>
                                        <p:cTn id="129" dur="500" fill="hold"/>
                                        <p:tgtEl>
                                          <p:spTgt spid="1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500"/>
                                        <p:tgtEl>
                                          <p:spTgt spid="24"/>
                                        </p:tgtEl>
                                      </p:cBhvr>
                                    </p:animEffect>
                                    <p:anim calcmode="lin" valueType="num">
                                      <p:cBhvr>
                                        <p:cTn id="133" dur="500" fill="hold"/>
                                        <p:tgtEl>
                                          <p:spTgt spid="24"/>
                                        </p:tgtEl>
                                        <p:attrNameLst>
                                          <p:attrName>ppt_x</p:attrName>
                                        </p:attrNameLst>
                                      </p:cBhvr>
                                      <p:tavLst>
                                        <p:tav tm="0">
                                          <p:val>
                                            <p:strVal val="#ppt_x"/>
                                          </p:val>
                                        </p:tav>
                                        <p:tav tm="100000">
                                          <p:val>
                                            <p:strVal val="#ppt_x"/>
                                          </p:val>
                                        </p:tav>
                                      </p:tavLst>
                                    </p:anim>
                                    <p:anim calcmode="lin" valueType="num">
                                      <p:cBhvr>
                                        <p:cTn id="13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fade">
                                      <p:cBhvr>
                                        <p:cTn id="142" dur="500"/>
                                        <p:tgtEl>
                                          <p:spTgt spid="15"/>
                                        </p:tgtEl>
                                      </p:cBhvr>
                                    </p:animEffect>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3"/>
                                        </p:tgtEl>
                                        <p:attrNameLst>
                                          <p:attrName>style.visibility</p:attrName>
                                        </p:attrNameLst>
                                      </p:cBhvr>
                                      <p:to>
                                        <p:strVal val="visible"/>
                                      </p:to>
                                    </p:set>
                                    <p:animEffect transition="in" filter="fade">
                                      <p:cBhvr>
                                        <p:cTn id="147" dur="500"/>
                                        <p:tgtEl>
                                          <p:spTgt spid="3"/>
                                        </p:tgtEl>
                                      </p:cBhvr>
                                    </p:animEffect>
                                    <p:anim calcmode="lin" valueType="num">
                                      <p:cBhvr>
                                        <p:cTn id="148" dur="500" fill="hold"/>
                                        <p:tgtEl>
                                          <p:spTgt spid="3"/>
                                        </p:tgtEl>
                                        <p:attrNameLst>
                                          <p:attrName>ppt_x</p:attrName>
                                        </p:attrNameLst>
                                      </p:cBhvr>
                                      <p:tavLst>
                                        <p:tav tm="0">
                                          <p:val>
                                            <p:strVal val="#ppt_x"/>
                                          </p:val>
                                        </p:tav>
                                        <p:tav tm="100000">
                                          <p:val>
                                            <p:strVal val="#ppt_x"/>
                                          </p:val>
                                        </p:tav>
                                      </p:tavLst>
                                    </p:anim>
                                    <p:anim calcmode="lin" valueType="num">
                                      <p:cBhvr>
                                        <p:cTn id="149" dur="500" fill="hold"/>
                                        <p:tgtEl>
                                          <p:spTgt spid="3"/>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fade">
                                      <p:cBhvr>
                                        <p:cTn id="152" dur="500"/>
                                        <p:tgtEl>
                                          <p:spTgt spid="27"/>
                                        </p:tgtEl>
                                      </p:cBhvr>
                                    </p:animEffect>
                                    <p:anim calcmode="lin" valueType="num">
                                      <p:cBhvr>
                                        <p:cTn id="153" dur="500" fill="hold"/>
                                        <p:tgtEl>
                                          <p:spTgt spid="27"/>
                                        </p:tgtEl>
                                        <p:attrNameLst>
                                          <p:attrName>ppt_x</p:attrName>
                                        </p:attrNameLst>
                                      </p:cBhvr>
                                      <p:tavLst>
                                        <p:tav tm="0">
                                          <p:val>
                                            <p:strVal val="#ppt_x"/>
                                          </p:val>
                                        </p:tav>
                                        <p:tav tm="100000">
                                          <p:val>
                                            <p:strVal val="#ppt_x"/>
                                          </p:val>
                                        </p:tav>
                                      </p:tavLst>
                                    </p:anim>
                                    <p:anim calcmode="lin" valueType="num">
                                      <p:cBhvr>
                                        <p:cTn id="15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grpId="0" nodeType="clickEffect">
                                  <p:stCondLst>
                                    <p:cond delay="0"/>
                                  </p:stCondLst>
                                  <p:childTnLst>
                                    <p:set>
                                      <p:cBhvr>
                                        <p:cTn id="158" dur="1" fill="hold">
                                          <p:stCondLst>
                                            <p:cond delay="0"/>
                                          </p:stCondLst>
                                        </p:cTn>
                                        <p:tgtEl>
                                          <p:spTgt spid="21"/>
                                        </p:tgtEl>
                                        <p:attrNameLst>
                                          <p:attrName>style.visibility</p:attrName>
                                        </p:attrNameLst>
                                      </p:cBhvr>
                                      <p:to>
                                        <p:strVal val="visible"/>
                                      </p:to>
                                    </p:set>
                                    <p:animEffect transition="in" filter="fade">
                                      <p:cBhvr>
                                        <p:cTn id="159" dur="500"/>
                                        <p:tgtEl>
                                          <p:spTgt spid="21"/>
                                        </p:tgtEl>
                                      </p:cBhvr>
                                    </p:animEffect>
                                    <p:anim calcmode="lin" valueType="num">
                                      <p:cBhvr>
                                        <p:cTn id="160" dur="500" fill="hold"/>
                                        <p:tgtEl>
                                          <p:spTgt spid="21"/>
                                        </p:tgtEl>
                                        <p:attrNameLst>
                                          <p:attrName>ppt_x</p:attrName>
                                        </p:attrNameLst>
                                      </p:cBhvr>
                                      <p:tavLst>
                                        <p:tav tm="0">
                                          <p:val>
                                            <p:strVal val="#ppt_x"/>
                                          </p:val>
                                        </p:tav>
                                        <p:tav tm="100000">
                                          <p:val>
                                            <p:strVal val="#ppt_x"/>
                                          </p:val>
                                        </p:tav>
                                      </p:tavLst>
                                    </p:anim>
                                    <p:anim calcmode="lin" valueType="num">
                                      <p:cBhvr>
                                        <p:cTn id="161" dur="500" fill="hold"/>
                                        <p:tgtEl>
                                          <p:spTgt spid="21"/>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fade">
                                      <p:cBhvr>
                                        <p:cTn id="164" dur="500"/>
                                        <p:tgtEl>
                                          <p:spTgt spid="43"/>
                                        </p:tgtEl>
                                      </p:cBhvr>
                                    </p:animEffect>
                                    <p:anim calcmode="lin" valueType="num">
                                      <p:cBhvr>
                                        <p:cTn id="165" dur="500" fill="hold"/>
                                        <p:tgtEl>
                                          <p:spTgt spid="43"/>
                                        </p:tgtEl>
                                        <p:attrNameLst>
                                          <p:attrName>ppt_x</p:attrName>
                                        </p:attrNameLst>
                                      </p:cBhvr>
                                      <p:tavLst>
                                        <p:tav tm="0">
                                          <p:val>
                                            <p:strVal val="#ppt_x"/>
                                          </p:val>
                                        </p:tav>
                                        <p:tav tm="100000">
                                          <p:val>
                                            <p:strVal val="#ppt_x"/>
                                          </p:val>
                                        </p:tav>
                                      </p:tavLst>
                                    </p:anim>
                                    <p:anim calcmode="lin" valueType="num">
                                      <p:cBhvr>
                                        <p:cTn id="166"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44"/>
                                        </p:tgtEl>
                                        <p:attrNameLst>
                                          <p:attrName>style.visibility</p:attrName>
                                        </p:attrNameLst>
                                      </p:cBhvr>
                                      <p:to>
                                        <p:strVal val="visible"/>
                                      </p:to>
                                    </p:set>
                                    <p:animEffect transition="in" filter="fade">
                                      <p:cBhvr>
                                        <p:cTn id="171" dur="500"/>
                                        <p:tgtEl>
                                          <p:spTgt spid="44"/>
                                        </p:tgtEl>
                                      </p:cBhvr>
                                    </p:animEffect>
                                    <p:anim calcmode="lin" valueType="num">
                                      <p:cBhvr>
                                        <p:cTn id="172" dur="500" fill="hold"/>
                                        <p:tgtEl>
                                          <p:spTgt spid="44"/>
                                        </p:tgtEl>
                                        <p:attrNameLst>
                                          <p:attrName>ppt_x</p:attrName>
                                        </p:attrNameLst>
                                      </p:cBhvr>
                                      <p:tavLst>
                                        <p:tav tm="0">
                                          <p:val>
                                            <p:strVal val="#ppt_x"/>
                                          </p:val>
                                        </p:tav>
                                        <p:tav tm="100000">
                                          <p:val>
                                            <p:strVal val="#ppt_x"/>
                                          </p:val>
                                        </p:tav>
                                      </p:tavLst>
                                    </p:anim>
                                    <p:anim calcmode="lin" valueType="num">
                                      <p:cBhvr>
                                        <p:cTn id="173" dur="500" fill="hold"/>
                                        <p:tgtEl>
                                          <p:spTgt spid="44"/>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45"/>
                                        </p:tgtEl>
                                        <p:attrNameLst>
                                          <p:attrName>style.visibility</p:attrName>
                                        </p:attrNameLst>
                                      </p:cBhvr>
                                      <p:to>
                                        <p:strVal val="visible"/>
                                      </p:to>
                                    </p:set>
                                    <p:animEffect transition="in" filter="fade">
                                      <p:cBhvr>
                                        <p:cTn id="176" dur="500"/>
                                        <p:tgtEl>
                                          <p:spTgt spid="45"/>
                                        </p:tgtEl>
                                      </p:cBhvr>
                                    </p:animEffect>
                                    <p:anim calcmode="lin" valueType="num">
                                      <p:cBhvr>
                                        <p:cTn id="177" dur="500" fill="hold"/>
                                        <p:tgtEl>
                                          <p:spTgt spid="45"/>
                                        </p:tgtEl>
                                        <p:attrNameLst>
                                          <p:attrName>ppt_x</p:attrName>
                                        </p:attrNameLst>
                                      </p:cBhvr>
                                      <p:tavLst>
                                        <p:tav tm="0">
                                          <p:val>
                                            <p:strVal val="#ppt_x"/>
                                          </p:val>
                                        </p:tav>
                                        <p:tav tm="100000">
                                          <p:val>
                                            <p:strVal val="#ppt_x"/>
                                          </p:val>
                                        </p:tav>
                                      </p:tavLst>
                                    </p:anim>
                                    <p:anim calcmode="lin" valueType="num">
                                      <p:cBhvr>
                                        <p:cTn id="17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22"/>
                                        </p:tgtEl>
                                        <p:attrNameLst>
                                          <p:attrName>style.visibility</p:attrName>
                                        </p:attrNameLst>
                                      </p:cBhvr>
                                      <p:to>
                                        <p:strVal val="visible"/>
                                      </p:to>
                                    </p:set>
                                    <p:animEffect transition="in" filter="fade">
                                      <p:cBhvr>
                                        <p:cTn id="183" dur="500"/>
                                        <p:tgtEl>
                                          <p:spTgt spid="22"/>
                                        </p:tgtEl>
                                      </p:cBhvr>
                                    </p:animEffect>
                                    <p:anim calcmode="lin" valueType="num">
                                      <p:cBhvr>
                                        <p:cTn id="184" dur="500" fill="hold"/>
                                        <p:tgtEl>
                                          <p:spTgt spid="22"/>
                                        </p:tgtEl>
                                        <p:attrNameLst>
                                          <p:attrName>ppt_x</p:attrName>
                                        </p:attrNameLst>
                                      </p:cBhvr>
                                      <p:tavLst>
                                        <p:tav tm="0">
                                          <p:val>
                                            <p:strVal val="#ppt_x"/>
                                          </p:val>
                                        </p:tav>
                                        <p:tav tm="100000">
                                          <p:val>
                                            <p:strVal val="#ppt_x"/>
                                          </p:val>
                                        </p:tav>
                                      </p:tavLst>
                                    </p:anim>
                                    <p:anim calcmode="lin" valueType="num">
                                      <p:cBhvr>
                                        <p:cTn id="185" dur="500" fill="hold"/>
                                        <p:tgtEl>
                                          <p:spTgt spid="22"/>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500"/>
                                        <p:tgtEl>
                                          <p:spTgt spid="25"/>
                                        </p:tgtEl>
                                      </p:cBhvr>
                                    </p:animEffect>
                                    <p:anim calcmode="lin" valueType="num">
                                      <p:cBhvr>
                                        <p:cTn id="189" dur="500" fill="hold"/>
                                        <p:tgtEl>
                                          <p:spTgt spid="25"/>
                                        </p:tgtEl>
                                        <p:attrNameLst>
                                          <p:attrName>ppt_x</p:attrName>
                                        </p:attrNameLst>
                                      </p:cBhvr>
                                      <p:tavLst>
                                        <p:tav tm="0">
                                          <p:val>
                                            <p:strVal val="#ppt_x"/>
                                          </p:val>
                                        </p:tav>
                                        <p:tav tm="100000">
                                          <p:val>
                                            <p:strVal val="#ppt_x"/>
                                          </p:val>
                                        </p:tav>
                                      </p:tavLst>
                                    </p:anim>
                                    <p:anim calcmode="lin" valueType="num">
                                      <p:cBhvr>
                                        <p:cTn id="19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p:bldP spid="12" grpId="0"/>
      <p:bldP spid="14" grpId="0" animBg="1"/>
      <p:bldP spid="15" grpId="0" animBg="1"/>
      <p:bldP spid="16" grpId="0"/>
      <p:bldP spid="17" grpId="0"/>
      <p:bldP spid="18" grpId="0"/>
      <p:bldP spid="19" grpId="0"/>
      <p:bldP spid="21" grpId="0"/>
      <p:bldP spid="22" grpId="0"/>
      <p:bldP spid="34" grpId="0" animBg="1"/>
      <p:bldP spid="3" grpId="0"/>
      <p:bldP spid="4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nchor="ctr"/>
          <a:lstStyle/>
          <a:p>
            <a:r>
              <a:rPr lang="fr-FR" dirty="0">
                <a:solidFill>
                  <a:srgbClr val="C00000"/>
                </a:solidFill>
              </a:rPr>
              <a:t>Maintien-tête</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p>
          <a:p>
            <a:r>
              <a:rPr lang="fr-FR" dirty="0"/>
              <a:t>des gestes</a:t>
            </a:r>
          </a:p>
        </p:txBody>
      </p:sp>
    </p:spTree>
    <p:extLst>
      <p:ext uri="{BB962C8B-B14F-4D97-AF65-F5344CB8AC3E}">
        <p14:creationId xmlns:p14="http://schemas.microsoft.com/office/powerpoint/2010/main" val="365608490"/>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757FB-F05C-698B-7849-DBFE70C22667}"/>
              </a:ext>
            </a:extLst>
          </p:cNvPr>
          <p:cNvSpPr>
            <a:spLocks noGrp="1"/>
          </p:cNvSpPr>
          <p:nvPr>
            <p:ph type="body" sz="quarter" idx="10"/>
          </p:nvPr>
        </p:nvSpPr>
        <p:spPr/>
        <p:txBody>
          <a:bodyPr/>
          <a:lstStyle/>
          <a:p>
            <a:r>
              <a:rPr lang="fr-FR" dirty="0"/>
              <a:t>Les atteintes traumatiques sont des </a:t>
            </a:r>
            <a:r>
              <a:rPr lang="fr-FR" b="1" dirty="0">
                <a:solidFill>
                  <a:srgbClr val="BA242C"/>
                </a:solidFill>
              </a:rPr>
              <a:t>lésions des os </a:t>
            </a:r>
            <a:r>
              <a:rPr lang="fr-FR" dirty="0"/>
              <a:t>(fractures), des </a:t>
            </a:r>
            <a:r>
              <a:rPr lang="fr-FR" b="1" dirty="0">
                <a:solidFill>
                  <a:srgbClr val="BA242C"/>
                </a:solidFill>
              </a:rPr>
              <a:t>articulations</a:t>
            </a:r>
            <a:r>
              <a:rPr lang="fr-FR" dirty="0"/>
              <a:t> (entorses ou luxations), </a:t>
            </a:r>
            <a:br>
              <a:rPr lang="fr-FR" dirty="0"/>
            </a:br>
            <a:r>
              <a:rPr lang="fr-FR" dirty="0"/>
              <a:t>des </a:t>
            </a:r>
            <a:r>
              <a:rPr lang="fr-FR" b="1" dirty="0">
                <a:solidFill>
                  <a:srgbClr val="BA242C"/>
                </a:solidFill>
              </a:rPr>
              <a:t>organes</a:t>
            </a:r>
            <a:r>
              <a:rPr lang="fr-FR" dirty="0"/>
              <a:t> ou de la </a:t>
            </a:r>
            <a:r>
              <a:rPr lang="fr-FR" b="1" dirty="0">
                <a:solidFill>
                  <a:srgbClr val="BA242C"/>
                </a:solidFill>
              </a:rPr>
              <a:t>peau</a:t>
            </a:r>
            <a:r>
              <a:rPr lang="fr-FR" dirty="0"/>
              <a:t>. L’objectif de l’action est de </a:t>
            </a:r>
            <a:r>
              <a:rPr lang="fr-FR" b="1" dirty="0">
                <a:solidFill>
                  <a:srgbClr val="BA242C"/>
                </a:solidFill>
              </a:rPr>
              <a:t>ne pas mobiliser la victime.</a:t>
            </a:r>
          </a:p>
        </p:txBody>
      </p:sp>
      <p:sp>
        <p:nvSpPr>
          <p:cNvPr id="3" name="Espace réservé du texte 2">
            <a:extLst>
              <a:ext uri="{FF2B5EF4-FFF2-40B4-BE49-F238E27FC236}">
                <a16:creationId xmlns:a16="http://schemas.microsoft.com/office/drawing/2014/main" id="{A16A391B-EFA1-C2BA-7202-4C05F51306D9}"/>
              </a:ext>
            </a:extLst>
          </p:cNvPr>
          <p:cNvSpPr>
            <a:spLocks noGrp="1"/>
          </p:cNvSpPr>
          <p:nvPr>
            <p:ph type="body" sz="quarter" idx="11"/>
          </p:nvPr>
        </p:nvSpPr>
        <p:spPr/>
        <p:txBody>
          <a:bodyPr/>
          <a:lstStyle/>
          <a:p>
            <a:r>
              <a:rPr lang="fr-FR" dirty="0"/>
              <a:t>Traumatismes</a:t>
            </a:r>
          </a:p>
        </p:txBody>
      </p:sp>
      <p:sp>
        <p:nvSpPr>
          <p:cNvPr id="21" name="ZoneTexte 20">
            <a:extLst>
              <a:ext uri="{FF2B5EF4-FFF2-40B4-BE49-F238E27FC236}">
                <a16:creationId xmlns:a16="http://schemas.microsoft.com/office/drawing/2014/main" id="{40D6E266-030A-794D-BBA2-8A84BD79C0A9}"/>
              </a:ext>
            </a:extLst>
          </p:cNvPr>
          <p:cNvSpPr txBox="1"/>
          <p:nvPr/>
        </p:nvSpPr>
        <p:spPr>
          <a:xfrm>
            <a:off x="602511" y="4287422"/>
            <a:ext cx="4061637" cy="1400383"/>
          </a:xfrm>
          <a:prstGeom prst="rect">
            <a:avLst/>
          </a:prstGeom>
          <a:noFill/>
        </p:spPr>
        <p:txBody>
          <a:bodyPr wrap="square" rtlCol="0">
            <a:spAutoFit/>
          </a:bodyPr>
          <a:lstStyle/>
          <a:p>
            <a:pPr algn="ctr"/>
            <a:r>
              <a:rPr lang="fr-FR" sz="1600" b="1" dirty="0">
                <a:solidFill>
                  <a:srgbClr val="C00000"/>
                </a:solidFill>
              </a:rPr>
              <a:t>RISQUES</a:t>
            </a:r>
          </a:p>
          <a:p>
            <a:pPr algn="ctr"/>
            <a:endParaRPr lang="fr-FR" sz="500" dirty="0">
              <a:solidFill>
                <a:srgbClr val="C00000"/>
              </a:solidFill>
            </a:endParaRPr>
          </a:p>
          <a:p>
            <a:pPr algn="ctr"/>
            <a:r>
              <a:rPr lang="fr-FR" sz="1600" dirty="0">
                <a:solidFill>
                  <a:srgbClr val="C00000"/>
                </a:solidFill>
              </a:rPr>
              <a:t>En cas de mobilisation d’un membre fracture, l’état de la victime peut se dégrader. La mobilisation d’un rachis traumatisé peut entrainer la paralysie.</a:t>
            </a:r>
          </a:p>
        </p:txBody>
      </p:sp>
      <p:sp>
        <p:nvSpPr>
          <p:cNvPr id="22" name="Rectangle : coins arrondis 21">
            <a:extLst>
              <a:ext uri="{FF2B5EF4-FFF2-40B4-BE49-F238E27FC236}">
                <a16:creationId xmlns:a16="http://schemas.microsoft.com/office/drawing/2014/main" id="{61BC324A-0BC1-3D4B-41D2-BB74D49BBE4C}"/>
              </a:ext>
            </a:extLst>
          </p:cNvPr>
          <p:cNvSpPr/>
          <p:nvPr/>
        </p:nvSpPr>
        <p:spPr>
          <a:xfrm>
            <a:off x="5274889" y="2525034"/>
            <a:ext cx="6228489" cy="34827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dirty="0">
                <a:solidFill>
                  <a:srgbClr val="00529B"/>
                </a:solidFill>
                <a:latin typeface="Arial" panose="020B0604020202020204" pitchFamily="34" charset="0"/>
                <a:cs typeface="Arial" panose="020B0604020202020204" pitchFamily="34" charset="0"/>
              </a:rPr>
              <a:t>Le sauveteur ne doit pas mobiliser la victime</a:t>
            </a:r>
            <a:endParaRPr lang="fr-FR" sz="1200" b="1" u="sng" dirty="0">
              <a:solidFill>
                <a:srgbClr val="00529B"/>
              </a:solidFill>
              <a:latin typeface="Arial" panose="020B0604020202020204" pitchFamily="34" charset="0"/>
              <a:cs typeface="Arial" panose="020B0604020202020204" pitchFamily="34" charset="0"/>
            </a:endParaRPr>
          </a:p>
        </p:txBody>
      </p:sp>
      <p:sp>
        <p:nvSpPr>
          <p:cNvPr id="24" name="Rectangle : coins arrondis 23">
            <a:extLst>
              <a:ext uri="{FF2B5EF4-FFF2-40B4-BE49-F238E27FC236}">
                <a16:creationId xmlns:a16="http://schemas.microsoft.com/office/drawing/2014/main" id="{153F294E-C2B5-B874-1AA0-D47A8D502967}"/>
              </a:ext>
            </a:extLst>
          </p:cNvPr>
          <p:cNvSpPr/>
          <p:nvPr/>
        </p:nvSpPr>
        <p:spPr>
          <a:xfrm>
            <a:off x="6516285" y="3984697"/>
            <a:ext cx="2718000" cy="64800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consciente qui présente immédiatement des signes</a:t>
            </a:r>
          </a:p>
        </p:txBody>
      </p:sp>
      <p:grpSp>
        <p:nvGrpSpPr>
          <p:cNvPr id="61" name="Groupe 60">
            <a:extLst>
              <a:ext uri="{FF2B5EF4-FFF2-40B4-BE49-F238E27FC236}">
                <a16:creationId xmlns:a16="http://schemas.microsoft.com/office/drawing/2014/main" id="{5A38AACA-4162-BC57-D8F5-DFC06E808005}"/>
              </a:ext>
            </a:extLst>
          </p:cNvPr>
          <p:cNvGrpSpPr/>
          <p:nvPr/>
        </p:nvGrpSpPr>
        <p:grpSpPr>
          <a:xfrm>
            <a:off x="6516285" y="3157141"/>
            <a:ext cx="4995771" cy="648000"/>
            <a:chOff x="6820437" y="3063817"/>
            <a:chExt cx="4995771" cy="648000"/>
          </a:xfrm>
        </p:grpSpPr>
        <p:sp>
          <p:nvSpPr>
            <p:cNvPr id="23" name="Rectangle : coins arrondis 22">
              <a:extLst>
                <a:ext uri="{FF2B5EF4-FFF2-40B4-BE49-F238E27FC236}">
                  <a16:creationId xmlns:a16="http://schemas.microsoft.com/office/drawing/2014/main" id="{50D6A631-42B4-2B8E-DB50-29FF33B8990A}"/>
                </a:ext>
              </a:extLst>
            </p:cNvPr>
            <p:cNvSpPr/>
            <p:nvPr/>
          </p:nvSpPr>
          <p:spPr>
            <a:xfrm>
              <a:off x="6820437" y="3063817"/>
              <a:ext cx="2718000" cy="64800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inconsciente</a:t>
              </a:r>
            </a:p>
          </p:txBody>
        </p:sp>
        <p:pic>
          <p:nvPicPr>
            <p:cNvPr id="38" name="Image 37">
              <a:extLst>
                <a:ext uri="{FF2B5EF4-FFF2-40B4-BE49-F238E27FC236}">
                  <a16:creationId xmlns:a16="http://schemas.microsoft.com/office/drawing/2014/main" id="{D5025977-2543-1A27-7AA9-8B211649B1D9}"/>
                </a:ext>
              </a:extLst>
            </p:cNvPr>
            <p:cNvPicPr>
              <a:picLocks noChangeAspect="1"/>
            </p:cNvPicPr>
            <p:nvPr/>
          </p:nvPicPr>
          <p:blipFill rotWithShape="1">
            <a:blip r:embed="rId3">
              <a:duotone>
                <a:schemeClr val="accent1">
                  <a:shade val="45000"/>
                  <a:satMod val="135000"/>
                </a:schemeClr>
                <a:prstClr val="white"/>
              </a:duotone>
            </a:blip>
            <a:srcRect t="36350" b="36352"/>
            <a:stretch/>
          </p:blipFill>
          <p:spPr>
            <a:xfrm>
              <a:off x="9813296" y="3114439"/>
              <a:ext cx="2002912" cy="546757"/>
            </a:xfrm>
            <a:prstGeom prst="rect">
              <a:avLst/>
            </a:prstGeom>
          </p:spPr>
        </p:pic>
      </p:grpSp>
      <p:grpSp>
        <p:nvGrpSpPr>
          <p:cNvPr id="53" name="Groupe 52">
            <a:extLst>
              <a:ext uri="{FF2B5EF4-FFF2-40B4-BE49-F238E27FC236}">
                <a16:creationId xmlns:a16="http://schemas.microsoft.com/office/drawing/2014/main" id="{B17524C1-F83F-448C-FF5A-47A379AB38BF}"/>
              </a:ext>
            </a:extLst>
          </p:cNvPr>
          <p:cNvGrpSpPr/>
          <p:nvPr/>
        </p:nvGrpSpPr>
        <p:grpSpPr>
          <a:xfrm>
            <a:off x="797150" y="2477411"/>
            <a:ext cx="3577600" cy="1425045"/>
            <a:chOff x="513615" y="2477411"/>
            <a:chExt cx="3577600" cy="1425045"/>
          </a:xfrm>
        </p:grpSpPr>
        <p:sp>
          <p:nvSpPr>
            <p:cNvPr id="5" name="Rectangle : coins arrondis 4">
              <a:extLst>
                <a:ext uri="{FF2B5EF4-FFF2-40B4-BE49-F238E27FC236}">
                  <a16:creationId xmlns:a16="http://schemas.microsoft.com/office/drawing/2014/main" id="{9362F1CB-0B23-0A04-6015-E47FD1CCF41E}"/>
                </a:ext>
              </a:extLst>
            </p:cNvPr>
            <p:cNvSpPr/>
            <p:nvPr/>
          </p:nvSpPr>
          <p:spPr>
            <a:xfrm>
              <a:off x="513615" y="2477411"/>
              <a:ext cx="3577600" cy="1425045"/>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e 51">
              <a:extLst>
                <a:ext uri="{FF2B5EF4-FFF2-40B4-BE49-F238E27FC236}">
                  <a16:creationId xmlns:a16="http://schemas.microsoft.com/office/drawing/2014/main" id="{24F3D7E2-563E-D457-5D5E-E6325854AE8F}"/>
                </a:ext>
              </a:extLst>
            </p:cNvPr>
            <p:cNvGrpSpPr/>
            <p:nvPr/>
          </p:nvGrpSpPr>
          <p:grpSpPr>
            <a:xfrm>
              <a:off x="606421" y="2734356"/>
              <a:ext cx="807333" cy="989251"/>
              <a:chOff x="606421" y="2734356"/>
              <a:chExt cx="807333" cy="989251"/>
            </a:xfrm>
          </p:grpSpPr>
          <p:sp>
            <p:nvSpPr>
              <p:cNvPr id="19" name="ZoneTexte 18">
                <a:extLst>
                  <a:ext uri="{FF2B5EF4-FFF2-40B4-BE49-F238E27FC236}">
                    <a16:creationId xmlns:a16="http://schemas.microsoft.com/office/drawing/2014/main" id="{CF2008B9-51D6-EBB0-616B-5F421A50A562}"/>
                  </a:ext>
                </a:extLst>
              </p:cNvPr>
              <p:cNvSpPr txBox="1"/>
              <p:nvPr/>
            </p:nvSpPr>
            <p:spPr>
              <a:xfrm>
                <a:off x="606421" y="3508163"/>
                <a:ext cx="807333" cy="215444"/>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Choc</a:t>
                </a:r>
                <a:endParaRPr lang="fr-FR" sz="1050" b="1" dirty="0">
                  <a:solidFill>
                    <a:srgbClr val="00529B"/>
                  </a:solidFill>
                </a:endParaRPr>
              </a:p>
            </p:txBody>
          </p:sp>
          <p:pic>
            <p:nvPicPr>
              <p:cNvPr id="39" name="Picture 24">
                <a:extLst>
                  <a:ext uri="{FF2B5EF4-FFF2-40B4-BE49-F238E27FC236}">
                    <a16:creationId xmlns:a16="http://schemas.microsoft.com/office/drawing/2014/main" id="{AC750BF0-96BF-42EF-50D9-0876AE1C3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1" y="2734356"/>
                <a:ext cx="807333" cy="8073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e 49">
              <a:extLst>
                <a:ext uri="{FF2B5EF4-FFF2-40B4-BE49-F238E27FC236}">
                  <a16:creationId xmlns:a16="http://schemas.microsoft.com/office/drawing/2014/main" id="{529B516C-5A3A-9F2A-7C54-BA4C93DD4A6F}"/>
                </a:ext>
              </a:extLst>
            </p:cNvPr>
            <p:cNvGrpSpPr/>
            <p:nvPr/>
          </p:nvGrpSpPr>
          <p:grpSpPr>
            <a:xfrm>
              <a:off x="2286690" y="2683531"/>
              <a:ext cx="931588" cy="1139938"/>
              <a:chOff x="2390658" y="2683531"/>
              <a:chExt cx="931588" cy="1139938"/>
            </a:xfrm>
          </p:grpSpPr>
          <p:sp>
            <p:nvSpPr>
              <p:cNvPr id="15" name="ZoneTexte 14">
                <a:extLst>
                  <a:ext uri="{FF2B5EF4-FFF2-40B4-BE49-F238E27FC236}">
                    <a16:creationId xmlns:a16="http://schemas.microsoft.com/office/drawing/2014/main" id="{3786566F-92BC-3079-BF1C-8BC7DBBFA8A1}"/>
                  </a:ext>
                </a:extLst>
              </p:cNvPr>
              <p:cNvSpPr txBox="1"/>
              <p:nvPr/>
            </p:nvSpPr>
            <p:spPr>
              <a:xfrm>
                <a:off x="2439038" y="3508163"/>
                <a:ext cx="883208" cy="315306"/>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Faux mouvement</a:t>
                </a:r>
                <a:endParaRPr lang="fr-FR" sz="800" b="1" dirty="0">
                  <a:solidFill>
                    <a:srgbClr val="00529B"/>
                  </a:solidFill>
                </a:endParaRPr>
              </a:p>
            </p:txBody>
          </p:sp>
          <p:grpSp>
            <p:nvGrpSpPr>
              <p:cNvPr id="40" name="Groupe 39">
                <a:extLst>
                  <a:ext uri="{FF2B5EF4-FFF2-40B4-BE49-F238E27FC236}">
                    <a16:creationId xmlns:a16="http://schemas.microsoft.com/office/drawing/2014/main" id="{78CC360C-2874-E501-B35A-7D547EE5684E}"/>
                  </a:ext>
                </a:extLst>
              </p:cNvPr>
              <p:cNvGrpSpPr/>
              <p:nvPr/>
            </p:nvGrpSpPr>
            <p:grpSpPr>
              <a:xfrm>
                <a:off x="2390658" y="2683531"/>
                <a:ext cx="807333" cy="807333"/>
                <a:chOff x="4576805" y="2834389"/>
                <a:chExt cx="1476000" cy="1476000"/>
              </a:xfrm>
            </p:grpSpPr>
            <p:pic>
              <p:nvPicPr>
                <p:cNvPr id="41" name="Picture 26">
                  <a:extLst>
                    <a:ext uri="{FF2B5EF4-FFF2-40B4-BE49-F238E27FC236}">
                      <a16:creationId xmlns:a16="http://schemas.microsoft.com/office/drawing/2014/main" id="{9DB8545A-6829-8D4B-347E-DD9352DE95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805" y="2834389"/>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a:extLst>
                    <a:ext uri="{FF2B5EF4-FFF2-40B4-BE49-F238E27FC236}">
                      <a16:creationId xmlns:a16="http://schemas.microsoft.com/office/drawing/2014/main" id="{1007F19D-0928-346A-8A57-0ADEFB5586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037" y="4050759"/>
                  <a:ext cx="259630" cy="25963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1" name="Groupe 50">
              <a:extLst>
                <a:ext uri="{FF2B5EF4-FFF2-40B4-BE49-F238E27FC236}">
                  <a16:creationId xmlns:a16="http://schemas.microsoft.com/office/drawing/2014/main" id="{1339EB22-84D3-9081-3FE3-912834741365}"/>
                </a:ext>
              </a:extLst>
            </p:cNvPr>
            <p:cNvGrpSpPr/>
            <p:nvPr/>
          </p:nvGrpSpPr>
          <p:grpSpPr>
            <a:xfrm>
              <a:off x="1532925" y="2683531"/>
              <a:ext cx="807333" cy="1012049"/>
              <a:chOff x="1532925" y="2683531"/>
              <a:chExt cx="807333" cy="1012049"/>
            </a:xfrm>
          </p:grpSpPr>
          <p:sp>
            <p:nvSpPr>
              <p:cNvPr id="13" name="ZoneTexte 12">
                <a:extLst>
                  <a:ext uri="{FF2B5EF4-FFF2-40B4-BE49-F238E27FC236}">
                    <a16:creationId xmlns:a16="http://schemas.microsoft.com/office/drawing/2014/main" id="{12911CA8-CA40-3F24-5A8F-B30614B3A00E}"/>
                  </a:ext>
                </a:extLst>
              </p:cNvPr>
              <p:cNvSpPr txBox="1"/>
              <p:nvPr/>
            </p:nvSpPr>
            <p:spPr>
              <a:xfrm>
                <a:off x="1545316" y="3508163"/>
                <a:ext cx="499734" cy="187417"/>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Chute</a:t>
                </a:r>
                <a:endParaRPr lang="fr-FR" sz="1200" b="1" dirty="0">
                  <a:solidFill>
                    <a:srgbClr val="00529B"/>
                  </a:solidFill>
                </a:endParaRPr>
              </a:p>
            </p:txBody>
          </p:sp>
          <p:pic>
            <p:nvPicPr>
              <p:cNvPr id="43" name="Picture 20">
                <a:extLst>
                  <a:ext uri="{FF2B5EF4-FFF2-40B4-BE49-F238E27FC236}">
                    <a16:creationId xmlns:a16="http://schemas.microsoft.com/office/drawing/2014/main" id="{28623EA4-50F1-C913-66CB-1C2EA46380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2925" y="2683531"/>
                <a:ext cx="807333" cy="8073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e 48">
              <a:extLst>
                <a:ext uri="{FF2B5EF4-FFF2-40B4-BE49-F238E27FC236}">
                  <a16:creationId xmlns:a16="http://schemas.microsoft.com/office/drawing/2014/main" id="{6FA9BA86-2F42-B81E-8ABA-4F0BFDDCA7B4}"/>
                </a:ext>
              </a:extLst>
            </p:cNvPr>
            <p:cNvGrpSpPr/>
            <p:nvPr/>
          </p:nvGrpSpPr>
          <p:grpSpPr>
            <a:xfrm>
              <a:off x="3184736" y="2683531"/>
              <a:ext cx="807333" cy="1040076"/>
              <a:chOff x="3184736" y="2683531"/>
              <a:chExt cx="807333" cy="1040076"/>
            </a:xfrm>
          </p:grpSpPr>
          <p:sp>
            <p:nvSpPr>
              <p:cNvPr id="11" name="ZoneTexte 10">
                <a:extLst>
                  <a:ext uri="{FF2B5EF4-FFF2-40B4-BE49-F238E27FC236}">
                    <a16:creationId xmlns:a16="http://schemas.microsoft.com/office/drawing/2014/main" id="{52866477-385C-7672-01F5-4D9E632F7450}"/>
                  </a:ext>
                </a:extLst>
              </p:cNvPr>
              <p:cNvSpPr txBox="1"/>
              <p:nvPr/>
            </p:nvSpPr>
            <p:spPr>
              <a:xfrm>
                <a:off x="3338536" y="3508163"/>
                <a:ext cx="499733" cy="215444"/>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Coup</a:t>
                </a:r>
                <a:endParaRPr lang="fr-FR" sz="1200" b="1" dirty="0">
                  <a:solidFill>
                    <a:srgbClr val="00529B"/>
                  </a:solidFill>
                </a:endParaRPr>
              </a:p>
            </p:txBody>
          </p:sp>
          <p:pic>
            <p:nvPicPr>
              <p:cNvPr id="44" name="Picture 22" descr="Combat">
                <a:extLst>
                  <a:ext uri="{FF2B5EF4-FFF2-40B4-BE49-F238E27FC236}">
                    <a16:creationId xmlns:a16="http://schemas.microsoft.com/office/drawing/2014/main" id="{CEE0C2CC-5C9A-7A0F-F1D6-F2C389FC1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4736" y="2683531"/>
                <a:ext cx="807333" cy="807333"/>
              </a:xfrm>
              <a:prstGeom prst="rect">
                <a:avLst/>
              </a:prstGeom>
              <a:extLst>
                <a:ext uri="{909E8E84-426E-40DD-AFC4-6F175D3DCCD1}">
                  <a14:hiddenFill xmlns:a14="http://schemas.microsoft.com/office/drawing/2010/main">
                    <a:solidFill>
                      <a:srgbClr val="FFFFFF"/>
                    </a:solidFill>
                  </a14:hiddenFill>
                </a:ext>
              </a:extLst>
            </p:spPr>
          </p:pic>
        </p:grpSp>
      </p:grpSp>
      <p:grpSp>
        <p:nvGrpSpPr>
          <p:cNvPr id="47" name="Groupe 46">
            <a:extLst>
              <a:ext uri="{FF2B5EF4-FFF2-40B4-BE49-F238E27FC236}">
                <a16:creationId xmlns:a16="http://schemas.microsoft.com/office/drawing/2014/main" id="{F9D62086-896A-5452-375E-5719E04D881F}"/>
              </a:ext>
            </a:extLst>
          </p:cNvPr>
          <p:cNvGrpSpPr/>
          <p:nvPr/>
        </p:nvGrpSpPr>
        <p:grpSpPr>
          <a:xfrm>
            <a:off x="5127306" y="3075327"/>
            <a:ext cx="928626" cy="3210813"/>
            <a:chOff x="5431458" y="2982003"/>
            <a:chExt cx="928626" cy="3210813"/>
          </a:xfrm>
        </p:grpSpPr>
        <p:grpSp>
          <p:nvGrpSpPr>
            <p:cNvPr id="16" name="Groupe 15">
              <a:extLst>
                <a:ext uri="{FF2B5EF4-FFF2-40B4-BE49-F238E27FC236}">
                  <a16:creationId xmlns:a16="http://schemas.microsoft.com/office/drawing/2014/main" id="{221DE283-6DED-28C0-D96F-40D7CDB4E237}"/>
                </a:ext>
              </a:extLst>
            </p:cNvPr>
            <p:cNvGrpSpPr/>
            <p:nvPr/>
          </p:nvGrpSpPr>
          <p:grpSpPr>
            <a:xfrm>
              <a:off x="5431458" y="3179232"/>
              <a:ext cx="504000" cy="2720282"/>
              <a:chOff x="5767656" y="2527709"/>
              <a:chExt cx="504000" cy="2720282"/>
            </a:xfrm>
          </p:grpSpPr>
          <p:pic>
            <p:nvPicPr>
              <p:cNvPr id="27" name="Picture 4" descr="Vecteur panneau d'arrêt rouge isolé. arrêter les signes de la main">
                <a:extLst>
                  <a:ext uri="{FF2B5EF4-FFF2-40B4-BE49-F238E27FC236}">
                    <a16:creationId xmlns:a16="http://schemas.microsoft.com/office/drawing/2014/main" id="{73BE52D2-FC81-2FA9-C84E-9CF443B696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045" t="18203" r="41513" b="20224"/>
              <a:stretch/>
            </p:blipFill>
            <p:spPr bwMode="auto">
              <a:xfrm>
                <a:off x="5767656" y="2527709"/>
                <a:ext cx="504000" cy="504000"/>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15D20DA-0406-82F4-E80C-4C6772C80C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5656" y="4041231"/>
                <a:ext cx="468000" cy="468000"/>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6EE1CB2B-AF96-8993-6754-8350407583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785656" y="4779991"/>
                <a:ext cx="468000" cy="468000"/>
              </a:xfrm>
              <a:prstGeom prst="ellipse">
                <a:avLst/>
              </a:prstGeom>
              <a:ln w="3175" cap="rnd">
                <a:solidFill>
                  <a:srgbClr val="00529B"/>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79098BB5-920F-7416-9247-32313D4240C9}"/>
                  </a:ext>
                </a:extLst>
              </p:cNvPr>
              <p:cNvPicPr>
                <a:picLocks noChangeAspect="1"/>
              </p:cNvPicPr>
              <p:nvPr/>
            </p:nvPicPr>
            <p:blipFill>
              <a:blip r:embed="rId12">
                <a:duotone>
                  <a:schemeClr val="accent1">
                    <a:shade val="45000"/>
                    <a:satMod val="135000"/>
                  </a:schemeClr>
                  <a:prstClr val="white"/>
                </a:duotone>
              </a:blip>
              <a:stretch>
                <a:fillRect/>
              </a:stretch>
            </p:blipFill>
            <p:spPr>
              <a:xfrm>
                <a:off x="5785656" y="3302470"/>
                <a:ext cx="468000" cy="468000"/>
              </a:xfrm>
              <a:prstGeom prst="flowChartConnector">
                <a:avLst/>
              </a:prstGeom>
              <a:ln>
                <a:solidFill>
                  <a:schemeClr val="accent1"/>
                </a:solidFill>
              </a:ln>
            </p:spPr>
          </p:pic>
        </p:grpSp>
        <p:sp>
          <p:nvSpPr>
            <p:cNvPr id="17" name="Accolade fermante 16">
              <a:extLst>
                <a:ext uri="{FF2B5EF4-FFF2-40B4-BE49-F238E27FC236}">
                  <a16:creationId xmlns:a16="http://schemas.microsoft.com/office/drawing/2014/main" id="{CF292DFF-200E-7900-57A3-EDE0D0698C93}"/>
                </a:ext>
              </a:extLst>
            </p:cNvPr>
            <p:cNvSpPr/>
            <p:nvPr/>
          </p:nvSpPr>
          <p:spPr>
            <a:xfrm>
              <a:off x="6066665" y="2982003"/>
              <a:ext cx="293419" cy="3210813"/>
            </a:xfrm>
            <a:prstGeom prst="rightBrace">
              <a:avLst/>
            </a:prstGeom>
            <a:ln w="28575">
              <a:solidFill>
                <a:srgbClr val="0049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497E"/>
                </a:solidFill>
              </a:endParaRPr>
            </a:p>
          </p:txBody>
        </p:sp>
      </p:grpSp>
      <p:grpSp>
        <p:nvGrpSpPr>
          <p:cNvPr id="60" name="Groupe 59">
            <a:extLst>
              <a:ext uri="{FF2B5EF4-FFF2-40B4-BE49-F238E27FC236}">
                <a16:creationId xmlns:a16="http://schemas.microsoft.com/office/drawing/2014/main" id="{4927D36B-B2FD-975C-6B5E-3C423F17945B}"/>
              </a:ext>
            </a:extLst>
          </p:cNvPr>
          <p:cNvGrpSpPr/>
          <p:nvPr/>
        </p:nvGrpSpPr>
        <p:grpSpPr>
          <a:xfrm>
            <a:off x="6516698" y="4812253"/>
            <a:ext cx="3545916" cy="646331"/>
            <a:chOff x="6820850" y="4718929"/>
            <a:chExt cx="3545916" cy="646331"/>
          </a:xfrm>
        </p:grpSpPr>
        <p:sp>
          <p:nvSpPr>
            <p:cNvPr id="25" name="Rectangle : coins arrondis 24">
              <a:extLst>
                <a:ext uri="{FF2B5EF4-FFF2-40B4-BE49-F238E27FC236}">
                  <a16:creationId xmlns:a16="http://schemas.microsoft.com/office/drawing/2014/main" id="{6E4B1F59-1FC8-5120-AAB2-55EC744853F3}"/>
                </a:ext>
              </a:extLst>
            </p:cNvPr>
            <p:cNvSpPr/>
            <p:nvPr/>
          </p:nvSpPr>
          <p:spPr>
            <a:xfrm>
              <a:off x="6820850" y="4718929"/>
              <a:ext cx="2717175" cy="646331"/>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présente une douleur </a:t>
              </a:r>
              <a:br>
                <a:rPr lang="fr-FR" sz="1200" b="1" dirty="0">
                  <a:solidFill>
                    <a:srgbClr val="00529B"/>
                  </a:solidFill>
                  <a:latin typeface="Arial" panose="020B0604020202020204" pitchFamily="34" charset="0"/>
                  <a:cs typeface="Arial" panose="020B0604020202020204" pitchFamily="34" charset="0"/>
                </a:rPr>
              </a:br>
              <a:r>
                <a:rPr lang="fr-FR" sz="1200" b="1" dirty="0">
                  <a:solidFill>
                    <a:srgbClr val="00529B"/>
                  </a:solidFill>
                  <a:latin typeface="Arial" panose="020B0604020202020204" pitchFamily="34" charset="0"/>
                  <a:cs typeface="Arial" panose="020B0604020202020204" pitchFamily="34" charset="0"/>
                </a:rPr>
                <a:t>du cou (suspicion de traumatisme du rachis cervical)</a:t>
              </a:r>
            </a:p>
          </p:txBody>
        </p:sp>
        <p:pic>
          <p:nvPicPr>
            <p:cNvPr id="31" name="Image 30">
              <a:extLst>
                <a:ext uri="{FF2B5EF4-FFF2-40B4-BE49-F238E27FC236}">
                  <a16:creationId xmlns:a16="http://schemas.microsoft.com/office/drawing/2014/main" id="{7190AAC6-D685-2BF1-EF89-60EC3E1B4E31}"/>
                </a:ext>
              </a:extLst>
            </p:cNvPr>
            <p:cNvPicPr>
              <a:picLocks noChangeAspect="1"/>
            </p:cNvPicPr>
            <p:nvPr/>
          </p:nvPicPr>
          <p:blipFill rotWithShape="1">
            <a:blip r:embed="rId13">
              <a:extLst>
                <a:ext uri="{28A0092B-C50C-407E-A947-70E740481C1C}">
                  <a14:useLocalDpi xmlns:a14="http://schemas.microsoft.com/office/drawing/2010/main" val="0"/>
                </a:ext>
              </a:extLst>
            </a:blip>
            <a:srcRect l="52603" t="44869" r="28647" b="22867"/>
            <a:stretch/>
          </p:blipFill>
          <p:spPr>
            <a:xfrm>
              <a:off x="9898766" y="4826405"/>
              <a:ext cx="468000" cy="468000"/>
            </a:xfrm>
            <a:prstGeom prst="ellipse">
              <a:avLst/>
            </a:prstGeom>
            <a:ln w="3175"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59" name="Groupe 58">
            <a:extLst>
              <a:ext uri="{FF2B5EF4-FFF2-40B4-BE49-F238E27FC236}">
                <a16:creationId xmlns:a16="http://schemas.microsoft.com/office/drawing/2014/main" id="{ABA65431-8F51-C49E-D2B7-FFC587ECEBAA}"/>
              </a:ext>
            </a:extLst>
          </p:cNvPr>
          <p:cNvGrpSpPr/>
          <p:nvPr/>
        </p:nvGrpSpPr>
        <p:grpSpPr>
          <a:xfrm>
            <a:off x="6516285" y="5638140"/>
            <a:ext cx="3546329" cy="648000"/>
            <a:chOff x="6820437" y="5544816"/>
            <a:chExt cx="3546329" cy="648000"/>
          </a:xfrm>
        </p:grpSpPr>
        <p:sp>
          <p:nvSpPr>
            <p:cNvPr id="26" name="Rectangle : coins arrondis 25">
              <a:extLst>
                <a:ext uri="{FF2B5EF4-FFF2-40B4-BE49-F238E27FC236}">
                  <a16:creationId xmlns:a16="http://schemas.microsoft.com/office/drawing/2014/main" id="{9EAB4F66-380A-2E02-DFA3-863B2AECCABB}"/>
                </a:ext>
              </a:extLst>
            </p:cNvPr>
            <p:cNvSpPr/>
            <p:nvPr/>
          </p:nvSpPr>
          <p:spPr>
            <a:xfrm>
              <a:off x="6820437" y="5544816"/>
              <a:ext cx="2718000" cy="64800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présente une fracture de membres déplacée</a:t>
              </a:r>
            </a:p>
          </p:txBody>
        </p:sp>
        <p:pic>
          <p:nvPicPr>
            <p:cNvPr id="45" name="Picture 4">
              <a:extLst>
                <a:ext uri="{FF2B5EF4-FFF2-40B4-BE49-F238E27FC236}">
                  <a16:creationId xmlns:a16="http://schemas.microsoft.com/office/drawing/2014/main" id="{2F342F10-1A05-CE0A-C9C9-E4ACF60A60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98766" y="5634816"/>
              <a:ext cx="468000" cy="468000"/>
            </a:xfrm>
            <a:prstGeom prst="ellipse">
              <a:avLst/>
            </a:prstGeom>
            <a:ln w="3175" cap="rnd">
              <a:solidFill>
                <a:srgbClr val="00529B"/>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4" name="ZoneTexte 3">
            <a:extLst>
              <a:ext uri="{FF2B5EF4-FFF2-40B4-BE49-F238E27FC236}">
                <a16:creationId xmlns:a16="http://schemas.microsoft.com/office/drawing/2014/main" id="{7568AC10-D2BB-CD9A-7024-FF4E05324B31}"/>
              </a:ext>
            </a:extLst>
          </p:cNvPr>
          <p:cNvSpPr txBox="1"/>
          <p:nvPr/>
        </p:nvSpPr>
        <p:spPr>
          <a:xfrm>
            <a:off x="602511" y="2065819"/>
            <a:ext cx="3908640"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CAUSES</a:t>
            </a:r>
          </a:p>
        </p:txBody>
      </p:sp>
      <p:sp>
        <p:nvSpPr>
          <p:cNvPr id="7" name="ZoneTexte 6">
            <a:extLst>
              <a:ext uri="{FF2B5EF4-FFF2-40B4-BE49-F238E27FC236}">
                <a16:creationId xmlns:a16="http://schemas.microsoft.com/office/drawing/2014/main" id="{83430D2D-FC1F-03CE-C461-A82AF15AD413}"/>
              </a:ext>
            </a:extLst>
          </p:cNvPr>
          <p:cNvSpPr txBox="1"/>
          <p:nvPr/>
        </p:nvSpPr>
        <p:spPr>
          <a:xfrm>
            <a:off x="6023710" y="2065819"/>
            <a:ext cx="3891269" cy="374571"/>
          </a:xfrm>
          <a:prstGeom prst="roundRect">
            <a:avLst/>
          </a:prstGeom>
          <a:noFill/>
        </p:spPr>
        <p:txBody>
          <a:bodyPr wrap="square" rtlCol="0">
            <a:spAutoFit/>
          </a:bodyPr>
          <a:lstStyle>
            <a:defPPr>
              <a:defRPr lang="fr-FR"/>
            </a:defPPr>
            <a:lvl1pPr algn="ctr">
              <a:defRPr sz="1600" b="1">
                <a:solidFill>
                  <a:srgbClr val="C20537"/>
                </a:solidFill>
                <a:latin typeface="Arial" panose="020B0604020202020204" pitchFamily="34" charset="0"/>
                <a:cs typeface="Arial" panose="020B0604020202020204" pitchFamily="34" charset="0"/>
              </a:defRPr>
            </a:lvl1pPr>
          </a:lstStyle>
          <a:p>
            <a:r>
              <a:rPr lang="fr-FR" dirty="0"/>
              <a:t>PRINCIPE D’ACTION</a:t>
            </a:r>
          </a:p>
        </p:txBody>
      </p:sp>
      <p:cxnSp>
        <p:nvCxnSpPr>
          <p:cNvPr id="8" name="Connecteur droit 7">
            <a:extLst>
              <a:ext uri="{FF2B5EF4-FFF2-40B4-BE49-F238E27FC236}">
                <a16:creationId xmlns:a16="http://schemas.microsoft.com/office/drawing/2014/main" id="{E41EBEB5-ABD4-7FC2-E4A7-5AD2B20CF2B0}"/>
              </a:ext>
            </a:extLst>
          </p:cNvPr>
          <p:cNvCxnSpPr>
            <a:cxnSpLocks/>
          </p:cNvCxnSpPr>
          <p:nvPr/>
        </p:nvCxnSpPr>
        <p:spPr>
          <a:xfrm>
            <a:off x="4844861" y="2121408"/>
            <a:ext cx="0" cy="4209561"/>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1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animBg="1"/>
      <p:bldP spid="24" grpId="0" animBg="1"/>
      <p:bldP spid="4"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69746"/>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SFCB - Formation PSC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10168</Words>
  <Application>Microsoft Office PowerPoint</Application>
  <PresentationFormat>Grand écran</PresentationFormat>
  <Paragraphs>1467</Paragraphs>
  <Slides>144</Slides>
  <Notes>112</Notes>
  <HiddenSlides>0</HiddenSlides>
  <MMClips>2</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144</vt:i4>
      </vt:variant>
    </vt:vector>
  </HeadingPairs>
  <TitlesOfParts>
    <vt:vector size="153" baseType="lpstr">
      <vt:lpstr>Arial</vt:lpstr>
      <vt:lpstr>Arial Rounded MT Bold</vt:lpstr>
      <vt:lpstr>Calibri</vt:lpstr>
      <vt:lpstr>Lato</vt:lpstr>
      <vt:lpstr>opensansregular</vt:lpstr>
      <vt:lpstr>Segoe UI</vt:lpstr>
      <vt:lpstr>Wingdings</vt:lpstr>
      <vt:lpstr>FSFCB - Formation PSC1</vt:lpstr>
      <vt:lpstr>Diapositive think-cell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marin chesnoy; Didier GRAND</dc:creator>
  <cp:lastModifiedBy>Marin CHESNOY</cp:lastModifiedBy>
  <cp:revision>361</cp:revision>
  <dcterms:created xsi:type="dcterms:W3CDTF">2023-06-24T07:01:52Z</dcterms:created>
  <dcterms:modified xsi:type="dcterms:W3CDTF">2026-06-01T07:44:54Z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67fe22-5eac-47ec-8e7b-0d161ebb91ad_Enabled">
    <vt:lpwstr>true</vt:lpwstr>
  </property>
  <property fmtid="{D5CDD505-2E9C-101B-9397-08002B2CF9AE}" pid="3" name="MSIP_Label_0067fe22-5eac-47ec-8e7b-0d161ebb91ad_SetDate">
    <vt:lpwstr>2023-06-28T12:33:59Z</vt:lpwstr>
  </property>
  <property fmtid="{D5CDD505-2E9C-101B-9397-08002B2CF9AE}" pid="4" name="MSIP_Label_0067fe22-5eac-47ec-8e7b-0d161ebb91ad_Method">
    <vt:lpwstr>Standard</vt:lpwstr>
  </property>
  <property fmtid="{D5CDD505-2E9C-101B-9397-08002B2CF9AE}" pid="5" name="MSIP_Label_0067fe22-5eac-47ec-8e7b-0d161ebb91ad_Name">
    <vt:lpwstr>Internal_NonPerData</vt:lpwstr>
  </property>
  <property fmtid="{D5CDD505-2E9C-101B-9397-08002B2CF9AE}" pid="6" name="MSIP_Label_0067fe22-5eac-47ec-8e7b-0d161ebb91ad_SiteId">
    <vt:lpwstr>ef5926db-9bdf-4f9f-9066-d8e7f03943f7</vt:lpwstr>
  </property>
  <property fmtid="{D5CDD505-2E9C-101B-9397-08002B2CF9AE}" pid="7" name="MSIP_Label_0067fe22-5eac-47ec-8e7b-0d161ebb91ad_ActionId">
    <vt:lpwstr>4fe8524f-645f-40ea-b632-b34c3e487d6a</vt:lpwstr>
  </property>
  <property fmtid="{D5CDD505-2E9C-101B-9397-08002B2CF9AE}" pid="8" name="MSIP_Label_0067fe22-5eac-47ec-8e7b-0d161ebb91ad_ContentBits">
    <vt:lpwstr>2</vt:lpwstr>
  </property>
  <property fmtid="{D5CDD505-2E9C-101B-9397-08002B2CF9AE}" pid="9" name="ClassificationContentMarkingFooterLocations">
    <vt:lpwstr>1_Thème Office:8</vt:lpwstr>
  </property>
  <property fmtid="{D5CDD505-2E9C-101B-9397-08002B2CF9AE}" pid="10" name="ClassificationContentMarkingFooterText">
    <vt:lpwstr>Sensitivity: Internal / Non-Personal Data</vt:lpwstr>
  </property>
</Properties>
</file>