
<file path=[Content_Types].xml><?xml version="1.0" encoding="utf-8"?>
<Types xmlns="http://schemas.openxmlformats.org/package/2006/content-types">
  <Default Extension="bmp" ContentType="image/bmp"/>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handoutMasterIdLst>
    <p:handoutMasterId r:id="rId52"/>
  </p:handoutMasterIdLst>
  <p:sldIdLst>
    <p:sldId id="256" r:id="rId2"/>
    <p:sldId id="258" r:id="rId3"/>
    <p:sldId id="266" r:id="rId4"/>
    <p:sldId id="257" r:id="rId5"/>
    <p:sldId id="259" r:id="rId6"/>
    <p:sldId id="267" r:id="rId7"/>
    <p:sldId id="268" r:id="rId8"/>
    <p:sldId id="269" r:id="rId9"/>
    <p:sldId id="271" r:id="rId10"/>
    <p:sldId id="272" r:id="rId11"/>
    <p:sldId id="276" r:id="rId12"/>
    <p:sldId id="273" r:id="rId13"/>
    <p:sldId id="277" r:id="rId14"/>
    <p:sldId id="274" r:id="rId15"/>
    <p:sldId id="278" r:id="rId16"/>
    <p:sldId id="275" r:id="rId17"/>
    <p:sldId id="279" r:id="rId18"/>
    <p:sldId id="280" r:id="rId19"/>
    <p:sldId id="282" r:id="rId20"/>
    <p:sldId id="262" r:id="rId21"/>
    <p:sldId id="260" r:id="rId22"/>
    <p:sldId id="263" r:id="rId23"/>
    <p:sldId id="264" r:id="rId24"/>
    <p:sldId id="283" r:id="rId25"/>
    <p:sldId id="284" r:id="rId26"/>
    <p:sldId id="286" r:id="rId27"/>
    <p:sldId id="287" r:id="rId28"/>
    <p:sldId id="288" r:id="rId29"/>
    <p:sldId id="309" r:id="rId30"/>
    <p:sldId id="310" r:id="rId31"/>
    <p:sldId id="289" r:id="rId32"/>
    <p:sldId id="290" r:id="rId33"/>
    <p:sldId id="292" r:id="rId34"/>
    <p:sldId id="293" r:id="rId35"/>
    <p:sldId id="294" r:id="rId36"/>
    <p:sldId id="295" r:id="rId37"/>
    <p:sldId id="296" r:id="rId38"/>
    <p:sldId id="298" r:id="rId39"/>
    <p:sldId id="299" r:id="rId40"/>
    <p:sldId id="307" r:id="rId41"/>
    <p:sldId id="308" r:id="rId42"/>
    <p:sldId id="300" r:id="rId43"/>
    <p:sldId id="301" r:id="rId44"/>
    <p:sldId id="302" r:id="rId45"/>
    <p:sldId id="304" r:id="rId46"/>
    <p:sldId id="305" r:id="rId47"/>
    <p:sldId id="306" r:id="rId48"/>
    <p:sldId id="311" r:id="rId49"/>
    <p:sldId id="312" r:id="rId50"/>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29B"/>
    <a:srgbClr val="C10435"/>
    <a:srgbClr val="11417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4995" autoAdjust="0"/>
    <p:restoredTop sz="88860" autoAdjust="0"/>
  </p:normalViewPr>
  <p:slideViewPr>
    <p:cSldViewPr snapToGrid="0">
      <p:cViewPr varScale="1">
        <p:scale>
          <a:sx n="75" d="100"/>
          <a:sy n="75" d="100"/>
        </p:scale>
        <p:origin x="974" y="4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100" d="100"/>
          <a:sy n="100" d="100"/>
        </p:scale>
        <p:origin x="2400" y="-109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C921EB71-692A-DF58-5A46-00A87DB85536}"/>
              </a:ext>
            </a:extLst>
          </p:cNvPr>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a:extLst>
              <a:ext uri="{FF2B5EF4-FFF2-40B4-BE49-F238E27FC236}">
                <a16:creationId xmlns:a16="http://schemas.microsoft.com/office/drawing/2014/main" id="{964BF2BD-0762-C101-FCBC-9D0D52DD38CF}"/>
              </a:ext>
            </a:extLst>
          </p:cNvPr>
          <p:cNvSpPr>
            <a:spLocks noGrp="1"/>
          </p:cNvSpPr>
          <p:nvPr>
            <p:ph type="dt" sz="quarter" idx="1"/>
          </p:nvPr>
        </p:nvSpPr>
        <p:spPr>
          <a:xfrm>
            <a:off x="3884613" y="1"/>
            <a:ext cx="2971800" cy="458788"/>
          </a:xfrm>
          <a:prstGeom prst="rect">
            <a:avLst/>
          </a:prstGeom>
        </p:spPr>
        <p:txBody>
          <a:bodyPr vert="horz" lIns="91440" tIns="45720" rIns="91440" bIns="45720" rtlCol="0"/>
          <a:lstStyle>
            <a:lvl1pPr algn="r">
              <a:defRPr sz="1200"/>
            </a:lvl1pPr>
          </a:lstStyle>
          <a:p>
            <a:fld id="{AA028B95-7073-43BA-84A0-65F30B9E335F}" type="datetimeFigureOut">
              <a:rPr lang="fr-FR" smtClean="0"/>
              <a:t>14/09/2025</a:t>
            </a:fld>
            <a:endParaRPr lang="fr-FR" dirty="0"/>
          </a:p>
        </p:txBody>
      </p:sp>
      <p:sp>
        <p:nvSpPr>
          <p:cNvPr id="4" name="Espace réservé du pied de page 3">
            <a:extLst>
              <a:ext uri="{FF2B5EF4-FFF2-40B4-BE49-F238E27FC236}">
                <a16:creationId xmlns:a16="http://schemas.microsoft.com/office/drawing/2014/main" id="{EFB341A6-9956-E9FE-A3E6-9A9900D86AC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dirty="0"/>
          </a:p>
        </p:txBody>
      </p:sp>
      <p:sp>
        <p:nvSpPr>
          <p:cNvPr id="5" name="Espace réservé du numéro de diapositive 4">
            <a:extLst>
              <a:ext uri="{FF2B5EF4-FFF2-40B4-BE49-F238E27FC236}">
                <a16:creationId xmlns:a16="http://schemas.microsoft.com/office/drawing/2014/main" id="{673AF5D8-7F59-55C3-FA39-1B7325F19CC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184A362-9D16-4FE8-A449-E7993EA5266A}" type="slidenum">
              <a:rPr lang="fr-FR" smtClean="0"/>
              <a:t>‹N°›</a:t>
            </a:fld>
            <a:endParaRPr lang="fr-FR" dirty="0"/>
          </a:p>
        </p:txBody>
      </p:sp>
    </p:spTree>
    <p:extLst>
      <p:ext uri="{BB962C8B-B14F-4D97-AF65-F5344CB8AC3E}">
        <p14:creationId xmlns:p14="http://schemas.microsoft.com/office/powerpoint/2010/main" val="35095883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5.emf"/><Relationship Id="rId1" Type="http://schemas.openxmlformats.org/officeDocument/2006/relationships/theme" Target="../theme/theme2.xml"/><Relationship Id="rId4" Type="http://schemas.openxmlformats.org/officeDocument/2006/relationships/hyperlink" Target="https://metropole.nantes.fr/infonantes/association/1078-comite-departemental-secouristes-francais-croix-blanche-44" TargetMode="Externa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1"/>
            <a:ext cx="2971800" cy="458788"/>
          </a:xfrm>
          <a:prstGeom prst="rect">
            <a:avLst/>
          </a:prstGeom>
        </p:spPr>
        <p:txBody>
          <a:bodyPr vert="horz" lIns="91436" tIns="45719" rIns="91436" bIns="45719" rtlCol="0"/>
          <a:lstStyle>
            <a:lvl1pPr algn="l">
              <a:defRPr sz="1200"/>
            </a:lvl1pPr>
          </a:lstStyle>
          <a:p>
            <a:endParaRPr lang="fr-FR" dirty="0"/>
          </a:p>
        </p:txBody>
      </p:sp>
      <p:sp>
        <p:nvSpPr>
          <p:cNvPr id="4" name="Espace réservé de l'image des diapositives 3"/>
          <p:cNvSpPr>
            <a:spLocks noGrp="1" noRot="1" noChangeAspect="1"/>
          </p:cNvSpPr>
          <p:nvPr>
            <p:ph type="sldImg" idx="2"/>
          </p:nvPr>
        </p:nvSpPr>
        <p:spPr>
          <a:xfrm>
            <a:off x="320040" y="740664"/>
            <a:ext cx="6220968" cy="3499295"/>
          </a:xfrm>
          <a:prstGeom prst="rect">
            <a:avLst/>
          </a:prstGeom>
          <a:noFill/>
          <a:ln w="12700">
            <a:solidFill>
              <a:prstClr val="black"/>
            </a:solidFill>
          </a:ln>
        </p:spPr>
        <p:txBody>
          <a:bodyPr vert="horz" lIns="91436" tIns="45719" rIns="91436" bIns="45719" rtlCol="0" anchor="ctr"/>
          <a:lstStyle/>
          <a:p>
            <a:endParaRPr lang="fr-FR" dirty="0"/>
          </a:p>
        </p:txBody>
      </p:sp>
      <p:sp>
        <p:nvSpPr>
          <p:cNvPr id="5" name="Espace réservé des notes 4"/>
          <p:cNvSpPr>
            <a:spLocks noGrp="1"/>
          </p:cNvSpPr>
          <p:nvPr>
            <p:ph type="body" sz="quarter" idx="3"/>
          </p:nvPr>
        </p:nvSpPr>
        <p:spPr>
          <a:xfrm>
            <a:off x="320040" y="4290821"/>
            <a:ext cx="6220968" cy="3963163"/>
          </a:xfrm>
          <a:prstGeom prst="rect">
            <a:avLst/>
          </a:prstGeom>
        </p:spPr>
        <p:txBody>
          <a:bodyPr vert="horz" lIns="91436" tIns="45719" rIns="91436" bIns="45719"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5"/>
            <a:ext cx="2971800" cy="458787"/>
          </a:xfrm>
          <a:prstGeom prst="rect">
            <a:avLst/>
          </a:prstGeom>
        </p:spPr>
        <p:txBody>
          <a:bodyPr vert="horz" lIns="91436" tIns="45719" rIns="91436" bIns="45719"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3884614" y="8685215"/>
            <a:ext cx="2971800" cy="458787"/>
          </a:xfrm>
          <a:prstGeom prst="rect">
            <a:avLst/>
          </a:prstGeom>
        </p:spPr>
        <p:txBody>
          <a:bodyPr vert="horz" lIns="91436" tIns="45719" rIns="91436" bIns="45719" rtlCol="0" anchor="b"/>
          <a:lstStyle>
            <a:lvl1pPr algn="r">
              <a:defRPr sz="1200"/>
            </a:lvl1pPr>
          </a:lstStyle>
          <a:p>
            <a:fld id="{326F5349-E634-43BF-9C18-E03C6695BA7B}" type="slidenum">
              <a:rPr lang="fr-FR" smtClean="0"/>
              <a:t>‹N°›</a:t>
            </a:fld>
            <a:endParaRPr lang="fr-FR" dirty="0"/>
          </a:p>
        </p:txBody>
      </p:sp>
      <p:pic>
        <p:nvPicPr>
          <p:cNvPr id="11" name="Image 10">
            <a:extLst>
              <a:ext uri="{FF2B5EF4-FFF2-40B4-BE49-F238E27FC236}">
                <a16:creationId xmlns:a16="http://schemas.microsoft.com/office/drawing/2014/main" id="{70F07E2C-1FFD-ED17-4167-D3800EFA7A7A}"/>
              </a:ext>
            </a:extLst>
          </p:cNvPr>
          <p:cNvPicPr>
            <a:picLocks noChangeAspect="1"/>
          </p:cNvPicPr>
          <p:nvPr/>
        </p:nvPicPr>
        <p:blipFill>
          <a:blip r:embed="rId2"/>
          <a:stretch>
            <a:fillRect/>
          </a:stretch>
        </p:blipFill>
        <p:spPr>
          <a:xfrm>
            <a:off x="0" y="8685215"/>
            <a:ext cx="6856414" cy="458785"/>
          </a:xfrm>
          <a:prstGeom prst="rect">
            <a:avLst/>
          </a:prstGeom>
        </p:spPr>
      </p:pic>
      <p:grpSp>
        <p:nvGrpSpPr>
          <p:cNvPr id="12" name="Groupe 11">
            <a:extLst>
              <a:ext uri="{FF2B5EF4-FFF2-40B4-BE49-F238E27FC236}">
                <a16:creationId xmlns:a16="http://schemas.microsoft.com/office/drawing/2014/main" id="{48045964-1BD7-916D-DA11-A008DF74944B}"/>
              </a:ext>
            </a:extLst>
          </p:cNvPr>
          <p:cNvGrpSpPr/>
          <p:nvPr/>
        </p:nvGrpSpPr>
        <p:grpSpPr>
          <a:xfrm>
            <a:off x="0" y="1"/>
            <a:ext cx="1821180" cy="740662"/>
            <a:chOff x="0" y="0"/>
            <a:chExt cx="1729740" cy="782520"/>
          </a:xfrm>
        </p:grpSpPr>
        <p:grpSp>
          <p:nvGrpSpPr>
            <p:cNvPr id="13" name="Groupe 12">
              <a:extLst>
                <a:ext uri="{FF2B5EF4-FFF2-40B4-BE49-F238E27FC236}">
                  <a16:creationId xmlns:a16="http://schemas.microsoft.com/office/drawing/2014/main" id="{1B606927-4921-E3BC-9E40-A2F640C5596E}"/>
                </a:ext>
              </a:extLst>
            </p:cNvPr>
            <p:cNvGrpSpPr/>
            <p:nvPr/>
          </p:nvGrpSpPr>
          <p:grpSpPr>
            <a:xfrm>
              <a:off x="0" y="0"/>
              <a:ext cx="1729740" cy="782520"/>
              <a:chOff x="0" y="0"/>
              <a:chExt cx="1729740" cy="782520"/>
            </a:xfrm>
          </p:grpSpPr>
          <p:sp>
            <p:nvSpPr>
              <p:cNvPr id="17" name="Zone de texte 2">
                <a:extLst>
                  <a:ext uri="{FF2B5EF4-FFF2-40B4-BE49-F238E27FC236}">
                    <a16:creationId xmlns:a16="http://schemas.microsoft.com/office/drawing/2014/main" id="{70EC1CC3-13C2-B276-761E-87C20C7EF21D}"/>
                  </a:ext>
                </a:extLst>
              </p:cNvPr>
              <p:cNvSpPr txBox="1">
                <a:spLocks noChangeArrowheads="1"/>
              </p:cNvSpPr>
              <p:nvPr/>
            </p:nvSpPr>
            <p:spPr bwMode="auto">
              <a:xfrm>
                <a:off x="358140" y="350520"/>
                <a:ext cx="1260000" cy="432000"/>
              </a:xfrm>
              <a:prstGeom prst="rect">
                <a:avLst/>
              </a:prstGeom>
              <a:noFill/>
              <a:ln w="9525">
                <a:noFill/>
                <a:miter lim="800000"/>
                <a:headEnd/>
                <a:tailEnd/>
              </a:ln>
            </p:spPr>
            <p:txBody>
              <a:bodyPr rot="0" vert="horz" wrap="square" lIns="91440" tIns="45720" rIns="91440" bIns="45720" anchor="ctr" anchorCtr="0">
                <a:noAutofit/>
              </a:bodyPr>
              <a:lstStyle/>
              <a:p>
                <a:pPr marR="7620" algn="r" hangingPunct="0"/>
                <a:r>
                  <a:rPr lang="fr-FR" sz="1000" b="1" dirty="0">
                    <a:solidFill>
                      <a:srgbClr val="00529B"/>
                    </a:solidFill>
                    <a:effectLst/>
                    <a:latin typeface="Arial Rounded"/>
                    <a:ea typeface="Times New Roman" panose="02020603050405020304" pitchFamily="18" charset="0"/>
                    <a:cs typeface="Arial" panose="020B0604020202020204" pitchFamily="34" charset="0"/>
                  </a:rPr>
                  <a:t> PUY-DE-DÔME</a:t>
                </a:r>
                <a:endParaRPr lang="fr-FR" sz="1000" dirty="0">
                  <a:effectLst/>
                  <a:latin typeface="Times New Roman" panose="02020603050405020304" pitchFamily="18" charset="0"/>
                  <a:ea typeface="Times New Roman" panose="02020603050405020304" pitchFamily="18" charset="0"/>
                </a:endParaRPr>
              </a:p>
              <a:p>
                <a:pPr marR="7620" algn="r" hangingPunct="0"/>
                <a:r>
                  <a:rPr lang="fr-FR" sz="1000" b="1" dirty="0">
                    <a:solidFill>
                      <a:srgbClr val="C10435"/>
                    </a:solidFill>
                    <a:effectLst/>
                    <a:latin typeface="Arial Rounded"/>
                    <a:ea typeface="Times New Roman" panose="02020603050405020304" pitchFamily="18" charset="0"/>
                    <a:cs typeface="Arial" panose="020B0604020202020204" pitchFamily="34" charset="0"/>
                  </a:rPr>
                  <a:t>    Les Volcans </a:t>
                </a:r>
                <a:endParaRPr lang="fr-FR" sz="1000" dirty="0">
                  <a:effectLst/>
                  <a:latin typeface="Times New Roman" panose="02020603050405020304" pitchFamily="18" charset="0"/>
                  <a:ea typeface="Times New Roman" panose="02020603050405020304" pitchFamily="18" charset="0"/>
                </a:endParaRPr>
              </a:p>
            </p:txBody>
          </p:sp>
          <p:pic>
            <p:nvPicPr>
              <p:cNvPr id="18" name="Image 17">
                <a:extLst>
                  <a:ext uri="{FF2B5EF4-FFF2-40B4-BE49-F238E27FC236}">
                    <a16:creationId xmlns:a16="http://schemas.microsoft.com/office/drawing/2014/main" id="{C7D75CDA-D1FD-1F06-4327-9262D726ABDD}"/>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0" y="0"/>
                <a:ext cx="1729740" cy="438785"/>
              </a:xfrm>
              <a:prstGeom prst="rect">
                <a:avLst/>
              </a:prstGeom>
            </p:spPr>
          </p:pic>
        </p:grpSp>
        <p:grpSp>
          <p:nvGrpSpPr>
            <p:cNvPr id="14" name="Groupe 13">
              <a:extLst>
                <a:ext uri="{FF2B5EF4-FFF2-40B4-BE49-F238E27FC236}">
                  <a16:creationId xmlns:a16="http://schemas.microsoft.com/office/drawing/2014/main" id="{5501A947-77E2-F4F7-EB45-B28B1212D7C6}"/>
                </a:ext>
              </a:extLst>
            </p:cNvPr>
            <p:cNvGrpSpPr/>
            <p:nvPr/>
          </p:nvGrpSpPr>
          <p:grpSpPr>
            <a:xfrm>
              <a:off x="588618" y="403860"/>
              <a:ext cx="187037" cy="296545"/>
              <a:chOff x="108558" y="0"/>
              <a:chExt cx="187037" cy="748145"/>
            </a:xfrm>
          </p:grpSpPr>
          <p:cxnSp>
            <p:nvCxnSpPr>
              <p:cNvPr id="15" name="Connecteur droit 14">
                <a:extLst>
                  <a:ext uri="{FF2B5EF4-FFF2-40B4-BE49-F238E27FC236}">
                    <a16:creationId xmlns:a16="http://schemas.microsoft.com/office/drawing/2014/main" id="{518588AF-A897-0138-4D8C-C5F220E0B1F8}"/>
                  </a:ext>
                </a:extLst>
              </p:cNvPr>
              <p:cNvCxnSpPr/>
              <p:nvPr/>
            </p:nvCxnSpPr>
            <p:spPr>
              <a:xfrm>
                <a:off x="110956" y="0"/>
                <a:ext cx="0" cy="748145"/>
              </a:xfrm>
              <a:prstGeom prst="line">
                <a:avLst/>
              </a:prstGeom>
              <a:ln w="19050">
                <a:solidFill>
                  <a:srgbClr val="00529B"/>
                </a:solidFill>
              </a:ln>
            </p:spPr>
            <p:style>
              <a:lnRef idx="1">
                <a:schemeClr val="accent1"/>
              </a:lnRef>
              <a:fillRef idx="0">
                <a:schemeClr val="accent1"/>
              </a:fillRef>
              <a:effectRef idx="0">
                <a:schemeClr val="accent1"/>
              </a:effectRef>
              <a:fontRef idx="minor">
                <a:schemeClr val="tx1"/>
              </a:fontRef>
            </p:style>
          </p:cxnSp>
          <p:cxnSp>
            <p:nvCxnSpPr>
              <p:cNvPr id="16" name="Connecteur droit 15">
                <a:extLst>
                  <a:ext uri="{FF2B5EF4-FFF2-40B4-BE49-F238E27FC236}">
                    <a16:creationId xmlns:a16="http://schemas.microsoft.com/office/drawing/2014/main" id="{C19DE120-E109-D9D2-8F7E-403B69261106}"/>
                  </a:ext>
                </a:extLst>
              </p:cNvPr>
              <p:cNvCxnSpPr/>
              <p:nvPr/>
            </p:nvCxnSpPr>
            <p:spPr>
              <a:xfrm flipH="1">
                <a:off x="108558" y="748145"/>
                <a:ext cx="187037" cy="0"/>
              </a:xfrm>
              <a:prstGeom prst="line">
                <a:avLst/>
              </a:prstGeom>
              <a:ln w="19050">
                <a:solidFill>
                  <a:srgbClr val="00529B"/>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29059954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info.gouv.fr/risques/se-preparer-a-une-situation-durgence"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slide" Target="../slides/slide29.xml"/><Relationship Id="rId1" Type="http://schemas.openxmlformats.org/officeDocument/2006/relationships/notesMaster" Target="../notesMasters/notesMaster1.xml"/><Relationship Id="rId6" Type="http://schemas.openxmlformats.org/officeDocument/2006/relationships/hyperlink" Target="https://kit-survie.org/ressources-pdf/" TargetMode="External"/><Relationship Id="rId5" Type="http://schemas.openxmlformats.org/officeDocument/2006/relationships/image" Target="../media/image35.png"/><Relationship Id="rId4" Type="http://schemas.openxmlformats.org/officeDocument/2006/relationships/hyperlink" Target="https://fr.dreamstime.com/vecteur-jambe-vue-face-image113961429"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3" Type="http://schemas.openxmlformats.org/officeDocument/2006/relationships/hyperlink" Target="https://www.youtube.com/watch?v=Xqx8h2TKr1U" TargetMode="External"/><Relationship Id="rId2" Type="http://schemas.openxmlformats.org/officeDocument/2006/relationships/slide" Target="../slides/slide49.xml"/><Relationship Id="rId1" Type="http://schemas.openxmlformats.org/officeDocument/2006/relationships/notesMaster" Target="../notesMasters/notesMaster1.xml"/><Relationship Id="rId4" Type="http://schemas.openxmlformats.org/officeDocument/2006/relationships/hyperlink" Target="https://www.youtube.com/watch?v=2yApCU7vj38" TargetMode="External"/></Relationships>
</file>

<file path=ppt/notesSlides/_rels/notesSlide5.xml.rels><?xml version="1.0" encoding="UTF-8" standalone="yes"?>
<Relationships xmlns="http://schemas.openxmlformats.org/package/2006/relationships"><Relationship Id="rId8" Type="http://schemas.openxmlformats.org/officeDocument/2006/relationships/hyperlink" Target="https://www.lemediaplus.com/staying-alive-une-appli-pour-geolocaliser-des-secouristes-benevoles/" TargetMode="External"/><Relationship Id="rId3" Type="http://schemas.openxmlformats.org/officeDocument/2006/relationships/image" Target="../media/image9.PNG"/><Relationship Id="rId7" Type="http://schemas.openxmlformats.org/officeDocument/2006/relationships/image" Target="../media/image11.jpg"/><Relationship Id="rId2" Type="http://schemas.openxmlformats.org/officeDocument/2006/relationships/slide" Target="../slides/slide5.xml"/><Relationship Id="rId1" Type="http://schemas.openxmlformats.org/officeDocument/2006/relationships/notesMaster" Target="../notesMasters/notesMaster1.xml"/><Relationship Id="rId6" Type="http://schemas.openxmlformats.org/officeDocument/2006/relationships/hyperlink" Target="https://www.pompiers.fr/actualites/staying-alive-une-application-pour-sauver-des-vies-et-devenir-bon-samaritain" TargetMode="External"/><Relationship Id="rId5" Type="http://schemas.openxmlformats.org/officeDocument/2006/relationships/image" Target="../media/image10.jpg"/><Relationship Id="rId4" Type="http://schemas.openxmlformats.org/officeDocument/2006/relationships/hyperlink" Target="https://www.osteopathe-syndicat.fr/sauv-life-l-application-coup-de-coeur-qui-sauve-des-vies"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326F5349-E634-43BF-9C18-E03C6695BA7B}" type="slidenum">
              <a:rPr lang="fr-FR" smtClean="0"/>
              <a:t>1</a:t>
            </a:fld>
            <a:endParaRPr lang="fr-FR" dirty="0"/>
          </a:p>
        </p:txBody>
      </p:sp>
    </p:spTree>
    <p:extLst>
      <p:ext uri="{BB962C8B-B14F-4D97-AF65-F5344CB8AC3E}">
        <p14:creationId xmlns:p14="http://schemas.microsoft.com/office/powerpoint/2010/main" val="4541107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u numéro de diapositive 3"/>
          <p:cNvSpPr>
            <a:spLocks noGrp="1"/>
          </p:cNvSpPr>
          <p:nvPr>
            <p:ph type="sldNum" sz="quarter" idx="5"/>
          </p:nvPr>
        </p:nvSpPr>
        <p:spPr/>
        <p:txBody>
          <a:bodyPr/>
          <a:lstStyle/>
          <a:p>
            <a:fld id="{326F5349-E634-43BF-9C18-E03C6695BA7B}" type="slidenum">
              <a:rPr lang="fr-FR" smtClean="0"/>
              <a:t>10</a:t>
            </a:fld>
            <a:endParaRPr lang="fr-FR" dirty="0"/>
          </a:p>
        </p:txBody>
      </p:sp>
    </p:spTree>
    <p:extLst>
      <p:ext uri="{BB962C8B-B14F-4D97-AF65-F5344CB8AC3E}">
        <p14:creationId xmlns:p14="http://schemas.microsoft.com/office/powerpoint/2010/main" val="16496815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326F5349-E634-43BF-9C18-E03C6695BA7B}" type="slidenum">
              <a:rPr lang="fr-FR" smtClean="0"/>
              <a:t>11</a:t>
            </a:fld>
            <a:endParaRPr lang="fr-FR" dirty="0"/>
          </a:p>
        </p:txBody>
      </p:sp>
    </p:spTree>
    <p:extLst>
      <p:ext uri="{BB962C8B-B14F-4D97-AF65-F5344CB8AC3E}">
        <p14:creationId xmlns:p14="http://schemas.microsoft.com/office/powerpoint/2010/main" val="35098135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326F5349-E634-43BF-9C18-E03C6695BA7B}" type="slidenum">
              <a:rPr lang="fr-FR" smtClean="0"/>
              <a:t>12</a:t>
            </a:fld>
            <a:endParaRPr lang="fr-FR" dirty="0"/>
          </a:p>
        </p:txBody>
      </p:sp>
    </p:spTree>
    <p:extLst>
      <p:ext uri="{BB962C8B-B14F-4D97-AF65-F5344CB8AC3E}">
        <p14:creationId xmlns:p14="http://schemas.microsoft.com/office/powerpoint/2010/main" val="41436317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326F5349-E634-43BF-9C18-E03C6695BA7B}" type="slidenum">
              <a:rPr lang="fr-FR" smtClean="0"/>
              <a:t>13</a:t>
            </a:fld>
            <a:endParaRPr lang="fr-FR" dirty="0"/>
          </a:p>
        </p:txBody>
      </p:sp>
    </p:spTree>
    <p:extLst>
      <p:ext uri="{BB962C8B-B14F-4D97-AF65-F5344CB8AC3E}">
        <p14:creationId xmlns:p14="http://schemas.microsoft.com/office/powerpoint/2010/main" val="7417972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326F5349-E634-43BF-9C18-E03C6695BA7B}" type="slidenum">
              <a:rPr lang="fr-FR" smtClean="0"/>
              <a:t>14</a:t>
            </a:fld>
            <a:endParaRPr lang="fr-FR" dirty="0"/>
          </a:p>
        </p:txBody>
      </p:sp>
    </p:spTree>
    <p:extLst>
      <p:ext uri="{BB962C8B-B14F-4D97-AF65-F5344CB8AC3E}">
        <p14:creationId xmlns:p14="http://schemas.microsoft.com/office/powerpoint/2010/main" val="24384928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326F5349-E634-43BF-9C18-E03C6695BA7B}" type="slidenum">
              <a:rPr lang="fr-FR" smtClean="0"/>
              <a:t>15</a:t>
            </a:fld>
            <a:endParaRPr lang="fr-FR" dirty="0"/>
          </a:p>
        </p:txBody>
      </p:sp>
    </p:spTree>
    <p:extLst>
      <p:ext uri="{BB962C8B-B14F-4D97-AF65-F5344CB8AC3E}">
        <p14:creationId xmlns:p14="http://schemas.microsoft.com/office/powerpoint/2010/main" val="25563227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326F5349-E634-43BF-9C18-E03C6695BA7B}" type="slidenum">
              <a:rPr lang="fr-FR" smtClean="0"/>
              <a:t>16</a:t>
            </a:fld>
            <a:endParaRPr lang="fr-FR" dirty="0"/>
          </a:p>
        </p:txBody>
      </p:sp>
    </p:spTree>
    <p:extLst>
      <p:ext uri="{BB962C8B-B14F-4D97-AF65-F5344CB8AC3E}">
        <p14:creationId xmlns:p14="http://schemas.microsoft.com/office/powerpoint/2010/main" val="4908091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326F5349-E634-43BF-9C18-E03C6695BA7B}" type="slidenum">
              <a:rPr lang="fr-FR" smtClean="0"/>
              <a:t>17</a:t>
            </a:fld>
            <a:endParaRPr lang="fr-FR" dirty="0"/>
          </a:p>
        </p:txBody>
      </p:sp>
    </p:spTree>
    <p:extLst>
      <p:ext uri="{BB962C8B-B14F-4D97-AF65-F5344CB8AC3E}">
        <p14:creationId xmlns:p14="http://schemas.microsoft.com/office/powerpoint/2010/main" val="19750423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20675" y="741363"/>
            <a:ext cx="6219825" cy="3498850"/>
          </a:xfrm>
        </p:spPr>
      </p:sp>
      <p:sp>
        <p:nvSpPr>
          <p:cNvPr id="3" name="Espace réservé des notes 2"/>
          <p:cNvSpPr>
            <a:spLocks noGrp="1"/>
          </p:cNvSpPr>
          <p:nvPr>
            <p:ph type="body" idx="1"/>
          </p:nvPr>
        </p:nvSpPr>
        <p:spPr>
          <a:xfrm>
            <a:off x="685800" y="4400549"/>
            <a:ext cx="5486400" cy="4433571"/>
          </a:xfrm>
        </p:spPr>
        <p:txBody>
          <a:bodyPr/>
          <a:lstStyle/>
          <a:p>
            <a:pPr algn="just"/>
            <a:r>
              <a:rPr lang="fr-FR" dirty="0"/>
              <a:t>Dans cette partie ne sera traitée que l’alerte à titre individuel, l’alerte globale à la population fait partie du PSC.</a:t>
            </a:r>
          </a:p>
          <a:p>
            <a:pPr algn="just"/>
            <a:r>
              <a:rPr lang="fr-FR" dirty="0"/>
              <a:t>Néamoins, en information si les stagiaires le demandent, certains sujets peuvent être abordés: </a:t>
            </a:r>
          </a:p>
          <a:p>
            <a:pPr marL="171450" indent="-171450" algn="just">
              <a:buFontTx/>
              <a:buChar char="-"/>
            </a:pPr>
            <a:r>
              <a:rPr lang="fr-FR" dirty="0"/>
              <a:t>Le Signal National d’Alerte (SNA) qui retentit en test tous les 1</a:t>
            </a:r>
            <a:r>
              <a:rPr lang="fr-FR" baseline="30000" dirty="0"/>
              <a:t>er</a:t>
            </a:r>
            <a:r>
              <a:rPr lang="fr-FR" dirty="0"/>
              <a:t> Mercredis du mois pour les tests. Il sera utilisé en cas d’événement majeur dans une ville ou collectivité pour prévenir la population d’un danger réel et important. Donc rester chez soi, se calfeutrer, ne pas aller dehors, ne pas aller chercher les enfants. </a:t>
            </a:r>
          </a:p>
          <a:p>
            <a:pPr marL="171450" indent="-171450" algn="just">
              <a:buFontTx/>
              <a:buChar char="-"/>
            </a:pPr>
            <a:r>
              <a:rPr lang="fr-FR" dirty="0"/>
              <a:t>Le signal corne de brume qui se trouve à proximité des barrages hydraulique (Bort-Les-Orgues) qui avertit la population d’un lâché d’eau ou rupture de barrage. Donc monter sur les hauteurs</a:t>
            </a:r>
          </a:p>
          <a:p>
            <a:pPr marL="171450" indent="-171450" algn="just">
              <a:buFontTx/>
              <a:buChar char="-"/>
            </a:pPr>
            <a:r>
              <a:rPr lang="fr-FR" dirty="0"/>
              <a:t>Les différents moyens de diffusion d’une alerte avec la radio, les médias, le panneaux d’affichages</a:t>
            </a:r>
          </a:p>
          <a:p>
            <a:pPr marL="171450" indent="-171450" algn="just">
              <a:buFontTx/>
              <a:buChar char="-"/>
            </a:pPr>
            <a:r>
              <a:rPr lang="fr-FR" dirty="0"/>
              <a:t>Les réseaux comme Facebook, X (Twitter) et Google en page info principale </a:t>
            </a:r>
          </a:p>
          <a:p>
            <a:pPr marL="171450" indent="-171450" algn="just">
              <a:buFontTx/>
              <a:buChar char="-"/>
            </a:pPr>
            <a:r>
              <a:rPr lang="fr-FR" dirty="0"/>
              <a:t>FR-Alert, dernier né, système autonome qui en fonction d’une zone définie, géolocalise les personnes présentes et envoie une alerte automatiquement sur les téléphones. Ne demande aucune application mais selon les modèles de téléphone, une activation manuelle doit se faire. Elle marche en permanence sauf si il n’y a plus de réseau téléphonique ou mode avion. </a:t>
            </a:r>
          </a:p>
          <a:p>
            <a:pPr marL="171450" indent="-171450" algn="just">
              <a:buFontTx/>
              <a:buChar char="-"/>
            </a:pPr>
            <a:endParaRPr lang="fr-FR" dirty="0"/>
          </a:p>
          <a:p>
            <a:pPr algn="just"/>
            <a:r>
              <a:rPr lang="fr-FR" dirty="0"/>
              <a:t>Un dernier point peut être fait sur la création d’un kit d’évacuation :</a:t>
            </a:r>
          </a:p>
          <a:p>
            <a:pPr algn="just"/>
            <a:r>
              <a:rPr lang="fr-FR" dirty="0">
                <a:hlinkClick r:id="rId3"/>
              </a:rPr>
              <a:t>Se préparer aux situations d’urgence : guide et conseils pratiques | info.gouv.fr | info.gouv.fr</a:t>
            </a:r>
            <a:endParaRPr lang="fr-FR" dirty="0"/>
          </a:p>
        </p:txBody>
      </p:sp>
      <p:sp>
        <p:nvSpPr>
          <p:cNvPr id="4" name="Espace réservé du numéro de diapositive 3"/>
          <p:cNvSpPr>
            <a:spLocks noGrp="1"/>
          </p:cNvSpPr>
          <p:nvPr>
            <p:ph type="sldNum" sz="quarter" idx="5"/>
          </p:nvPr>
        </p:nvSpPr>
        <p:spPr/>
        <p:txBody>
          <a:bodyPr/>
          <a:lstStyle/>
          <a:p>
            <a:fld id="{326F5349-E634-43BF-9C18-E03C6695BA7B}" type="slidenum">
              <a:rPr lang="fr-FR" smtClean="0"/>
              <a:t>18</a:t>
            </a:fld>
            <a:endParaRPr lang="fr-FR" dirty="0"/>
          </a:p>
        </p:txBody>
      </p:sp>
    </p:spTree>
    <p:extLst>
      <p:ext uri="{BB962C8B-B14F-4D97-AF65-F5344CB8AC3E}">
        <p14:creationId xmlns:p14="http://schemas.microsoft.com/office/powerpoint/2010/main" val="25878846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326F5349-E634-43BF-9C18-E03C6695BA7B}" type="slidenum">
              <a:rPr lang="fr-FR" smtClean="0"/>
              <a:t>19</a:t>
            </a:fld>
            <a:endParaRPr lang="fr-FR" dirty="0"/>
          </a:p>
        </p:txBody>
      </p:sp>
    </p:spTree>
    <p:extLst>
      <p:ext uri="{BB962C8B-B14F-4D97-AF65-F5344CB8AC3E}">
        <p14:creationId xmlns:p14="http://schemas.microsoft.com/office/powerpoint/2010/main" val="1545215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r>
              <a:rPr lang="fr-FR" dirty="0"/>
              <a:t>L’objectif présidentiel affirmé de disposer de 80% de citoyens formés, donne le cap pour ce type de formation. Pour autant, les GQS doivent répondre à un besoin précis, celui de sensibiliser aux différentes techniques de secourisme le plus grand nombre, tout en optimisant les techniques pédagogiques pour satisfaire à la contrainte de temps de formation. Les GQS abordent strictement les gestes d’urgence sans pour autant être exhaustifs. En cela, la sensibilisation aux GQS est un tremplin vers une formation plus conséquente, permettant au citoyen-sauveteur d’être en mesure de réagir face à toutes situations d’exception, le PSC (Premiers Secours Citoyen). </a:t>
            </a:r>
          </a:p>
          <a:p>
            <a:pPr algn="just"/>
            <a:r>
              <a:rPr lang="fr-FR" dirty="0"/>
              <a:t>Dans un contexte où la menace terroriste reste toujours prégnante, les techniques enseignées aux GQS donnent également les outils nécessaires pour agir avec un maximum de sécurité. </a:t>
            </a:r>
          </a:p>
        </p:txBody>
      </p:sp>
      <p:sp>
        <p:nvSpPr>
          <p:cNvPr id="4" name="Espace réservé du numéro de diapositive 3"/>
          <p:cNvSpPr>
            <a:spLocks noGrp="1"/>
          </p:cNvSpPr>
          <p:nvPr>
            <p:ph type="sldNum" sz="quarter" idx="5"/>
          </p:nvPr>
        </p:nvSpPr>
        <p:spPr/>
        <p:txBody>
          <a:bodyPr/>
          <a:lstStyle/>
          <a:p>
            <a:fld id="{326F5349-E634-43BF-9C18-E03C6695BA7B}" type="slidenum">
              <a:rPr lang="fr-FR" smtClean="0"/>
              <a:t>2</a:t>
            </a:fld>
            <a:endParaRPr lang="fr-FR" dirty="0"/>
          </a:p>
        </p:txBody>
      </p:sp>
    </p:spTree>
    <p:extLst>
      <p:ext uri="{BB962C8B-B14F-4D97-AF65-F5344CB8AC3E}">
        <p14:creationId xmlns:p14="http://schemas.microsoft.com/office/powerpoint/2010/main" val="11470213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326F5349-E634-43BF-9C18-E03C6695BA7B}" type="slidenum">
              <a:rPr lang="fr-FR" smtClean="0"/>
              <a:t>20</a:t>
            </a:fld>
            <a:endParaRPr lang="fr-FR" dirty="0"/>
          </a:p>
        </p:txBody>
      </p:sp>
    </p:spTree>
    <p:extLst>
      <p:ext uri="{BB962C8B-B14F-4D97-AF65-F5344CB8AC3E}">
        <p14:creationId xmlns:p14="http://schemas.microsoft.com/office/powerpoint/2010/main" val="436266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20675" y="741363"/>
            <a:ext cx="6219825" cy="3498850"/>
          </a:xfrm>
        </p:spPr>
      </p:sp>
      <p:sp>
        <p:nvSpPr>
          <p:cNvPr id="3" name="Espace réservé des notes 2"/>
          <p:cNvSpPr>
            <a:spLocks noGrp="1"/>
          </p:cNvSpPr>
          <p:nvPr>
            <p:ph type="body" idx="1"/>
          </p:nvPr>
        </p:nvSpPr>
        <p:spPr/>
        <p:txBody>
          <a:bodyPr/>
          <a:lstStyle/>
          <a:p>
            <a:pPr algn="just"/>
            <a:r>
              <a:rPr lang="fr-FR" dirty="0"/>
              <a:t>Le 114 est un numéro qui existe en France mais n’est pas au programme GQS. Ce numéro est réservé pour les personnes sourdes et malentendantes. Il s’agit d’une petite structure qui ne peut pas faire face à un nombre important de demandes d’intervention et donc pas en capacité de supporter une situation d’attentat. Il n’est donc pas enseigné au GQS mais au PSC.</a:t>
            </a:r>
          </a:p>
          <a:p>
            <a:pPr algn="just"/>
            <a:endParaRPr lang="fr-FR" dirty="0"/>
          </a:p>
          <a:p>
            <a:pPr algn="just"/>
            <a:r>
              <a:rPr lang="fr-FR" dirty="0"/>
              <a:t>Il est utilisé par ces personnes par SMS ou Visio.</a:t>
            </a:r>
          </a:p>
          <a:p>
            <a:pPr algn="just"/>
            <a:endParaRPr lang="fr-FR" dirty="0"/>
          </a:p>
          <a:p>
            <a:pPr algn="just"/>
            <a:r>
              <a:rPr lang="fr-FR" dirty="0"/>
              <a:t>Il existe un seul cas particulier dans lequel le 114 peu être utilisé et cela concerne les violences intraconjugales. </a:t>
            </a:r>
          </a:p>
          <a:p>
            <a:pPr algn="just"/>
            <a:endParaRPr lang="fr-FR" dirty="0"/>
          </a:p>
        </p:txBody>
      </p:sp>
      <p:sp>
        <p:nvSpPr>
          <p:cNvPr id="4" name="Espace réservé du numéro de diapositive 3"/>
          <p:cNvSpPr>
            <a:spLocks noGrp="1"/>
          </p:cNvSpPr>
          <p:nvPr>
            <p:ph type="sldNum" sz="quarter" idx="5"/>
          </p:nvPr>
        </p:nvSpPr>
        <p:spPr/>
        <p:txBody>
          <a:bodyPr/>
          <a:lstStyle/>
          <a:p>
            <a:fld id="{326F5349-E634-43BF-9C18-E03C6695BA7B}" type="slidenum">
              <a:rPr lang="fr-FR" smtClean="0"/>
              <a:t>21</a:t>
            </a:fld>
            <a:endParaRPr lang="fr-FR" dirty="0"/>
          </a:p>
        </p:txBody>
      </p:sp>
    </p:spTree>
    <p:extLst>
      <p:ext uri="{BB962C8B-B14F-4D97-AF65-F5344CB8AC3E}">
        <p14:creationId xmlns:p14="http://schemas.microsoft.com/office/powerpoint/2010/main" val="19574604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326F5349-E634-43BF-9C18-E03C6695BA7B}" type="slidenum">
              <a:rPr lang="fr-FR" smtClean="0"/>
              <a:t>22</a:t>
            </a:fld>
            <a:endParaRPr lang="fr-FR" dirty="0"/>
          </a:p>
        </p:txBody>
      </p:sp>
    </p:spTree>
    <p:extLst>
      <p:ext uri="{BB962C8B-B14F-4D97-AF65-F5344CB8AC3E}">
        <p14:creationId xmlns:p14="http://schemas.microsoft.com/office/powerpoint/2010/main" val="35449520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326F5349-E634-43BF-9C18-E03C6695BA7B}" type="slidenum">
              <a:rPr lang="fr-FR" smtClean="0"/>
              <a:t>23</a:t>
            </a:fld>
            <a:endParaRPr lang="fr-FR" dirty="0"/>
          </a:p>
        </p:txBody>
      </p:sp>
    </p:spTree>
    <p:extLst>
      <p:ext uri="{BB962C8B-B14F-4D97-AF65-F5344CB8AC3E}">
        <p14:creationId xmlns:p14="http://schemas.microsoft.com/office/powerpoint/2010/main" val="30411102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326F5349-E634-43BF-9C18-E03C6695BA7B}" type="slidenum">
              <a:rPr lang="fr-FR" smtClean="0"/>
              <a:t>24</a:t>
            </a:fld>
            <a:endParaRPr lang="fr-FR" dirty="0"/>
          </a:p>
        </p:txBody>
      </p:sp>
    </p:spTree>
    <p:extLst>
      <p:ext uri="{BB962C8B-B14F-4D97-AF65-F5344CB8AC3E}">
        <p14:creationId xmlns:p14="http://schemas.microsoft.com/office/powerpoint/2010/main" val="39349069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326F5349-E634-43BF-9C18-E03C6695BA7B}" type="slidenum">
              <a:rPr lang="fr-FR" smtClean="0"/>
              <a:t>25</a:t>
            </a:fld>
            <a:endParaRPr lang="fr-FR" dirty="0"/>
          </a:p>
        </p:txBody>
      </p:sp>
    </p:spTree>
    <p:extLst>
      <p:ext uri="{BB962C8B-B14F-4D97-AF65-F5344CB8AC3E}">
        <p14:creationId xmlns:p14="http://schemas.microsoft.com/office/powerpoint/2010/main" val="22377455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326F5349-E634-43BF-9C18-E03C6695BA7B}" type="slidenum">
              <a:rPr lang="fr-FR" smtClean="0"/>
              <a:t>26</a:t>
            </a:fld>
            <a:endParaRPr lang="fr-FR" dirty="0"/>
          </a:p>
        </p:txBody>
      </p:sp>
    </p:spTree>
    <p:extLst>
      <p:ext uri="{BB962C8B-B14F-4D97-AF65-F5344CB8AC3E}">
        <p14:creationId xmlns:p14="http://schemas.microsoft.com/office/powerpoint/2010/main" val="36606587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326F5349-E634-43BF-9C18-E03C6695BA7B}" type="slidenum">
              <a:rPr lang="fr-FR" smtClean="0"/>
              <a:t>27</a:t>
            </a:fld>
            <a:endParaRPr lang="fr-FR" dirty="0"/>
          </a:p>
        </p:txBody>
      </p:sp>
    </p:spTree>
    <p:extLst>
      <p:ext uri="{BB962C8B-B14F-4D97-AF65-F5344CB8AC3E}">
        <p14:creationId xmlns:p14="http://schemas.microsoft.com/office/powerpoint/2010/main" val="42423243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326F5349-E634-43BF-9C18-E03C6695BA7B}" type="slidenum">
              <a:rPr lang="fr-FR" smtClean="0"/>
              <a:t>28</a:t>
            </a:fld>
            <a:endParaRPr lang="fr-FR" dirty="0"/>
          </a:p>
        </p:txBody>
      </p:sp>
    </p:spTree>
    <p:extLst>
      <p:ext uri="{BB962C8B-B14F-4D97-AF65-F5344CB8AC3E}">
        <p14:creationId xmlns:p14="http://schemas.microsoft.com/office/powerpoint/2010/main" val="122460527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lèche : en arc 14">
            <a:extLst>
              <a:ext uri="{FF2B5EF4-FFF2-40B4-BE49-F238E27FC236}">
                <a16:creationId xmlns:a16="http://schemas.microsoft.com/office/drawing/2014/main" id="{284D0C54-D2D4-F367-88B7-77B4E89CD582}"/>
              </a:ext>
            </a:extLst>
          </p:cNvPr>
          <p:cNvSpPr>
            <a:spLocks/>
          </p:cNvSpPr>
          <p:nvPr/>
        </p:nvSpPr>
        <p:spPr>
          <a:xfrm rot="16200000">
            <a:off x="5771267" y="4752088"/>
            <a:ext cx="180023" cy="1429566"/>
          </a:xfrm>
          <a:prstGeom prst="circularArrow">
            <a:avLst>
              <a:gd name="adj1" fmla="val 25848"/>
              <a:gd name="adj2" fmla="val 542870"/>
              <a:gd name="adj3" fmla="val 20958585"/>
              <a:gd name="adj4" fmla="val 6758201"/>
              <a:gd name="adj5" fmla="val 4222"/>
            </a:avLst>
          </a:prstGeom>
          <a:solidFill>
            <a:srgbClr val="002060"/>
          </a:solidFill>
          <a:ln w="1905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1"/>
              </a:solidFill>
            </a:endParaRPr>
          </a:p>
        </p:txBody>
      </p:sp>
      <p:pic>
        <p:nvPicPr>
          <p:cNvPr id="13" name="Image 12" descr="Une image contenant texte, chaussures, capture d’écran, jambes&#10;&#10;Le contenu généré par l’IA peut être incorrect.">
            <a:extLst>
              <a:ext uri="{FF2B5EF4-FFF2-40B4-BE49-F238E27FC236}">
                <a16:creationId xmlns:a16="http://schemas.microsoft.com/office/drawing/2014/main" id="{F8A88301-78C7-633B-DEFF-B9D6C58B5B84}"/>
              </a:ext>
            </a:extLst>
          </p:cNvPr>
          <p:cNvPicPr>
            <a:picLocks noChangeAspect="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31555" t="6657" r="51000" b="11212"/>
          <a:stretch/>
        </p:blipFill>
        <p:spPr>
          <a:xfrm>
            <a:off x="5338734" y="4400549"/>
            <a:ext cx="497224" cy="1770371"/>
          </a:xfrm>
          <a:prstGeom prst="rect">
            <a:avLst/>
          </a:prstGeom>
        </p:spPr>
      </p:pic>
      <p:sp>
        <p:nvSpPr>
          <p:cNvPr id="14" name="Flèche : en arc 13">
            <a:extLst>
              <a:ext uri="{FF2B5EF4-FFF2-40B4-BE49-F238E27FC236}">
                <a16:creationId xmlns:a16="http://schemas.microsoft.com/office/drawing/2014/main" id="{093D72E7-02D1-7CB1-4D39-423434E07185}"/>
              </a:ext>
            </a:extLst>
          </p:cNvPr>
          <p:cNvSpPr/>
          <p:nvPr/>
        </p:nvSpPr>
        <p:spPr>
          <a:xfrm rot="5400000">
            <a:off x="5391542" y="4967523"/>
            <a:ext cx="114143" cy="878207"/>
          </a:xfrm>
          <a:prstGeom prst="circularArrow">
            <a:avLst>
              <a:gd name="adj1" fmla="val 25848"/>
              <a:gd name="adj2" fmla="val 3788936"/>
              <a:gd name="adj3" fmla="val 20958585"/>
              <a:gd name="adj4" fmla="val 15890115"/>
              <a:gd name="adj5" fmla="val 4222"/>
            </a:avLst>
          </a:prstGeom>
          <a:solidFill>
            <a:srgbClr val="C10435"/>
          </a:solidFill>
          <a:ln w="19050">
            <a:solidFill>
              <a:srgbClr val="C1043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1"/>
              </a:solidFill>
            </a:endParaRPr>
          </a:p>
        </p:txBody>
      </p:sp>
      <p:sp>
        <p:nvSpPr>
          <p:cNvPr id="22" name="Flèche : en arc 21">
            <a:extLst>
              <a:ext uri="{FF2B5EF4-FFF2-40B4-BE49-F238E27FC236}">
                <a16:creationId xmlns:a16="http://schemas.microsoft.com/office/drawing/2014/main" id="{8AF44922-E14F-D0DC-50B3-A24EFA7AB46C}"/>
              </a:ext>
            </a:extLst>
          </p:cNvPr>
          <p:cNvSpPr/>
          <p:nvPr/>
        </p:nvSpPr>
        <p:spPr>
          <a:xfrm rot="14165699">
            <a:off x="4194687" y="6505251"/>
            <a:ext cx="426936" cy="779084"/>
          </a:xfrm>
          <a:prstGeom prst="circularArrow">
            <a:avLst>
              <a:gd name="adj1" fmla="val 25848"/>
              <a:gd name="adj2" fmla="val 1063690"/>
              <a:gd name="adj3" fmla="val 20958585"/>
              <a:gd name="adj4" fmla="val 14386090"/>
              <a:gd name="adj5" fmla="val 638"/>
            </a:avLst>
          </a:prstGeom>
          <a:solidFill>
            <a:srgbClr val="C10435"/>
          </a:solidFill>
          <a:ln w="19050">
            <a:solidFill>
              <a:srgbClr val="C1043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1"/>
              </a:solidFill>
            </a:endParaRPr>
          </a:p>
        </p:txBody>
      </p:sp>
      <p:sp>
        <p:nvSpPr>
          <p:cNvPr id="2" name="Espace réservé de l'image des diapositives 1"/>
          <p:cNvSpPr>
            <a:spLocks noGrp="1" noRot="1" noChangeAspect="1"/>
          </p:cNvSpPr>
          <p:nvPr>
            <p:ph type="sldImg"/>
          </p:nvPr>
        </p:nvSpPr>
        <p:spPr>
          <a:xfrm>
            <a:off x="320675" y="741363"/>
            <a:ext cx="6219825" cy="3498850"/>
          </a:xfrm>
        </p:spPr>
      </p:sp>
      <p:sp>
        <p:nvSpPr>
          <p:cNvPr id="3" name="Espace réservé des notes 2"/>
          <p:cNvSpPr>
            <a:spLocks noGrp="1"/>
          </p:cNvSpPr>
          <p:nvPr>
            <p:ph type="body" idx="1"/>
          </p:nvPr>
        </p:nvSpPr>
        <p:spPr/>
        <p:txBody>
          <a:bodyPr/>
          <a:lstStyle/>
          <a:p>
            <a:pPr algn="just"/>
            <a:r>
              <a:rPr lang="fr-FR" dirty="0"/>
              <a:t>Pour le garrot, il existe deux modèles improvisés : </a:t>
            </a:r>
          </a:p>
          <a:p>
            <a:pPr marL="171450" indent="-171450" algn="just">
              <a:buFontTx/>
              <a:buChar char="-"/>
            </a:pPr>
            <a:r>
              <a:rPr lang="fr-FR" dirty="0"/>
              <a:t>en priorité le modèle de tourniquet improvisé</a:t>
            </a:r>
          </a:p>
          <a:p>
            <a:pPr algn="just"/>
            <a:r>
              <a:rPr lang="fr-FR" dirty="0"/>
              <a:t>- mais si une barre ou un bâton est indisponible, </a:t>
            </a:r>
          </a:p>
          <a:p>
            <a:pPr algn="just"/>
            <a:r>
              <a:rPr lang="fr-FR" dirty="0"/>
              <a:t>la solution avec une boucle fonctionne aussi</a:t>
            </a:r>
          </a:p>
          <a:p>
            <a:pPr algn="just"/>
            <a:endParaRPr lang="fr-FR" dirty="0"/>
          </a:p>
          <a:p>
            <a:pPr algn="just"/>
            <a:endParaRPr lang="fr-FR" dirty="0"/>
          </a:p>
          <a:p>
            <a:pPr algn="just"/>
            <a:endParaRPr lang="fr-FR" dirty="0"/>
          </a:p>
          <a:p>
            <a:pPr algn="just"/>
            <a:endParaRPr lang="fr-FR" dirty="0"/>
          </a:p>
          <a:p>
            <a:pPr algn="just"/>
            <a:endParaRPr lang="fr-FR" dirty="0"/>
          </a:p>
          <a:p>
            <a:pPr algn="just"/>
            <a:endParaRPr lang="fr-FR" dirty="0"/>
          </a:p>
          <a:p>
            <a:pPr algn="just"/>
            <a:endParaRPr lang="fr-FR" dirty="0"/>
          </a:p>
          <a:p>
            <a:pPr algn="just"/>
            <a:endParaRPr lang="fr-FR" dirty="0"/>
          </a:p>
          <a:p>
            <a:pPr algn="just"/>
            <a:endParaRPr lang="fr-FR" dirty="0"/>
          </a:p>
          <a:p>
            <a:pPr algn="just"/>
            <a:endParaRPr lang="fr-FR" dirty="0"/>
          </a:p>
          <a:p>
            <a:pPr algn="just"/>
            <a:endParaRPr lang="fr-FR" dirty="0"/>
          </a:p>
          <a:p>
            <a:pPr algn="just"/>
            <a:endParaRPr lang="fr-FR" dirty="0"/>
          </a:p>
          <a:p>
            <a:pPr algn="just"/>
            <a:endParaRPr lang="fr-FR" dirty="0"/>
          </a:p>
          <a:p>
            <a:pPr algn="just"/>
            <a:endParaRPr lang="fr-FR" dirty="0"/>
          </a:p>
          <a:p>
            <a:pPr algn="just"/>
            <a:endParaRPr lang="fr-FR" dirty="0"/>
          </a:p>
          <a:p>
            <a:pPr algn="just"/>
            <a:r>
              <a:rPr lang="fr-FR" dirty="0"/>
              <a:t>Les garrots industriels font aujourd’hui partie du programme et sont intéressant car plus facile à utiliser.  </a:t>
            </a:r>
          </a:p>
        </p:txBody>
      </p:sp>
      <p:sp>
        <p:nvSpPr>
          <p:cNvPr id="4" name="Espace réservé du numéro de diapositive 3"/>
          <p:cNvSpPr>
            <a:spLocks noGrp="1"/>
          </p:cNvSpPr>
          <p:nvPr>
            <p:ph type="sldNum" sz="quarter" idx="5"/>
          </p:nvPr>
        </p:nvSpPr>
        <p:spPr/>
        <p:txBody>
          <a:bodyPr/>
          <a:lstStyle/>
          <a:p>
            <a:fld id="{326F5349-E634-43BF-9C18-E03C6695BA7B}" type="slidenum">
              <a:rPr lang="fr-FR" smtClean="0"/>
              <a:t>29</a:t>
            </a:fld>
            <a:endParaRPr lang="fr-FR" dirty="0"/>
          </a:p>
        </p:txBody>
      </p:sp>
      <p:pic>
        <p:nvPicPr>
          <p:cNvPr id="6" name="Image 5">
            <a:extLst>
              <a:ext uri="{FF2B5EF4-FFF2-40B4-BE49-F238E27FC236}">
                <a16:creationId xmlns:a16="http://schemas.microsoft.com/office/drawing/2014/main" id="{8E4E3055-AB94-BB03-00E3-EF2691856A55}"/>
              </a:ext>
            </a:extLst>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892514" y="6947514"/>
            <a:ext cx="914400" cy="914400"/>
          </a:xfrm>
          <a:prstGeom prst="rect">
            <a:avLst/>
          </a:prstGeom>
        </p:spPr>
      </p:pic>
      <p:sp>
        <p:nvSpPr>
          <p:cNvPr id="7" name="Flèche : en arc 6">
            <a:extLst>
              <a:ext uri="{FF2B5EF4-FFF2-40B4-BE49-F238E27FC236}">
                <a16:creationId xmlns:a16="http://schemas.microsoft.com/office/drawing/2014/main" id="{50ED4042-81D2-CB54-175C-9980FFB81B10}"/>
              </a:ext>
            </a:extLst>
          </p:cNvPr>
          <p:cNvSpPr/>
          <p:nvPr/>
        </p:nvSpPr>
        <p:spPr>
          <a:xfrm rot="16200000">
            <a:off x="4723927" y="4651533"/>
            <a:ext cx="180023" cy="1626871"/>
          </a:xfrm>
          <a:prstGeom prst="circularArrow">
            <a:avLst>
              <a:gd name="adj1" fmla="val 25848"/>
              <a:gd name="adj2" fmla="val 2296611"/>
              <a:gd name="adj3" fmla="val 20958585"/>
              <a:gd name="adj4" fmla="val 10188866"/>
              <a:gd name="adj5" fmla="val 4222"/>
            </a:avLst>
          </a:prstGeom>
          <a:solidFill>
            <a:srgbClr val="002060"/>
          </a:solidFill>
          <a:ln w="1905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1"/>
              </a:solidFill>
            </a:endParaRPr>
          </a:p>
        </p:txBody>
      </p:sp>
      <p:pic>
        <p:nvPicPr>
          <p:cNvPr id="11" name="Image 10" descr="Une image contenant texte, chaussures, capture d’écran, jambes&#10;&#10;Le contenu généré par l’IA peut être incorrect.">
            <a:extLst>
              <a:ext uri="{FF2B5EF4-FFF2-40B4-BE49-F238E27FC236}">
                <a16:creationId xmlns:a16="http://schemas.microsoft.com/office/drawing/2014/main" id="{2FD650B8-B41E-AA9B-BFBC-D455218D6094}"/>
              </a:ext>
            </a:extLst>
          </p:cNvPr>
          <p:cNvPicPr>
            <a:picLocks noChangeAspect="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31555" t="6657" r="51000" b="11212"/>
          <a:stretch/>
        </p:blipFill>
        <p:spPr>
          <a:xfrm>
            <a:off x="4253855" y="4400549"/>
            <a:ext cx="497224" cy="1770371"/>
          </a:xfrm>
          <a:prstGeom prst="rect">
            <a:avLst/>
          </a:prstGeom>
        </p:spPr>
      </p:pic>
      <p:sp>
        <p:nvSpPr>
          <p:cNvPr id="20" name="Flèche : en arc 19">
            <a:extLst>
              <a:ext uri="{FF2B5EF4-FFF2-40B4-BE49-F238E27FC236}">
                <a16:creationId xmlns:a16="http://schemas.microsoft.com/office/drawing/2014/main" id="{6DB8077E-429C-7EC2-EA50-C442C035CE89}"/>
              </a:ext>
            </a:extLst>
          </p:cNvPr>
          <p:cNvSpPr>
            <a:spLocks/>
          </p:cNvSpPr>
          <p:nvPr/>
        </p:nvSpPr>
        <p:spPr>
          <a:xfrm rot="16200000">
            <a:off x="4656617" y="6459292"/>
            <a:ext cx="180023" cy="1429566"/>
          </a:xfrm>
          <a:prstGeom prst="circularArrow">
            <a:avLst>
              <a:gd name="adj1" fmla="val 25848"/>
              <a:gd name="adj2" fmla="val 542870"/>
              <a:gd name="adj3" fmla="val 20958585"/>
              <a:gd name="adj4" fmla="val 6758201"/>
              <a:gd name="adj5" fmla="val 4222"/>
            </a:avLst>
          </a:prstGeom>
          <a:ln w="1905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1"/>
              </a:solidFill>
            </a:endParaRPr>
          </a:p>
        </p:txBody>
      </p:sp>
      <p:pic>
        <p:nvPicPr>
          <p:cNvPr id="19" name="Image 18" descr="Une image contenant texte, chaussures, capture d’écran, jambes&#10;&#10;Le contenu généré par l’IA peut être incorrect.">
            <a:extLst>
              <a:ext uri="{FF2B5EF4-FFF2-40B4-BE49-F238E27FC236}">
                <a16:creationId xmlns:a16="http://schemas.microsoft.com/office/drawing/2014/main" id="{EAC3DB27-5E14-8A54-01C5-3869B02A84D1}"/>
              </a:ext>
            </a:extLst>
          </p:cNvPr>
          <p:cNvPicPr>
            <a:picLocks noChangeAspect="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31555" t="6657" r="51000" b="11212"/>
          <a:stretch/>
        </p:blipFill>
        <p:spPr>
          <a:xfrm>
            <a:off x="4208187" y="6086641"/>
            <a:ext cx="497224" cy="1770371"/>
          </a:xfrm>
          <a:prstGeom prst="rect">
            <a:avLst/>
          </a:prstGeom>
        </p:spPr>
      </p:pic>
      <p:sp>
        <p:nvSpPr>
          <p:cNvPr id="21" name="Flèche : en arc 20">
            <a:extLst>
              <a:ext uri="{FF2B5EF4-FFF2-40B4-BE49-F238E27FC236}">
                <a16:creationId xmlns:a16="http://schemas.microsoft.com/office/drawing/2014/main" id="{8C13E21C-B581-F016-D756-303FE626D9E5}"/>
              </a:ext>
            </a:extLst>
          </p:cNvPr>
          <p:cNvSpPr/>
          <p:nvPr/>
        </p:nvSpPr>
        <p:spPr>
          <a:xfrm rot="5400000">
            <a:off x="4264828" y="6672822"/>
            <a:ext cx="128112" cy="878207"/>
          </a:xfrm>
          <a:prstGeom prst="circularArrow">
            <a:avLst>
              <a:gd name="adj1" fmla="val 16182"/>
              <a:gd name="adj2" fmla="val 548720"/>
              <a:gd name="adj3" fmla="val 2032379"/>
              <a:gd name="adj4" fmla="val 15976456"/>
              <a:gd name="adj5" fmla="val 8091"/>
            </a:avLst>
          </a:prstGeom>
          <a:ln w="1905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1"/>
              </a:solidFill>
            </a:endParaRPr>
          </a:p>
        </p:txBody>
      </p:sp>
      <p:sp>
        <p:nvSpPr>
          <p:cNvPr id="24" name="Flèche : en arc 23">
            <a:extLst>
              <a:ext uri="{FF2B5EF4-FFF2-40B4-BE49-F238E27FC236}">
                <a16:creationId xmlns:a16="http://schemas.microsoft.com/office/drawing/2014/main" id="{0015DE2E-2A2E-39C5-A946-D7CA882A8E3B}"/>
              </a:ext>
            </a:extLst>
          </p:cNvPr>
          <p:cNvSpPr>
            <a:spLocks/>
          </p:cNvSpPr>
          <p:nvPr/>
        </p:nvSpPr>
        <p:spPr>
          <a:xfrm rot="16200000">
            <a:off x="5879484" y="6743127"/>
            <a:ext cx="257448" cy="800103"/>
          </a:xfrm>
          <a:prstGeom prst="circularArrow">
            <a:avLst>
              <a:gd name="adj1" fmla="val 6842"/>
              <a:gd name="adj2" fmla="val 47883"/>
              <a:gd name="adj3" fmla="val 17788335"/>
              <a:gd name="adj4" fmla="val 6758201"/>
              <a:gd name="adj5" fmla="val 3421"/>
            </a:avLst>
          </a:prstGeom>
          <a:ln w="1905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1"/>
              </a:solidFill>
            </a:endParaRPr>
          </a:p>
        </p:txBody>
      </p:sp>
      <p:pic>
        <p:nvPicPr>
          <p:cNvPr id="25" name="Image 24" descr="Une image contenant texte, chaussures, capture d’écran, jambes&#10;&#10;Le contenu généré par l’IA peut être incorrect.">
            <a:extLst>
              <a:ext uri="{FF2B5EF4-FFF2-40B4-BE49-F238E27FC236}">
                <a16:creationId xmlns:a16="http://schemas.microsoft.com/office/drawing/2014/main" id="{40E060B0-CD75-FF43-925C-1C404DD803AC}"/>
              </a:ext>
            </a:extLst>
          </p:cNvPr>
          <p:cNvPicPr>
            <a:picLocks noChangeAspect="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31555" t="6657" r="51000" b="11212"/>
          <a:stretch/>
        </p:blipFill>
        <p:spPr>
          <a:xfrm>
            <a:off x="5407556" y="6062329"/>
            <a:ext cx="497224" cy="1770371"/>
          </a:xfrm>
          <a:prstGeom prst="rect">
            <a:avLst/>
          </a:prstGeom>
        </p:spPr>
      </p:pic>
      <p:sp>
        <p:nvSpPr>
          <p:cNvPr id="5" name="Flèche : en arc 4">
            <a:extLst>
              <a:ext uri="{FF2B5EF4-FFF2-40B4-BE49-F238E27FC236}">
                <a16:creationId xmlns:a16="http://schemas.microsoft.com/office/drawing/2014/main" id="{95A5E36A-E97D-D3CA-6345-BB31D598D731}"/>
              </a:ext>
            </a:extLst>
          </p:cNvPr>
          <p:cNvSpPr/>
          <p:nvPr/>
        </p:nvSpPr>
        <p:spPr>
          <a:xfrm rot="16200000" flipH="1">
            <a:off x="5845662" y="6818787"/>
            <a:ext cx="145632" cy="589828"/>
          </a:xfrm>
          <a:prstGeom prst="circularArrow">
            <a:avLst>
              <a:gd name="adj1" fmla="val 8444"/>
              <a:gd name="adj2" fmla="val 499247"/>
              <a:gd name="adj3" fmla="val 16537861"/>
              <a:gd name="adj4" fmla="val 14127072"/>
              <a:gd name="adj5" fmla="val 4242"/>
            </a:avLst>
          </a:prstGeom>
          <a:solidFill>
            <a:srgbClr val="C10435"/>
          </a:solidFill>
          <a:ln w="19050">
            <a:solidFill>
              <a:srgbClr val="00529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1"/>
              </a:solidFill>
            </a:endParaRPr>
          </a:p>
        </p:txBody>
      </p:sp>
      <p:sp>
        <p:nvSpPr>
          <p:cNvPr id="27" name="Flèche : en arc 26">
            <a:extLst>
              <a:ext uri="{FF2B5EF4-FFF2-40B4-BE49-F238E27FC236}">
                <a16:creationId xmlns:a16="http://schemas.microsoft.com/office/drawing/2014/main" id="{9D50234B-9491-3AB9-01B2-51A1DF7B5F82}"/>
              </a:ext>
            </a:extLst>
          </p:cNvPr>
          <p:cNvSpPr/>
          <p:nvPr/>
        </p:nvSpPr>
        <p:spPr>
          <a:xfrm rot="5400000">
            <a:off x="5497334" y="6966360"/>
            <a:ext cx="180023" cy="343042"/>
          </a:xfrm>
          <a:prstGeom prst="circularArrow">
            <a:avLst>
              <a:gd name="adj1" fmla="val 25848"/>
              <a:gd name="adj2" fmla="val 273280"/>
              <a:gd name="adj3" fmla="val 20958585"/>
              <a:gd name="adj4" fmla="val 10188866"/>
              <a:gd name="adj5" fmla="val 4222"/>
            </a:avLst>
          </a:prstGeom>
          <a:solidFill>
            <a:srgbClr val="002060"/>
          </a:solidFill>
          <a:ln w="1905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1"/>
              </a:solidFill>
            </a:endParaRPr>
          </a:p>
        </p:txBody>
      </p:sp>
      <p:sp>
        <p:nvSpPr>
          <p:cNvPr id="26" name="Flèche : en arc 25">
            <a:extLst>
              <a:ext uri="{FF2B5EF4-FFF2-40B4-BE49-F238E27FC236}">
                <a16:creationId xmlns:a16="http://schemas.microsoft.com/office/drawing/2014/main" id="{C0BB7260-916D-28F6-43D5-77544F82AE99}"/>
              </a:ext>
            </a:extLst>
          </p:cNvPr>
          <p:cNvSpPr/>
          <p:nvPr/>
        </p:nvSpPr>
        <p:spPr>
          <a:xfrm rot="16200000" flipH="1">
            <a:off x="5883607" y="6829613"/>
            <a:ext cx="119501" cy="589828"/>
          </a:xfrm>
          <a:prstGeom prst="circularArrow">
            <a:avLst>
              <a:gd name="adj1" fmla="val 25848"/>
              <a:gd name="adj2" fmla="val 3788936"/>
              <a:gd name="adj3" fmla="val 20958585"/>
              <a:gd name="adj4" fmla="val 16693751"/>
              <a:gd name="adj5" fmla="val 4222"/>
            </a:avLst>
          </a:prstGeom>
          <a:solidFill>
            <a:srgbClr val="C10435"/>
          </a:solidFill>
          <a:ln w="19050">
            <a:solidFill>
              <a:srgbClr val="C1043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1"/>
              </a:solidFill>
            </a:endParaRPr>
          </a:p>
        </p:txBody>
      </p:sp>
      <p:sp>
        <p:nvSpPr>
          <p:cNvPr id="8" name="Flèche : droite 7">
            <a:extLst>
              <a:ext uri="{FF2B5EF4-FFF2-40B4-BE49-F238E27FC236}">
                <a16:creationId xmlns:a16="http://schemas.microsoft.com/office/drawing/2014/main" id="{0166B1D4-226D-722E-9FD8-293B2F689F96}"/>
              </a:ext>
            </a:extLst>
          </p:cNvPr>
          <p:cNvSpPr/>
          <p:nvPr/>
        </p:nvSpPr>
        <p:spPr>
          <a:xfrm>
            <a:off x="6182627" y="7200871"/>
            <a:ext cx="137403" cy="81280"/>
          </a:xfrm>
          <a:prstGeom prst="rightArrow">
            <a:avLst/>
          </a:prstGeom>
          <a:solidFill>
            <a:srgbClr val="FFFF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 name="Flèche : droite 8">
            <a:extLst>
              <a:ext uri="{FF2B5EF4-FFF2-40B4-BE49-F238E27FC236}">
                <a16:creationId xmlns:a16="http://schemas.microsoft.com/office/drawing/2014/main" id="{E739A19D-9755-A465-8423-8B916CFE8131}"/>
              </a:ext>
            </a:extLst>
          </p:cNvPr>
          <p:cNvSpPr/>
          <p:nvPr/>
        </p:nvSpPr>
        <p:spPr>
          <a:xfrm>
            <a:off x="5967701" y="7133435"/>
            <a:ext cx="137403" cy="81280"/>
          </a:xfrm>
          <a:prstGeom prst="rightArrow">
            <a:avLst/>
          </a:prstGeom>
          <a:solidFill>
            <a:srgbClr val="FFFF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39358783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20675" y="741363"/>
            <a:ext cx="6219825" cy="3498850"/>
          </a:xfrm>
        </p:spPr>
      </p:sp>
      <p:sp>
        <p:nvSpPr>
          <p:cNvPr id="3" name="Espace réservé des notes 2"/>
          <p:cNvSpPr>
            <a:spLocks noGrp="1"/>
          </p:cNvSpPr>
          <p:nvPr>
            <p:ph type="body" idx="1"/>
          </p:nvPr>
        </p:nvSpPr>
        <p:spPr/>
        <p:txBody>
          <a:bodyPr/>
          <a:lstStyle/>
          <a:p>
            <a:r>
              <a:rPr lang="fr-FR" dirty="0"/>
              <a:t>Nos  missions principales reposent sur 4 agréments départementaux :</a:t>
            </a:r>
          </a:p>
          <a:p>
            <a:pPr marL="171450" indent="-171450">
              <a:buFontTx/>
              <a:buChar char="-"/>
            </a:pPr>
            <a:r>
              <a:rPr lang="fr-FR" b="1" dirty="0"/>
              <a:t>Type A</a:t>
            </a:r>
            <a:r>
              <a:rPr lang="fr-FR" dirty="0"/>
              <a:t> </a:t>
            </a:r>
            <a:r>
              <a:rPr lang="fr-FR" b="1" dirty="0"/>
              <a:t>:</a:t>
            </a:r>
            <a:r>
              <a:rPr lang="fr-FR" dirty="0"/>
              <a:t> Apporter un concours, à titre complémentaire, des moyens des services de secours publics pour des besoins spécifiques ou des circonstances exceptionnelles. Cet agrément est utile dans la gestion d’événements de grande ampleur (crash d’avion, attentat, accident de train, etc.)</a:t>
            </a:r>
          </a:p>
          <a:p>
            <a:pPr marL="171450" indent="-171450">
              <a:buFontTx/>
              <a:buChar char="-"/>
            </a:pPr>
            <a:endParaRPr lang="fr-FR" b="1" dirty="0"/>
          </a:p>
          <a:p>
            <a:pPr marL="171450" indent="-171450">
              <a:buFontTx/>
              <a:buChar char="-"/>
            </a:pPr>
            <a:r>
              <a:rPr lang="fr-FR" b="1" dirty="0"/>
              <a:t>Type B :</a:t>
            </a:r>
            <a:r>
              <a:rPr lang="fr-FR" dirty="0"/>
              <a:t> Prendre en charge, assister et assurer la sauvegarde des populations sinistrées. </a:t>
            </a:r>
          </a:p>
          <a:p>
            <a:pPr marL="171450" indent="-171450">
              <a:buFontTx/>
              <a:buChar char="-"/>
            </a:pPr>
            <a:endParaRPr lang="fr-FR" b="1" dirty="0"/>
          </a:p>
          <a:p>
            <a:pPr marL="171450" indent="-171450">
              <a:buFontTx/>
              <a:buChar char="-"/>
            </a:pPr>
            <a:r>
              <a:rPr lang="fr-FR" b="1" dirty="0"/>
              <a:t>Type C : </a:t>
            </a:r>
            <a:r>
              <a:rPr lang="fr-FR" dirty="0"/>
              <a:t>Encadrer des bénévoles lors des actions de soutien aux populations sinistrées. </a:t>
            </a:r>
          </a:p>
          <a:p>
            <a:pPr marL="171450" indent="-171450">
              <a:buFontTx/>
              <a:buChar char="-"/>
            </a:pPr>
            <a:endParaRPr lang="fr-FR" dirty="0"/>
          </a:p>
          <a:p>
            <a:pPr marL="171450" indent="-171450">
              <a:buFontTx/>
              <a:buChar char="-"/>
            </a:pPr>
            <a:r>
              <a:rPr lang="fr-FR" b="1" dirty="0"/>
              <a:t>Type D : </a:t>
            </a:r>
            <a:r>
              <a:rPr lang="fr-FR" dirty="0"/>
              <a:t>Concourir aux dispositifs prévisionnels de secours à personnes mis en place pour la couverture des risques à l'occasion des rassemblements ou manifestations de personnes. (Course à pied, soirée étudiante, course automobile, football américain, Jeux olympiques, </a:t>
            </a:r>
            <a:r>
              <a:rPr lang="fr-FR" dirty="0" err="1"/>
              <a:t>etc</a:t>
            </a:r>
            <a:r>
              <a:rPr lang="fr-FR" dirty="0"/>
              <a:t>)</a:t>
            </a:r>
          </a:p>
        </p:txBody>
      </p:sp>
      <p:sp>
        <p:nvSpPr>
          <p:cNvPr id="4" name="Espace réservé du numéro de diapositive 3"/>
          <p:cNvSpPr>
            <a:spLocks noGrp="1"/>
          </p:cNvSpPr>
          <p:nvPr>
            <p:ph type="sldNum" sz="quarter" idx="5"/>
          </p:nvPr>
        </p:nvSpPr>
        <p:spPr/>
        <p:txBody>
          <a:bodyPr/>
          <a:lstStyle/>
          <a:p>
            <a:fld id="{326F5349-E634-43BF-9C18-E03C6695BA7B}" type="slidenum">
              <a:rPr lang="fr-FR" smtClean="0"/>
              <a:t>3</a:t>
            </a:fld>
            <a:endParaRPr lang="fr-FR" dirty="0"/>
          </a:p>
        </p:txBody>
      </p:sp>
    </p:spTree>
    <p:extLst>
      <p:ext uri="{BB962C8B-B14F-4D97-AF65-F5344CB8AC3E}">
        <p14:creationId xmlns:p14="http://schemas.microsoft.com/office/powerpoint/2010/main" val="119894653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326F5349-E634-43BF-9C18-E03C6695BA7B}" type="slidenum">
              <a:rPr lang="fr-FR" smtClean="0"/>
              <a:t>30</a:t>
            </a:fld>
            <a:endParaRPr lang="fr-FR" dirty="0"/>
          </a:p>
        </p:txBody>
      </p:sp>
    </p:spTree>
    <p:extLst>
      <p:ext uri="{BB962C8B-B14F-4D97-AF65-F5344CB8AC3E}">
        <p14:creationId xmlns:p14="http://schemas.microsoft.com/office/powerpoint/2010/main" val="402286675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326F5349-E634-43BF-9C18-E03C6695BA7B}" type="slidenum">
              <a:rPr lang="fr-FR" smtClean="0"/>
              <a:t>31</a:t>
            </a:fld>
            <a:endParaRPr lang="fr-FR" dirty="0"/>
          </a:p>
        </p:txBody>
      </p:sp>
    </p:spTree>
    <p:extLst>
      <p:ext uri="{BB962C8B-B14F-4D97-AF65-F5344CB8AC3E}">
        <p14:creationId xmlns:p14="http://schemas.microsoft.com/office/powerpoint/2010/main" val="396780071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326F5349-E634-43BF-9C18-E03C6695BA7B}" type="slidenum">
              <a:rPr lang="fr-FR" smtClean="0"/>
              <a:t>32</a:t>
            </a:fld>
            <a:endParaRPr lang="fr-FR" dirty="0"/>
          </a:p>
        </p:txBody>
      </p:sp>
    </p:spTree>
    <p:extLst>
      <p:ext uri="{BB962C8B-B14F-4D97-AF65-F5344CB8AC3E}">
        <p14:creationId xmlns:p14="http://schemas.microsoft.com/office/powerpoint/2010/main" val="314613660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326F5349-E634-43BF-9C18-E03C6695BA7B}" type="slidenum">
              <a:rPr lang="fr-FR" smtClean="0"/>
              <a:t>33</a:t>
            </a:fld>
            <a:endParaRPr lang="fr-FR" dirty="0"/>
          </a:p>
        </p:txBody>
      </p:sp>
    </p:spTree>
    <p:extLst>
      <p:ext uri="{BB962C8B-B14F-4D97-AF65-F5344CB8AC3E}">
        <p14:creationId xmlns:p14="http://schemas.microsoft.com/office/powerpoint/2010/main" val="267110678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326F5349-E634-43BF-9C18-E03C6695BA7B}" type="slidenum">
              <a:rPr lang="fr-FR" smtClean="0"/>
              <a:t>34</a:t>
            </a:fld>
            <a:endParaRPr lang="fr-FR" dirty="0"/>
          </a:p>
        </p:txBody>
      </p:sp>
    </p:spTree>
    <p:extLst>
      <p:ext uri="{BB962C8B-B14F-4D97-AF65-F5344CB8AC3E}">
        <p14:creationId xmlns:p14="http://schemas.microsoft.com/office/powerpoint/2010/main" val="76204707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20675" y="741363"/>
            <a:ext cx="6219825" cy="3498850"/>
          </a:xfrm>
        </p:spPr>
      </p:sp>
      <p:sp>
        <p:nvSpPr>
          <p:cNvPr id="3" name="Espace réservé des notes 2"/>
          <p:cNvSpPr>
            <a:spLocks noGrp="1"/>
          </p:cNvSpPr>
          <p:nvPr>
            <p:ph type="body" idx="1"/>
          </p:nvPr>
        </p:nvSpPr>
        <p:spPr/>
        <p:txBody>
          <a:bodyPr/>
          <a:lstStyle/>
          <a:p>
            <a:r>
              <a:rPr lang="fr-FR" dirty="0"/>
              <a:t>Les plaies simples sont normalement hors GQS car elles ne sont pas concernés dans un contexte d’attentat. Néanmoins, cela prend peu de temps à être traité et peut donc être inclus.</a:t>
            </a:r>
          </a:p>
        </p:txBody>
      </p:sp>
      <p:sp>
        <p:nvSpPr>
          <p:cNvPr id="4" name="Espace réservé du numéro de diapositive 3"/>
          <p:cNvSpPr>
            <a:spLocks noGrp="1"/>
          </p:cNvSpPr>
          <p:nvPr>
            <p:ph type="sldNum" sz="quarter" idx="5"/>
          </p:nvPr>
        </p:nvSpPr>
        <p:spPr/>
        <p:txBody>
          <a:bodyPr/>
          <a:lstStyle/>
          <a:p>
            <a:fld id="{326F5349-E634-43BF-9C18-E03C6695BA7B}" type="slidenum">
              <a:rPr lang="fr-FR" smtClean="0"/>
              <a:t>35</a:t>
            </a:fld>
            <a:endParaRPr lang="fr-FR" dirty="0"/>
          </a:p>
        </p:txBody>
      </p:sp>
    </p:spTree>
    <p:extLst>
      <p:ext uri="{BB962C8B-B14F-4D97-AF65-F5344CB8AC3E}">
        <p14:creationId xmlns:p14="http://schemas.microsoft.com/office/powerpoint/2010/main" val="312412033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326F5349-E634-43BF-9C18-E03C6695BA7B}" type="slidenum">
              <a:rPr lang="fr-FR" smtClean="0"/>
              <a:t>36</a:t>
            </a:fld>
            <a:endParaRPr lang="fr-FR" dirty="0"/>
          </a:p>
        </p:txBody>
      </p:sp>
    </p:spTree>
    <p:extLst>
      <p:ext uri="{BB962C8B-B14F-4D97-AF65-F5344CB8AC3E}">
        <p14:creationId xmlns:p14="http://schemas.microsoft.com/office/powerpoint/2010/main" val="155528435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326F5349-E634-43BF-9C18-E03C6695BA7B}" type="slidenum">
              <a:rPr lang="fr-FR" smtClean="0"/>
              <a:t>37</a:t>
            </a:fld>
            <a:endParaRPr lang="fr-FR" dirty="0"/>
          </a:p>
        </p:txBody>
      </p:sp>
    </p:spTree>
    <p:extLst>
      <p:ext uri="{BB962C8B-B14F-4D97-AF65-F5344CB8AC3E}">
        <p14:creationId xmlns:p14="http://schemas.microsoft.com/office/powerpoint/2010/main" val="282929568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326F5349-E634-43BF-9C18-E03C6695BA7B}" type="slidenum">
              <a:rPr lang="fr-FR" smtClean="0"/>
              <a:t>38</a:t>
            </a:fld>
            <a:endParaRPr lang="fr-FR" dirty="0"/>
          </a:p>
        </p:txBody>
      </p:sp>
    </p:spTree>
    <p:extLst>
      <p:ext uri="{BB962C8B-B14F-4D97-AF65-F5344CB8AC3E}">
        <p14:creationId xmlns:p14="http://schemas.microsoft.com/office/powerpoint/2010/main" val="8871982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326F5349-E634-43BF-9C18-E03C6695BA7B}" type="slidenum">
              <a:rPr lang="fr-FR" smtClean="0"/>
              <a:t>39</a:t>
            </a:fld>
            <a:endParaRPr lang="fr-FR" dirty="0"/>
          </a:p>
        </p:txBody>
      </p:sp>
    </p:spTree>
    <p:extLst>
      <p:ext uri="{BB962C8B-B14F-4D97-AF65-F5344CB8AC3E}">
        <p14:creationId xmlns:p14="http://schemas.microsoft.com/office/powerpoint/2010/main" val="22127324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326F5349-E634-43BF-9C18-E03C6695BA7B}" type="slidenum">
              <a:rPr lang="fr-FR" smtClean="0"/>
              <a:t>4</a:t>
            </a:fld>
            <a:endParaRPr lang="fr-FR" dirty="0"/>
          </a:p>
        </p:txBody>
      </p:sp>
    </p:spTree>
    <p:extLst>
      <p:ext uri="{BB962C8B-B14F-4D97-AF65-F5344CB8AC3E}">
        <p14:creationId xmlns:p14="http://schemas.microsoft.com/office/powerpoint/2010/main" val="250766461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326F5349-E634-43BF-9C18-E03C6695BA7B}" type="slidenum">
              <a:rPr lang="fr-FR" smtClean="0"/>
              <a:t>40</a:t>
            </a:fld>
            <a:endParaRPr lang="fr-FR" dirty="0"/>
          </a:p>
        </p:txBody>
      </p:sp>
    </p:spTree>
    <p:extLst>
      <p:ext uri="{BB962C8B-B14F-4D97-AF65-F5344CB8AC3E}">
        <p14:creationId xmlns:p14="http://schemas.microsoft.com/office/powerpoint/2010/main" val="271222924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326F5349-E634-43BF-9C18-E03C6695BA7B}" type="slidenum">
              <a:rPr lang="fr-FR" smtClean="0"/>
              <a:t>41</a:t>
            </a:fld>
            <a:endParaRPr lang="fr-FR" dirty="0"/>
          </a:p>
        </p:txBody>
      </p:sp>
    </p:spTree>
    <p:extLst>
      <p:ext uri="{BB962C8B-B14F-4D97-AF65-F5344CB8AC3E}">
        <p14:creationId xmlns:p14="http://schemas.microsoft.com/office/powerpoint/2010/main" val="285427620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326F5349-E634-43BF-9C18-E03C6695BA7B}" type="slidenum">
              <a:rPr lang="fr-FR" smtClean="0"/>
              <a:t>42</a:t>
            </a:fld>
            <a:endParaRPr lang="fr-FR" dirty="0"/>
          </a:p>
        </p:txBody>
      </p:sp>
    </p:spTree>
    <p:extLst>
      <p:ext uri="{BB962C8B-B14F-4D97-AF65-F5344CB8AC3E}">
        <p14:creationId xmlns:p14="http://schemas.microsoft.com/office/powerpoint/2010/main" val="83048686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326F5349-E634-43BF-9C18-E03C6695BA7B}" type="slidenum">
              <a:rPr lang="fr-FR" smtClean="0"/>
              <a:t>43</a:t>
            </a:fld>
            <a:endParaRPr lang="fr-FR" dirty="0"/>
          </a:p>
        </p:txBody>
      </p:sp>
    </p:spTree>
    <p:extLst>
      <p:ext uri="{BB962C8B-B14F-4D97-AF65-F5344CB8AC3E}">
        <p14:creationId xmlns:p14="http://schemas.microsoft.com/office/powerpoint/2010/main" val="69258404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326F5349-E634-43BF-9C18-E03C6695BA7B}" type="slidenum">
              <a:rPr lang="fr-FR" smtClean="0"/>
              <a:t>44</a:t>
            </a:fld>
            <a:endParaRPr lang="fr-FR" dirty="0"/>
          </a:p>
        </p:txBody>
      </p:sp>
    </p:spTree>
    <p:extLst>
      <p:ext uri="{BB962C8B-B14F-4D97-AF65-F5344CB8AC3E}">
        <p14:creationId xmlns:p14="http://schemas.microsoft.com/office/powerpoint/2010/main" val="293788575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326F5349-E634-43BF-9C18-E03C6695BA7B}" type="slidenum">
              <a:rPr lang="fr-FR" smtClean="0"/>
              <a:t>45</a:t>
            </a:fld>
            <a:endParaRPr lang="fr-FR" dirty="0"/>
          </a:p>
        </p:txBody>
      </p:sp>
    </p:spTree>
    <p:extLst>
      <p:ext uri="{BB962C8B-B14F-4D97-AF65-F5344CB8AC3E}">
        <p14:creationId xmlns:p14="http://schemas.microsoft.com/office/powerpoint/2010/main" val="17890555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326F5349-E634-43BF-9C18-E03C6695BA7B}" type="slidenum">
              <a:rPr lang="fr-FR" smtClean="0"/>
              <a:t>46</a:t>
            </a:fld>
            <a:endParaRPr lang="fr-FR" dirty="0"/>
          </a:p>
        </p:txBody>
      </p:sp>
    </p:spTree>
    <p:extLst>
      <p:ext uri="{BB962C8B-B14F-4D97-AF65-F5344CB8AC3E}">
        <p14:creationId xmlns:p14="http://schemas.microsoft.com/office/powerpoint/2010/main" val="256559710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326F5349-E634-43BF-9C18-E03C6695BA7B}" type="slidenum">
              <a:rPr lang="fr-FR" smtClean="0"/>
              <a:t>47</a:t>
            </a:fld>
            <a:endParaRPr lang="fr-FR" dirty="0"/>
          </a:p>
        </p:txBody>
      </p:sp>
    </p:spTree>
    <p:extLst>
      <p:ext uri="{BB962C8B-B14F-4D97-AF65-F5344CB8AC3E}">
        <p14:creationId xmlns:p14="http://schemas.microsoft.com/office/powerpoint/2010/main" val="129380451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20675" y="741363"/>
            <a:ext cx="6219825" cy="3498850"/>
          </a:xfrm>
        </p:spPr>
      </p:sp>
      <p:sp>
        <p:nvSpPr>
          <p:cNvPr id="3" name="Espace réservé des notes 2"/>
          <p:cNvSpPr>
            <a:spLocks noGrp="1"/>
          </p:cNvSpPr>
          <p:nvPr>
            <p:ph type="body" idx="1"/>
          </p:nvPr>
        </p:nvSpPr>
        <p:spPr/>
        <p:txBody>
          <a:bodyPr/>
          <a:lstStyle/>
          <a:p>
            <a:r>
              <a:rPr lang="fr-FR" dirty="0"/>
              <a:t>Pour les insufflations, si la question se pose, elles ne sont plus systématiques chez l’adulte. Depuis la période COVID, il est préférable d’éviter les contaminations croisées. Par ailleurs, chez l’adulte, l’arrêt cardiaque étant souvent d’origine cardiaque, il n’y a pas besoin de sur oxygéner le corps d’autant que le massage cardiaque a une incidence sur les poumons. </a:t>
            </a:r>
          </a:p>
          <a:p>
            <a:r>
              <a:rPr lang="fr-FR" dirty="0"/>
              <a:t>En revanche, en PSC, elles sont abordées pour l’enfant et le nourrisson qui eux ont besoin d’oxygène supplémentaire. La RCP débute par 5 insufflations et un rythme de 15 compressions pour 2 insufflations.</a:t>
            </a:r>
          </a:p>
        </p:txBody>
      </p:sp>
      <p:sp>
        <p:nvSpPr>
          <p:cNvPr id="4" name="Espace réservé du numéro de diapositive 3"/>
          <p:cNvSpPr>
            <a:spLocks noGrp="1"/>
          </p:cNvSpPr>
          <p:nvPr>
            <p:ph type="sldNum" sz="quarter" idx="5"/>
          </p:nvPr>
        </p:nvSpPr>
        <p:spPr/>
        <p:txBody>
          <a:bodyPr/>
          <a:lstStyle/>
          <a:p>
            <a:fld id="{326F5349-E634-43BF-9C18-E03C6695BA7B}" type="slidenum">
              <a:rPr lang="fr-FR" smtClean="0"/>
              <a:t>48</a:t>
            </a:fld>
            <a:endParaRPr lang="fr-FR" dirty="0"/>
          </a:p>
        </p:txBody>
      </p:sp>
    </p:spTree>
    <p:extLst>
      <p:ext uri="{BB962C8B-B14F-4D97-AF65-F5344CB8AC3E}">
        <p14:creationId xmlns:p14="http://schemas.microsoft.com/office/powerpoint/2010/main" val="185648652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20675" y="741363"/>
            <a:ext cx="6219825" cy="3498850"/>
          </a:xfrm>
        </p:spPr>
      </p:sp>
      <p:sp>
        <p:nvSpPr>
          <p:cNvPr id="3" name="Espace réservé des notes 2"/>
          <p:cNvSpPr>
            <a:spLocks noGrp="1"/>
          </p:cNvSpPr>
          <p:nvPr>
            <p:ph type="body" idx="1"/>
          </p:nvPr>
        </p:nvSpPr>
        <p:spPr/>
        <p:txBody>
          <a:bodyPr/>
          <a:lstStyle/>
          <a:p>
            <a:r>
              <a:rPr lang="fr-FR" dirty="0"/>
              <a:t>Il existe deux types de Défibrillateur Automatisé Externe (DAE) -&gt; Les DSA qui sont semi automatique et nécessitent une action sur un bouton pour délivrer le choc et les DEA qui sont entièrement automatiques et ne nécessitent aucune action après la pause des électrodes</a:t>
            </a:r>
          </a:p>
          <a:p>
            <a:endParaRPr lang="fr-FR" dirty="0"/>
          </a:p>
          <a:p>
            <a:r>
              <a:rPr lang="fr-FR" dirty="0"/>
              <a:t>Le décret n°2018-1186 du 19 décembre 2018, pris en application de la loi n°2018-528 du 28 juin 2018, précise les ERP soumis à l’obligation de détenir un DAE, à savoir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dirty="0"/>
              <a:t>A partir du 1er janvier 2020, ERP de catégories 1, 2 et 3 (Accueil de 301 à plus de 1500 personnes)</a:t>
            </a:r>
          </a:p>
          <a:p>
            <a:pPr marL="171450" indent="-171450">
              <a:buFont typeface="Arial" panose="020B0604020202020204" pitchFamily="34" charset="0"/>
              <a:buChar char="•"/>
            </a:pPr>
            <a:r>
              <a:rPr lang="fr-FR" dirty="0"/>
              <a:t>A partir du 1er janvier 2021, ERP de catégorie 4 (Accueil de 300 personnes)</a:t>
            </a:r>
          </a:p>
          <a:p>
            <a:pPr marL="171450" indent="-171450">
              <a:buFont typeface="Arial" panose="020B0604020202020204" pitchFamily="34" charset="0"/>
              <a:buChar char="•"/>
            </a:pPr>
            <a:r>
              <a:rPr lang="fr-FR" dirty="0"/>
              <a:t>A partir du 1er janvier 2022, certains ERP de catégorie 5 (Structures d’accueil pour </a:t>
            </a:r>
            <a:r>
              <a:rPr lang="fr-FR"/>
              <a:t>personnes âgées, </a:t>
            </a:r>
            <a:r>
              <a:rPr lang="fr-FR" dirty="0"/>
              <a:t>gares, hôtels et restaurants d’altitude, établissements sportifs clos, salles polyvalentes sportives et </a:t>
            </a:r>
            <a:r>
              <a:rPr lang="fr-FR"/>
              <a:t>certains établissements </a:t>
            </a:r>
            <a:r>
              <a:rPr lang="fr-FR" dirty="0"/>
              <a:t>de soin et de santé).</a:t>
            </a:r>
          </a:p>
          <a:p>
            <a:pPr marL="171450" indent="-171450">
              <a:buFont typeface="Arial" panose="020B0604020202020204" pitchFamily="34" charset="0"/>
              <a:buChar char="•"/>
            </a:pPr>
            <a:endParaRPr lang="fr-FR" dirty="0"/>
          </a:p>
          <a:p>
            <a:r>
              <a:rPr lang="fr-FR" dirty="0"/>
              <a:t>Lien vidéo pour le fonctionnement du DSA et du massage cardiaque :</a:t>
            </a:r>
          </a:p>
          <a:p>
            <a:r>
              <a:rPr lang="fr-FR" dirty="0">
                <a:hlinkClick r:id="rId3"/>
              </a:rPr>
              <a:t>FRENCH: La RCR en action | Un aperçu en 3D de l'intérieur du corps</a:t>
            </a:r>
            <a:endParaRPr lang="fr-FR" dirty="0"/>
          </a:p>
          <a:p>
            <a:r>
              <a:rPr lang="fr-FR" dirty="0">
                <a:hlinkClick r:id="rId4"/>
              </a:rPr>
              <a:t>FRENCH: Le DEA en action | Un aperçu en 3D de l'intérieur du corps</a:t>
            </a:r>
            <a:endParaRPr lang="fr-FR" dirty="0"/>
          </a:p>
          <a:p>
            <a:r>
              <a:rPr lang="fr-FR" dirty="0"/>
              <a:t> </a:t>
            </a:r>
          </a:p>
        </p:txBody>
      </p:sp>
      <p:sp>
        <p:nvSpPr>
          <p:cNvPr id="4" name="Espace réservé du numéro de diapositive 3"/>
          <p:cNvSpPr>
            <a:spLocks noGrp="1"/>
          </p:cNvSpPr>
          <p:nvPr>
            <p:ph type="sldNum" sz="quarter" idx="5"/>
          </p:nvPr>
        </p:nvSpPr>
        <p:spPr/>
        <p:txBody>
          <a:bodyPr/>
          <a:lstStyle/>
          <a:p>
            <a:fld id="{326F5349-E634-43BF-9C18-E03C6695BA7B}" type="slidenum">
              <a:rPr lang="fr-FR" smtClean="0"/>
              <a:t>49</a:t>
            </a:fld>
            <a:endParaRPr lang="fr-FR" dirty="0"/>
          </a:p>
        </p:txBody>
      </p:sp>
    </p:spTree>
    <p:extLst>
      <p:ext uri="{BB962C8B-B14F-4D97-AF65-F5344CB8AC3E}">
        <p14:creationId xmlns:p14="http://schemas.microsoft.com/office/powerpoint/2010/main" val="35975543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20675" y="741363"/>
            <a:ext cx="6219825" cy="3498850"/>
          </a:xfrm>
        </p:spPr>
      </p:sp>
      <p:sp>
        <p:nvSpPr>
          <p:cNvPr id="3" name="Espace réservé des notes 2"/>
          <p:cNvSpPr>
            <a:spLocks noGrp="1"/>
          </p:cNvSpPr>
          <p:nvPr>
            <p:ph type="body" idx="1"/>
          </p:nvPr>
        </p:nvSpPr>
        <p:spPr/>
        <p:txBody>
          <a:bodyPr/>
          <a:lstStyle/>
          <a:p>
            <a:pPr algn="just"/>
            <a:r>
              <a:rPr lang="fr-FR" dirty="0"/>
              <a:t>Les applications citoyennes ne sont pas au programme GQS, un aparté peut être fait dessus concernant leur fonctionnement. </a:t>
            </a:r>
          </a:p>
          <a:p>
            <a:pPr algn="just"/>
            <a:r>
              <a:rPr lang="fr-FR" dirty="0"/>
              <a:t>Il en existe plusieurs dont Bon Samaritain ou </a:t>
            </a:r>
            <a:r>
              <a:rPr lang="fr-FR" dirty="0" err="1"/>
              <a:t>Sauv’Life</a:t>
            </a:r>
            <a:r>
              <a:rPr lang="fr-FR" dirty="0"/>
              <a:t>.</a:t>
            </a:r>
          </a:p>
          <a:p>
            <a:pPr algn="just"/>
            <a:endParaRPr lang="fr-FR" dirty="0"/>
          </a:p>
          <a:p>
            <a:pPr algn="just"/>
            <a:r>
              <a:rPr lang="fr-FR" dirty="0"/>
              <a:t> </a:t>
            </a:r>
          </a:p>
          <a:p>
            <a:pPr algn="just"/>
            <a:endParaRPr lang="fr-FR" dirty="0"/>
          </a:p>
          <a:p>
            <a:pPr algn="just"/>
            <a:endParaRPr lang="fr-FR" dirty="0"/>
          </a:p>
          <a:p>
            <a:pPr algn="just"/>
            <a:endParaRPr lang="fr-FR" dirty="0"/>
          </a:p>
          <a:p>
            <a:pPr algn="just"/>
            <a:endParaRPr lang="fr-FR" dirty="0"/>
          </a:p>
          <a:p>
            <a:pPr algn="just"/>
            <a:endParaRPr lang="fr-FR" dirty="0"/>
          </a:p>
          <a:p>
            <a:pPr algn="just"/>
            <a:r>
              <a:rPr lang="fr-FR" dirty="0"/>
              <a:t>Il y a deux versants : le premier est l’utilisation en tant qu’application. Elle permet de ne nous positionner en tant que secouriste, d’appeler le cas échéant les secours mais aussi de trouver facilement les défibrillateurs de proximité. Le second versant est l’utilisation par les services de secours qui peuvent selon la situation qui se présente à eux, déclencher un citoyen sauveteur pour intervenir plus rapidement notamment dans le cas d’arrêt cardiaque. </a:t>
            </a:r>
          </a:p>
        </p:txBody>
      </p:sp>
      <p:sp>
        <p:nvSpPr>
          <p:cNvPr id="4" name="Espace réservé du numéro de diapositive 3"/>
          <p:cNvSpPr>
            <a:spLocks noGrp="1"/>
          </p:cNvSpPr>
          <p:nvPr>
            <p:ph type="sldNum" sz="quarter" idx="5"/>
          </p:nvPr>
        </p:nvSpPr>
        <p:spPr/>
        <p:txBody>
          <a:bodyPr/>
          <a:lstStyle/>
          <a:p>
            <a:fld id="{326F5349-E634-43BF-9C18-E03C6695BA7B}" type="slidenum">
              <a:rPr lang="fr-FR" smtClean="0"/>
              <a:t>5</a:t>
            </a:fld>
            <a:endParaRPr lang="fr-FR" dirty="0"/>
          </a:p>
        </p:txBody>
      </p:sp>
      <p:pic>
        <p:nvPicPr>
          <p:cNvPr id="6" name="Image 5" descr="Une image contenant logo, Police, Graphique, cœur&#10;&#10;Le contenu généré par l’IA peut être incorrect.">
            <a:extLst>
              <a:ext uri="{FF2B5EF4-FFF2-40B4-BE49-F238E27FC236}">
                <a16:creationId xmlns:a16="http://schemas.microsoft.com/office/drawing/2014/main" id="{AA7F1090-A7F5-5B41-135B-8FC4C1CD48F0}"/>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255796" y="5197643"/>
            <a:ext cx="909888" cy="909888"/>
          </a:xfrm>
          <a:prstGeom prst="rect">
            <a:avLst/>
          </a:prstGeom>
        </p:spPr>
      </p:pic>
      <p:pic>
        <p:nvPicPr>
          <p:cNvPr id="8" name="Image 7" descr="Une image contenant logo, Police, texte, Graphique&#10;&#10;Le contenu généré par l’IA peut être incorrect.">
            <a:extLst>
              <a:ext uri="{FF2B5EF4-FFF2-40B4-BE49-F238E27FC236}">
                <a16:creationId xmlns:a16="http://schemas.microsoft.com/office/drawing/2014/main" id="{A33CD140-A299-9606-3E33-5D5D59EF2BCA}"/>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2518769" y="5197643"/>
            <a:ext cx="1100116" cy="909888"/>
          </a:xfrm>
          <a:prstGeom prst="rect">
            <a:avLst/>
          </a:prstGeom>
        </p:spPr>
      </p:pic>
      <p:pic>
        <p:nvPicPr>
          <p:cNvPr id="10" name="Image 9" descr="Une image contenant texte, Police, symbole, logo&#10;&#10;Le contenu généré par l’IA peut être incorrect.">
            <a:extLst>
              <a:ext uri="{FF2B5EF4-FFF2-40B4-BE49-F238E27FC236}">
                <a16:creationId xmlns:a16="http://schemas.microsoft.com/office/drawing/2014/main" id="{7C2B37C7-B71F-53B9-DEE5-CDF680639181}"/>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3884615" y="5125217"/>
            <a:ext cx="1117433" cy="1054739"/>
          </a:xfrm>
          <a:prstGeom prst="rect">
            <a:avLst/>
          </a:prstGeom>
        </p:spPr>
      </p:pic>
    </p:spTree>
    <p:extLst>
      <p:ext uri="{BB962C8B-B14F-4D97-AF65-F5344CB8AC3E}">
        <p14:creationId xmlns:p14="http://schemas.microsoft.com/office/powerpoint/2010/main" val="13167723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326F5349-E634-43BF-9C18-E03C6695BA7B}" type="slidenum">
              <a:rPr lang="fr-FR" smtClean="0"/>
              <a:t>6</a:t>
            </a:fld>
            <a:endParaRPr lang="fr-FR" dirty="0"/>
          </a:p>
        </p:txBody>
      </p:sp>
    </p:spTree>
    <p:extLst>
      <p:ext uri="{BB962C8B-B14F-4D97-AF65-F5344CB8AC3E}">
        <p14:creationId xmlns:p14="http://schemas.microsoft.com/office/powerpoint/2010/main" val="1734625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326F5349-E634-43BF-9C18-E03C6695BA7B}" type="slidenum">
              <a:rPr lang="fr-FR" smtClean="0"/>
              <a:t>7</a:t>
            </a:fld>
            <a:endParaRPr lang="fr-FR" dirty="0"/>
          </a:p>
        </p:txBody>
      </p:sp>
    </p:spTree>
    <p:extLst>
      <p:ext uri="{BB962C8B-B14F-4D97-AF65-F5344CB8AC3E}">
        <p14:creationId xmlns:p14="http://schemas.microsoft.com/office/powerpoint/2010/main" val="31075781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326F5349-E634-43BF-9C18-E03C6695BA7B}" type="slidenum">
              <a:rPr lang="fr-FR" smtClean="0"/>
              <a:t>8</a:t>
            </a:fld>
            <a:endParaRPr lang="fr-FR" dirty="0"/>
          </a:p>
        </p:txBody>
      </p:sp>
    </p:spTree>
    <p:extLst>
      <p:ext uri="{BB962C8B-B14F-4D97-AF65-F5344CB8AC3E}">
        <p14:creationId xmlns:p14="http://schemas.microsoft.com/office/powerpoint/2010/main" val="36121696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326F5349-E634-43BF-9C18-E03C6695BA7B}" type="slidenum">
              <a:rPr lang="fr-FR" smtClean="0"/>
              <a:t>9</a:t>
            </a:fld>
            <a:endParaRPr lang="fr-FR" dirty="0"/>
          </a:p>
        </p:txBody>
      </p:sp>
    </p:spTree>
    <p:extLst>
      <p:ext uri="{BB962C8B-B14F-4D97-AF65-F5344CB8AC3E}">
        <p14:creationId xmlns:p14="http://schemas.microsoft.com/office/powerpoint/2010/main" val="263099071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hyperlink" Target="https://metropole.nantes.fr/infonantes/association/1078-comite-departemental-secouristes-francais-croix-blanche-44" TargetMode="External"/><Relationship Id="rId2" Type="http://schemas.openxmlformats.org/officeDocument/2006/relationships/image" Target="../media/image1.jpe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hyperlink" Target="https://metropole.nantes.fr/infonantes/association/1078-comite-departemental-secouristes-francais-croix-blanche-44" TargetMode="External"/><Relationship Id="rId7" Type="http://schemas.openxmlformats.org/officeDocument/2006/relationships/hyperlink" Target="https://fr.dreamstime.com/objectif-d-orange-vecteur-ic%C3%B4ne-cible-image116722387" TargetMode="External"/><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4.jpg"/><Relationship Id="rId5" Type="http://schemas.openxmlformats.org/officeDocument/2006/relationships/hyperlink" Target="https://blagnac.beatitudes.org/event/horaires-dete/" TargetMode="External"/><Relationship Id="rId4" Type="http://schemas.openxmlformats.org/officeDocument/2006/relationships/image" Target="../media/image3.jpg"/><Relationship Id="rId9" Type="http://schemas.microsoft.com/office/2007/relationships/hdphoto" Target="../media/hdphoto1.wdp"/></Relationships>
</file>

<file path=ppt/slideLayouts/_rels/slideLayout3.xml.rels><?xml version="1.0" encoding="UTF-8" standalone="yes"?>
<Relationships xmlns="http://schemas.openxmlformats.org/package/2006/relationships"><Relationship Id="rId3" Type="http://schemas.openxmlformats.org/officeDocument/2006/relationships/hyperlink" Target="https://metropole.nantes.fr/infonantes/association/1078-comite-departemental-secouristes-francais-croix-blanche-44" TargetMode="External"/><Relationship Id="rId2" Type="http://schemas.openxmlformats.org/officeDocument/2006/relationships/image" Target="../media/image1.jpe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hyperlink" Target="https://metropole.nantes.fr/infonantes/association/1078-comite-departemental-secouristes-francais-croix-blanche-44" TargetMode="External"/><Relationship Id="rId2" Type="http://schemas.openxmlformats.org/officeDocument/2006/relationships/image" Target="../media/image1.jpe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hyperlink" Target="https://metropole.nantes.fr/infonantes/association/1078-comite-departemental-secouristes-francais-croix-blanche-44" TargetMode="External"/><Relationship Id="rId2" Type="http://schemas.openxmlformats.org/officeDocument/2006/relationships/image" Target="../media/image1.jpe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RE">
    <p:spTree>
      <p:nvGrpSpPr>
        <p:cNvPr id="1" name=""/>
        <p:cNvGrpSpPr/>
        <p:nvPr/>
      </p:nvGrpSpPr>
      <p:grpSpPr>
        <a:xfrm>
          <a:off x="0" y="0"/>
          <a:ext cx="0" cy="0"/>
          <a:chOff x="0" y="0"/>
          <a:chExt cx="0" cy="0"/>
        </a:xfrm>
      </p:grpSpPr>
      <p:sp>
        <p:nvSpPr>
          <p:cNvPr id="6" name="Triangle rectangle 5">
            <a:extLst>
              <a:ext uri="{FF2B5EF4-FFF2-40B4-BE49-F238E27FC236}">
                <a16:creationId xmlns:a16="http://schemas.microsoft.com/office/drawing/2014/main" id="{4D987B82-C86E-AD4E-196A-F107C17C6205}"/>
              </a:ext>
            </a:extLst>
          </p:cNvPr>
          <p:cNvSpPr/>
          <p:nvPr/>
        </p:nvSpPr>
        <p:spPr>
          <a:xfrm>
            <a:off x="-79131" y="3006969"/>
            <a:ext cx="2681654" cy="3912577"/>
          </a:xfrm>
          <a:prstGeom prst="rtTriangle">
            <a:avLst/>
          </a:prstGeom>
          <a:solidFill>
            <a:srgbClr val="C104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19" name="Image 18" descr="Une image contenant texte&#10;&#10;Description générée automatiquement">
            <a:extLst>
              <a:ext uri="{FF2B5EF4-FFF2-40B4-BE49-F238E27FC236}">
                <a16:creationId xmlns:a16="http://schemas.microsoft.com/office/drawing/2014/main" id="{61E3F66C-2CA6-562E-29F7-F27AE0756CCC}"/>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 y="1293920"/>
            <a:ext cx="5704621" cy="1447727"/>
          </a:xfrm>
          <a:prstGeom prst="rect">
            <a:avLst/>
          </a:prstGeom>
        </p:spPr>
      </p:pic>
      <p:sp>
        <p:nvSpPr>
          <p:cNvPr id="9" name="Triangle rectangle 8">
            <a:extLst>
              <a:ext uri="{FF2B5EF4-FFF2-40B4-BE49-F238E27FC236}">
                <a16:creationId xmlns:a16="http://schemas.microsoft.com/office/drawing/2014/main" id="{8A4731B5-DAF7-877B-1D4F-FF7F9C541698}"/>
              </a:ext>
            </a:extLst>
          </p:cNvPr>
          <p:cNvSpPr/>
          <p:nvPr/>
        </p:nvSpPr>
        <p:spPr>
          <a:xfrm rot="5400000">
            <a:off x="520941" y="-657227"/>
            <a:ext cx="1226531" cy="2426677"/>
          </a:xfrm>
          <a:prstGeom prst="rtTriangle">
            <a:avLst/>
          </a:prstGeom>
          <a:solidFill>
            <a:srgbClr val="0052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13" name="Groupe 12">
            <a:extLst>
              <a:ext uri="{FF2B5EF4-FFF2-40B4-BE49-F238E27FC236}">
                <a16:creationId xmlns:a16="http://schemas.microsoft.com/office/drawing/2014/main" id="{0F0CCBA3-5B70-BAC9-C9B9-4A5A100AD568}"/>
              </a:ext>
            </a:extLst>
          </p:cNvPr>
          <p:cNvGrpSpPr/>
          <p:nvPr/>
        </p:nvGrpSpPr>
        <p:grpSpPr>
          <a:xfrm>
            <a:off x="152400" y="-580294"/>
            <a:ext cx="12160587" cy="7499840"/>
            <a:chOff x="545118" y="-580294"/>
            <a:chExt cx="11767869" cy="7499840"/>
          </a:xfrm>
        </p:grpSpPr>
        <p:sp>
          <p:nvSpPr>
            <p:cNvPr id="11" name="Triangle rectangle 10">
              <a:extLst>
                <a:ext uri="{FF2B5EF4-FFF2-40B4-BE49-F238E27FC236}">
                  <a16:creationId xmlns:a16="http://schemas.microsoft.com/office/drawing/2014/main" id="{DDD3D53C-EF1C-A9FC-1B4C-A46EF48B9264}"/>
                </a:ext>
              </a:extLst>
            </p:cNvPr>
            <p:cNvSpPr/>
            <p:nvPr/>
          </p:nvSpPr>
          <p:spPr>
            <a:xfrm rot="16200000">
              <a:off x="1252901" y="-1288077"/>
              <a:ext cx="7499839" cy="8915405"/>
            </a:xfrm>
            <a:prstGeom prst="r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2" name="Rectangle 11">
              <a:extLst>
                <a:ext uri="{FF2B5EF4-FFF2-40B4-BE49-F238E27FC236}">
                  <a16:creationId xmlns:a16="http://schemas.microsoft.com/office/drawing/2014/main" id="{9699C12B-88EB-C8FB-DCF7-6654BC65D2FC}"/>
                </a:ext>
              </a:extLst>
            </p:cNvPr>
            <p:cNvSpPr/>
            <p:nvPr/>
          </p:nvSpPr>
          <p:spPr>
            <a:xfrm>
              <a:off x="9267093" y="-57155"/>
              <a:ext cx="3045894" cy="697670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sp>
        <p:nvSpPr>
          <p:cNvPr id="10" name="Trapèze 9">
            <a:extLst>
              <a:ext uri="{FF2B5EF4-FFF2-40B4-BE49-F238E27FC236}">
                <a16:creationId xmlns:a16="http://schemas.microsoft.com/office/drawing/2014/main" id="{664428FA-3ACE-AE00-7B93-DE5451903221}"/>
              </a:ext>
            </a:extLst>
          </p:cNvPr>
          <p:cNvSpPr/>
          <p:nvPr/>
        </p:nvSpPr>
        <p:spPr>
          <a:xfrm rot="19193157">
            <a:off x="5423468" y="650847"/>
            <a:ext cx="3629887" cy="452536"/>
          </a:xfrm>
          <a:prstGeom prst="trapezoid">
            <a:avLst>
              <a:gd name="adj" fmla="val 118304"/>
            </a:avLst>
          </a:prstGeom>
          <a:solidFill>
            <a:srgbClr val="1141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8" name="Triangle rectangle 17">
            <a:extLst>
              <a:ext uri="{FF2B5EF4-FFF2-40B4-BE49-F238E27FC236}">
                <a16:creationId xmlns:a16="http://schemas.microsoft.com/office/drawing/2014/main" id="{2BDA43D7-1C4B-B3EA-CA2C-78103BD1B44C}"/>
              </a:ext>
            </a:extLst>
          </p:cNvPr>
          <p:cNvSpPr/>
          <p:nvPr/>
        </p:nvSpPr>
        <p:spPr>
          <a:xfrm rot="16200000">
            <a:off x="10268559" y="4337323"/>
            <a:ext cx="2911231" cy="1177625"/>
          </a:xfrm>
          <a:prstGeom prst="rtTriangle">
            <a:avLst/>
          </a:prstGeom>
          <a:solidFill>
            <a:srgbClr val="0052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2" name="Titre 1">
            <a:extLst>
              <a:ext uri="{FF2B5EF4-FFF2-40B4-BE49-F238E27FC236}">
                <a16:creationId xmlns:a16="http://schemas.microsoft.com/office/drawing/2014/main" id="{8DE93652-2299-3BF9-9C7F-2FA4CC94B667}"/>
              </a:ext>
            </a:extLst>
          </p:cNvPr>
          <p:cNvSpPr>
            <a:spLocks noGrp="1"/>
          </p:cNvSpPr>
          <p:nvPr>
            <p:ph type="ctrTitle"/>
          </p:nvPr>
        </p:nvSpPr>
        <p:spPr>
          <a:xfrm>
            <a:off x="3168987" y="3320384"/>
            <a:ext cx="9144000" cy="1136040"/>
          </a:xfrm>
          <a:noFill/>
        </p:spPr>
        <p:txBody>
          <a:bodyPr anchor="b"/>
          <a:lstStyle>
            <a:lvl1pPr algn="ctr">
              <a:defRPr sz="6000">
                <a:solidFill>
                  <a:srgbClr val="00529B"/>
                </a:solidFill>
              </a:defRPr>
            </a:lvl1pPr>
          </a:lstStyle>
          <a:p>
            <a:r>
              <a:rPr lang="fr-FR"/>
              <a:t>Modifiez le style du titre</a:t>
            </a:r>
            <a:endParaRPr lang="fr-FR" dirty="0"/>
          </a:p>
        </p:txBody>
      </p:sp>
      <p:sp>
        <p:nvSpPr>
          <p:cNvPr id="2" name="Espace réservé du numéro de diapositive 5">
            <a:extLst>
              <a:ext uri="{FF2B5EF4-FFF2-40B4-BE49-F238E27FC236}">
                <a16:creationId xmlns:a16="http://schemas.microsoft.com/office/drawing/2014/main" id="{03F09C23-A3AB-F965-B0E2-726BC2F5AB83}"/>
              </a:ext>
            </a:extLst>
          </p:cNvPr>
          <p:cNvSpPr>
            <a:spLocks noGrp="1"/>
          </p:cNvSpPr>
          <p:nvPr>
            <p:ph type="sldNum" sz="quarter" idx="4"/>
          </p:nvPr>
        </p:nvSpPr>
        <p:spPr>
          <a:xfrm>
            <a:off x="11325224" y="6408128"/>
            <a:ext cx="752475" cy="381442"/>
          </a:xfrm>
          <a:prstGeom prst="rect">
            <a:avLst/>
          </a:prstGeom>
        </p:spPr>
        <p:txBody>
          <a:bodyPr vert="horz" lIns="91440" tIns="45720" rIns="91440" bIns="45720" rtlCol="0" anchor="ctr"/>
          <a:lstStyle>
            <a:lvl1pPr algn="r">
              <a:defRPr sz="1200">
                <a:solidFill>
                  <a:schemeClr val="tx1"/>
                </a:solidFill>
              </a:defRPr>
            </a:lvl1pPr>
          </a:lstStyle>
          <a:p>
            <a:fld id="{E08ED9A5-DC0D-4841-8E77-55016E9FD6AD}" type="slidenum">
              <a:rPr lang="fr-FR" smtClean="0"/>
              <a:pPr/>
              <a:t>‹N°›</a:t>
            </a:fld>
            <a:endParaRPr lang="fr-FR" dirty="0"/>
          </a:p>
        </p:txBody>
      </p:sp>
      <p:pic>
        <p:nvPicPr>
          <p:cNvPr id="4" name="Image 3" descr="Une image contenant texte, logo, Emblème, symbole&#10;&#10;Le contenu généré par l’IA peut être incorrect.">
            <a:extLst>
              <a:ext uri="{FF2B5EF4-FFF2-40B4-BE49-F238E27FC236}">
                <a16:creationId xmlns:a16="http://schemas.microsoft.com/office/drawing/2014/main" id="{6D3D4C42-FA13-2EFB-C897-99D7DD661C5E}"/>
              </a:ext>
            </a:extLst>
          </p:cNvPr>
          <p:cNvPicPr>
            <a:picLocks noChangeAspect="1"/>
          </p:cNvPicPr>
          <p:nvPr userDrawn="1"/>
        </p:nvPicPr>
        <p:blipFill>
          <a:blip r:embed="rId4">
            <a:extLst>
              <a:ext uri="{BEBA8EAE-BF5A-486C-A8C5-ECC9F3942E4B}">
                <a14:imgProps xmlns:a14="http://schemas.microsoft.com/office/drawing/2010/main">
                  <a14:imgLayer r:embed="rId5">
                    <a14:imgEffect>
                      <a14:backgroundRemoval t="4872" b="97436" l="2591" r="96114">
                        <a14:foregroundMark x1="9585" y1="28205" x2="19171" y2="62564"/>
                        <a14:foregroundMark x1="19171" y1="62564" x2="72280" y2="91282"/>
                        <a14:foregroundMark x1="72280" y1="91282" x2="79534" y2="52821"/>
                        <a14:foregroundMark x1="79534" y1="52821" x2="48705" y2="26410"/>
                        <a14:foregroundMark x1="48705" y1="26410" x2="23575" y2="43333"/>
                        <a14:foregroundMark x1="23575" y1="43333" x2="65285" y2="39231"/>
                        <a14:foregroundMark x1="65285" y1="39231" x2="21244" y2="36154"/>
                        <a14:foregroundMark x1="21244" y1="36154" x2="50000" y2="74872"/>
                        <a14:foregroundMark x1="50000" y1="74872" x2="37565" y2="41538"/>
                        <a14:foregroundMark x1="37565" y1="41538" x2="69430" y2="53077"/>
                        <a14:foregroundMark x1="69430" y1="53077" x2="36269" y2="28718"/>
                        <a14:foregroundMark x1="36269" y1="28718" x2="49482" y2="70256"/>
                        <a14:foregroundMark x1="19796" y1="10216" x2="19689" y2="10000"/>
                        <a14:foregroundMark x1="20225" y1="11084" x2="20084" y2="10800"/>
                        <a14:foregroundMark x1="49482" y1="70256" x2="22364" y2="15411"/>
                        <a14:foregroundMark x1="20607" y1="15158" x2="30052" y2="68205"/>
                        <a14:foregroundMark x1="19689" y1="10000" x2="19749" y2="10335"/>
                        <a14:foregroundMark x1="30052" y1="68205" x2="57254" y2="39744"/>
                        <a14:foregroundMark x1="57254" y1="39744" x2="40415" y2="41795"/>
                        <a14:foregroundMark x1="40415" y1="41795" x2="45337" y2="26410"/>
                        <a14:foregroundMark x1="45337" y1="26410" x2="27461" y2="56667"/>
                        <a14:foregroundMark x1="27461" y1="56667" x2="32902" y2="58205"/>
                        <a14:foregroundMark x1="11658" y1="20256" x2="9585" y2="42564"/>
                        <a14:foregroundMark x1="9585" y1="42564" x2="15026" y2="65897"/>
                        <a14:foregroundMark x1="15026" y1="65897" x2="48446" y2="74615"/>
                        <a14:foregroundMark x1="48446" y1="74615" x2="70984" y2="61795"/>
                        <a14:foregroundMark x1="70984" y1="61795" x2="83938" y2="43846"/>
                        <a14:foregroundMark x1="83938" y1="43846" x2="83161" y2="26923"/>
                        <a14:foregroundMark x1="83161" y1="26923" x2="68653" y2="16923"/>
                        <a14:foregroundMark x1="68653" y1="16923" x2="27461" y2="6923"/>
                        <a14:foregroundMark x1="17962" y1="14851" x2="14249" y2="17949"/>
                        <a14:foregroundMark x1="18989" y1="13994" x2="18561" y2="14350"/>
                        <a14:foregroundMark x1="27461" y1="6923" x2="22372" y2="11169"/>
                        <a14:foregroundMark x1="14249" y1="17949" x2="11399" y2="22821"/>
                        <a14:foregroundMark x1="14508" y1="23333" x2="4145" y2="66410"/>
                        <a14:foregroundMark x1="5532" y1="69943" x2="2591" y2="57179"/>
                        <a14:foregroundMark x1="2591" y1="57179" x2="5181" y2="40000"/>
                        <a14:foregroundMark x1="5181" y1="40000" x2="12953" y2="24359"/>
                        <a14:foregroundMark x1="23800" y1="14231" x2="26684" y2="11538"/>
                        <a14:foregroundMark x1="21850" y1="16052" x2="23132" y2="14855"/>
                        <a14:foregroundMark x1="12953" y1="24359" x2="21472" y2="16404"/>
                        <a14:foregroundMark x1="26684" y1="11538" x2="49741" y2="5641"/>
                        <a14:foregroundMark x1="49741" y1="5641" x2="75389" y2="15641"/>
                        <a14:foregroundMark x1="75389" y1="15641" x2="86010" y2="31282"/>
                        <a14:foregroundMark x1="86010" y1="31282" x2="89896" y2="47436"/>
                        <a14:foregroundMark x1="89896" y1="47436" x2="84197" y2="70769"/>
                        <a14:foregroundMark x1="84197" y1="70769" x2="70466" y2="81795"/>
                        <a14:foregroundMark x1="70466" y1="81795" x2="49482" y2="87179"/>
                        <a14:foregroundMark x1="49482" y1="87179" x2="25130" y2="80513"/>
                        <a14:foregroundMark x1="25130" y1="80513" x2="10881" y2="64359"/>
                        <a14:foregroundMark x1="7254" y1="29487" x2="2591" y2="44872"/>
                        <a14:foregroundMark x1="2591" y1="44872" x2="2591" y2="45128"/>
                        <a14:foregroundMark x1="28238" y1="7692" x2="60104" y2="4103"/>
                        <a14:foregroundMark x1="60104" y1="4103" x2="78497" y2="11538"/>
                        <a14:foregroundMark x1="78497" y1="11538" x2="88342" y2="24359"/>
                        <a14:foregroundMark x1="89672" y1="30610" x2="92487" y2="43846"/>
                        <a14:foregroundMark x1="88342" y1="24359" x2="89304" y2="28882"/>
                        <a14:foregroundMark x1="92487" y1="43846" x2="90415" y2="62051"/>
                        <a14:foregroundMark x1="90415" y1="62051" x2="81606" y2="76923"/>
                        <a14:foregroundMark x1="93154" y1="34102" x2="93782" y2="65385"/>
                        <a14:foregroundMark x1="93039" y1="28362" x2="93137" y2="33255"/>
                        <a14:foregroundMark x1="93782" y1="65385" x2="93601" y2="65774"/>
                        <a14:foregroundMark x1="95733" y1="54770" x2="95804" y2="66280"/>
                        <a14:foregroundMark x1="95601" y1="33323" x2="95680" y2="46100"/>
                        <a14:foregroundMark x1="96569" y1="54678" x2="96632" y2="58718"/>
                        <a14:foregroundMark x1="96373" y1="42051" x2="96435" y2="46054"/>
                        <a14:foregroundMark x1="96632" y1="58718" x2="96632" y2="58718"/>
                        <a14:foregroundMark x1="86227" y1="79547" x2="73316" y2="91026"/>
                        <a14:foregroundMark x1="73316" y1="91026" x2="54145" y2="97436"/>
                        <a14:foregroundMark x1="54145" y1="97436" x2="48247" y2="97436"/>
                        <a14:foregroundMark x1="32289" y1="94656" x2="9648" y2="77744"/>
                        <a14:foregroundMark x1="44301" y1="91282" x2="60622" y2="90513"/>
                        <a14:foregroundMark x1="33679" y1="4872" x2="57254" y2="5897"/>
                        <a14:backgroundMark x1="9845" y1="93590" x2="3627" y2="71538"/>
                        <a14:backgroundMark x1="34715" y1="96667" x2="37047" y2="98462"/>
                        <a14:backgroundMark x1="37047" y1="98462" x2="47409" y2="98718"/>
                        <a14:backgroundMark x1="93005" y1="77436" x2="96114" y2="68462"/>
                        <a14:backgroundMark x1="96632" y1="72821" x2="96373" y2="66410"/>
                        <a14:backgroundMark x1="96373" y1="66410" x2="96373" y2="66410"/>
                        <a14:backgroundMark x1="96373" y1="66410" x2="93005" y2="80513"/>
                        <a14:backgroundMark x1="91969" y1="81026" x2="90415" y2="86667"/>
                        <a14:backgroundMark x1="92487" y1="82564" x2="93005" y2="80769"/>
                        <a14:backgroundMark x1="93523" y1="78718" x2="88083" y2="86410"/>
                        <a14:backgroundMark x1="98964" y1="45897" x2="99482" y2="54103"/>
                        <a14:backgroundMark x1="96114" y1="32308" x2="96373" y2="33077"/>
                        <a14:backgroundMark x1="93005" y1="26410" x2="94041" y2="27692"/>
                        <a14:backgroundMark x1="4663" y1="71795" x2="9326" y2="77949"/>
                        <a14:backgroundMark x1="6736" y1="72821" x2="4663" y2="70513"/>
                        <a14:backgroundMark x1="31865" y1="95128" x2="37306" y2="97692"/>
                        <a14:backgroundMark x1="18912" y1="10000" x2="19430" y2="10000"/>
                        <a14:backgroundMark x1="19430" y1="10513" x2="17358" y2="12821"/>
                        <a14:backgroundMark x1="19171" y1="11795" x2="19689" y2="11026"/>
                        <a14:backgroundMark x1="19689" y1="11026" x2="20207" y2="10513"/>
                        <a14:backgroundMark x1="20207" y1="9487" x2="19689" y2="10000"/>
                        <a14:backgroundMark x1="21244" y1="10256" x2="19948" y2="10256"/>
                        <a14:backgroundMark x1="99223" y1="52051" x2="99482" y2="54359"/>
                        <a14:backgroundMark x1="98964" y1="55128" x2="98964" y2="53846"/>
                      </a14:backgroundRemoval>
                    </a14:imgEffect>
                  </a14:imgLayer>
                </a14:imgProps>
              </a:ext>
              <a:ext uri="{28A0092B-C50C-407E-A947-70E740481C1C}">
                <a14:useLocalDpi xmlns:a14="http://schemas.microsoft.com/office/drawing/2010/main" val="0"/>
              </a:ext>
            </a:extLst>
          </a:blip>
          <a:stretch>
            <a:fillRect/>
          </a:stretch>
        </p:blipFill>
        <p:spPr>
          <a:xfrm>
            <a:off x="0" y="5908323"/>
            <a:ext cx="937143" cy="946855"/>
          </a:xfrm>
          <a:prstGeom prst="rect">
            <a:avLst/>
          </a:prstGeom>
        </p:spPr>
      </p:pic>
    </p:spTree>
    <p:extLst>
      <p:ext uri="{BB962C8B-B14F-4D97-AF65-F5344CB8AC3E}">
        <p14:creationId xmlns:p14="http://schemas.microsoft.com/office/powerpoint/2010/main" val="20029178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17E327F-6850-0F64-930C-0C1D7FBD2B14}"/>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49278CE7-7572-4A2B-61AD-22D714A9FE3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A20204E3-D5A1-0691-9622-7894C6F38417}"/>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42019D16-4215-D962-D300-A6481A68B6F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9787F41D-70DF-527C-D7C9-DF7A6025991E}"/>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A085AA48-3BB5-06EC-00F3-6D56BF597EB4}"/>
              </a:ext>
            </a:extLst>
          </p:cNvPr>
          <p:cNvSpPr>
            <a:spLocks noGrp="1"/>
          </p:cNvSpPr>
          <p:nvPr>
            <p:ph type="dt" sz="half" idx="10"/>
          </p:nvPr>
        </p:nvSpPr>
        <p:spPr>
          <a:xfrm>
            <a:off x="838200" y="6356350"/>
            <a:ext cx="2743200" cy="365125"/>
          </a:xfrm>
          <a:prstGeom prst="rect">
            <a:avLst/>
          </a:prstGeom>
        </p:spPr>
        <p:txBody>
          <a:bodyPr/>
          <a:lstStyle/>
          <a:p>
            <a:endParaRPr lang="fr-FR" dirty="0"/>
          </a:p>
        </p:txBody>
      </p:sp>
      <p:sp>
        <p:nvSpPr>
          <p:cNvPr id="8" name="Espace réservé du pied de page 7">
            <a:extLst>
              <a:ext uri="{FF2B5EF4-FFF2-40B4-BE49-F238E27FC236}">
                <a16:creationId xmlns:a16="http://schemas.microsoft.com/office/drawing/2014/main" id="{DC74AFD1-FF78-3D02-88F7-2B1164173F53}"/>
              </a:ext>
            </a:extLst>
          </p:cNvPr>
          <p:cNvSpPr>
            <a:spLocks noGrp="1"/>
          </p:cNvSpPr>
          <p:nvPr>
            <p:ph type="ftr" sz="quarter" idx="11"/>
          </p:nvPr>
        </p:nvSpPr>
        <p:spPr>
          <a:xfrm>
            <a:off x="4038600" y="6356350"/>
            <a:ext cx="4114800" cy="365125"/>
          </a:xfrm>
          <a:prstGeom prst="rect">
            <a:avLst/>
          </a:prstGeom>
        </p:spPr>
        <p:txBody>
          <a:bodyPr/>
          <a:lstStyle/>
          <a:p>
            <a:endParaRPr lang="fr-FR" dirty="0"/>
          </a:p>
        </p:txBody>
      </p:sp>
      <p:sp>
        <p:nvSpPr>
          <p:cNvPr id="9" name="Espace réservé du numéro de diapositive 8">
            <a:extLst>
              <a:ext uri="{FF2B5EF4-FFF2-40B4-BE49-F238E27FC236}">
                <a16:creationId xmlns:a16="http://schemas.microsoft.com/office/drawing/2014/main" id="{09CEA067-58B1-8BFB-6D13-DE427A7A0BE4}"/>
              </a:ext>
            </a:extLst>
          </p:cNvPr>
          <p:cNvSpPr>
            <a:spLocks noGrp="1"/>
          </p:cNvSpPr>
          <p:nvPr>
            <p:ph type="sldNum" sz="quarter" idx="12"/>
          </p:nvPr>
        </p:nvSpPr>
        <p:spPr>
          <a:xfrm>
            <a:off x="8610600" y="6356350"/>
            <a:ext cx="2743200" cy="365125"/>
          </a:xfrm>
          <a:prstGeom prst="rect">
            <a:avLst/>
          </a:prstGeom>
        </p:spPr>
        <p:txBody>
          <a:bodyPr/>
          <a:lstStyle/>
          <a:p>
            <a:fld id="{E08ED9A5-DC0D-4841-8E77-55016E9FD6AD}" type="slidenum">
              <a:rPr lang="fr-FR" smtClean="0"/>
              <a:t>‹N°›</a:t>
            </a:fld>
            <a:endParaRPr lang="fr-FR" dirty="0"/>
          </a:p>
        </p:txBody>
      </p:sp>
    </p:spTree>
    <p:extLst>
      <p:ext uri="{BB962C8B-B14F-4D97-AF65-F5344CB8AC3E}">
        <p14:creationId xmlns:p14="http://schemas.microsoft.com/office/powerpoint/2010/main" val="8520238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02ED293-FA19-BAD0-C8B5-E3AEBD796735}"/>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1A88EAEB-1739-0142-5CBC-9AD2E61F6471}"/>
              </a:ext>
            </a:extLst>
          </p:cNvPr>
          <p:cNvSpPr>
            <a:spLocks noGrp="1"/>
          </p:cNvSpPr>
          <p:nvPr>
            <p:ph type="dt" sz="half" idx="10"/>
          </p:nvPr>
        </p:nvSpPr>
        <p:spPr>
          <a:xfrm>
            <a:off x="838200" y="6356350"/>
            <a:ext cx="2743200" cy="365125"/>
          </a:xfrm>
          <a:prstGeom prst="rect">
            <a:avLst/>
          </a:prstGeom>
        </p:spPr>
        <p:txBody>
          <a:bodyPr/>
          <a:lstStyle/>
          <a:p>
            <a:endParaRPr lang="fr-FR" dirty="0"/>
          </a:p>
        </p:txBody>
      </p:sp>
      <p:sp>
        <p:nvSpPr>
          <p:cNvPr id="4" name="Espace réservé du pied de page 3">
            <a:extLst>
              <a:ext uri="{FF2B5EF4-FFF2-40B4-BE49-F238E27FC236}">
                <a16:creationId xmlns:a16="http://schemas.microsoft.com/office/drawing/2014/main" id="{DEF980A6-227D-E70A-BC27-719F64B31C6B}"/>
              </a:ext>
            </a:extLst>
          </p:cNvPr>
          <p:cNvSpPr>
            <a:spLocks noGrp="1"/>
          </p:cNvSpPr>
          <p:nvPr>
            <p:ph type="ftr" sz="quarter" idx="11"/>
          </p:nvPr>
        </p:nvSpPr>
        <p:spPr>
          <a:xfrm>
            <a:off x="4038600" y="6356350"/>
            <a:ext cx="4114800" cy="365125"/>
          </a:xfrm>
          <a:prstGeom prst="rect">
            <a:avLst/>
          </a:prstGeom>
        </p:spPr>
        <p:txBody>
          <a:bodyPr/>
          <a:lstStyle/>
          <a:p>
            <a:endParaRPr lang="fr-FR" dirty="0"/>
          </a:p>
        </p:txBody>
      </p:sp>
      <p:sp>
        <p:nvSpPr>
          <p:cNvPr id="5" name="Espace réservé du numéro de diapositive 4">
            <a:extLst>
              <a:ext uri="{FF2B5EF4-FFF2-40B4-BE49-F238E27FC236}">
                <a16:creationId xmlns:a16="http://schemas.microsoft.com/office/drawing/2014/main" id="{D68A3A97-4332-B970-6E1D-99F468C06215}"/>
              </a:ext>
            </a:extLst>
          </p:cNvPr>
          <p:cNvSpPr>
            <a:spLocks noGrp="1"/>
          </p:cNvSpPr>
          <p:nvPr>
            <p:ph type="sldNum" sz="quarter" idx="12"/>
          </p:nvPr>
        </p:nvSpPr>
        <p:spPr>
          <a:xfrm>
            <a:off x="8610600" y="6356350"/>
            <a:ext cx="2743200" cy="365125"/>
          </a:xfrm>
          <a:prstGeom prst="rect">
            <a:avLst/>
          </a:prstGeom>
        </p:spPr>
        <p:txBody>
          <a:bodyPr/>
          <a:lstStyle/>
          <a:p>
            <a:fld id="{E08ED9A5-DC0D-4841-8E77-55016E9FD6AD}" type="slidenum">
              <a:rPr lang="fr-FR" smtClean="0"/>
              <a:t>‹N°›</a:t>
            </a:fld>
            <a:endParaRPr lang="fr-FR" dirty="0"/>
          </a:p>
        </p:txBody>
      </p:sp>
    </p:spTree>
    <p:extLst>
      <p:ext uri="{BB962C8B-B14F-4D97-AF65-F5344CB8AC3E}">
        <p14:creationId xmlns:p14="http://schemas.microsoft.com/office/powerpoint/2010/main" val="15311528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6AF9839E-C0B6-FEE3-16DA-86F5CC02C918}"/>
              </a:ext>
            </a:extLst>
          </p:cNvPr>
          <p:cNvSpPr>
            <a:spLocks noGrp="1"/>
          </p:cNvSpPr>
          <p:nvPr>
            <p:ph type="dt" sz="half" idx="10"/>
          </p:nvPr>
        </p:nvSpPr>
        <p:spPr>
          <a:xfrm>
            <a:off x="838200" y="6356350"/>
            <a:ext cx="2743200" cy="365125"/>
          </a:xfrm>
          <a:prstGeom prst="rect">
            <a:avLst/>
          </a:prstGeom>
        </p:spPr>
        <p:txBody>
          <a:bodyPr/>
          <a:lstStyle/>
          <a:p>
            <a:endParaRPr lang="fr-FR" dirty="0"/>
          </a:p>
        </p:txBody>
      </p:sp>
      <p:sp>
        <p:nvSpPr>
          <p:cNvPr id="3" name="Espace réservé du pied de page 2">
            <a:extLst>
              <a:ext uri="{FF2B5EF4-FFF2-40B4-BE49-F238E27FC236}">
                <a16:creationId xmlns:a16="http://schemas.microsoft.com/office/drawing/2014/main" id="{C70FF608-FB57-DDD2-DCB9-29847F1C259D}"/>
              </a:ext>
            </a:extLst>
          </p:cNvPr>
          <p:cNvSpPr>
            <a:spLocks noGrp="1"/>
          </p:cNvSpPr>
          <p:nvPr>
            <p:ph type="ftr" sz="quarter" idx="11"/>
          </p:nvPr>
        </p:nvSpPr>
        <p:spPr>
          <a:xfrm>
            <a:off x="4038600" y="6356350"/>
            <a:ext cx="4114800" cy="365125"/>
          </a:xfrm>
          <a:prstGeom prst="rect">
            <a:avLst/>
          </a:prstGeom>
        </p:spPr>
        <p:txBody>
          <a:bodyPr/>
          <a:lstStyle/>
          <a:p>
            <a:endParaRPr lang="fr-FR" dirty="0"/>
          </a:p>
        </p:txBody>
      </p:sp>
      <p:sp>
        <p:nvSpPr>
          <p:cNvPr id="4" name="Espace réservé du numéro de diapositive 3">
            <a:extLst>
              <a:ext uri="{FF2B5EF4-FFF2-40B4-BE49-F238E27FC236}">
                <a16:creationId xmlns:a16="http://schemas.microsoft.com/office/drawing/2014/main" id="{03DAA74C-2194-6673-7107-072C2EE1A09B}"/>
              </a:ext>
            </a:extLst>
          </p:cNvPr>
          <p:cNvSpPr>
            <a:spLocks noGrp="1"/>
          </p:cNvSpPr>
          <p:nvPr>
            <p:ph type="sldNum" sz="quarter" idx="12"/>
          </p:nvPr>
        </p:nvSpPr>
        <p:spPr>
          <a:xfrm>
            <a:off x="8610600" y="6356350"/>
            <a:ext cx="2743200" cy="365125"/>
          </a:xfrm>
          <a:prstGeom prst="rect">
            <a:avLst/>
          </a:prstGeom>
        </p:spPr>
        <p:txBody>
          <a:bodyPr/>
          <a:lstStyle/>
          <a:p>
            <a:fld id="{E08ED9A5-DC0D-4841-8E77-55016E9FD6AD}" type="slidenum">
              <a:rPr lang="fr-FR" smtClean="0"/>
              <a:t>‹N°›</a:t>
            </a:fld>
            <a:endParaRPr lang="fr-FR" dirty="0"/>
          </a:p>
        </p:txBody>
      </p:sp>
    </p:spTree>
    <p:extLst>
      <p:ext uri="{BB962C8B-B14F-4D97-AF65-F5344CB8AC3E}">
        <p14:creationId xmlns:p14="http://schemas.microsoft.com/office/powerpoint/2010/main" val="1329429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754D3BD-CFC1-0B9F-5622-556942302C40}"/>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1E8472FB-A880-045E-7655-D69D700F2C1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77CDB58F-231B-E2AB-558F-988968223D2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B13F90F8-053A-604A-0CF8-E8064DB9E3C6}"/>
              </a:ext>
            </a:extLst>
          </p:cNvPr>
          <p:cNvSpPr>
            <a:spLocks noGrp="1"/>
          </p:cNvSpPr>
          <p:nvPr>
            <p:ph type="dt" sz="half" idx="10"/>
          </p:nvPr>
        </p:nvSpPr>
        <p:spPr>
          <a:xfrm>
            <a:off x="838200" y="6356350"/>
            <a:ext cx="2743200" cy="365125"/>
          </a:xfrm>
          <a:prstGeom prst="rect">
            <a:avLst/>
          </a:prstGeom>
        </p:spPr>
        <p:txBody>
          <a:bodyPr/>
          <a:lstStyle/>
          <a:p>
            <a:endParaRPr lang="fr-FR" dirty="0"/>
          </a:p>
        </p:txBody>
      </p:sp>
      <p:sp>
        <p:nvSpPr>
          <p:cNvPr id="6" name="Espace réservé du pied de page 5">
            <a:extLst>
              <a:ext uri="{FF2B5EF4-FFF2-40B4-BE49-F238E27FC236}">
                <a16:creationId xmlns:a16="http://schemas.microsoft.com/office/drawing/2014/main" id="{E43F6212-1B44-1F4A-BEB1-E95DCD3DC8DD}"/>
              </a:ext>
            </a:extLst>
          </p:cNvPr>
          <p:cNvSpPr>
            <a:spLocks noGrp="1"/>
          </p:cNvSpPr>
          <p:nvPr>
            <p:ph type="ftr" sz="quarter" idx="11"/>
          </p:nvPr>
        </p:nvSpPr>
        <p:spPr>
          <a:xfrm>
            <a:off x="4038600" y="6356350"/>
            <a:ext cx="4114800" cy="365125"/>
          </a:xfrm>
          <a:prstGeom prst="rect">
            <a:avLst/>
          </a:prstGeom>
        </p:spPr>
        <p:txBody>
          <a:bodyPr/>
          <a:lstStyle/>
          <a:p>
            <a:endParaRPr lang="fr-FR" dirty="0"/>
          </a:p>
        </p:txBody>
      </p:sp>
      <p:sp>
        <p:nvSpPr>
          <p:cNvPr id="7" name="Espace réservé du numéro de diapositive 6">
            <a:extLst>
              <a:ext uri="{FF2B5EF4-FFF2-40B4-BE49-F238E27FC236}">
                <a16:creationId xmlns:a16="http://schemas.microsoft.com/office/drawing/2014/main" id="{9F1D91C1-8235-5194-ACA5-F79F6504D84E}"/>
              </a:ext>
            </a:extLst>
          </p:cNvPr>
          <p:cNvSpPr>
            <a:spLocks noGrp="1"/>
          </p:cNvSpPr>
          <p:nvPr>
            <p:ph type="sldNum" sz="quarter" idx="12"/>
          </p:nvPr>
        </p:nvSpPr>
        <p:spPr>
          <a:xfrm>
            <a:off x="8610600" y="6356350"/>
            <a:ext cx="2743200" cy="365125"/>
          </a:xfrm>
          <a:prstGeom prst="rect">
            <a:avLst/>
          </a:prstGeom>
        </p:spPr>
        <p:txBody>
          <a:bodyPr/>
          <a:lstStyle/>
          <a:p>
            <a:fld id="{E08ED9A5-DC0D-4841-8E77-55016E9FD6AD}" type="slidenum">
              <a:rPr lang="fr-FR" smtClean="0"/>
              <a:t>‹N°›</a:t>
            </a:fld>
            <a:endParaRPr lang="fr-FR" dirty="0"/>
          </a:p>
        </p:txBody>
      </p:sp>
    </p:spTree>
    <p:extLst>
      <p:ext uri="{BB962C8B-B14F-4D97-AF65-F5344CB8AC3E}">
        <p14:creationId xmlns:p14="http://schemas.microsoft.com/office/powerpoint/2010/main" val="22369725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40BAFE8-0147-4229-D454-E11D5393550B}"/>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FAE34D8E-2722-5573-1538-0F39AE5C35C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dirty="0"/>
              <a:t>Cliquez sur l'icône pour ajouter une image</a:t>
            </a:r>
          </a:p>
        </p:txBody>
      </p:sp>
      <p:sp>
        <p:nvSpPr>
          <p:cNvPr id="4" name="Espace réservé du texte 3">
            <a:extLst>
              <a:ext uri="{FF2B5EF4-FFF2-40B4-BE49-F238E27FC236}">
                <a16:creationId xmlns:a16="http://schemas.microsoft.com/office/drawing/2014/main" id="{B3461740-F517-A6D1-CB6D-5A80B61C29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5328C202-A6F1-8F1E-45A1-AF8B25B8F154}"/>
              </a:ext>
            </a:extLst>
          </p:cNvPr>
          <p:cNvSpPr>
            <a:spLocks noGrp="1"/>
          </p:cNvSpPr>
          <p:nvPr>
            <p:ph type="dt" sz="half" idx="10"/>
          </p:nvPr>
        </p:nvSpPr>
        <p:spPr>
          <a:xfrm>
            <a:off x="838200" y="6356350"/>
            <a:ext cx="2743200" cy="365125"/>
          </a:xfrm>
          <a:prstGeom prst="rect">
            <a:avLst/>
          </a:prstGeom>
        </p:spPr>
        <p:txBody>
          <a:bodyPr/>
          <a:lstStyle/>
          <a:p>
            <a:endParaRPr lang="fr-FR" dirty="0"/>
          </a:p>
        </p:txBody>
      </p:sp>
      <p:sp>
        <p:nvSpPr>
          <p:cNvPr id="6" name="Espace réservé du pied de page 5">
            <a:extLst>
              <a:ext uri="{FF2B5EF4-FFF2-40B4-BE49-F238E27FC236}">
                <a16:creationId xmlns:a16="http://schemas.microsoft.com/office/drawing/2014/main" id="{C2EB4FC4-7148-3025-7D90-E0C4395A367F}"/>
              </a:ext>
            </a:extLst>
          </p:cNvPr>
          <p:cNvSpPr>
            <a:spLocks noGrp="1"/>
          </p:cNvSpPr>
          <p:nvPr>
            <p:ph type="ftr" sz="quarter" idx="11"/>
          </p:nvPr>
        </p:nvSpPr>
        <p:spPr>
          <a:xfrm>
            <a:off x="4038600" y="6356350"/>
            <a:ext cx="4114800" cy="365125"/>
          </a:xfrm>
          <a:prstGeom prst="rect">
            <a:avLst/>
          </a:prstGeom>
        </p:spPr>
        <p:txBody>
          <a:bodyPr/>
          <a:lstStyle/>
          <a:p>
            <a:endParaRPr lang="fr-FR" dirty="0"/>
          </a:p>
        </p:txBody>
      </p:sp>
      <p:sp>
        <p:nvSpPr>
          <p:cNvPr id="7" name="Espace réservé du numéro de diapositive 6">
            <a:extLst>
              <a:ext uri="{FF2B5EF4-FFF2-40B4-BE49-F238E27FC236}">
                <a16:creationId xmlns:a16="http://schemas.microsoft.com/office/drawing/2014/main" id="{A9496211-8CD0-F9CE-C64D-E27678D58896}"/>
              </a:ext>
            </a:extLst>
          </p:cNvPr>
          <p:cNvSpPr>
            <a:spLocks noGrp="1"/>
          </p:cNvSpPr>
          <p:nvPr>
            <p:ph type="sldNum" sz="quarter" idx="12"/>
          </p:nvPr>
        </p:nvSpPr>
        <p:spPr>
          <a:xfrm>
            <a:off x="8610600" y="6356350"/>
            <a:ext cx="2743200" cy="365125"/>
          </a:xfrm>
          <a:prstGeom prst="rect">
            <a:avLst/>
          </a:prstGeom>
        </p:spPr>
        <p:txBody>
          <a:bodyPr/>
          <a:lstStyle/>
          <a:p>
            <a:fld id="{E08ED9A5-DC0D-4841-8E77-55016E9FD6AD}" type="slidenum">
              <a:rPr lang="fr-FR" smtClean="0"/>
              <a:t>‹N°›</a:t>
            </a:fld>
            <a:endParaRPr lang="fr-FR" dirty="0"/>
          </a:p>
        </p:txBody>
      </p:sp>
    </p:spTree>
    <p:extLst>
      <p:ext uri="{BB962C8B-B14F-4D97-AF65-F5344CB8AC3E}">
        <p14:creationId xmlns:p14="http://schemas.microsoft.com/office/powerpoint/2010/main" val="26234318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CD869C1-6C3F-3511-7BB5-64CBBA427485}"/>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97F84C52-9908-4446-8BB0-5F19FDE65935}"/>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DD2B641-B6EA-91F5-B3DF-F4F323E6B80D}"/>
              </a:ext>
            </a:extLst>
          </p:cNvPr>
          <p:cNvSpPr>
            <a:spLocks noGrp="1"/>
          </p:cNvSpPr>
          <p:nvPr>
            <p:ph type="dt" sz="half" idx="10"/>
          </p:nvPr>
        </p:nvSpPr>
        <p:spPr>
          <a:xfrm>
            <a:off x="838200" y="6356350"/>
            <a:ext cx="2743200" cy="365125"/>
          </a:xfrm>
          <a:prstGeom prst="rect">
            <a:avLst/>
          </a:prstGeom>
        </p:spPr>
        <p:txBody>
          <a:bodyPr/>
          <a:lstStyle/>
          <a:p>
            <a:endParaRPr lang="fr-FR" dirty="0"/>
          </a:p>
        </p:txBody>
      </p:sp>
      <p:sp>
        <p:nvSpPr>
          <p:cNvPr id="5" name="Espace réservé du pied de page 4">
            <a:extLst>
              <a:ext uri="{FF2B5EF4-FFF2-40B4-BE49-F238E27FC236}">
                <a16:creationId xmlns:a16="http://schemas.microsoft.com/office/drawing/2014/main" id="{43EED5CF-6310-85A6-D572-3EF09DB680AD}"/>
              </a:ext>
            </a:extLst>
          </p:cNvPr>
          <p:cNvSpPr>
            <a:spLocks noGrp="1"/>
          </p:cNvSpPr>
          <p:nvPr>
            <p:ph type="ftr" sz="quarter" idx="11"/>
          </p:nvPr>
        </p:nvSpPr>
        <p:spPr>
          <a:xfrm>
            <a:off x="4038600" y="6356350"/>
            <a:ext cx="4114800" cy="365125"/>
          </a:xfrm>
          <a:prstGeom prst="rect">
            <a:avLst/>
          </a:prstGeom>
        </p:spPr>
        <p:txBody>
          <a:bodyPr/>
          <a:lstStyle/>
          <a:p>
            <a:endParaRPr lang="fr-FR" dirty="0"/>
          </a:p>
        </p:txBody>
      </p:sp>
      <p:sp>
        <p:nvSpPr>
          <p:cNvPr id="6" name="Espace réservé du numéro de diapositive 5">
            <a:extLst>
              <a:ext uri="{FF2B5EF4-FFF2-40B4-BE49-F238E27FC236}">
                <a16:creationId xmlns:a16="http://schemas.microsoft.com/office/drawing/2014/main" id="{9F1701E7-24B4-9AD7-25AF-5A367C147F39}"/>
              </a:ext>
            </a:extLst>
          </p:cNvPr>
          <p:cNvSpPr>
            <a:spLocks noGrp="1"/>
          </p:cNvSpPr>
          <p:nvPr>
            <p:ph type="sldNum" sz="quarter" idx="12"/>
          </p:nvPr>
        </p:nvSpPr>
        <p:spPr>
          <a:xfrm>
            <a:off x="8610600" y="6356350"/>
            <a:ext cx="2743200" cy="365125"/>
          </a:xfrm>
          <a:prstGeom prst="rect">
            <a:avLst/>
          </a:prstGeom>
        </p:spPr>
        <p:txBody>
          <a:bodyPr/>
          <a:lstStyle/>
          <a:p>
            <a:fld id="{E08ED9A5-DC0D-4841-8E77-55016E9FD6AD}" type="slidenum">
              <a:rPr lang="fr-FR" smtClean="0"/>
              <a:t>‹N°›</a:t>
            </a:fld>
            <a:endParaRPr lang="fr-FR" dirty="0"/>
          </a:p>
        </p:txBody>
      </p:sp>
    </p:spTree>
    <p:extLst>
      <p:ext uri="{BB962C8B-B14F-4D97-AF65-F5344CB8AC3E}">
        <p14:creationId xmlns:p14="http://schemas.microsoft.com/office/powerpoint/2010/main" val="37624952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41B422ED-2874-C1E2-9B78-C144C8A623D4}"/>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320EEB37-435D-EEFF-25DD-B00B6849B224}"/>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AB7118ED-C97C-D9F7-C744-F803AB431CC8}"/>
              </a:ext>
            </a:extLst>
          </p:cNvPr>
          <p:cNvSpPr>
            <a:spLocks noGrp="1"/>
          </p:cNvSpPr>
          <p:nvPr>
            <p:ph type="dt" sz="half" idx="10"/>
          </p:nvPr>
        </p:nvSpPr>
        <p:spPr>
          <a:xfrm>
            <a:off x="838200" y="6356350"/>
            <a:ext cx="2743200" cy="365125"/>
          </a:xfrm>
          <a:prstGeom prst="rect">
            <a:avLst/>
          </a:prstGeom>
        </p:spPr>
        <p:txBody>
          <a:bodyPr/>
          <a:lstStyle/>
          <a:p>
            <a:endParaRPr lang="fr-FR" dirty="0"/>
          </a:p>
        </p:txBody>
      </p:sp>
      <p:sp>
        <p:nvSpPr>
          <p:cNvPr id="5" name="Espace réservé du pied de page 4">
            <a:extLst>
              <a:ext uri="{FF2B5EF4-FFF2-40B4-BE49-F238E27FC236}">
                <a16:creationId xmlns:a16="http://schemas.microsoft.com/office/drawing/2014/main" id="{F6D8CA0A-248D-6123-E7AF-5F6CEB39510E}"/>
              </a:ext>
            </a:extLst>
          </p:cNvPr>
          <p:cNvSpPr>
            <a:spLocks noGrp="1"/>
          </p:cNvSpPr>
          <p:nvPr>
            <p:ph type="ftr" sz="quarter" idx="11"/>
          </p:nvPr>
        </p:nvSpPr>
        <p:spPr>
          <a:xfrm>
            <a:off x="4038600" y="6356350"/>
            <a:ext cx="4114800" cy="365125"/>
          </a:xfrm>
          <a:prstGeom prst="rect">
            <a:avLst/>
          </a:prstGeom>
        </p:spPr>
        <p:txBody>
          <a:bodyPr/>
          <a:lstStyle/>
          <a:p>
            <a:endParaRPr lang="fr-FR" dirty="0"/>
          </a:p>
        </p:txBody>
      </p:sp>
      <p:sp>
        <p:nvSpPr>
          <p:cNvPr id="6" name="Espace réservé du numéro de diapositive 5">
            <a:extLst>
              <a:ext uri="{FF2B5EF4-FFF2-40B4-BE49-F238E27FC236}">
                <a16:creationId xmlns:a16="http://schemas.microsoft.com/office/drawing/2014/main" id="{A153B776-794E-3F89-24F8-89F6F9C37379}"/>
              </a:ext>
            </a:extLst>
          </p:cNvPr>
          <p:cNvSpPr>
            <a:spLocks noGrp="1"/>
          </p:cNvSpPr>
          <p:nvPr>
            <p:ph type="sldNum" sz="quarter" idx="12"/>
          </p:nvPr>
        </p:nvSpPr>
        <p:spPr>
          <a:xfrm>
            <a:off x="8610600" y="6356350"/>
            <a:ext cx="2743200" cy="365125"/>
          </a:xfrm>
          <a:prstGeom prst="rect">
            <a:avLst/>
          </a:prstGeom>
        </p:spPr>
        <p:txBody>
          <a:bodyPr/>
          <a:lstStyle/>
          <a:p>
            <a:fld id="{E08ED9A5-DC0D-4841-8E77-55016E9FD6AD}" type="slidenum">
              <a:rPr lang="fr-FR" smtClean="0"/>
              <a:t>‹N°›</a:t>
            </a:fld>
            <a:endParaRPr lang="fr-FR" dirty="0"/>
          </a:p>
        </p:txBody>
      </p:sp>
    </p:spTree>
    <p:extLst>
      <p:ext uri="{BB962C8B-B14F-4D97-AF65-F5344CB8AC3E}">
        <p14:creationId xmlns:p14="http://schemas.microsoft.com/office/powerpoint/2010/main" val="16136427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quence et sous titre">
    <p:spTree>
      <p:nvGrpSpPr>
        <p:cNvPr id="1" name=""/>
        <p:cNvGrpSpPr/>
        <p:nvPr/>
      </p:nvGrpSpPr>
      <p:grpSpPr>
        <a:xfrm>
          <a:off x="0" y="0"/>
          <a:ext cx="0" cy="0"/>
          <a:chOff x="0" y="0"/>
          <a:chExt cx="0" cy="0"/>
        </a:xfrm>
      </p:grpSpPr>
      <p:sp>
        <p:nvSpPr>
          <p:cNvPr id="6" name="Parallélogramme 5">
            <a:extLst>
              <a:ext uri="{FF2B5EF4-FFF2-40B4-BE49-F238E27FC236}">
                <a16:creationId xmlns:a16="http://schemas.microsoft.com/office/drawing/2014/main" id="{3913D9A1-C02C-02DF-D64F-48DF44F22F70}"/>
              </a:ext>
            </a:extLst>
          </p:cNvPr>
          <p:cNvSpPr/>
          <p:nvPr/>
        </p:nvSpPr>
        <p:spPr>
          <a:xfrm rot="8037041" flipV="1">
            <a:off x="-2230160" y="2699521"/>
            <a:ext cx="11065102" cy="1421221"/>
          </a:xfrm>
          <a:prstGeom prst="parallelogram">
            <a:avLst>
              <a:gd name="adj" fmla="val 96457"/>
            </a:avLst>
          </a:prstGeom>
          <a:solidFill>
            <a:srgbClr val="0052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 name="Triangle rectangle 9">
            <a:extLst>
              <a:ext uri="{FF2B5EF4-FFF2-40B4-BE49-F238E27FC236}">
                <a16:creationId xmlns:a16="http://schemas.microsoft.com/office/drawing/2014/main" id="{150714E7-FAF3-CEAD-D609-F4899679F03D}"/>
              </a:ext>
            </a:extLst>
          </p:cNvPr>
          <p:cNvSpPr/>
          <p:nvPr/>
        </p:nvSpPr>
        <p:spPr>
          <a:xfrm rot="5400000">
            <a:off x="1060569" y="-1196856"/>
            <a:ext cx="1447804" cy="3727207"/>
          </a:xfrm>
          <a:prstGeom prst="rtTriangle">
            <a:avLst/>
          </a:prstGeom>
          <a:solidFill>
            <a:srgbClr val="1141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 name="Ellipse 8">
            <a:extLst>
              <a:ext uri="{FF2B5EF4-FFF2-40B4-BE49-F238E27FC236}">
                <a16:creationId xmlns:a16="http://schemas.microsoft.com/office/drawing/2014/main" id="{E7B6339F-5394-7A8B-A01C-4C8A6064455A}"/>
              </a:ext>
            </a:extLst>
          </p:cNvPr>
          <p:cNvSpPr/>
          <p:nvPr/>
        </p:nvSpPr>
        <p:spPr>
          <a:xfrm>
            <a:off x="190500" y="192298"/>
            <a:ext cx="4962525" cy="4798801"/>
          </a:xfrm>
          <a:prstGeom prst="ellipse">
            <a:avLst/>
          </a:prstGeom>
          <a:solidFill>
            <a:schemeClr val="bg1"/>
          </a:solidFill>
          <a:ln w="57150">
            <a:solidFill>
              <a:srgbClr val="C104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Sous-titre 2">
            <a:extLst>
              <a:ext uri="{FF2B5EF4-FFF2-40B4-BE49-F238E27FC236}">
                <a16:creationId xmlns:a16="http://schemas.microsoft.com/office/drawing/2014/main" id="{5C076FAE-8A0C-2051-5EEB-143A2C521D56}"/>
              </a:ext>
            </a:extLst>
          </p:cNvPr>
          <p:cNvSpPr>
            <a:spLocks noGrp="1"/>
          </p:cNvSpPr>
          <p:nvPr>
            <p:ph type="subTitle" idx="1" hasCustomPrompt="1"/>
          </p:nvPr>
        </p:nvSpPr>
        <p:spPr>
          <a:xfrm>
            <a:off x="582044" y="1266981"/>
            <a:ext cx="4179436" cy="2403448"/>
          </a:xfrm>
        </p:spPr>
        <p:txBody>
          <a:bodyPr>
            <a:normAutofit/>
          </a:bodyPr>
          <a:lstStyle>
            <a:lvl1pPr marL="0" indent="0" algn="ctr">
              <a:buNone/>
              <a:defRPr sz="4000">
                <a:solidFill>
                  <a:srgbClr val="C1043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Séquence </a:t>
            </a:r>
          </a:p>
          <a:p>
            <a:endParaRPr lang="fr-FR" dirty="0"/>
          </a:p>
          <a:p>
            <a:r>
              <a:rPr lang="fr-FR" dirty="0"/>
              <a:t>Sous titre</a:t>
            </a:r>
          </a:p>
        </p:txBody>
      </p:sp>
      <p:pic>
        <p:nvPicPr>
          <p:cNvPr id="13" name="Image 12" descr="Une image contenant texte&#10;&#10;Description générée automatiquement">
            <a:extLst>
              <a:ext uri="{FF2B5EF4-FFF2-40B4-BE49-F238E27FC236}">
                <a16:creationId xmlns:a16="http://schemas.microsoft.com/office/drawing/2014/main" id="{CE57E716-8E0C-CB8B-7A37-6BF3384446C4}"/>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9852593" y="-22198"/>
            <a:ext cx="2339407" cy="593698"/>
          </a:xfrm>
          <a:prstGeom prst="rect">
            <a:avLst/>
          </a:prstGeom>
        </p:spPr>
      </p:pic>
      <p:sp>
        <p:nvSpPr>
          <p:cNvPr id="2" name="Espace réservé du texte 4">
            <a:extLst>
              <a:ext uri="{FF2B5EF4-FFF2-40B4-BE49-F238E27FC236}">
                <a16:creationId xmlns:a16="http://schemas.microsoft.com/office/drawing/2014/main" id="{C3DBE6B9-9A8A-F420-BF95-77760311206B}"/>
              </a:ext>
            </a:extLst>
          </p:cNvPr>
          <p:cNvSpPr>
            <a:spLocks noGrp="1"/>
          </p:cNvSpPr>
          <p:nvPr>
            <p:ph type="body" sz="quarter" idx="10" hasCustomPrompt="1"/>
          </p:nvPr>
        </p:nvSpPr>
        <p:spPr>
          <a:xfrm>
            <a:off x="5943599" y="1833725"/>
            <a:ext cx="6248399" cy="2919413"/>
          </a:xfrm>
        </p:spPr>
        <p:txBody>
          <a:bodyPr/>
          <a:lstStyle>
            <a:lvl1pPr marL="0" indent="0">
              <a:buNone/>
              <a:defRPr/>
            </a:lvl1pPr>
          </a:lstStyle>
          <a:p>
            <a:pPr lvl="0"/>
            <a:r>
              <a:rPr lang="fr-FR" dirty="0"/>
              <a:t>OBJECTIF</a:t>
            </a:r>
          </a:p>
          <a:p>
            <a:pPr lvl="0"/>
            <a:endParaRPr lang="fr-FR" dirty="0"/>
          </a:p>
        </p:txBody>
      </p:sp>
      <p:sp>
        <p:nvSpPr>
          <p:cNvPr id="3" name="Espace réservé du texte 4">
            <a:extLst>
              <a:ext uri="{FF2B5EF4-FFF2-40B4-BE49-F238E27FC236}">
                <a16:creationId xmlns:a16="http://schemas.microsoft.com/office/drawing/2014/main" id="{4C18F323-7F74-6190-F671-F97AF74AC525}"/>
              </a:ext>
            </a:extLst>
          </p:cNvPr>
          <p:cNvSpPr>
            <a:spLocks noGrp="1"/>
          </p:cNvSpPr>
          <p:nvPr>
            <p:ph type="body" sz="quarter" idx="11" hasCustomPrompt="1"/>
          </p:nvPr>
        </p:nvSpPr>
        <p:spPr>
          <a:xfrm>
            <a:off x="2733743" y="6002173"/>
            <a:ext cx="1137295" cy="494750"/>
          </a:xfrm>
        </p:spPr>
        <p:txBody>
          <a:bodyPr>
            <a:normAutofit/>
          </a:bodyPr>
          <a:lstStyle>
            <a:lvl1pPr marL="0" indent="0">
              <a:buNone/>
              <a:defRPr sz="2000"/>
            </a:lvl1pPr>
          </a:lstStyle>
          <a:p>
            <a:pPr lvl="0"/>
            <a:r>
              <a:rPr lang="fr-FR" dirty="0"/>
              <a:t>TEMPS</a:t>
            </a:r>
          </a:p>
        </p:txBody>
      </p:sp>
      <p:pic>
        <p:nvPicPr>
          <p:cNvPr id="8" name="Image 7" descr="Une image contenant intérieur, blanc, appareil&#10;&#10;Description générée automatiquement">
            <a:extLst>
              <a:ext uri="{FF2B5EF4-FFF2-40B4-BE49-F238E27FC236}">
                <a16:creationId xmlns:a16="http://schemas.microsoft.com/office/drawing/2014/main" id="{294F8FC1-85CB-B6A2-BAA7-20ADD7928E18}"/>
              </a:ext>
            </a:extLst>
          </p:cNvPr>
          <p:cNvPicPr>
            <a:picLocks noChangeAspect="1"/>
          </p:cNvPicPr>
          <p:nvPr userDrawn="1"/>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2085609" y="5827691"/>
            <a:ext cx="714203" cy="744781"/>
          </a:xfrm>
          <a:prstGeom prst="rect">
            <a:avLst/>
          </a:prstGeom>
        </p:spPr>
      </p:pic>
      <p:pic>
        <p:nvPicPr>
          <p:cNvPr id="14" name="Image 13" descr="Une image contenant texte, signe&#10;&#10;Description générée automatiquement">
            <a:extLst>
              <a:ext uri="{FF2B5EF4-FFF2-40B4-BE49-F238E27FC236}">
                <a16:creationId xmlns:a16="http://schemas.microsoft.com/office/drawing/2014/main" id="{8F7AC1C4-6581-C9BD-E94D-C11E1AD89003}"/>
              </a:ext>
            </a:extLst>
          </p:cNvPr>
          <p:cNvPicPr>
            <a:picLocks noChangeAspect="1"/>
          </p:cNvPicPr>
          <p:nvPr userDrawn="1"/>
        </p:nvPicPr>
        <p:blipFill>
          <a:blip r:embed="rId6">
            <a:alphaModFix amt="20000"/>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7333235" y="2051418"/>
            <a:ext cx="2839915" cy="2839915"/>
          </a:xfrm>
          <a:prstGeom prst="rect">
            <a:avLst/>
          </a:prstGeom>
        </p:spPr>
      </p:pic>
      <p:sp>
        <p:nvSpPr>
          <p:cNvPr id="15" name="Espace réservé du numéro de diapositive 5">
            <a:extLst>
              <a:ext uri="{FF2B5EF4-FFF2-40B4-BE49-F238E27FC236}">
                <a16:creationId xmlns:a16="http://schemas.microsoft.com/office/drawing/2014/main" id="{FB35BF43-E25F-03C0-A510-E736F30C4461}"/>
              </a:ext>
            </a:extLst>
          </p:cNvPr>
          <p:cNvSpPr>
            <a:spLocks noGrp="1"/>
          </p:cNvSpPr>
          <p:nvPr>
            <p:ph type="sldNum" sz="quarter" idx="4"/>
          </p:nvPr>
        </p:nvSpPr>
        <p:spPr>
          <a:xfrm>
            <a:off x="11325224" y="6408128"/>
            <a:ext cx="752475" cy="381442"/>
          </a:xfrm>
          <a:prstGeom prst="rect">
            <a:avLst/>
          </a:prstGeom>
        </p:spPr>
        <p:txBody>
          <a:bodyPr vert="horz" lIns="91440" tIns="45720" rIns="91440" bIns="45720" rtlCol="0" anchor="ctr"/>
          <a:lstStyle>
            <a:lvl1pPr algn="r">
              <a:defRPr sz="1200">
                <a:solidFill>
                  <a:schemeClr val="tx1"/>
                </a:solidFill>
              </a:defRPr>
            </a:lvl1pPr>
          </a:lstStyle>
          <a:p>
            <a:fld id="{E08ED9A5-DC0D-4841-8E77-55016E9FD6AD}" type="slidenum">
              <a:rPr lang="fr-FR" smtClean="0"/>
              <a:pPr/>
              <a:t>‹N°›</a:t>
            </a:fld>
            <a:endParaRPr lang="fr-FR" dirty="0"/>
          </a:p>
        </p:txBody>
      </p:sp>
      <p:pic>
        <p:nvPicPr>
          <p:cNvPr id="4" name="Image 3" descr="Une image contenant texte, logo, Emblème, symbole&#10;&#10;Le contenu généré par l’IA peut être incorrect.">
            <a:extLst>
              <a:ext uri="{FF2B5EF4-FFF2-40B4-BE49-F238E27FC236}">
                <a16:creationId xmlns:a16="http://schemas.microsoft.com/office/drawing/2014/main" id="{7C3E9733-5373-00CD-7ECE-D05B4CB87F55}"/>
              </a:ext>
            </a:extLst>
          </p:cNvPr>
          <p:cNvPicPr>
            <a:picLocks noChangeAspect="1"/>
          </p:cNvPicPr>
          <p:nvPr userDrawn="1"/>
        </p:nvPicPr>
        <p:blipFill>
          <a:blip r:embed="rId8">
            <a:extLst>
              <a:ext uri="{BEBA8EAE-BF5A-486C-A8C5-ECC9F3942E4B}">
                <a14:imgProps xmlns:a14="http://schemas.microsoft.com/office/drawing/2010/main">
                  <a14:imgLayer r:embed="rId9">
                    <a14:imgEffect>
                      <a14:backgroundRemoval t="4872" b="97436" l="2591" r="96114">
                        <a14:foregroundMark x1="9585" y1="28205" x2="19171" y2="62564"/>
                        <a14:foregroundMark x1="19171" y1="62564" x2="72280" y2="91282"/>
                        <a14:foregroundMark x1="72280" y1="91282" x2="79534" y2="52821"/>
                        <a14:foregroundMark x1="79534" y1="52821" x2="48705" y2="26410"/>
                        <a14:foregroundMark x1="48705" y1="26410" x2="23575" y2="43333"/>
                        <a14:foregroundMark x1="23575" y1="43333" x2="65285" y2="39231"/>
                        <a14:foregroundMark x1="65285" y1="39231" x2="21244" y2="36154"/>
                        <a14:foregroundMark x1="21244" y1="36154" x2="50000" y2="74872"/>
                        <a14:foregroundMark x1="50000" y1="74872" x2="37565" y2="41538"/>
                        <a14:foregroundMark x1="37565" y1="41538" x2="69430" y2="53077"/>
                        <a14:foregroundMark x1="69430" y1="53077" x2="36269" y2="28718"/>
                        <a14:foregroundMark x1="36269" y1="28718" x2="49482" y2="70256"/>
                        <a14:foregroundMark x1="19796" y1="10216" x2="19689" y2="10000"/>
                        <a14:foregroundMark x1="20225" y1="11084" x2="20084" y2="10800"/>
                        <a14:foregroundMark x1="49482" y1="70256" x2="22364" y2="15411"/>
                        <a14:foregroundMark x1="20607" y1="15158" x2="30052" y2="68205"/>
                        <a14:foregroundMark x1="19689" y1="10000" x2="19749" y2="10335"/>
                        <a14:foregroundMark x1="30052" y1="68205" x2="57254" y2="39744"/>
                        <a14:foregroundMark x1="57254" y1="39744" x2="40415" y2="41795"/>
                        <a14:foregroundMark x1="40415" y1="41795" x2="45337" y2="26410"/>
                        <a14:foregroundMark x1="45337" y1="26410" x2="27461" y2="56667"/>
                        <a14:foregroundMark x1="27461" y1="56667" x2="32902" y2="58205"/>
                        <a14:foregroundMark x1="11658" y1="20256" x2="9585" y2="42564"/>
                        <a14:foregroundMark x1="9585" y1="42564" x2="15026" y2="65897"/>
                        <a14:foregroundMark x1="15026" y1="65897" x2="48446" y2="74615"/>
                        <a14:foregroundMark x1="48446" y1="74615" x2="70984" y2="61795"/>
                        <a14:foregroundMark x1="70984" y1="61795" x2="83938" y2="43846"/>
                        <a14:foregroundMark x1="83938" y1="43846" x2="83161" y2="26923"/>
                        <a14:foregroundMark x1="83161" y1="26923" x2="68653" y2="16923"/>
                        <a14:foregroundMark x1="68653" y1="16923" x2="27461" y2="6923"/>
                        <a14:foregroundMark x1="17962" y1="14851" x2="14249" y2="17949"/>
                        <a14:foregroundMark x1="18989" y1="13994" x2="18561" y2="14350"/>
                        <a14:foregroundMark x1="27461" y1="6923" x2="22372" y2="11169"/>
                        <a14:foregroundMark x1="14249" y1="17949" x2="11399" y2="22821"/>
                        <a14:foregroundMark x1="14508" y1="23333" x2="4145" y2="66410"/>
                        <a14:foregroundMark x1="5532" y1="69943" x2="2591" y2="57179"/>
                        <a14:foregroundMark x1="2591" y1="57179" x2="5181" y2="40000"/>
                        <a14:foregroundMark x1="5181" y1="40000" x2="12953" y2="24359"/>
                        <a14:foregroundMark x1="23800" y1="14231" x2="26684" y2="11538"/>
                        <a14:foregroundMark x1="21850" y1="16052" x2="23132" y2="14855"/>
                        <a14:foregroundMark x1="12953" y1="24359" x2="21472" y2="16404"/>
                        <a14:foregroundMark x1="26684" y1="11538" x2="49741" y2="5641"/>
                        <a14:foregroundMark x1="49741" y1="5641" x2="75389" y2="15641"/>
                        <a14:foregroundMark x1="75389" y1="15641" x2="86010" y2="31282"/>
                        <a14:foregroundMark x1="86010" y1="31282" x2="89896" y2="47436"/>
                        <a14:foregroundMark x1="89896" y1="47436" x2="84197" y2="70769"/>
                        <a14:foregroundMark x1="84197" y1="70769" x2="70466" y2="81795"/>
                        <a14:foregroundMark x1="70466" y1="81795" x2="49482" y2="87179"/>
                        <a14:foregroundMark x1="49482" y1="87179" x2="25130" y2="80513"/>
                        <a14:foregroundMark x1="25130" y1="80513" x2="10881" y2="64359"/>
                        <a14:foregroundMark x1="7254" y1="29487" x2="2591" y2="44872"/>
                        <a14:foregroundMark x1="2591" y1="44872" x2="2591" y2="45128"/>
                        <a14:foregroundMark x1="28238" y1="7692" x2="60104" y2="4103"/>
                        <a14:foregroundMark x1="60104" y1="4103" x2="78497" y2="11538"/>
                        <a14:foregroundMark x1="78497" y1="11538" x2="88342" y2="24359"/>
                        <a14:foregroundMark x1="89672" y1="30610" x2="92487" y2="43846"/>
                        <a14:foregroundMark x1="88342" y1="24359" x2="89304" y2="28882"/>
                        <a14:foregroundMark x1="92487" y1="43846" x2="90415" y2="62051"/>
                        <a14:foregroundMark x1="90415" y1="62051" x2="81606" y2="76923"/>
                        <a14:foregroundMark x1="93154" y1="34102" x2="93782" y2="65385"/>
                        <a14:foregroundMark x1="93039" y1="28362" x2="93137" y2="33255"/>
                        <a14:foregroundMark x1="93782" y1="65385" x2="93601" y2="65774"/>
                        <a14:foregroundMark x1="95733" y1="54770" x2="95804" y2="66280"/>
                        <a14:foregroundMark x1="95601" y1="33323" x2="95680" y2="46100"/>
                        <a14:foregroundMark x1="96569" y1="54678" x2="96632" y2="58718"/>
                        <a14:foregroundMark x1="96373" y1="42051" x2="96435" y2="46054"/>
                        <a14:foregroundMark x1="96632" y1="58718" x2="96632" y2="58718"/>
                        <a14:foregroundMark x1="86227" y1="79547" x2="73316" y2="91026"/>
                        <a14:foregroundMark x1="73316" y1="91026" x2="54145" y2="97436"/>
                        <a14:foregroundMark x1="54145" y1="97436" x2="48247" y2="97436"/>
                        <a14:foregroundMark x1="32289" y1="94656" x2="9648" y2="77744"/>
                        <a14:foregroundMark x1="44301" y1="91282" x2="60622" y2="90513"/>
                        <a14:foregroundMark x1="33679" y1="4872" x2="57254" y2="5897"/>
                        <a14:backgroundMark x1="9845" y1="93590" x2="3627" y2="71538"/>
                        <a14:backgroundMark x1="34715" y1="96667" x2="37047" y2="98462"/>
                        <a14:backgroundMark x1="37047" y1="98462" x2="47409" y2="98718"/>
                        <a14:backgroundMark x1="93005" y1="77436" x2="96114" y2="68462"/>
                        <a14:backgroundMark x1="96632" y1="72821" x2="96373" y2="66410"/>
                        <a14:backgroundMark x1="96373" y1="66410" x2="96373" y2="66410"/>
                        <a14:backgroundMark x1="96373" y1="66410" x2="93005" y2="80513"/>
                        <a14:backgroundMark x1="91969" y1="81026" x2="90415" y2="86667"/>
                        <a14:backgroundMark x1="92487" y1="82564" x2="93005" y2="80769"/>
                        <a14:backgroundMark x1="93523" y1="78718" x2="88083" y2="86410"/>
                        <a14:backgroundMark x1="98964" y1="45897" x2="99482" y2="54103"/>
                        <a14:backgroundMark x1="96114" y1="32308" x2="96373" y2="33077"/>
                        <a14:backgroundMark x1="93005" y1="26410" x2="94041" y2="27692"/>
                        <a14:backgroundMark x1="4663" y1="71795" x2="9326" y2="77949"/>
                        <a14:backgroundMark x1="6736" y1="72821" x2="4663" y2="70513"/>
                        <a14:backgroundMark x1="31865" y1="95128" x2="37306" y2="97692"/>
                        <a14:backgroundMark x1="18912" y1="10000" x2="19430" y2="10000"/>
                        <a14:backgroundMark x1="19430" y1="10513" x2="17358" y2="12821"/>
                        <a14:backgroundMark x1="19171" y1="11795" x2="19689" y2="11026"/>
                        <a14:backgroundMark x1="19689" y1="11026" x2="20207" y2="10513"/>
                        <a14:backgroundMark x1="20207" y1="9487" x2="19689" y2="10000"/>
                        <a14:backgroundMark x1="21244" y1="10256" x2="19948" y2="10256"/>
                        <a14:backgroundMark x1="99223" y1="52051" x2="99482" y2="54359"/>
                        <a14:backgroundMark x1="98964" y1="55128" x2="98964" y2="53846"/>
                      </a14:backgroundRemoval>
                    </a14:imgEffect>
                  </a14:imgLayer>
                </a14:imgProps>
              </a:ext>
              <a:ext uri="{28A0092B-C50C-407E-A947-70E740481C1C}">
                <a14:useLocalDpi xmlns:a14="http://schemas.microsoft.com/office/drawing/2010/main" val="0"/>
              </a:ext>
            </a:extLst>
          </a:blip>
          <a:stretch>
            <a:fillRect/>
          </a:stretch>
        </p:blipFill>
        <p:spPr>
          <a:xfrm>
            <a:off x="0" y="5908323"/>
            <a:ext cx="937143" cy="946855"/>
          </a:xfrm>
          <a:prstGeom prst="rect">
            <a:avLst/>
          </a:prstGeom>
        </p:spPr>
      </p:pic>
    </p:spTree>
    <p:extLst>
      <p:ext uri="{BB962C8B-B14F-4D97-AF65-F5344CB8AC3E}">
        <p14:creationId xmlns:p14="http://schemas.microsoft.com/office/powerpoint/2010/main" val="403954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equence et sous titre">
    <p:spTree>
      <p:nvGrpSpPr>
        <p:cNvPr id="1" name=""/>
        <p:cNvGrpSpPr/>
        <p:nvPr/>
      </p:nvGrpSpPr>
      <p:grpSpPr>
        <a:xfrm>
          <a:off x="0" y="0"/>
          <a:ext cx="0" cy="0"/>
          <a:chOff x="0" y="0"/>
          <a:chExt cx="0" cy="0"/>
        </a:xfrm>
      </p:grpSpPr>
      <p:sp>
        <p:nvSpPr>
          <p:cNvPr id="6" name="Parallélogramme 5">
            <a:extLst>
              <a:ext uri="{FF2B5EF4-FFF2-40B4-BE49-F238E27FC236}">
                <a16:creationId xmlns:a16="http://schemas.microsoft.com/office/drawing/2014/main" id="{3913D9A1-C02C-02DF-D64F-48DF44F22F70}"/>
              </a:ext>
            </a:extLst>
          </p:cNvPr>
          <p:cNvSpPr/>
          <p:nvPr/>
        </p:nvSpPr>
        <p:spPr>
          <a:xfrm rot="8037041" flipV="1">
            <a:off x="-2230160" y="2699521"/>
            <a:ext cx="11065102" cy="1421221"/>
          </a:xfrm>
          <a:prstGeom prst="parallelogram">
            <a:avLst>
              <a:gd name="adj" fmla="val 96457"/>
            </a:avLst>
          </a:prstGeom>
          <a:solidFill>
            <a:srgbClr val="0052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 name="Triangle rectangle 9">
            <a:extLst>
              <a:ext uri="{FF2B5EF4-FFF2-40B4-BE49-F238E27FC236}">
                <a16:creationId xmlns:a16="http://schemas.microsoft.com/office/drawing/2014/main" id="{150714E7-FAF3-CEAD-D609-F4899679F03D}"/>
              </a:ext>
            </a:extLst>
          </p:cNvPr>
          <p:cNvSpPr/>
          <p:nvPr/>
        </p:nvSpPr>
        <p:spPr>
          <a:xfrm rot="5400000">
            <a:off x="1060569" y="-1196856"/>
            <a:ext cx="1447804" cy="3727207"/>
          </a:xfrm>
          <a:prstGeom prst="rtTriangle">
            <a:avLst/>
          </a:prstGeom>
          <a:solidFill>
            <a:srgbClr val="1141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13" name="Image 12" descr="Une image contenant texte&#10;&#10;Description générée automatiquement">
            <a:extLst>
              <a:ext uri="{FF2B5EF4-FFF2-40B4-BE49-F238E27FC236}">
                <a16:creationId xmlns:a16="http://schemas.microsoft.com/office/drawing/2014/main" id="{CE57E716-8E0C-CB8B-7A37-6BF3384446C4}"/>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9852593" y="-22198"/>
            <a:ext cx="2339407" cy="593698"/>
          </a:xfrm>
          <a:prstGeom prst="rect">
            <a:avLst/>
          </a:prstGeom>
        </p:spPr>
      </p:pic>
      <p:sp>
        <p:nvSpPr>
          <p:cNvPr id="2" name="Espace réservé du texte 4">
            <a:extLst>
              <a:ext uri="{FF2B5EF4-FFF2-40B4-BE49-F238E27FC236}">
                <a16:creationId xmlns:a16="http://schemas.microsoft.com/office/drawing/2014/main" id="{C3DBE6B9-9A8A-F420-BF95-77760311206B}"/>
              </a:ext>
            </a:extLst>
          </p:cNvPr>
          <p:cNvSpPr>
            <a:spLocks noGrp="1"/>
          </p:cNvSpPr>
          <p:nvPr>
            <p:ph type="body" sz="quarter" idx="10" hasCustomPrompt="1"/>
          </p:nvPr>
        </p:nvSpPr>
        <p:spPr>
          <a:xfrm>
            <a:off x="996356" y="1191233"/>
            <a:ext cx="1576230" cy="1111698"/>
          </a:xfrm>
        </p:spPr>
        <p:txBody>
          <a:bodyPr/>
          <a:lstStyle>
            <a:lvl1pPr marL="0" indent="0">
              <a:buNone/>
              <a:defRPr b="1">
                <a:solidFill>
                  <a:srgbClr val="C10435"/>
                </a:solidFill>
              </a:defRPr>
            </a:lvl1pPr>
          </a:lstStyle>
          <a:p>
            <a:pPr lvl="0"/>
            <a:r>
              <a:rPr lang="fr-FR" dirty="0"/>
              <a:t>Plan </a:t>
            </a:r>
          </a:p>
          <a:p>
            <a:pPr lvl="0"/>
            <a:endParaRPr lang="fr-FR" dirty="0"/>
          </a:p>
        </p:txBody>
      </p:sp>
      <p:sp>
        <p:nvSpPr>
          <p:cNvPr id="15" name="Espace réservé du numéro de diapositive 5">
            <a:extLst>
              <a:ext uri="{FF2B5EF4-FFF2-40B4-BE49-F238E27FC236}">
                <a16:creationId xmlns:a16="http://schemas.microsoft.com/office/drawing/2014/main" id="{FB35BF43-E25F-03C0-A510-E736F30C4461}"/>
              </a:ext>
            </a:extLst>
          </p:cNvPr>
          <p:cNvSpPr>
            <a:spLocks noGrp="1"/>
          </p:cNvSpPr>
          <p:nvPr>
            <p:ph type="sldNum" sz="quarter" idx="4"/>
          </p:nvPr>
        </p:nvSpPr>
        <p:spPr>
          <a:xfrm>
            <a:off x="11325224" y="6408128"/>
            <a:ext cx="752475" cy="381442"/>
          </a:xfrm>
          <a:prstGeom prst="rect">
            <a:avLst/>
          </a:prstGeom>
        </p:spPr>
        <p:txBody>
          <a:bodyPr vert="horz" lIns="91440" tIns="45720" rIns="91440" bIns="45720" rtlCol="0" anchor="ctr"/>
          <a:lstStyle>
            <a:lvl1pPr algn="r">
              <a:defRPr sz="1200">
                <a:solidFill>
                  <a:schemeClr val="tx1"/>
                </a:solidFill>
              </a:defRPr>
            </a:lvl1pPr>
          </a:lstStyle>
          <a:p>
            <a:fld id="{E08ED9A5-DC0D-4841-8E77-55016E9FD6AD}" type="slidenum">
              <a:rPr lang="fr-FR" smtClean="0"/>
              <a:pPr/>
              <a:t>‹N°›</a:t>
            </a:fld>
            <a:endParaRPr lang="fr-FR" dirty="0"/>
          </a:p>
        </p:txBody>
      </p:sp>
      <p:sp>
        <p:nvSpPr>
          <p:cNvPr id="7" name="Espace réservé du contenu 6">
            <a:extLst>
              <a:ext uri="{FF2B5EF4-FFF2-40B4-BE49-F238E27FC236}">
                <a16:creationId xmlns:a16="http://schemas.microsoft.com/office/drawing/2014/main" id="{7FFC55CF-B054-B0AF-98B8-BEBFA07DA372}"/>
              </a:ext>
            </a:extLst>
          </p:cNvPr>
          <p:cNvSpPr>
            <a:spLocks noGrp="1"/>
          </p:cNvSpPr>
          <p:nvPr>
            <p:ph sz="quarter" idx="11"/>
          </p:nvPr>
        </p:nvSpPr>
        <p:spPr>
          <a:xfrm>
            <a:off x="6189663" y="2157593"/>
            <a:ext cx="4932362" cy="250507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pic>
        <p:nvPicPr>
          <p:cNvPr id="3" name="Image 2" descr="Une image contenant texte, logo, Emblème, symbole&#10;&#10;Le contenu généré par l’IA peut être incorrect.">
            <a:extLst>
              <a:ext uri="{FF2B5EF4-FFF2-40B4-BE49-F238E27FC236}">
                <a16:creationId xmlns:a16="http://schemas.microsoft.com/office/drawing/2014/main" id="{13D187E1-0A66-7866-92E0-A0F12D3AEC72}"/>
              </a:ext>
            </a:extLst>
          </p:cNvPr>
          <p:cNvPicPr>
            <a:picLocks noChangeAspect="1"/>
          </p:cNvPicPr>
          <p:nvPr userDrawn="1"/>
        </p:nvPicPr>
        <p:blipFill>
          <a:blip r:embed="rId4">
            <a:extLst>
              <a:ext uri="{BEBA8EAE-BF5A-486C-A8C5-ECC9F3942E4B}">
                <a14:imgProps xmlns:a14="http://schemas.microsoft.com/office/drawing/2010/main">
                  <a14:imgLayer r:embed="rId5">
                    <a14:imgEffect>
                      <a14:backgroundRemoval t="4872" b="97436" l="2591" r="96114">
                        <a14:foregroundMark x1="9585" y1="28205" x2="19171" y2="62564"/>
                        <a14:foregroundMark x1="19171" y1="62564" x2="72280" y2="91282"/>
                        <a14:foregroundMark x1="72280" y1="91282" x2="79534" y2="52821"/>
                        <a14:foregroundMark x1="79534" y1="52821" x2="48705" y2="26410"/>
                        <a14:foregroundMark x1="48705" y1="26410" x2="23575" y2="43333"/>
                        <a14:foregroundMark x1="23575" y1="43333" x2="65285" y2="39231"/>
                        <a14:foregroundMark x1="65285" y1="39231" x2="21244" y2="36154"/>
                        <a14:foregroundMark x1="21244" y1="36154" x2="50000" y2="74872"/>
                        <a14:foregroundMark x1="50000" y1="74872" x2="37565" y2="41538"/>
                        <a14:foregroundMark x1="37565" y1="41538" x2="69430" y2="53077"/>
                        <a14:foregroundMark x1="69430" y1="53077" x2="36269" y2="28718"/>
                        <a14:foregroundMark x1="36269" y1="28718" x2="49482" y2="70256"/>
                        <a14:foregroundMark x1="19796" y1="10216" x2="19689" y2="10000"/>
                        <a14:foregroundMark x1="20225" y1="11084" x2="20084" y2="10800"/>
                        <a14:foregroundMark x1="49482" y1="70256" x2="22364" y2="15411"/>
                        <a14:foregroundMark x1="20607" y1="15158" x2="30052" y2="68205"/>
                        <a14:foregroundMark x1="19689" y1="10000" x2="19749" y2="10335"/>
                        <a14:foregroundMark x1="30052" y1="68205" x2="57254" y2="39744"/>
                        <a14:foregroundMark x1="57254" y1="39744" x2="40415" y2="41795"/>
                        <a14:foregroundMark x1="40415" y1="41795" x2="45337" y2="26410"/>
                        <a14:foregroundMark x1="45337" y1="26410" x2="27461" y2="56667"/>
                        <a14:foregroundMark x1="27461" y1="56667" x2="32902" y2="58205"/>
                        <a14:foregroundMark x1="11658" y1="20256" x2="9585" y2="42564"/>
                        <a14:foregroundMark x1="9585" y1="42564" x2="15026" y2="65897"/>
                        <a14:foregroundMark x1="15026" y1="65897" x2="48446" y2="74615"/>
                        <a14:foregroundMark x1="48446" y1="74615" x2="70984" y2="61795"/>
                        <a14:foregroundMark x1="70984" y1="61795" x2="83938" y2="43846"/>
                        <a14:foregroundMark x1="83938" y1="43846" x2="83161" y2="26923"/>
                        <a14:foregroundMark x1="83161" y1="26923" x2="68653" y2="16923"/>
                        <a14:foregroundMark x1="68653" y1="16923" x2="27461" y2="6923"/>
                        <a14:foregroundMark x1="17962" y1="14851" x2="14249" y2="17949"/>
                        <a14:foregroundMark x1="18989" y1="13994" x2="18561" y2="14350"/>
                        <a14:foregroundMark x1="27461" y1="6923" x2="22372" y2="11169"/>
                        <a14:foregroundMark x1="14249" y1="17949" x2="11399" y2="22821"/>
                        <a14:foregroundMark x1="14508" y1="23333" x2="4145" y2="66410"/>
                        <a14:foregroundMark x1="5532" y1="69943" x2="2591" y2="57179"/>
                        <a14:foregroundMark x1="2591" y1="57179" x2="5181" y2="40000"/>
                        <a14:foregroundMark x1="5181" y1="40000" x2="12953" y2="24359"/>
                        <a14:foregroundMark x1="23800" y1="14231" x2="26684" y2="11538"/>
                        <a14:foregroundMark x1="21850" y1="16052" x2="23132" y2="14855"/>
                        <a14:foregroundMark x1="12953" y1="24359" x2="21472" y2="16404"/>
                        <a14:foregroundMark x1="26684" y1="11538" x2="49741" y2="5641"/>
                        <a14:foregroundMark x1="49741" y1="5641" x2="75389" y2="15641"/>
                        <a14:foregroundMark x1="75389" y1="15641" x2="86010" y2="31282"/>
                        <a14:foregroundMark x1="86010" y1="31282" x2="89896" y2="47436"/>
                        <a14:foregroundMark x1="89896" y1="47436" x2="84197" y2="70769"/>
                        <a14:foregroundMark x1="84197" y1="70769" x2="70466" y2="81795"/>
                        <a14:foregroundMark x1="70466" y1="81795" x2="49482" y2="87179"/>
                        <a14:foregroundMark x1="49482" y1="87179" x2="25130" y2="80513"/>
                        <a14:foregroundMark x1="25130" y1="80513" x2="10881" y2="64359"/>
                        <a14:foregroundMark x1="7254" y1="29487" x2="2591" y2="44872"/>
                        <a14:foregroundMark x1="2591" y1="44872" x2="2591" y2="45128"/>
                        <a14:foregroundMark x1="28238" y1="7692" x2="60104" y2="4103"/>
                        <a14:foregroundMark x1="60104" y1="4103" x2="78497" y2="11538"/>
                        <a14:foregroundMark x1="78497" y1="11538" x2="88342" y2="24359"/>
                        <a14:foregroundMark x1="89672" y1="30610" x2="92487" y2="43846"/>
                        <a14:foregroundMark x1="88342" y1="24359" x2="89304" y2="28882"/>
                        <a14:foregroundMark x1="92487" y1="43846" x2="90415" y2="62051"/>
                        <a14:foregroundMark x1="90415" y1="62051" x2="81606" y2="76923"/>
                        <a14:foregroundMark x1="93154" y1="34102" x2="93782" y2="65385"/>
                        <a14:foregroundMark x1="93039" y1="28362" x2="93137" y2="33255"/>
                        <a14:foregroundMark x1="93782" y1="65385" x2="93601" y2="65774"/>
                        <a14:foregroundMark x1="95733" y1="54770" x2="95804" y2="66280"/>
                        <a14:foregroundMark x1="95601" y1="33323" x2="95680" y2="46100"/>
                        <a14:foregroundMark x1="96569" y1="54678" x2="96632" y2="58718"/>
                        <a14:foregroundMark x1="96373" y1="42051" x2="96435" y2="46054"/>
                        <a14:foregroundMark x1="96632" y1="58718" x2="96632" y2="58718"/>
                        <a14:foregroundMark x1="86227" y1="79547" x2="73316" y2="91026"/>
                        <a14:foregroundMark x1="73316" y1="91026" x2="54145" y2="97436"/>
                        <a14:foregroundMark x1="54145" y1="97436" x2="48247" y2="97436"/>
                        <a14:foregroundMark x1="32289" y1="94656" x2="9648" y2="77744"/>
                        <a14:foregroundMark x1="44301" y1="91282" x2="60622" y2="90513"/>
                        <a14:foregroundMark x1="33679" y1="4872" x2="57254" y2="5897"/>
                        <a14:backgroundMark x1="9845" y1="93590" x2="3627" y2="71538"/>
                        <a14:backgroundMark x1="34715" y1="96667" x2="37047" y2="98462"/>
                        <a14:backgroundMark x1="37047" y1="98462" x2="47409" y2="98718"/>
                        <a14:backgroundMark x1="93005" y1="77436" x2="96114" y2="68462"/>
                        <a14:backgroundMark x1="96632" y1="72821" x2="96373" y2="66410"/>
                        <a14:backgroundMark x1="96373" y1="66410" x2="96373" y2="66410"/>
                        <a14:backgroundMark x1="96373" y1="66410" x2="93005" y2="80513"/>
                        <a14:backgroundMark x1="91969" y1="81026" x2="90415" y2="86667"/>
                        <a14:backgroundMark x1="92487" y1="82564" x2="93005" y2="80769"/>
                        <a14:backgroundMark x1="93523" y1="78718" x2="88083" y2="86410"/>
                        <a14:backgroundMark x1="98964" y1="45897" x2="99482" y2="54103"/>
                        <a14:backgroundMark x1="96114" y1="32308" x2="96373" y2="33077"/>
                        <a14:backgroundMark x1="93005" y1="26410" x2="94041" y2="27692"/>
                        <a14:backgroundMark x1="4663" y1="71795" x2="9326" y2="77949"/>
                        <a14:backgroundMark x1="6736" y1="72821" x2="4663" y2="70513"/>
                        <a14:backgroundMark x1="31865" y1="95128" x2="37306" y2="97692"/>
                        <a14:backgroundMark x1="18912" y1="10000" x2="19430" y2="10000"/>
                        <a14:backgroundMark x1="19430" y1="10513" x2="17358" y2="12821"/>
                        <a14:backgroundMark x1="19171" y1="11795" x2="19689" y2="11026"/>
                        <a14:backgroundMark x1="19689" y1="11026" x2="20207" y2="10513"/>
                        <a14:backgroundMark x1="20207" y1="9487" x2="19689" y2="10000"/>
                        <a14:backgroundMark x1="21244" y1="10256" x2="19948" y2="10256"/>
                        <a14:backgroundMark x1="99223" y1="52051" x2="99482" y2="54359"/>
                        <a14:backgroundMark x1="98964" y1="55128" x2="98964" y2="53846"/>
                      </a14:backgroundRemoval>
                    </a14:imgEffect>
                  </a14:imgLayer>
                </a14:imgProps>
              </a:ext>
              <a:ext uri="{28A0092B-C50C-407E-A947-70E740481C1C}">
                <a14:useLocalDpi xmlns:a14="http://schemas.microsoft.com/office/drawing/2010/main" val="0"/>
              </a:ext>
            </a:extLst>
          </a:blip>
          <a:stretch>
            <a:fillRect/>
          </a:stretch>
        </p:blipFill>
        <p:spPr>
          <a:xfrm>
            <a:off x="0" y="5908323"/>
            <a:ext cx="937143" cy="946855"/>
          </a:xfrm>
          <a:prstGeom prst="rect">
            <a:avLst/>
          </a:prstGeom>
        </p:spPr>
      </p:pic>
    </p:spTree>
    <p:extLst>
      <p:ext uri="{BB962C8B-B14F-4D97-AF65-F5344CB8AC3E}">
        <p14:creationId xmlns:p14="http://schemas.microsoft.com/office/powerpoint/2010/main" val="25186198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e libre séquence">
    <p:spTree>
      <p:nvGrpSpPr>
        <p:cNvPr id="1" name=""/>
        <p:cNvGrpSpPr/>
        <p:nvPr/>
      </p:nvGrpSpPr>
      <p:grpSpPr>
        <a:xfrm>
          <a:off x="0" y="0"/>
          <a:ext cx="0" cy="0"/>
          <a:chOff x="0" y="0"/>
          <a:chExt cx="0" cy="0"/>
        </a:xfrm>
      </p:grpSpPr>
      <p:sp>
        <p:nvSpPr>
          <p:cNvPr id="10" name="Triangle rectangle 9">
            <a:extLst>
              <a:ext uri="{FF2B5EF4-FFF2-40B4-BE49-F238E27FC236}">
                <a16:creationId xmlns:a16="http://schemas.microsoft.com/office/drawing/2014/main" id="{150714E7-FAF3-CEAD-D609-F4899679F03D}"/>
              </a:ext>
            </a:extLst>
          </p:cNvPr>
          <p:cNvSpPr/>
          <p:nvPr/>
        </p:nvSpPr>
        <p:spPr>
          <a:xfrm rot="5400000">
            <a:off x="1068774" y="-1197956"/>
            <a:ext cx="1447804" cy="3727207"/>
          </a:xfrm>
          <a:prstGeom prst="rtTriangle">
            <a:avLst/>
          </a:prstGeom>
          <a:solidFill>
            <a:srgbClr val="1141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 name="Ellipse 8">
            <a:extLst>
              <a:ext uri="{FF2B5EF4-FFF2-40B4-BE49-F238E27FC236}">
                <a16:creationId xmlns:a16="http://schemas.microsoft.com/office/drawing/2014/main" id="{E7B6339F-5394-7A8B-A01C-4C8A6064455A}"/>
              </a:ext>
            </a:extLst>
          </p:cNvPr>
          <p:cNvSpPr/>
          <p:nvPr/>
        </p:nvSpPr>
        <p:spPr>
          <a:xfrm>
            <a:off x="21686" y="45427"/>
            <a:ext cx="1404427" cy="1390650"/>
          </a:xfrm>
          <a:prstGeom prst="ellipse">
            <a:avLst/>
          </a:prstGeom>
          <a:solidFill>
            <a:schemeClr val="bg1"/>
          </a:solidFill>
          <a:ln w="57150">
            <a:solidFill>
              <a:srgbClr val="C104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Sous-titre 2">
            <a:extLst>
              <a:ext uri="{FF2B5EF4-FFF2-40B4-BE49-F238E27FC236}">
                <a16:creationId xmlns:a16="http://schemas.microsoft.com/office/drawing/2014/main" id="{5C076FAE-8A0C-2051-5EEB-143A2C521D56}"/>
              </a:ext>
            </a:extLst>
          </p:cNvPr>
          <p:cNvSpPr>
            <a:spLocks noGrp="1"/>
          </p:cNvSpPr>
          <p:nvPr>
            <p:ph type="subTitle" idx="1" hasCustomPrompt="1"/>
          </p:nvPr>
        </p:nvSpPr>
        <p:spPr>
          <a:xfrm>
            <a:off x="-70929" y="241890"/>
            <a:ext cx="1589655" cy="1148760"/>
          </a:xfrm>
        </p:spPr>
        <p:txBody>
          <a:bodyPr>
            <a:normAutofit/>
          </a:bodyPr>
          <a:lstStyle>
            <a:lvl1pPr marL="0" indent="0" algn="ctr">
              <a:buNone/>
              <a:defRPr sz="1800" b="1">
                <a:solidFill>
                  <a:srgbClr val="00529B"/>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Séquence </a:t>
            </a:r>
          </a:p>
          <a:p>
            <a:r>
              <a:rPr lang="fr-FR" dirty="0"/>
              <a:t>Sous titre</a:t>
            </a:r>
          </a:p>
        </p:txBody>
      </p:sp>
      <p:pic>
        <p:nvPicPr>
          <p:cNvPr id="13" name="Image 12" descr="Une image contenant texte&#10;&#10;Description générée automatiquement">
            <a:extLst>
              <a:ext uri="{FF2B5EF4-FFF2-40B4-BE49-F238E27FC236}">
                <a16:creationId xmlns:a16="http://schemas.microsoft.com/office/drawing/2014/main" id="{CE57E716-8E0C-CB8B-7A37-6BF3384446C4}"/>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9852593" y="-22198"/>
            <a:ext cx="2339407" cy="593698"/>
          </a:xfrm>
          <a:prstGeom prst="rect">
            <a:avLst/>
          </a:prstGeom>
        </p:spPr>
      </p:pic>
      <p:sp>
        <p:nvSpPr>
          <p:cNvPr id="2" name="Triangle rectangle 1">
            <a:extLst>
              <a:ext uri="{FF2B5EF4-FFF2-40B4-BE49-F238E27FC236}">
                <a16:creationId xmlns:a16="http://schemas.microsoft.com/office/drawing/2014/main" id="{38DD4E97-EA39-D496-9D46-5367EEA8E386}"/>
              </a:ext>
            </a:extLst>
          </p:cNvPr>
          <p:cNvSpPr/>
          <p:nvPr/>
        </p:nvSpPr>
        <p:spPr>
          <a:xfrm rot="2495342">
            <a:off x="11770614" y="5525838"/>
            <a:ext cx="877941" cy="1001915"/>
          </a:xfrm>
          <a:prstGeom prst="rtTriangle">
            <a:avLst/>
          </a:prstGeom>
          <a:solidFill>
            <a:srgbClr val="C104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 name="Espace réservé du numéro de diapositive 5">
            <a:extLst>
              <a:ext uri="{FF2B5EF4-FFF2-40B4-BE49-F238E27FC236}">
                <a16:creationId xmlns:a16="http://schemas.microsoft.com/office/drawing/2014/main" id="{395B178C-7B2A-AF1E-87F9-782A7D8236AB}"/>
              </a:ext>
            </a:extLst>
          </p:cNvPr>
          <p:cNvSpPr>
            <a:spLocks noGrp="1"/>
          </p:cNvSpPr>
          <p:nvPr>
            <p:ph type="sldNum" sz="quarter" idx="4"/>
          </p:nvPr>
        </p:nvSpPr>
        <p:spPr>
          <a:xfrm>
            <a:off x="11325224" y="6408128"/>
            <a:ext cx="752475" cy="381442"/>
          </a:xfrm>
          <a:prstGeom prst="rect">
            <a:avLst/>
          </a:prstGeom>
        </p:spPr>
        <p:txBody>
          <a:bodyPr vert="horz" lIns="91440" tIns="45720" rIns="91440" bIns="45720" rtlCol="0" anchor="ctr"/>
          <a:lstStyle>
            <a:lvl1pPr algn="r">
              <a:defRPr sz="1200">
                <a:solidFill>
                  <a:schemeClr val="tx1"/>
                </a:solidFill>
              </a:defRPr>
            </a:lvl1pPr>
          </a:lstStyle>
          <a:p>
            <a:fld id="{E08ED9A5-DC0D-4841-8E77-55016E9FD6AD}" type="slidenum">
              <a:rPr lang="fr-FR" smtClean="0"/>
              <a:pPr/>
              <a:t>‹N°›</a:t>
            </a:fld>
            <a:endParaRPr lang="fr-FR" dirty="0"/>
          </a:p>
        </p:txBody>
      </p:sp>
      <p:sp>
        <p:nvSpPr>
          <p:cNvPr id="5" name="Espace réservé du texte 4">
            <a:extLst>
              <a:ext uri="{FF2B5EF4-FFF2-40B4-BE49-F238E27FC236}">
                <a16:creationId xmlns:a16="http://schemas.microsoft.com/office/drawing/2014/main" id="{1E24D297-2D35-DC16-A080-ABC6E525EC47}"/>
              </a:ext>
            </a:extLst>
          </p:cNvPr>
          <p:cNvSpPr>
            <a:spLocks noGrp="1"/>
          </p:cNvSpPr>
          <p:nvPr>
            <p:ph type="body" sz="quarter" idx="10"/>
          </p:nvPr>
        </p:nvSpPr>
        <p:spPr>
          <a:xfrm>
            <a:off x="2392973" y="2549037"/>
            <a:ext cx="7904162" cy="2919413"/>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pic>
        <p:nvPicPr>
          <p:cNvPr id="4" name="Image 3" descr="Une image contenant texte, logo, Emblème, symbole&#10;&#10;Le contenu généré par l’IA peut être incorrect.">
            <a:extLst>
              <a:ext uri="{FF2B5EF4-FFF2-40B4-BE49-F238E27FC236}">
                <a16:creationId xmlns:a16="http://schemas.microsoft.com/office/drawing/2014/main" id="{181789B3-1DB8-4EED-A9F9-94CB9DBA528F}"/>
              </a:ext>
            </a:extLst>
          </p:cNvPr>
          <p:cNvPicPr>
            <a:picLocks noChangeAspect="1"/>
          </p:cNvPicPr>
          <p:nvPr userDrawn="1"/>
        </p:nvPicPr>
        <p:blipFill>
          <a:blip r:embed="rId4">
            <a:extLst>
              <a:ext uri="{BEBA8EAE-BF5A-486C-A8C5-ECC9F3942E4B}">
                <a14:imgProps xmlns:a14="http://schemas.microsoft.com/office/drawing/2010/main">
                  <a14:imgLayer r:embed="rId5">
                    <a14:imgEffect>
                      <a14:backgroundRemoval t="4872" b="97436" l="2591" r="96114">
                        <a14:foregroundMark x1="9585" y1="28205" x2="19171" y2="62564"/>
                        <a14:foregroundMark x1="19171" y1="62564" x2="72280" y2="91282"/>
                        <a14:foregroundMark x1="72280" y1="91282" x2="79534" y2="52821"/>
                        <a14:foregroundMark x1="79534" y1="52821" x2="48705" y2="26410"/>
                        <a14:foregroundMark x1="48705" y1="26410" x2="23575" y2="43333"/>
                        <a14:foregroundMark x1="23575" y1="43333" x2="65285" y2="39231"/>
                        <a14:foregroundMark x1="65285" y1="39231" x2="21244" y2="36154"/>
                        <a14:foregroundMark x1="21244" y1="36154" x2="50000" y2="74872"/>
                        <a14:foregroundMark x1="50000" y1="74872" x2="37565" y2="41538"/>
                        <a14:foregroundMark x1="37565" y1="41538" x2="69430" y2="53077"/>
                        <a14:foregroundMark x1="69430" y1="53077" x2="36269" y2="28718"/>
                        <a14:foregroundMark x1="36269" y1="28718" x2="49482" y2="70256"/>
                        <a14:foregroundMark x1="19796" y1="10216" x2="19689" y2="10000"/>
                        <a14:foregroundMark x1="20225" y1="11084" x2="20084" y2="10800"/>
                        <a14:foregroundMark x1="49482" y1="70256" x2="22364" y2="15411"/>
                        <a14:foregroundMark x1="20607" y1="15158" x2="30052" y2="68205"/>
                        <a14:foregroundMark x1="19689" y1="10000" x2="19749" y2="10335"/>
                        <a14:foregroundMark x1="30052" y1="68205" x2="57254" y2="39744"/>
                        <a14:foregroundMark x1="57254" y1="39744" x2="40415" y2="41795"/>
                        <a14:foregroundMark x1="40415" y1="41795" x2="45337" y2="26410"/>
                        <a14:foregroundMark x1="45337" y1="26410" x2="27461" y2="56667"/>
                        <a14:foregroundMark x1="27461" y1="56667" x2="32902" y2="58205"/>
                        <a14:foregroundMark x1="11658" y1="20256" x2="9585" y2="42564"/>
                        <a14:foregroundMark x1="9585" y1="42564" x2="15026" y2="65897"/>
                        <a14:foregroundMark x1="15026" y1="65897" x2="48446" y2="74615"/>
                        <a14:foregroundMark x1="48446" y1="74615" x2="70984" y2="61795"/>
                        <a14:foregroundMark x1="70984" y1="61795" x2="83938" y2="43846"/>
                        <a14:foregroundMark x1="83938" y1="43846" x2="83161" y2="26923"/>
                        <a14:foregroundMark x1="83161" y1="26923" x2="68653" y2="16923"/>
                        <a14:foregroundMark x1="68653" y1="16923" x2="27461" y2="6923"/>
                        <a14:foregroundMark x1="17962" y1="14851" x2="14249" y2="17949"/>
                        <a14:foregroundMark x1="18989" y1="13994" x2="18561" y2="14350"/>
                        <a14:foregroundMark x1="27461" y1="6923" x2="22372" y2="11169"/>
                        <a14:foregroundMark x1="14249" y1="17949" x2="11399" y2="22821"/>
                        <a14:foregroundMark x1="14508" y1="23333" x2="4145" y2="66410"/>
                        <a14:foregroundMark x1="5532" y1="69943" x2="2591" y2="57179"/>
                        <a14:foregroundMark x1="2591" y1="57179" x2="5181" y2="40000"/>
                        <a14:foregroundMark x1="5181" y1="40000" x2="12953" y2="24359"/>
                        <a14:foregroundMark x1="23800" y1="14231" x2="26684" y2="11538"/>
                        <a14:foregroundMark x1="21850" y1="16052" x2="23132" y2="14855"/>
                        <a14:foregroundMark x1="12953" y1="24359" x2="21472" y2="16404"/>
                        <a14:foregroundMark x1="26684" y1="11538" x2="49741" y2="5641"/>
                        <a14:foregroundMark x1="49741" y1="5641" x2="75389" y2="15641"/>
                        <a14:foregroundMark x1="75389" y1="15641" x2="86010" y2="31282"/>
                        <a14:foregroundMark x1="86010" y1="31282" x2="89896" y2="47436"/>
                        <a14:foregroundMark x1="89896" y1="47436" x2="84197" y2="70769"/>
                        <a14:foregroundMark x1="84197" y1="70769" x2="70466" y2="81795"/>
                        <a14:foregroundMark x1="70466" y1="81795" x2="49482" y2="87179"/>
                        <a14:foregroundMark x1="49482" y1="87179" x2="25130" y2="80513"/>
                        <a14:foregroundMark x1="25130" y1="80513" x2="10881" y2="64359"/>
                        <a14:foregroundMark x1="7254" y1="29487" x2="2591" y2="44872"/>
                        <a14:foregroundMark x1="2591" y1="44872" x2="2591" y2="45128"/>
                        <a14:foregroundMark x1="28238" y1="7692" x2="60104" y2="4103"/>
                        <a14:foregroundMark x1="60104" y1="4103" x2="78497" y2="11538"/>
                        <a14:foregroundMark x1="78497" y1="11538" x2="88342" y2="24359"/>
                        <a14:foregroundMark x1="89672" y1="30610" x2="92487" y2="43846"/>
                        <a14:foregroundMark x1="88342" y1="24359" x2="89304" y2="28882"/>
                        <a14:foregroundMark x1="92487" y1="43846" x2="90415" y2="62051"/>
                        <a14:foregroundMark x1="90415" y1="62051" x2="81606" y2="76923"/>
                        <a14:foregroundMark x1="93154" y1="34102" x2="93782" y2="65385"/>
                        <a14:foregroundMark x1="93039" y1="28362" x2="93137" y2="33255"/>
                        <a14:foregroundMark x1="93782" y1="65385" x2="93601" y2="65774"/>
                        <a14:foregroundMark x1="95733" y1="54770" x2="95804" y2="66280"/>
                        <a14:foregroundMark x1="95601" y1="33323" x2="95680" y2="46100"/>
                        <a14:foregroundMark x1="96569" y1="54678" x2="96632" y2="58718"/>
                        <a14:foregroundMark x1="96373" y1="42051" x2="96435" y2="46054"/>
                        <a14:foregroundMark x1="96632" y1="58718" x2="96632" y2="58718"/>
                        <a14:foregroundMark x1="86227" y1="79547" x2="73316" y2="91026"/>
                        <a14:foregroundMark x1="73316" y1="91026" x2="54145" y2="97436"/>
                        <a14:foregroundMark x1="54145" y1="97436" x2="48247" y2="97436"/>
                        <a14:foregroundMark x1="32289" y1="94656" x2="9648" y2="77744"/>
                        <a14:foregroundMark x1="44301" y1="91282" x2="60622" y2="90513"/>
                        <a14:foregroundMark x1="33679" y1="4872" x2="57254" y2="5897"/>
                        <a14:backgroundMark x1="9845" y1="93590" x2="3627" y2="71538"/>
                        <a14:backgroundMark x1="34715" y1="96667" x2="37047" y2="98462"/>
                        <a14:backgroundMark x1="37047" y1="98462" x2="47409" y2="98718"/>
                        <a14:backgroundMark x1="93005" y1="77436" x2="96114" y2="68462"/>
                        <a14:backgroundMark x1="96632" y1="72821" x2="96373" y2="66410"/>
                        <a14:backgroundMark x1="96373" y1="66410" x2="96373" y2="66410"/>
                        <a14:backgroundMark x1="96373" y1="66410" x2="93005" y2="80513"/>
                        <a14:backgroundMark x1="91969" y1="81026" x2="90415" y2="86667"/>
                        <a14:backgroundMark x1="92487" y1="82564" x2="93005" y2="80769"/>
                        <a14:backgroundMark x1="93523" y1="78718" x2="88083" y2="86410"/>
                        <a14:backgroundMark x1="98964" y1="45897" x2="99482" y2="54103"/>
                        <a14:backgroundMark x1="96114" y1="32308" x2="96373" y2="33077"/>
                        <a14:backgroundMark x1="93005" y1="26410" x2="94041" y2="27692"/>
                        <a14:backgroundMark x1="4663" y1="71795" x2="9326" y2="77949"/>
                        <a14:backgroundMark x1="6736" y1="72821" x2="4663" y2="70513"/>
                        <a14:backgroundMark x1="31865" y1="95128" x2="37306" y2="97692"/>
                        <a14:backgroundMark x1="18912" y1="10000" x2="19430" y2="10000"/>
                        <a14:backgroundMark x1="19430" y1="10513" x2="17358" y2="12821"/>
                        <a14:backgroundMark x1="19171" y1="11795" x2="19689" y2="11026"/>
                        <a14:backgroundMark x1="19689" y1="11026" x2="20207" y2="10513"/>
                        <a14:backgroundMark x1="20207" y1="9487" x2="19689" y2="10000"/>
                        <a14:backgroundMark x1="21244" y1="10256" x2="19948" y2="10256"/>
                        <a14:backgroundMark x1="99223" y1="52051" x2="99482" y2="54359"/>
                        <a14:backgroundMark x1="98964" y1="55128" x2="98964" y2="53846"/>
                      </a14:backgroundRemoval>
                    </a14:imgEffect>
                  </a14:imgLayer>
                </a14:imgProps>
              </a:ext>
              <a:ext uri="{28A0092B-C50C-407E-A947-70E740481C1C}">
                <a14:useLocalDpi xmlns:a14="http://schemas.microsoft.com/office/drawing/2010/main" val="0"/>
              </a:ext>
            </a:extLst>
          </a:blip>
          <a:stretch>
            <a:fillRect/>
          </a:stretch>
        </p:blipFill>
        <p:spPr>
          <a:xfrm>
            <a:off x="0" y="5908323"/>
            <a:ext cx="937143" cy="946855"/>
          </a:xfrm>
          <a:prstGeom prst="rect">
            <a:avLst/>
          </a:prstGeom>
        </p:spPr>
      </p:pic>
    </p:spTree>
    <p:extLst>
      <p:ext uri="{BB962C8B-B14F-4D97-AF65-F5344CB8AC3E}">
        <p14:creationId xmlns:p14="http://schemas.microsoft.com/office/powerpoint/2010/main" val="1842835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mage ou pratique ">
    <p:spTree>
      <p:nvGrpSpPr>
        <p:cNvPr id="1" name=""/>
        <p:cNvGrpSpPr/>
        <p:nvPr/>
      </p:nvGrpSpPr>
      <p:grpSpPr>
        <a:xfrm>
          <a:off x="0" y="0"/>
          <a:ext cx="0" cy="0"/>
          <a:chOff x="0" y="0"/>
          <a:chExt cx="0" cy="0"/>
        </a:xfrm>
      </p:grpSpPr>
      <p:pic>
        <p:nvPicPr>
          <p:cNvPr id="13" name="Image 12" descr="Une image contenant texte&#10;&#10;Description générée automatiquement">
            <a:extLst>
              <a:ext uri="{FF2B5EF4-FFF2-40B4-BE49-F238E27FC236}">
                <a16:creationId xmlns:a16="http://schemas.microsoft.com/office/drawing/2014/main" id="{CE57E716-8E0C-CB8B-7A37-6BF3384446C4}"/>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9852593" y="-22198"/>
            <a:ext cx="2339407" cy="593698"/>
          </a:xfrm>
          <a:prstGeom prst="rect">
            <a:avLst/>
          </a:prstGeom>
        </p:spPr>
      </p:pic>
      <p:graphicFrame>
        <p:nvGraphicFramePr>
          <p:cNvPr id="4" name="Tableau 5">
            <a:extLst>
              <a:ext uri="{FF2B5EF4-FFF2-40B4-BE49-F238E27FC236}">
                <a16:creationId xmlns:a16="http://schemas.microsoft.com/office/drawing/2014/main" id="{214D0872-DC6F-10A5-BCED-7C3D3C8A0C69}"/>
              </a:ext>
            </a:extLst>
          </p:cNvPr>
          <p:cNvGraphicFramePr>
            <a:graphicFrameLocks noGrp="1"/>
          </p:cNvGraphicFramePr>
          <p:nvPr>
            <p:extLst>
              <p:ext uri="{D42A27DB-BD31-4B8C-83A1-F6EECF244321}">
                <p14:modId xmlns:p14="http://schemas.microsoft.com/office/powerpoint/2010/main" val="2055165066"/>
              </p:ext>
            </p:extLst>
          </p:nvPr>
        </p:nvGraphicFramePr>
        <p:xfrm>
          <a:off x="-79643" y="101846"/>
          <a:ext cx="360485" cy="6840414"/>
        </p:xfrm>
        <a:graphic>
          <a:graphicData uri="http://schemas.openxmlformats.org/drawingml/2006/table">
            <a:tbl>
              <a:tblPr firstRow="1" bandRow="1">
                <a:tableStyleId>{5C22544A-7EE6-4342-B048-85BDC9FD1C3A}</a:tableStyleId>
              </a:tblPr>
              <a:tblGrid>
                <a:gridCol w="360485">
                  <a:extLst>
                    <a:ext uri="{9D8B030D-6E8A-4147-A177-3AD203B41FA5}">
                      <a16:colId xmlns:a16="http://schemas.microsoft.com/office/drawing/2014/main" val="2803709132"/>
                    </a:ext>
                  </a:extLst>
                </a:gridCol>
              </a:tblGrid>
              <a:tr h="2280138">
                <a:tc>
                  <a:txBody>
                    <a:bodyPr/>
                    <a:lstStyle/>
                    <a:p>
                      <a:endParaRPr lang="fr-FR"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095567261"/>
                  </a:ext>
                </a:extLst>
              </a:tr>
              <a:tr h="2280138">
                <a:tc>
                  <a:txBody>
                    <a:bodyPr/>
                    <a:lstStyle/>
                    <a:p>
                      <a:endParaRPr lang="fr-FR"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C10435"/>
                    </a:solidFill>
                  </a:tcPr>
                </a:tc>
                <a:extLst>
                  <a:ext uri="{0D108BD9-81ED-4DB2-BD59-A6C34878D82A}">
                    <a16:rowId xmlns:a16="http://schemas.microsoft.com/office/drawing/2014/main" val="1789783561"/>
                  </a:ext>
                </a:extLst>
              </a:tr>
              <a:tr h="2280138">
                <a:tc>
                  <a:txBody>
                    <a:bodyPr/>
                    <a:lstStyle/>
                    <a:p>
                      <a:endParaRPr lang="fr-FR"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529B"/>
                    </a:solidFill>
                  </a:tcPr>
                </a:tc>
                <a:extLst>
                  <a:ext uri="{0D108BD9-81ED-4DB2-BD59-A6C34878D82A}">
                    <a16:rowId xmlns:a16="http://schemas.microsoft.com/office/drawing/2014/main" val="238148050"/>
                  </a:ext>
                </a:extLst>
              </a:tr>
            </a:tbl>
          </a:graphicData>
        </a:graphic>
      </p:graphicFrame>
      <p:sp>
        <p:nvSpPr>
          <p:cNvPr id="10" name="Triangle rectangle 9">
            <a:extLst>
              <a:ext uri="{FF2B5EF4-FFF2-40B4-BE49-F238E27FC236}">
                <a16:creationId xmlns:a16="http://schemas.microsoft.com/office/drawing/2014/main" id="{150714E7-FAF3-CEAD-D609-F4899679F03D}"/>
              </a:ext>
            </a:extLst>
          </p:cNvPr>
          <p:cNvSpPr/>
          <p:nvPr/>
        </p:nvSpPr>
        <p:spPr>
          <a:xfrm rot="5400000">
            <a:off x="1060569" y="-1196856"/>
            <a:ext cx="1447804" cy="3727207"/>
          </a:xfrm>
          <a:prstGeom prst="rtTriangle">
            <a:avLst/>
          </a:prstGeom>
          <a:solidFill>
            <a:srgbClr val="1141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 name="Espace réservé du texte 4">
            <a:extLst>
              <a:ext uri="{FF2B5EF4-FFF2-40B4-BE49-F238E27FC236}">
                <a16:creationId xmlns:a16="http://schemas.microsoft.com/office/drawing/2014/main" id="{B4A47027-B646-8236-7392-096342386CA3}"/>
              </a:ext>
            </a:extLst>
          </p:cNvPr>
          <p:cNvSpPr>
            <a:spLocks noGrp="1"/>
          </p:cNvSpPr>
          <p:nvPr>
            <p:ph type="body" sz="quarter" idx="10"/>
          </p:nvPr>
        </p:nvSpPr>
        <p:spPr>
          <a:xfrm>
            <a:off x="2340219" y="1278730"/>
            <a:ext cx="7904162" cy="2919413"/>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Triangle rectangle 5">
            <a:extLst>
              <a:ext uri="{FF2B5EF4-FFF2-40B4-BE49-F238E27FC236}">
                <a16:creationId xmlns:a16="http://schemas.microsoft.com/office/drawing/2014/main" id="{C4EB634A-D86E-725E-227A-A45966C58200}"/>
              </a:ext>
            </a:extLst>
          </p:cNvPr>
          <p:cNvSpPr/>
          <p:nvPr userDrawn="1"/>
        </p:nvSpPr>
        <p:spPr>
          <a:xfrm rot="2495342">
            <a:off x="11770614" y="5525838"/>
            <a:ext cx="877941" cy="1001915"/>
          </a:xfrm>
          <a:prstGeom prst="rtTriangle">
            <a:avLst/>
          </a:prstGeom>
          <a:solidFill>
            <a:srgbClr val="C104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Espace réservé du numéro de diapositive 5">
            <a:extLst>
              <a:ext uri="{FF2B5EF4-FFF2-40B4-BE49-F238E27FC236}">
                <a16:creationId xmlns:a16="http://schemas.microsoft.com/office/drawing/2014/main" id="{04F13126-4A01-BC40-1AF3-1F60C6E6FAD1}"/>
              </a:ext>
            </a:extLst>
          </p:cNvPr>
          <p:cNvSpPr>
            <a:spLocks noGrp="1"/>
          </p:cNvSpPr>
          <p:nvPr>
            <p:ph type="sldNum" sz="quarter" idx="4"/>
          </p:nvPr>
        </p:nvSpPr>
        <p:spPr>
          <a:xfrm>
            <a:off x="11325224" y="6408128"/>
            <a:ext cx="752475" cy="381442"/>
          </a:xfrm>
          <a:prstGeom prst="rect">
            <a:avLst/>
          </a:prstGeom>
        </p:spPr>
        <p:txBody>
          <a:bodyPr vert="horz" lIns="91440" tIns="45720" rIns="91440" bIns="45720" rtlCol="0" anchor="ctr"/>
          <a:lstStyle>
            <a:lvl1pPr algn="r">
              <a:defRPr sz="1200">
                <a:solidFill>
                  <a:schemeClr val="tx1"/>
                </a:solidFill>
              </a:defRPr>
            </a:lvl1pPr>
          </a:lstStyle>
          <a:p>
            <a:fld id="{E08ED9A5-DC0D-4841-8E77-55016E9FD6AD}" type="slidenum">
              <a:rPr lang="fr-FR" smtClean="0"/>
              <a:pPr/>
              <a:t>‹N°›</a:t>
            </a:fld>
            <a:endParaRPr lang="fr-FR" dirty="0"/>
          </a:p>
        </p:txBody>
      </p:sp>
      <p:pic>
        <p:nvPicPr>
          <p:cNvPr id="2" name="Image 1" descr="Une image contenant texte, logo, Emblème, symbole&#10;&#10;Le contenu généré par l’IA peut être incorrect.">
            <a:extLst>
              <a:ext uri="{FF2B5EF4-FFF2-40B4-BE49-F238E27FC236}">
                <a16:creationId xmlns:a16="http://schemas.microsoft.com/office/drawing/2014/main" id="{CC2525A3-443A-C3D2-2A83-B7A3CAC15C4B}"/>
              </a:ext>
            </a:extLst>
          </p:cNvPr>
          <p:cNvPicPr>
            <a:picLocks noChangeAspect="1"/>
          </p:cNvPicPr>
          <p:nvPr userDrawn="1"/>
        </p:nvPicPr>
        <p:blipFill>
          <a:blip r:embed="rId4">
            <a:extLst>
              <a:ext uri="{BEBA8EAE-BF5A-486C-A8C5-ECC9F3942E4B}">
                <a14:imgProps xmlns:a14="http://schemas.microsoft.com/office/drawing/2010/main">
                  <a14:imgLayer r:embed="rId5">
                    <a14:imgEffect>
                      <a14:backgroundRemoval t="4872" b="97436" l="2591" r="96114">
                        <a14:foregroundMark x1="9585" y1="28205" x2="19171" y2="62564"/>
                        <a14:foregroundMark x1="19171" y1="62564" x2="72280" y2="91282"/>
                        <a14:foregroundMark x1="72280" y1="91282" x2="79534" y2="52821"/>
                        <a14:foregroundMark x1="79534" y1="52821" x2="48705" y2="26410"/>
                        <a14:foregroundMark x1="48705" y1="26410" x2="23575" y2="43333"/>
                        <a14:foregroundMark x1="23575" y1="43333" x2="65285" y2="39231"/>
                        <a14:foregroundMark x1="65285" y1="39231" x2="21244" y2="36154"/>
                        <a14:foregroundMark x1="21244" y1="36154" x2="50000" y2="74872"/>
                        <a14:foregroundMark x1="50000" y1="74872" x2="37565" y2="41538"/>
                        <a14:foregroundMark x1="37565" y1="41538" x2="69430" y2="53077"/>
                        <a14:foregroundMark x1="69430" y1="53077" x2="36269" y2="28718"/>
                        <a14:foregroundMark x1="36269" y1="28718" x2="49482" y2="70256"/>
                        <a14:foregroundMark x1="19796" y1="10216" x2="19689" y2="10000"/>
                        <a14:foregroundMark x1="20225" y1="11084" x2="20084" y2="10800"/>
                        <a14:foregroundMark x1="49482" y1="70256" x2="22364" y2="15411"/>
                        <a14:foregroundMark x1="20607" y1="15158" x2="30052" y2="68205"/>
                        <a14:foregroundMark x1="19689" y1="10000" x2="19749" y2="10335"/>
                        <a14:foregroundMark x1="30052" y1="68205" x2="57254" y2="39744"/>
                        <a14:foregroundMark x1="57254" y1="39744" x2="40415" y2="41795"/>
                        <a14:foregroundMark x1="40415" y1="41795" x2="45337" y2="26410"/>
                        <a14:foregroundMark x1="45337" y1="26410" x2="27461" y2="56667"/>
                        <a14:foregroundMark x1="27461" y1="56667" x2="32902" y2="58205"/>
                        <a14:foregroundMark x1="11658" y1="20256" x2="9585" y2="42564"/>
                        <a14:foregroundMark x1="9585" y1="42564" x2="15026" y2="65897"/>
                        <a14:foregroundMark x1="15026" y1="65897" x2="48446" y2="74615"/>
                        <a14:foregroundMark x1="48446" y1="74615" x2="70984" y2="61795"/>
                        <a14:foregroundMark x1="70984" y1="61795" x2="83938" y2="43846"/>
                        <a14:foregroundMark x1="83938" y1="43846" x2="83161" y2="26923"/>
                        <a14:foregroundMark x1="83161" y1="26923" x2="68653" y2="16923"/>
                        <a14:foregroundMark x1="68653" y1="16923" x2="27461" y2="6923"/>
                        <a14:foregroundMark x1="17962" y1="14851" x2="14249" y2="17949"/>
                        <a14:foregroundMark x1="18989" y1="13994" x2="18561" y2="14350"/>
                        <a14:foregroundMark x1="27461" y1="6923" x2="22372" y2="11169"/>
                        <a14:foregroundMark x1="14249" y1="17949" x2="11399" y2="22821"/>
                        <a14:foregroundMark x1="14508" y1="23333" x2="4145" y2="66410"/>
                        <a14:foregroundMark x1="5532" y1="69943" x2="2591" y2="57179"/>
                        <a14:foregroundMark x1="2591" y1="57179" x2="5181" y2="40000"/>
                        <a14:foregroundMark x1="5181" y1="40000" x2="12953" y2="24359"/>
                        <a14:foregroundMark x1="23800" y1="14231" x2="26684" y2="11538"/>
                        <a14:foregroundMark x1="21850" y1="16052" x2="23132" y2="14855"/>
                        <a14:foregroundMark x1="12953" y1="24359" x2="21472" y2="16404"/>
                        <a14:foregroundMark x1="26684" y1="11538" x2="49741" y2="5641"/>
                        <a14:foregroundMark x1="49741" y1="5641" x2="75389" y2="15641"/>
                        <a14:foregroundMark x1="75389" y1="15641" x2="86010" y2="31282"/>
                        <a14:foregroundMark x1="86010" y1="31282" x2="89896" y2="47436"/>
                        <a14:foregroundMark x1="89896" y1="47436" x2="84197" y2="70769"/>
                        <a14:foregroundMark x1="84197" y1="70769" x2="70466" y2="81795"/>
                        <a14:foregroundMark x1="70466" y1="81795" x2="49482" y2="87179"/>
                        <a14:foregroundMark x1="49482" y1="87179" x2="25130" y2="80513"/>
                        <a14:foregroundMark x1="25130" y1="80513" x2="10881" y2="64359"/>
                        <a14:foregroundMark x1="7254" y1="29487" x2="2591" y2="44872"/>
                        <a14:foregroundMark x1="2591" y1="44872" x2="2591" y2="45128"/>
                        <a14:foregroundMark x1="28238" y1="7692" x2="60104" y2="4103"/>
                        <a14:foregroundMark x1="60104" y1="4103" x2="78497" y2="11538"/>
                        <a14:foregroundMark x1="78497" y1="11538" x2="88342" y2="24359"/>
                        <a14:foregroundMark x1="89672" y1="30610" x2="92487" y2="43846"/>
                        <a14:foregroundMark x1="88342" y1="24359" x2="89304" y2="28882"/>
                        <a14:foregroundMark x1="92487" y1="43846" x2="90415" y2="62051"/>
                        <a14:foregroundMark x1="90415" y1="62051" x2="81606" y2="76923"/>
                        <a14:foregroundMark x1="93154" y1="34102" x2="93782" y2="65385"/>
                        <a14:foregroundMark x1="93039" y1="28362" x2="93137" y2="33255"/>
                        <a14:foregroundMark x1="93782" y1="65385" x2="93601" y2="65774"/>
                        <a14:foregroundMark x1="95733" y1="54770" x2="95804" y2="66280"/>
                        <a14:foregroundMark x1="95601" y1="33323" x2="95680" y2="46100"/>
                        <a14:foregroundMark x1="96569" y1="54678" x2="96632" y2="58718"/>
                        <a14:foregroundMark x1="96373" y1="42051" x2="96435" y2="46054"/>
                        <a14:foregroundMark x1="96632" y1="58718" x2="96632" y2="58718"/>
                        <a14:foregroundMark x1="86227" y1="79547" x2="73316" y2="91026"/>
                        <a14:foregroundMark x1="73316" y1="91026" x2="54145" y2="97436"/>
                        <a14:foregroundMark x1="54145" y1="97436" x2="48247" y2="97436"/>
                        <a14:foregroundMark x1="32289" y1="94656" x2="9648" y2="77744"/>
                        <a14:foregroundMark x1="44301" y1="91282" x2="60622" y2="90513"/>
                        <a14:foregroundMark x1="33679" y1="4872" x2="57254" y2="5897"/>
                        <a14:backgroundMark x1="9845" y1="93590" x2="3627" y2="71538"/>
                        <a14:backgroundMark x1="34715" y1="96667" x2="37047" y2="98462"/>
                        <a14:backgroundMark x1="37047" y1="98462" x2="47409" y2="98718"/>
                        <a14:backgroundMark x1="93005" y1="77436" x2="96114" y2="68462"/>
                        <a14:backgroundMark x1="96632" y1="72821" x2="96373" y2="66410"/>
                        <a14:backgroundMark x1="96373" y1="66410" x2="96373" y2="66410"/>
                        <a14:backgroundMark x1="96373" y1="66410" x2="93005" y2="80513"/>
                        <a14:backgroundMark x1="91969" y1="81026" x2="90415" y2="86667"/>
                        <a14:backgroundMark x1="92487" y1="82564" x2="93005" y2="80769"/>
                        <a14:backgroundMark x1="93523" y1="78718" x2="88083" y2="86410"/>
                        <a14:backgroundMark x1="98964" y1="45897" x2="99482" y2="54103"/>
                        <a14:backgroundMark x1="96114" y1="32308" x2="96373" y2="33077"/>
                        <a14:backgroundMark x1="93005" y1="26410" x2="94041" y2="27692"/>
                        <a14:backgroundMark x1="4663" y1="71795" x2="9326" y2="77949"/>
                        <a14:backgroundMark x1="6736" y1="72821" x2="4663" y2="70513"/>
                        <a14:backgroundMark x1="31865" y1="95128" x2="37306" y2="97692"/>
                        <a14:backgroundMark x1="18912" y1="10000" x2="19430" y2="10000"/>
                        <a14:backgroundMark x1="19430" y1="10513" x2="17358" y2="12821"/>
                        <a14:backgroundMark x1="19171" y1="11795" x2="19689" y2="11026"/>
                        <a14:backgroundMark x1="19689" y1="11026" x2="20207" y2="10513"/>
                        <a14:backgroundMark x1="20207" y1="9487" x2="19689" y2="10000"/>
                        <a14:backgroundMark x1="21244" y1="10256" x2="19948" y2="10256"/>
                        <a14:backgroundMark x1="99223" y1="52051" x2="99482" y2="54359"/>
                        <a14:backgroundMark x1="98964" y1="55128" x2="98964" y2="53846"/>
                      </a14:backgroundRemoval>
                    </a14:imgEffect>
                  </a14:imgLayer>
                </a14:imgProps>
              </a:ext>
              <a:ext uri="{28A0092B-C50C-407E-A947-70E740481C1C}">
                <a14:useLocalDpi xmlns:a14="http://schemas.microsoft.com/office/drawing/2010/main" val="0"/>
              </a:ext>
            </a:extLst>
          </a:blip>
          <a:stretch>
            <a:fillRect/>
          </a:stretch>
        </p:blipFill>
        <p:spPr>
          <a:xfrm>
            <a:off x="0" y="5908323"/>
            <a:ext cx="937143" cy="946855"/>
          </a:xfrm>
          <a:prstGeom prst="rect">
            <a:avLst/>
          </a:prstGeom>
        </p:spPr>
      </p:pic>
    </p:spTree>
    <p:extLst>
      <p:ext uri="{BB962C8B-B14F-4D97-AF65-F5344CB8AC3E}">
        <p14:creationId xmlns:p14="http://schemas.microsoft.com/office/powerpoint/2010/main" val="30358758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B58C63B-8E62-FE1E-2071-5EDD71795966}"/>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31B195EC-79E4-6E40-82DF-A30E746A9EC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80479359-FC9C-E8C4-DC08-EA1655277D1F}"/>
              </a:ext>
            </a:extLst>
          </p:cNvPr>
          <p:cNvSpPr>
            <a:spLocks noGrp="1"/>
          </p:cNvSpPr>
          <p:nvPr>
            <p:ph type="dt" sz="half" idx="10"/>
          </p:nvPr>
        </p:nvSpPr>
        <p:spPr>
          <a:xfrm>
            <a:off x="838200" y="6356350"/>
            <a:ext cx="2743200" cy="365125"/>
          </a:xfrm>
          <a:prstGeom prst="rect">
            <a:avLst/>
          </a:prstGeom>
        </p:spPr>
        <p:txBody>
          <a:bodyPr/>
          <a:lstStyle/>
          <a:p>
            <a:endParaRPr lang="fr-FR" dirty="0"/>
          </a:p>
        </p:txBody>
      </p:sp>
      <p:sp>
        <p:nvSpPr>
          <p:cNvPr id="5" name="Espace réservé du pied de page 4">
            <a:extLst>
              <a:ext uri="{FF2B5EF4-FFF2-40B4-BE49-F238E27FC236}">
                <a16:creationId xmlns:a16="http://schemas.microsoft.com/office/drawing/2014/main" id="{89584E0E-CA24-600D-167F-7F9751EF7D6F}"/>
              </a:ext>
            </a:extLst>
          </p:cNvPr>
          <p:cNvSpPr>
            <a:spLocks noGrp="1"/>
          </p:cNvSpPr>
          <p:nvPr>
            <p:ph type="ftr" sz="quarter" idx="11"/>
          </p:nvPr>
        </p:nvSpPr>
        <p:spPr>
          <a:xfrm>
            <a:off x="4038600" y="6356350"/>
            <a:ext cx="4114800" cy="365125"/>
          </a:xfrm>
          <a:prstGeom prst="rect">
            <a:avLst/>
          </a:prstGeom>
        </p:spPr>
        <p:txBody>
          <a:bodyPr/>
          <a:lstStyle/>
          <a:p>
            <a:endParaRPr lang="fr-FR" dirty="0"/>
          </a:p>
        </p:txBody>
      </p:sp>
      <p:sp>
        <p:nvSpPr>
          <p:cNvPr id="6" name="Espace réservé du numéro de diapositive 5">
            <a:extLst>
              <a:ext uri="{FF2B5EF4-FFF2-40B4-BE49-F238E27FC236}">
                <a16:creationId xmlns:a16="http://schemas.microsoft.com/office/drawing/2014/main" id="{3A7CB1C7-C24A-DCB2-259B-3CEC450152BA}"/>
              </a:ext>
            </a:extLst>
          </p:cNvPr>
          <p:cNvSpPr>
            <a:spLocks noGrp="1"/>
          </p:cNvSpPr>
          <p:nvPr>
            <p:ph type="sldNum" sz="quarter" idx="12"/>
          </p:nvPr>
        </p:nvSpPr>
        <p:spPr>
          <a:xfrm>
            <a:off x="8610600" y="6356350"/>
            <a:ext cx="2743200" cy="365125"/>
          </a:xfrm>
          <a:prstGeom prst="rect">
            <a:avLst/>
          </a:prstGeom>
        </p:spPr>
        <p:txBody>
          <a:bodyPr/>
          <a:lstStyle/>
          <a:p>
            <a:fld id="{E08ED9A5-DC0D-4841-8E77-55016E9FD6AD}" type="slidenum">
              <a:rPr lang="fr-FR" smtClean="0"/>
              <a:t>‹N°›</a:t>
            </a:fld>
            <a:endParaRPr lang="fr-FR" dirty="0"/>
          </a:p>
        </p:txBody>
      </p:sp>
    </p:spTree>
    <p:extLst>
      <p:ext uri="{BB962C8B-B14F-4D97-AF65-F5344CB8AC3E}">
        <p14:creationId xmlns:p14="http://schemas.microsoft.com/office/powerpoint/2010/main" val="22733046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CB73E5A-6DA5-2AC3-6CC5-EAC1B0447E4C}"/>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BF3750A0-A909-55FD-ED2D-84EF658998F3}"/>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049059E4-E09E-E42B-A565-23A8B0CDD143}"/>
              </a:ext>
            </a:extLst>
          </p:cNvPr>
          <p:cNvSpPr>
            <a:spLocks noGrp="1"/>
          </p:cNvSpPr>
          <p:nvPr>
            <p:ph type="dt" sz="half" idx="10"/>
          </p:nvPr>
        </p:nvSpPr>
        <p:spPr>
          <a:xfrm>
            <a:off x="838200" y="6356350"/>
            <a:ext cx="2743200" cy="365125"/>
          </a:xfrm>
          <a:prstGeom prst="rect">
            <a:avLst/>
          </a:prstGeom>
        </p:spPr>
        <p:txBody>
          <a:bodyPr/>
          <a:lstStyle/>
          <a:p>
            <a:endParaRPr lang="fr-FR" dirty="0"/>
          </a:p>
        </p:txBody>
      </p:sp>
      <p:sp>
        <p:nvSpPr>
          <p:cNvPr id="5" name="Espace réservé du pied de page 4">
            <a:extLst>
              <a:ext uri="{FF2B5EF4-FFF2-40B4-BE49-F238E27FC236}">
                <a16:creationId xmlns:a16="http://schemas.microsoft.com/office/drawing/2014/main" id="{BF60CFB1-8A1C-4627-FE1E-19B58B23CE84}"/>
              </a:ext>
            </a:extLst>
          </p:cNvPr>
          <p:cNvSpPr>
            <a:spLocks noGrp="1"/>
          </p:cNvSpPr>
          <p:nvPr>
            <p:ph type="ftr" sz="quarter" idx="11"/>
          </p:nvPr>
        </p:nvSpPr>
        <p:spPr>
          <a:xfrm>
            <a:off x="4038600" y="6356350"/>
            <a:ext cx="4114800" cy="365125"/>
          </a:xfrm>
          <a:prstGeom prst="rect">
            <a:avLst/>
          </a:prstGeom>
        </p:spPr>
        <p:txBody>
          <a:bodyPr/>
          <a:lstStyle/>
          <a:p>
            <a:endParaRPr lang="fr-FR" dirty="0"/>
          </a:p>
        </p:txBody>
      </p:sp>
      <p:sp>
        <p:nvSpPr>
          <p:cNvPr id="6" name="Espace réservé du numéro de diapositive 5">
            <a:extLst>
              <a:ext uri="{FF2B5EF4-FFF2-40B4-BE49-F238E27FC236}">
                <a16:creationId xmlns:a16="http://schemas.microsoft.com/office/drawing/2014/main" id="{8A0CB053-4CA4-D28B-9D33-A2395AA305F4}"/>
              </a:ext>
            </a:extLst>
          </p:cNvPr>
          <p:cNvSpPr>
            <a:spLocks noGrp="1"/>
          </p:cNvSpPr>
          <p:nvPr>
            <p:ph type="sldNum" sz="quarter" idx="12"/>
          </p:nvPr>
        </p:nvSpPr>
        <p:spPr>
          <a:xfrm>
            <a:off x="8610600" y="6356350"/>
            <a:ext cx="2743200" cy="365125"/>
          </a:xfrm>
          <a:prstGeom prst="rect">
            <a:avLst/>
          </a:prstGeom>
        </p:spPr>
        <p:txBody>
          <a:bodyPr/>
          <a:lstStyle/>
          <a:p>
            <a:fld id="{E08ED9A5-DC0D-4841-8E77-55016E9FD6AD}" type="slidenum">
              <a:rPr lang="fr-FR" smtClean="0"/>
              <a:t>‹N°›</a:t>
            </a:fld>
            <a:endParaRPr lang="fr-FR" dirty="0"/>
          </a:p>
        </p:txBody>
      </p:sp>
    </p:spTree>
    <p:extLst>
      <p:ext uri="{BB962C8B-B14F-4D97-AF65-F5344CB8AC3E}">
        <p14:creationId xmlns:p14="http://schemas.microsoft.com/office/powerpoint/2010/main" val="12355549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7F85C13-3168-074B-D3E1-9D7417ACDF63}"/>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E873370B-FF2D-8724-1CFB-E4C1128889D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77CFC7F1-C123-DAF0-1BD4-CE5206430B17}"/>
              </a:ext>
            </a:extLst>
          </p:cNvPr>
          <p:cNvSpPr>
            <a:spLocks noGrp="1"/>
          </p:cNvSpPr>
          <p:nvPr>
            <p:ph type="dt" sz="half" idx="10"/>
          </p:nvPr>
        </p:nvSpPr>
        <p:spPr>
          <a:xfrm>
            <a:off x="838200" y="6356350"/>
            <a:ext cx="2743200" cy="365125"/>
          </a:xfrm>
          <a:prstGeom prst="rect">
            <a:avLst/>
          </a:prstGeom>
        </p:spPr>
        <p:txBody>
          <a:bodyPr/>
          <a:lstStyle/>
          <a:p>
            <a:endParaRPr lang="fr-FR" dirty="0"/>
          </a:p>
        </p:txBody>
      </p:sp>
      <p:sp>
        <p:nvSpPr>
          <p:cNvPr id="5" name="Espace réservé du pied de page 4">
            <a:extLst>
              <a:ext uri="{FF2B5EF4-FFF2-40B4-BE49-F238E27FC236}">
                <a16:creationId xmlns:a16="http://schemas.microsoft.com/office/drawing/2014/main" id="{813A841E-1DD4-4DAD-97E3-6B1B3F0BC835}"/>
              </a:ext>
            </a:extLst>
          </p:cNvPr>
          <p:cNvSpPr>
            <a:spLocks noGrp="1"/>
          </p:cNvSpPr>
          <p:nvPr>
            <p:ph type="ftr" sz="quarter" idx="11"/>
          </p:nvPr>
        </p:nvSpPr>
        <p:spPr>
          <a:xfrm>
            <a:off x="4038600" y="6356350"/>
            <a:ext cx="4114800" cy="365125"/>
          </a:xfrm>
          <a:prstGeom prst="rect">
            <a:avLst/>
          </a:prstGeom>
        </p:spPr>
        <p:txBody>
          <a:bodyPr/>
          <a:lstStyle/>
          <a:p>
            <a:endParaRPr lang="fr-FR" dirty="0"/>
          </a:p>
        </p:txBody>
      </p:sp>
      <p:sp>
        <p:nvSpPr>
          <p:cNvPr id="6" name="Espace réservé du numéro de diapositive 5">
            <a:extLst>
              <a:ext uri="{FF2B5EF4-FFF2-40B4-BE49-F238E27FC236}">
                <a16:creationId xmlns:a16="http://schemas.microsoft.com/office/drawing/2014/main" id="{A536480E-60E3-8151-3CE3-CDFBD1F8DFDA}"/>
              </a:ext>
            </a:extLst>
          </p:cNvPr>
          <p:cNvSpPr>
            <a:spLocks noGrp="1"/>
          </p:cNvSpPr>
          <p:nvPr>
            <p:ph type="sldNum" sz="quarter" idx="12"/>
          </p:nvPr>
        </p:nvSpPr>
        <p:spPr>
          <a:xfrm>
            <a:off x="8610600" y="6356350"/>
            <a:ext cx="2743200" cy="365125"/>
          </a:xfrm>
          <a:prstGeom prst="rect">
            <a:avLst/>
          </a:prstGeom>
        </p:spPr>
        <p:txBody>
          <a:bodyPr/>
          <a:lstStyle/>
          <a:p>
            <a:fld id="{E08ED9A5-DC0D-4841-8E77-55016E9FD6AD}" type="slidenum">
              <a:rPr lang="fr-FR" smtClean="0"/>
              <a:t>‹N°›</a:t>
            </a:fld>
            <a:endParaRPr lang="fr-FR" dirty="0"/>
          </a:p>
        </p:txBody>
      </p:sp>
    </p:spTree>
    <p:extLst>
      <p:ext uri="{BB962C8B-B14F-4D97-AF65-F5344CB8AC3E}">
        <p14:creationId xmlns:p14="http://schemas.microsoft.com/office/powerpoint/2010/main" val="14754879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90047E6-4123-B099-BA8D-F270FD7246D5}"/>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A756978F-3A60-E954-DE8E-387ADEBCD5D3}"/>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0DF5BEC1-F182-53BA-8225-3F458393EE6E}"/>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358334C7-A68F-7D9A-64F5-C11F13B844AA}"/>
              </a:ext>
            </a:extLst>
          </p:cNvPr>
          <p:cNvSpPr>
            <a:spLocks noGrp="1"/>
          </p:cNvSpPr>
          <p:nvPr>
            <p:ph type="dt" sz="half" idx="10"/>
          </p:nvPr>
        </p:nvSpPr>
        <p:spPr>
          <a:xfrm>
            <a:off x="838200" y="6356350"/>
            <a:ext cx="2743200" cy="365125"/>
          </a:xfrm>
          <a:prstGeom prst="rect">
            <a:avLst/>
          </a:prstGeom>
        </p:spPr>
        <p:txBody>
          <a:bodyPr/>
          <a:lstStyle/>
          <a:p>
            <a:endParaRPr lang="fr-FR" dirty="0"/>
          </a:p>
        </p:txBody>
      </p:sp>
      <p:sp>
        <p:nvSpPr>
          <p:cNvPr id="6" name="Espace réservé du pied de page 5">
            <a:extLst>
              <a:ext uri="{FF2B5EF4-FFF2-40B4-BE49-F238E27FC236}">
                <a16:creationId xmlns:a16="http://schemas.microsoft.com/office/drawing/2014/main" id="{0118FDD4-8124-7053-7B16-9B3AB9710B7C}"/>
              </a:ext>
            </a:extLst>
          </p:cNvPr>
          <p:cNvSpPr>
            <a:spLocks noGrp="1"/>
          </p:cNvSpPr>
          <p:nvPr>
            <p:ph type="ftr" sz="quarter" idx="11"/>
          </p:nvPr>
        </p:nvSpPr>
        <p:spPr>
          <a:xfrm>
            <a:off x="4038600" y="6356350"/>
            <a:ext cx="4114800" cy="365125"/>
          </a:xfrm>
          <a:prstGeom prst="rect">
            <a:avLst/>
          </a:prstGeom>
        </p:spPr>
        <p:txBody>
          <a:bodyPr/>
          <a:lstStyle/>
          <a:p>
            <a:endParaRPr lang="fr-FR" dirty="0"/>
          </a:p>
        </p:txBody>
      </p:sp>
      <p:sp>
        <p:nvSpPr>
          <p:cNvPr id="7" name="Espace réservé du numéro de diapositive 6">
            <a:extLst>
              <a:ext uri="{FF2B5EF4-FFF2-40B4-BE49-F238E27FC236}">
                <a16:creationId xmlns:a16="http://schemas.microsoft.com/office/drawing/2014/main" id="{1CB2835B-D246-D48F-413F-EC65A5020D8B}"/>
              </a:ext>
            </a:extLst>
          </p:cNvPr>
          <p:cNvSpPr>
            <a:spLocks noGrp="1"/>
          </p:cNvSpPr>
          <p:nvPr>
            <p:ph type="sldNum" sz="quarter" idx="12"/>
          </p:nvPr>
        </p:nvSpPr>
        <p:spPr>
          <a:xfrm>
            <a:off x="8610600" y="6356350"/>
            <a:ext cx="2743200" cy="365125"/>
          </a:xfrm>
          <a:prstGeom prst="rect">
            <a:avLst/>
          </a:prstGeom>
        </p:spPr>
        <p:txBody>
          <a:bodyPr/>
          <a:lstStyle/>
          <a:p>
            <a:fld id="{E08ED9A5-DC0D-4841-8E77-55016E9FD6AD}" type="slidenum">
              <a:rPr lang="fr-FR" smtClean="0"/>
              <a:t>‹N°›</a:t>
            </a:fld>
            <a:endParaRPr lang="fr-FR" dirty="0"/>
          </a:p>
        </p:txBody>
      </p:sp>
    </p:spTree>
    <p:extLst>
      <p:ext uri="{BB962C8B-B14F-4D97-AF65-F5344CB8AC3E}">
        <p14:creationId xmlns:p14="http://schemas.microsoft.com/office/powerpoint/2010/main" val="41233212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8A44E4CA-8381-5ECD-A7EF-00C6F590D35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C33805FA-8C79-8287-5FD6-C4BB288CD07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u numéro de diapositive 5">
            <a:extLst>
              <a:ext uri="{FF2B5EF4-FFF2-40B4-BE49-F238E27FC236}">
                <a16:creationId xmlns:a16="http://schemas.microsoft.com/office/drawing/2014/main" id="{489BE179-4093-2EE0-10A8-D57C6014F58A}"/>
              </a:ext>
            </a:extLst>
          </p:cNvPr>
          <p:cNvSpPr>
            <a:spLocks noGrp="1"/>
          </p:cNvSpPr>
          <p:nvPr>
            <p:ph type="sldNum" sz="quarter" idx="4"/>
          </p:nvPr>
        </p:nvSpPr>
        <p:spPr>
          <a:xfrm>
            <a:off x="11325224" y="6408128"/>
            <a:ext cx="752475" cy="381442"/>
          </a:xfrm>
          <a:prstGeom prst="rect">
            <a:avLst/>
          </a:prstGeom>
        </p:spPr>
        <p:txBody>
          <a:bodyPr vert="horz" lIns="91440" tIns="45720" rIns="91440" bIns="45720" rtlCol="0" anchor="ctr"/>
          <a:lstStyle>
            <a:lvl1pPr algn="r">
              <a:defRPr sz="1200">
                <a:solidFill>
                  <a:schemeClr val="tx1"/>
                </a:solidFill>
              </a:defRPr>
            </a:lvl1pPr>
          </a:lstStyle>
          <a:p>
            <a:fld id="{E08ED9A5-DC0D-4841-8E77-55016E9FD6AD}" type="slidenum">
              <a:rPr lang="fr-FR" smtClean="0"/>
              <a:pPr/>
              <a:t>‹N°›</a:t>
            </a:fld>
            <a:endParaRPr lang="fr-FR" dirty="0"/>
          </a:p>
        </p:txBody>
      </p:sp>
    </p:spTree>
    <p:extLst>
      <p:ext uri="{BB962C8B-B14F-4D97-AF65-F5344CB8AC3E}">
        <p14:creationId xmlns:p14="http://schemas.microsoft.com/office/powerpoint/2010/main" val="31418611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5" r:id="rId3"/>
    <p:sldLayoutId id="2147483663" r:id="rId4"/>
    <p:sldLayoutId id="2147483664" r:id="rId5"/>
    <p:sldLayoutId id="2147483649" r:id="rId6"/>
    <p:sldLayoutId id="2147483650" r:id="rId7"/>
    <p:sldLayoutId id="2147483651" r:id="rId8"/>
    <p:sldLayoutId id="2147483652" r:id="rId9"/>
    <p:sldLayoutId id="2147483653" r:id="rId10"/>
    <p:sldLayoutId id="2147483654" r:id="rId11"/>
    <p:sldLayoutId id="2147483655" r:id="rId12"/>
    <p:sldLayoutId id="2147483656" r:id="rId13"/>
    <p:sldLayoutId id="2147483657" r:id="rId14"/>
    <p:sldLayoutId id="2147483658" r:id="rId15"/>
    <p:sldLayoutId id="2147483659" r:id="rId16"/>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microsoft.com/office/2007/relationships/hdphoto" Target="../media/hdphoto2.wdp"/></Relationships>
</file>

<file path=ppt/slides/_rels/slide11.xml.rels><?xml version="1.0" encoding="UTF-8" standalone="yes"?>
<Relationships xmlns="http://schemas.openxmlformats.org/package/2006/relationships"><Relationship Id="rId8" Type="http://schemas.openxmlformats.org/officeDocument/2006/relationships/hyperlink" Target="https://www.phonandroid.com/faut-il-debrancher-chargeurs-quand-utilise-pas.html" TargetMode="External"/><Relationship Id="rId3" Type="http://schemas.openxmlformats.org/officeDocument/2006/relationships/image" Target="../media/image13.png"/><Relationship Id="rId7" Type="http://schemas.openxmlformats.org/officeDocument/2006/relationships/image" Target="../media/image15.jp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hyperlink" Target="https://www.legrand.fr/actualites/courant-general-comprendre-son-installation-electrique" TargetMode="External"/><Relationship Id="rId5" Type="http://schemas.openxmlformats.org/officeDocument/2006/relationships/image" Target="../media/image14.jpg"/><Relationship Id="rId4" Type="http://schemas.microsoft.com/office/2007/relationships/hdphoto" Target="../media/hdphoto2.wdp"/></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hyperlink" Target="https://www.jobman.fr/produit/gilet-haute-visibilite-7590/" TargetMode="External"/><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18.jpg"/><Relationship Id="rId5" Type="http://schemas.openxmlformats.org/officeDocument/2006/relationships/hyperlink" Target="https://www.coursdecode.com/cours-de-code-en-ligne/les-premiers-secours/les-accidents-routiers/balisage-zone-accident-route/" TargetMode="External"/><Relationship Id="rId4" Type="http://schemas.openxmlformats.org/officeDocument/2006/relationships/image" Target="../media/image17.jp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microsoft.com/office/2007/relationships/hdphoto" Target="../media/hdphoto3.wdp"/></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microsoft.com/office/2007/relationships/hdphoto" Target="../media/hdphoto3.wdp"/></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hyperlink" Target="https://commons.wikimedia.org/wiki/Category:Route_nationale_118" TargetMode="External"/><Relationship Id="rId3" Type="http://schemas.openxmlformats.org/officeDocument/2006/relationships/image" Target="../media/image20.jpg"/><Relationship Id="rId7" Type="http://schemas.openxmlformats.org/officeDocument/2006/relationships/image" Target="../media/image22.jpg"/><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hyperlink" Target="https://commons.wikimedia.org/wiki/File:Telephone_fixe.jpeg" TargetMode="External"/><Relationship Id="rId5" Type="http://schemas.openxmlformats.org/officeDocument/2006/relationships/image" Target="../media/image21.jpeg"/><Relationship Id="rId4" Type="http://schemas.openxmlformats.org/officeDocument/2006/relationships/hyperlink" Target="https://pxhere.com/fr/photo/4396"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1.xml"/><Relationship Id="rId1" Type="http://schemas.openxmlformats.org/officeDocument/2006/relationships/slideLayout" Target="../slideLayouts/slideLayout4.xml"/><Relationship Id="rId5" Type="http://schemas.openxmlformats.org/officeDocument/2006/relationships/image" Target="../media/image25.jpeg"/><Relationship Id="rId4" Type="http://schemas.openxmlformats.org/officeDocument/2006/relationships/image" Target="../media/image24.jpeg"/></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8" Type="http://schemas.openxmlformats.org/officeDocument/2006/relationships/hyperlink" Target="https://www.slideserve.com/eris/module-sst" TargetMode="External"/><Relationship Id="rId13" Type="http://schemas.openxmlformats.org/officeDocument/2006/relationships/hyperlink" Target="https://fr.freepik.com/images-ia-premium/dessin-main-qui-dit-main_340338910.htm" TargetMode="External"/><Relationship Id="rId3" Type="http://schemas.openxmlformats.org/officeDocument/2006/relationships/image" Target="../media/image28.png"/><Relationship Id="rId7" Type="http://schemas.microsoft.com/office/2007/relationships/hdphoto" Target="../media/hdphoto5.wdp"/><Relationship Id="rId12" Type="http://schemas.microsoft.com/office/2007/relationships/hdphoto" Target="../media/hdphoto6.wdp"/><Relationship Id="rId2" Type="http://schemas.openxmlformats.org/officeDocument/2006/relationships/notesSlide" Target="../notesSlides/notesSlide28.xml"/><Relationship Id="rId1" Type="http://schemas.openxmlformats.org/officeDocument/2006/relationships/slideLayout" Target="../slideLayouts/slideLayout4.xml"/><Relationship Id="rId6" Type="http://schemas.openxmlformats.org/officeDocument/2006/relationships/image" Target="../media/image29.png"/><Relationship Id="rId11" Type="http://schemas.openxmlformats.org/officeDocument/2006/relationships/image" Target="../media/image31.png"/><Relationship Id="rId5" Type="http://schemas.openxmlformats.org/officeDocument/2006/relationships/hyperlink" Target="https://mediaseculilian.fr/pages/point_compression.html" TargetMode="External"/><Relationship Id="rId15" Type="http://schemas.openxmlformats.org/officeDocument/2006/relationships/hyperlink" Target="https://sapeurs-pompiers65.fr/conseils-et-prevention/porter-secours/hemorragie-externe/" TargetMode="External"/><Relationship Id="rId10" Type="http://schemas.openxmlformats.org/officeDocument/2006/relationships/hyperlink" Target="https://pt.vecteezy.com/arte-vetorial/20717698-olhando-icone-vejo-olho-observar-vetor-olho-tomada-cheio-face-visao" TargetMode="External"/><Relationship Id="rId4" Type="http://schemas.microsoft.com/office/2007/relationships/hdphoto" Target="../media/hdphoto4.wdp"/><Relationship Id="rId9" Type="http://schemas.openxmlformats.org/officeDocument/2006/relationships/image" Target="../media/image30.png"/><Relationship Id="rId14" Type="http://schemas.openxmlformats.org/officeDocument/2006/relationships/image" Target="../media/image32.png"/></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9.xml"/><Relationship Id="rId1" Type="http://schemas.openxmlformats.org/officeDocument/2006/relationships/slideLayout" Target="../slideLayouts/slideLayout4.xml"/><Relationship Id="rId4" Type="http://schemas.openxmlformats.org/officeDocument/2006/relationships/hyperlink" Target="https://socapcuu.vn/blog/bo-phan-co-the-dut-roi-xu-tri-nhu-the-nao-wellbein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7.jp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33.xml"/><Relationship Id="rId1" Type="http://schemas.openxmlformats.org/officeDocument/2006/relationships/slideLayout" Target="../slideLayouts/slideLayout4.xml"/><Relationship Id="rId4" Type="http://schemas.openxmlformats.org/officeDocument/2006/relationships/hyperlink" Target="https://www.sikana.tv/pl/health/first-aid/first-aid-minor-wound" TargetMode="Externa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image" Target="../media/image37.jpg"/><Relationship Id="rId7" Type="http://schemas.openxmlformats.org/officeDocument/2006/relationships/image" Target="../media/image39.jpeg"/><Relationship Id="rId2" Type="http://schemas.openxmlformats.org/officeDocument/2006/relationships/notesSlide" Target="../notesSlides/notesSlide35.xml"/><Relationship Id="rId1" Type="http://schemas.openxmlformats.org/officeDocument/2006/relationships/slideLayout" Target="../slideLayouts/slideLayout4.xml"/><Relationship Id="rId6" Type="http://schemas.openxmlformats.org/officeDocument/2006/relationships/hyperlink" Target="https://pompier60120.skyrock.com/3079498741-Une-plaie-a-l-abdomen.html" TargetMode="External"/><Relationship Id="rId5" Type="http://schemas.openxmlformats.org/officeDocument/2006/relationships/image" Target="../media/image38.jpg"/><Relationship Id="rId4" Type="http://schemas.openxmlformats.org/officeDocument/2006/relationships/hyperlink" Target="https://medecinedejour.blogspot.com/2013/06/gestes-de-secourisme-en-urgences.html" TargetMode="Externa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38.xml"/><Relationship Id="rId1" Type="http://schemas.openxmlformats.org/officeDocument/2006/relationships/slideLayout" Target="../slideLayouts/slideLayout4.xml"/><Relationship Id="rId4" Type="http://schemas.openxmlformats.org/officeDocument/2006/relationships/hyperlink" Target="https://blocs.xtec.cat/escola2punt0/tag/preguntes/" TargetMode="Externa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8" Type="http://schemas.openxmlformats.org/officeDocument/2006/relationships/hyperlink" Target="https://www.vecteezy.com/free-vector/listening-ear" TargetMode="External"/><Relationship Id="rId3" Type="http://schemas.openxmlformats.org/officeDocument/2006/relationships/image" Target="../media/image42.jpg"/><Relationship Id="rId7" Type="http://schemas.openxmlformats.org/officeDocument/2006/relationships/image" Target="../media/image43.jpg"/><Relationship Id="rId2" Type="http://schemas.openxmlformats.org/officeDocument/2006/relationships/notesSlide" Target="../notesSlides/notesSlide40.xml"/><Relationship Id="rId1" Type="http://schemas.openxmlformats.org/officeDocument/2006/relationships/slideLayout" Target="../slideLayouts/slideLayout4.xml"/><Relationship Id="rId6" Type="http://schemas.openxmlformats.org/officeDocument/2006/relationships/hyperlink" Target="https://pt.vecteezy.com/arte-vetorial/20717698-olhando-icone-vejo-olho-observar-vetor-olho-tomada-cheio-face-visao" TargetMode="External"/><Relationship Id="rId11" Type="http://schemas.openxmlformats.org/officeDocument/2006/relationships/hyperlink" Target="https://svgsilh.com/fr/image/157350.html" TargetMode="External"/><Relationship Id="rId5" Type="http://schemas.openxmlformats.org/officeDocument/2006/relationships/image" Target="../media/image30.png"/><Relationship Id="rId10" Type="http://schemas.openxmlformats.org/officeDocument/2006/relationships/image" Target="../media/image45.svg"/><Relationship Id="rId4" Type="http://schemas.openxmlformats.org/officeDocument/2006/relationships/hyperlink" Target="https://www.pinterest.com/pin/339388521901921326/" TargetMode="External"/><Relationship Id="rId9" Type="http://schemas.openxmlformats.org/officeDocument/2006/relationships/image" Target="../media/image44.png"/></Relationships>
</file>

<file path=ppt/slides/_rels/slide41.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41.xml"/><Relationship Id="rId1" Type="http://schemas.openxmlformats.org/officeDocument/2006/relationships/slideLayout" Target="../slideLayouts/slideLayout4.xml"/><Relationship Id="rId4" Type="http://schemas.openxmlformats.org/officeDocument/2006/relationships/hyperlink" Target="https://www.pinterest.de/pin/357473289151770832/"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42.xml"/><Relationship Id="rId1" Type="http://schemas.openxmlformats.org/officeDocument/2006/relationships/slideLayout" Target="../slideLayouts/slideLayout4.xml"/><Relationship Id="rId4" Type="http://schemas.openxmlformats.org/officeDocument/2006/relationships/hyperlink" Target="https://www.istockphoto.com/fr/photos/bonhomme-blanc" TargetMode="Externa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45.xml"/><Relationship Id="rId1" Type="http://schemas.openxmlformats.org/officeDocument/2006/relationships/slideLayout" Target="../slideLayouts/slideLayout4.xml"/><Relationship Id="rId4" Type="http://schemas.openxmlformats.org/officeDocument/2006/relationships/hyperlink" Target="https://blocs.xtec.cat/escola2punt0/tag/preguntes/" TargetMode="Externa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7.xml"/><Relationship Id="rId1" Type="http://schemas.openxmlformats.org/officeDocument/2006/relationships/slideLayout" Target="../slideLayouts/slideLayout4.xml"/><Relationship Id="rId6" Type="http://schemas.openxmlformats.org/officeDocument/2006/relationships/hyperlink" Target="http://sauvonsdesvies.blogspot.com/2017/07/larret-cardiaque.html" TargetMode="External"/><Relationship Id="rId5" Type="http://schemas.openxmlformats.org/officeDocument/2006/relationships/image" Target="../media/image49.bmp"/><Relationship Id="rId4" Type="http://schemas.openxmlformats.org/officeDocument/2006/relationships/hyperlink" Target="https://www.quimper.bzh/1389-carte-des-defibrillateurs.htm" TargetMode="External"/></Relationships>
</file>

<file path=ppt/slides/_rels/slide4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8.xml"/><Relationship Id="rId1" Type="http://schemas.openxmlformats.org/officeDocument/2006/relationships/slideLayout" Target="../slideLayouts/slideLayout4.xml"/><Relationship Id="rId4" Type="http://schemas.openxmlformats.org/officeDocument/2006/relationships/hyperlink" Target="https://heartresearch.org.uk/how-to-do-cpr/" TargetMode="External"/></Relationships>
</file>

<file path=ppt/slides/_rels/slide49.xml.rels><?xml version="1.0" encoding="UTF-8" standalone="yes"?>
<Relationships xmlns="http://schemas.openxmlformats.org/package/2006/relationships"><Relationship Id="rId8" Type="http://schemas.openxmlformats.org/officeDocument/2006/relationships/hyperlink" Target="https://shop.auexde.com/product/cartello-segnaletico-frontale-defibrillatore-dae/" TargetMode="External"/><Relationship Id="rId13" Type="http://schemas.openxmlformats.org/officeDocument/2006/relationships/hyperlink" Target="https://svgsilh.com/fr/image/157350.html" TargetMode="External"/><Relationship Id="rId3" Type="http://schemas.openxmlformats.org/officeDocument/2006/relationships/image" Target="../media/image51.png"/><Relationship Id="rId7" Type="http://schemas.openxmlformats.org/officeDocument/2006/relationships/image" Target="../media/image53.jpg"/><Relationship Id="rId12" Type="http://schemas.openxmlformats.org/officeDocument/2006/relationships/image" Target="../media/image45.svg"/><Relationship Id="rId2" Type="http://schemas.openxmlformats.org/officeDocument/2006/relationships/notesSlide" Target="../notesSlides/notesSlide49.xml"/><Relationship Id="rId1" Type="http://schemas.openxmlformats.org/officeDocument/2006/relationships/slideLayout" Target="../slideLayouts/slideLayout4.xml"/><Relationship Id="rId6" Type="http://schemas.openxmlformats.org/officeDocument/2006/relationships/hyperlink" Target="https://www.europosters.fr/diagram-of-normal-rhythm-and-ventricular-fibrillation-for-a-human-heart-f721109165" TargetMode="External"/><Relationship Id="rId11" Type="http://schemas.openxmlformats.org/officeDocument/2006/relationships/image" Target="../media/image44.png"/><Relationship Id="rId5" Type="http://schemas.openxmlformats.org/officeDocument/2006/relationships/image" Target="../media/image52.jpg"/><Relationship Id="rId10" Type="http://schemas.openxmlformats.org/officeDocument/2006/relationships/hyperlink" Target="https://www.stemlynsblog.org/b20-cardiac-asystole/" TargetMode="External"/><Relationship Id="rId4" Type="http://schemas.openxmlformats.org/officeDocument/2006/relationships/hyperlink" Target="https://www.heartsmart.com/blogs/aed-pad-placement" TargetMode="External"/><Relationship Id="rId9" Type="http://schemas.openxmlformats.org/officeDocument/2006/relationships/image" Target="../media/image54.png"/></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hyperlink" Target="https://imagesanklesties96.blogspot.com/2021/08/a-bras-ouvert-telecharger-bras-ouverts.html"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image" Target="../media/image7.jpg"/><Relationship Id="rId4" Type="http://schemas.openxmlformats.org/officeDocument/2006/relationships/hyperlink" Target="http://lfigp.org/project/stage-de-secourisme-a-sharjah/"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5C835DD-131E-443A-15A2-3234B511545B}"/>
              </a:ext>
            </a:extLst>
          </p:cNvPr>
          <p:cNvSpPr>
            <a:spLocks noGrp="1"/>
          </p:cNvSpPr>
          <p:nvPr>
            <p:ph type="ctrTitle"/>
          </p:nvPr>
        </p:nvSpPr>
        <p:spPr>
          <a:xfrm>
            <a:off x="3842922" y="2849732"/>
            <a:ext cx="8349078" cy="2032987"/>
          </a:xfrm>
        </p:spPr>
        <p:txBody>
          <a:bodyPr>
            <a:normAutofit/>
          </a:bodyPr>
          <a:lstStyle/>
          <a:p>
            <a:r>
              <a:rPr lang="fr-FR" b="1" dirty="0"/>
              <a:t>GQS</a:t>
            </a:r>
            <a:br>
              <a:rPr lang="fr-FR" b="1" dirty="0"/>
            </a:br>
            <a:r>
              <a:rPr lang="fr-FR" sz="4000" b="1" dirty="0"/>
              <a:t>Gestes Qui Sauvent</a:t>
            </a:r>
            <a:endParaRPr lang="fr-FR" b="1" dirty="0"/>
          </a:p>
        </p:txBody>
      </p:sp>
      <p:sp>
        <p:nvSpPr>
          <p:cNvPr id="3" name="Espace réservé du numéro de diapositive 2">
            <a:extLst>
              <a:ext uri="{FF2B5EF4-FFF2-40B4-BE49-F238E27FC236}">
                <a16:creationId xmlns:a16="http://schemas.microsoft.com/office/drawing/2014/main" id="{853A84B9-C92F-C33A-1465-75979A7433D7}"/>
              </a:ext>
            </a:extLst>
          </p:cNvPr>
          <p:cNvSpPr>
            <a:spLocks noGrp="1"/>
          </p:cNvSpPr>
          <p:nvPr>
            <p:ph type="sldNum" sz="quarter" idx="4"/>
          </p:nvPr>
        </p:nvSpPr>
        <p:spPr/>
        <p:txBody>
          <a:bodyPr/>
          <a:lstStyle/>
          <a:p>
            <a:fld id="{E08ED9A5-DC0D-4841-8E77-55016E9FD6AD}" type="slidenum">
              <a:rPr lang="fr-FR" smtClean="0"/>
              <a:pPr/>
              <a:t>1</a:t>
            </a:fld>
            <a:endParaRPr lang="fr-FR" dirty="0"/>
          </a:p>
        </p:txBody>
      </p:sp>
    </p:spTree>
    <p:extLst>
      <p:ext uri="{BB962C8B-B14F-4D97-AF65-F5344CB8AC3E}">
        <p14:creationId xmlns:p14="http://schemas.microsoft.com/office/powerpoint/2010/main" val="37100654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D766315B-B9DF-CEAB-6566-9299BFE0BC8D}"/>
              </a:ext>
            </a:extLst>
          </p:cNvPr>
          <p:cNvSpPr>
            <a:spLocks noGrp="1"/>
          </p:cNvSpPr>
          <p:nvPr>
            <p:ph type="sldNum" sz="quarter" idx="4"/>
          </p:nvPr>
        </p:nvSpPr>
        <p:spPr/>
        <p:txBody>
          <a:bodyPr/>
          <a:lstStyle/>
          <a:p>
            <a:fld id="{E08ED9A5-DC0D-4841-8E77-55016E9FD6AD}" type="slidenum">
              <a:rPr lang="fr-FR" smtClean="0"/>
              <a:pPr/>
              <a:t>10</a:t>
            </a:fld>
            <a:endParaRPr lang="fr-FR" dirty="0"/>
          </a:p>
        </p:txBody>
      </p:sp>
      <p:pic>
        <p:nvPicPr>
          <p:cNvPr id="2" name="Image 9">
            <a:extLst>
              <a:ext uri="{FF2B5EF4-FFF2-40B4-BE49-F238E27FC236}">
                <a16:creationId xmlns:a16="http://schemas.microsoft.com/office/drawing/2014/main" id="{8F2B89D1-55F1-5B0B-6B1A-C952261460C4}"/>
              </a:ext>
            </a:extLst>
          </p:cNvPr>
          <p:cNvPicPr>
            <a:picLocks noChangeAspect="1"/>
          </p:cNvPicPr>
          <p:nvPr/>
        </p:nvPicPr>
        <p:blipFill>
          <a:blip r:embed="rId3" cstate="print">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tretch>
            <a:fillRect/>
          </a:stretch>
        </p:blipFill>
        <p:spPr>
          <a:xfrm>
            <a:off x="4522475" y="558294"/>
            <a:ext cx="7122839" cy="6299706"/>
          </a:xfrm>
          <a:prstGeom prst="rect">
            <a:avLst/>
          </a:prstGeom>
          <a:effectLst>
            <a:softEdge rad="63500"/>
          </a:effectLst>
        </p:spPr>
      </p:pic>
      <p:sp>
        <p:nvSpPr>
          <p:cNvPr id="6" name="Espace réservé du contenu 6">
            <a:extLst>
              <a:ext uri="{FF2B5EF4-FFF2-40B4-BE49-F238E27FC236}">
                <a16:creationId xmlns:a16="http://schemas.microsoft.com/office/drawing/2014/main" id="{2ED69B58-EA37-4D07-F3B4-CB29E79AE871}"/>
              </a:ext>
            </a:extLst>
          </p:cNvPr>
          <p:cNvSpPr txBox="1">
            <a:spLocks/>
          </p:cNvSpPr>
          <p:nvPr/>
        </p:nvSpPr>
        <p:spPr>
          <a:xfrm>
            <a:off x="3441575" y="83380"/>
            <a:ext cx="6314983" cy="56559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fr-FR" b="1" u="sng" dirty="0"/>
              <a:t>Etude de cas</a:t>
            </a:r>
          </a:p>
        </p:txBody>
      </p:sp>
      <p:sp>
        <p:nvSpPr>
          <p:cNvPr id="12" name="Sous-titre 4">
            <a:extLst>
              <a:ext uri="{FF2B5EF4-FFF2-40B4-BE49-F238E27FC236}">
                <a16:creationId xmlns:a16="http://schemas.microsoft.com/office/drawing/2014/main" id="{7210077E-CEF6-67D8-1A3D-2D6C6B90C299}"/>
              </a:ext>
            </a:extLst>
          </p:cNvPr>
          <p:cNvSpPr>
            <a:spLocks noGrp="1"/>
          </p:cNvSpPr>
          <p:nvPr>
            <p:ph type="subTitle" idx="1"/>
          </p:nvPr>
        </p:nvSpPr>
        <p:spPr>
          <a:xfrm>
            <a:off x="0" y="366178"/>
            <a:ext cx="1464722" cy="805675"/>
          </a:xfrm>
        </p:spPr>
        <p:txBody>
          <a:bodyPr/>
          <a:lstStyle/>
          <a:p>
            <a:r>
              <a:rPr lang="fr-FR" dirty="0"/>
              <a:t>S02</a:t>
            </a:r>
          </a:p>
          <a:p>
            <a:r>
              <a:rPr lang="fr-FR" dirty="0"/>
              <a:t>Etude 1</a:t>
            </a:r>
          </a:p>
        </p:txBody>
      </p:sp>
      <p:sp>
        <p:nvSpPr>
          <p:cNvPr id="9" name="Sous-titre 5">
            <a:extLst>
              <a:ext uri="{FF2B5EF4-FFF2-40B4-BE49-F238E27FC236}">
                <a16:creationId xmlns:a16="http://schemas.microsoft.com/office/drawing/2014/main" id="{E2C4A8FE-AD00-EC1B-785D-095A2C38C7B7}"/>
              </a:ext>
            </a:extLst>
          </p:cNvPr>
          <p:cNvSpPr txBox="1">
            <a:spLocks/>
          </p:cNvSpPr>
          <p:nvPr/>
        </p:nvSpPr>
        <p:spPr>
          <a:xfrm>
            <a:off x="976504" y="1247271"/>
            <a:ext cx="4034190" cy="399496"/>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1800" b="1" kern="1200">
                <a:solidFill>
                  <a:srgbClr val="00529B"/>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r-FR" sz="2400" dirty="0">
                <a:solidFill>
                  <a:srgbClr val="C10435"/>
                </a:solidFill>
              </a:rPr>
              <a:t>Mise en situation 1</a:t>
            </a:r>
          </a:p>
        </p:txBody>
      </p:sp>
    </p:spTree>
    <p:extLst>
      <p:ext uri="{BB962C8B-B14F-4D97-AF65-F5344CB8AC3E}">
        <p14:creationId xmlns:p14="http://schemas.microsoft.com/office/powerpoint/2010/main" val="25672786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D766315B-B9DF-CEAB-6566-9299BFE0BC8D}"/>
              </a:ext>
            </a:extLst>
          </p:cNvPr>
          <p:cNvSpPr>
            <a:spLocks noGrp="1"/>
          </p:cNvSpPr>
          <p:nvPr>
            <p:ph type="sldNum" sz="quarter" idx="4"/>
          </p:nvPr>
        </p:nvSpPr>
        <p:spPr/>
        <p:txBody>
          <a:bodyPr/>
          <a:lstStyle/>
          <a:p>
            <a:fld id="{E08ED9A5-DC0D-4841-8E77-55016E9FD6AD}" type="slidenum">
              <a:rPr lang="fr-FR" smtClean="0"/>
              <a:pPr/>
              <a:t>11</a:t>
            </a:fld>
            <a:endParaRPr lang="fr-FR" dirty="0"/>
          </a:p>
        </p:txBody>
      </p:sp>
      <p:pic>
        <p:nvPicPr>
          <p:cNvPr id="2" name="Image 9">
            <a:extLst>
              <a:ext uri="{FF2B5EF4-FFF2-40B4-BE49-F238E27FC236}">
                <a16:creationId xmlns:a16="http://schemas.microsoft.com/office/drawing/2014/main" id="{8F2B89D1-55F1-5B0B-6B1A-C952261460C4}"/>
              </a:ext>
            </a:extLst>
          </p:cNvPr>
          <p:cNvPicPr>
            <a:picLocks noChangeAspect="1"/>
          </p:cNvPicPr>
          <p:nvPr/>
        </p:nvPicPr>
        <p:blipFill>
          <a:blip r:embed="rId3" cstate="print">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tretch>
            <a:fillRect/>
          </a:stretch>
        </p:blipFill>
        <p:spPr>
          <a:xfrm>
            <a:off x="7392996" y="1899239"/>
            <a:ext cx="4207881" cy="3721608"/>
          </a:xfrm>
          <a:prstGeom prst="rect">
            <a:avLst/>
          </a:prstGeom>
          <a:effectLst>
            <a:softEdge rad="63500"/>
          </a:effectLst>
        </p:spPr>
      </p:pic>
      <p:sp>
        <p:nvSpPr>
          <p:cNvPr id="4" name="Sous-titre 5">
            <a:extLst>
              <a:ext uri="{FF2B5EF4-FFF2-40B4-BE49-F238E27FC236}">
                <a16:creationId xmlns:a16="http://schemas.microsoft.com/office/drawing/2014/main" id="{BB7AA36F-033E-CE5A-E9FE-9DEC5615E02B}"/>
              </a:ext>
            </a:extLst>
          </p:cNvPr>
          <p:cNvSpPr txBox="1">
            <a:spLocks/>
          </p:cNvSpPr>
          <p:nvPr/>
        </p:nvSpPr>
        <p:spPr>
          <a:xfrm>
            <a:off x="976504" y="1247271"/>
            <a:ext cx="4034190" cy="399496"/>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1800" b="1" kern="1200">
                <a:solidFill>
                  <a:srgbClr val="00529B"/>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r-FR" sz="2400" dirty="0">
                <a:solidFill>
                  <a:srgbClr val="C10435"/>
                </a:solidFill>
              </a:rPr>
              <a:t>Mise en situation 1</a:t>
            </a:r>
          </a:p>
        </p:txBody>
      </p:sp>
      <p:sp>
        <p:nvSpPr>
          <p:cNvPr id="6" name="Espace réservé du contenu 6">
            <a:extLst>
              <a:ext uri="{FF2B5EF4-FFF2-40B4-BE49-F238E27FC236}">
                <a16:creationId xmlns:a16="http://schemas.microsoft.com/office/drawing/2014/main" id="{2ED69B58-EA37-4D07-F3B4-CB29E79AE871}"/>
              </a:ext>
            </a:extLst>
          </p:cNvPr>
          <p:cNvSpPr txBox="1">
            <a:spLocks/>
          </p:cNvSpPr>
          <p:nvPr/>
        </p:nvSpPr>
        <p:spPr>
          <a:xfrm>
            <a:off x="3441575" y="83380"/>
            <a:ext cx="6314983" cy="56559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fr-FR" b="1" u="sng" dirty="0"/>
              <a:t>Etude de cas</a:t>
            </a:r>
          </a:p>
        </p:txBody>
      </p:sp>
      <p:pic>
        <p:nvPicPr>
          <p:cNvPr id="7" name="Image 6" descr="Une image contenant texte, personne, jeux, intérieur&#10;&#10;Le contenu généré par l’IA peut être incorrect.">
            <a:extLst>
              <a:ext uri="{FF2B5EF4-FFF2-40B4-BE49-F238E27FC236}">
                <a16:creationId xmlns:a16="http://schemas.microsoft.com/office/drawing/2014/main" id="{C9021B40-1B8B-054B-D96A-4C441647C637}"/>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b="12647"/>
          <a:stretch/>
        </p:blipFill>
        <p:spPr>
          <a:xfrm>
            <a:off x="3299456" y="1899239"/>
            <a:ext cx="2045454" cy="1148631"/>
          </a:xfrm>
          <a:prstGeom prst="rect">
            <a:avLst/>
          </a:prstGeom>
        </p:spPr>
      </p:pic>
      <p:sp>
        <p:nvSpPr>
          <p:cNvPr id="8" name="ZoneTexte 2">
            <a:extLst>
              <a:ext uri="{FF2B5EF4-FFF2-40B4-BE49-F238E27FC236}">
                <a16:creationId xmlns:a16="http://schemas.microsoft.com/office/drawing/2014/main" id="{6DFEFD21-E136-72A3-0527-F90BA1F78B5B}"/>
              </a:ext>
            </a:extLst>
          </p:cNvPr>
          <p:cNvSpPr txBox="1">
            <a:spLocks noChangeArrowheads="1"/>
          </p:cNvSpPr>
          <p:nvPr/>
        </p:nvSpPr>
        <p:spPr bwMode="auto">
          <a:xfrm>
            <a:off x="507590" y="2305615"/>
            <a:ext cx="4972018"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marL="457200" marR="0" lvl="0" indent="-457200" defTabSz="914400" rtl="0" eaLnBrk="1" fontAlgn="auto" latinLnBrk="0" hangingPunct="1">
              <a:lnSpc>
                <a:spcPct val="100000"/>
              </a:lnSpc>
              <a:spcBef>
                <a:spcPts val="0"/>
              </a:spcBef>
              <a:spcAft>
                <a:spcPts val="0"/>
              </a:spcAft>
              <a:buClrTx/>
              <a:buSzTx/>
              <a:buFontTx/>
              <a:buAutoNum type="arabicPeriod"/>
              <a:tabLst/>
              <a:defRPr/>
            </a:pPr>
            <a:r>
              <a:rPr kumimoji="0" lang="fr-FR" altLang="fr-FR" b="0" i="0" u="none" strike="noStrike" kern="1200" cap="none" spc="0" normalizeH="0" baseline="0" noProof="0" dirty="0">
                <a:ln>
                  <a:noFill/>
                </a:ln>
                <a:solidFill>
                  <a:srgbClr val="114175"/>
                </a:solidFill>
                <a:effectLst/>
                <a:uLnTx/>
                <a:uFillTx/>
                <a:latin typeface="+mj-lt"/>
                <a:ea typeface="Verdana" panose="020B0604030504040204" pitchFamily="34" charset="0"/>
                <a:cs typeface="Verdana" panose="020B0604030504040204" pitchFamily="34" charset="0"/>
              </a:rPr>
              <a:t>Coupure générale</a:t>
            </a:r>
          </a:p>
          <a:p>
            <a:pPr marL="457200" marR="0" lvl="0" indent="-457200" defTabSz="914400" rtl="0" eaLnBrk="1" fontAlgn="auto" latinLnBrk="0" hangingPunct="1">
              <a:lnSpc>
                <a:spcPct val="100000"/>
              </a:lnSpc>
              <a:spcBef>
                <a:spcPts val="0"/>
              </a:spcBef>
              <a:spcAft>
                <a:spcPts val="0"/>
              </a:spcAft>
              <a:buClrTx/>
              <a:buSzTx/>
              <a:buFontTx/>
              <a:buAutoNum type="arabicPeriod"/>
              <a:tabLst/>
              <a:defRPr/>
            </a:pPr>
            <a:endParaRPr kumimoji="0" lang="fr-FR" altLang="fr-FR" b="0" i="0" u="none" strike="noStrike" kern="1200" cap="none" spc="0" normalizeH="0" baseline="0" noProof="0" dirty="0">
              <a:ln>
                <a:noFill/>
              </a:ln>
              <a:solidFill>
                <a:srgbClr val="114175"/>
              </a:solidFill>
              <a:effectLst/>
              <a:uLnTx/>
              <a:uFillTx/>
              <a:latin typeface="+mj-lt"/>
              <a:ea typeface="Verdana" panose="020B0604030504040204" pitchFamily="34" charset="0"/>
              <a:cs typeface="Verdana" panose="020B0604030504040204" pitchFamily="34" charset="0"/>
            </a:endParaRPr>
          </a:p>
          <a:p>
            <a:pPr marL="457200" marR="0" lvl="0" indent="-457200" defTabSz="914400" rtl="0" eaLnBrk="1" fontAlgn="auto" latinLnBrk="0" hangingPunct="1">
              <a:lnSpc>
                <a:spcPct val="100000"/>
              </a:lnSpc>
              <a:spcBef>
                <a:spcPts val="0"/>
              </a:spcBef>
              <a:spcAft>
                <a:spcPts val="0"/>
              </a:spcAft>
              <a:buClrTx/>
              <a:buSzTx/>
              <a:buFontTx/>
              <a:buAutoNum type="arabicPeriod"/>
              <a:tabLst/>
              <a:defRPr/>
            </a:pPr>
            <a:endParaRPr kumimoji="0" lang="fr-FR" altLang="fr-FR" b="0" i="0" u="none" strike="noStrike" kern="1200" cap="none" spc="0" normalizeH="0" baseline="0" noProof="0" dirty="0">
              <a:ln>
                <a:noFill/>
              </a:ln>
              <a:solidFill>
                <a:srgbClr val="114175"/>
              </a:solidFill>
              <a:effectLst/>
              <a:uLnTx/>
              <a:uFillTx/>
              <a:latin typeface="+mj-lt"/>
              <a:ea typeface="Verdana" panose="020B0604030504040204" pitchFamily="34" charset="0"/>
              <a:cs typeface="Verdana" panose="020B0604030504040204" pitchFamily="34" charset="0"/>
            </a:endParaRPr>
          </a:p>
          <a:p>
            <a:pPr marL="457200" marR="0" lvl="0" indent="-457200" defTabSz="914400" rtl="0" eaLnBrk="1" fontAlgn="auto" latinLnBrk="0" hangingPunct="1">
              <a:lnSpc>
                <a:spcPct val="100000"/>
              </a:lnSpc>
              <a:spcBef>
                <a:spcPts val="0"/>
              </a:spcBef>
              <a:spcAft>
                <a:spcPts val="0"/>
              </a:spcAft>
              <a:buClrTx/>
              <a:buSzTx/>
              <a:buFontTx/>
              <a:buAutoNum type="arabicPeriod"/>
              <a:tabLst/>
              <a:defRPr/>
            </a:pPr>
            <a:endParaRPr lang="fr-FR" altLang="fr-FR" dirty="0">
              <a:solidFill>
                <a:srgbClr val="114175"/>
              </a:solidFill>
              <a:latin typeface="+mj-lt"/>
              <a:ea typeface="Verdana" panose="020B0604030504040204" pitchFamily="34" charset="0"/>
              <a:cs typeface="Verdana" panose="020B0604030504040204" pitchFamily="34" charset="0"/>
            </a:endParaRPr>
          </a:p>
          <a:p>
            <a:pPr marL="457200" marR="0" lvl="0" indent="-457200" defTabSz="914400" rtl="0" eaLnBrk="1" fontAlgn="auto" latinLnBrk="0" hangingPunct="1">
              <a:lnSpc>
                <a:spcPct val="100000"/>
              </a:lnSpc>
              <a:spcBef>
                <a:spcPts val="0"/>
              </a:spcBef>
              <a:spcAft>
                <a:spcPts val="0"/>
              </a:spcAft>
              <a:buClrTx/>
              <a:buSzTx/>
              <a:buFontTx/>
              <a:buAutoNum type="arabicPeriod"/>
              <a:tabLst/>
              <a:defRPr/>
            </a:pPr>
            <a:r>
              <a:rPr kumimoji="0" lang="fr-FR" altLang="fr-FR" b="0" i="0" u="none" strike="noStrike" kern="1200" cap="none" spc="0" normalizeH="0" noProof="0" dirty="0">
                <a:ln>
                  <a:noFill/>
                </a:ln>
                <a:solidFill>
                  <a:srgbClr val="114175"/>
                </a:solidFill>
                <a:effectLst/>
                <a:uLnTx/>
                <a:uFillTx/>
                <a:latin typeface="+mj-lt"/>
                <a:ea typeface="Verdana" panose="020B0604030504040204" pitchFamily="34" charset="0"/>
                <a:cs typeface="Verdana" panose="020B0604030504040204" pitchFamily="34" charset="0"/>
              </a:rPr>
              <a:t>Débrancher la prise</a:t>
            </a:r>
          </a:p>
          <a:p>
            <a:pPr marL="457200" marR="0" lvl="0" indent="-457200" defTabSz="914400" rtl="0" eaLnBrk="1" fontAlgn="auto" latinLnBrk="0" hangingPunct="1">
              <a:lnSpc>
                <a:spcPct val="100000"/>
              </a:lnSpc>
              <a:spcBef>
                <a:spcPts val="0"/>
              </a:spcBef>
              <a:spcAft>
                <a:spcPts val="0"/>
              </a:spcAft>
              <a:buClrTx/>
              <a:buSzTx/>
              <a:buFontTx/>
              <a:buAutoNum type="arabicPeriod"/>
              <a:tabLst/>
              <a:defRPr/>
            </a:pPr>
            <a:endParaRPr kumimoji="0" lang="fr-FR" altLang="fr-FR" b="0" i="0" u="none" strike="noStrike" kern="1200" cap="none" spc="0" normalizeH="0" noProof="0" dirty="0">
              <a:ln>
                <a:noFill/>
              </a:ln>
              <a:solidFill>
                <a:srgbClr val="114175"/>
              </a:solidFill>
              <a:effectLst/>
              <a:uLnTx/>
              <a:uFillTx/>
              <a:latin typeface="+mj-lt"/>
              <a:ea typeface="Verdana" panose="020B0604030504040204" pitchFamily="34" charset="0"/>
              <a:cs typeface="Verdana" panose="020B0604030504040204" pitchFamily="34" charset="0"/>
            </a:endParaRPr>
          </a:p>
          <a:p>
            <a:pPr marL="457200" marR="0" lvl="0" indent="-457200" defTabSz="914400" rtl="0" eaLnBrk="1" fontAlgn="auto" latinLnBrk="0" hangingPunct="1">
              <a:lnSpc>
                <a:spcPct val="100000"/>
              </a:lnSpc>
              <a:spcBef>
                <a:spcPts val="0"/>
              </a:spcBef>
              <a:spcAft>
                <a:spcPts val="0"/>
              </a:spcAft>
              <a:buClrTx/>
              <a:buSzTx/>
              <a:buFontTx/>
              <a:buAutoNum type="arabicPeriod"/>
              <a:tabLst/>
              <a:defRPr/>
            </a:pPr>
            <a:endParaRPr kumimoji="0" lang="fr-FR" altLang="fr-FR" b="0" i="0" u="none" strike="noStrike" kern="1200" cap="none" spc="0" normalizeH="0" noProof="0" dirty="0">
              <a:ln>
                <a:noFill/>
              </a:ln>
              <a:solidFill>
                <a:srgbClr val="114175"/>
              </a:solidFill>
              <a:effectLst/>
              <a:uLnTx/>
              <a:uFillTx/>
              <a:latin typeface="+mj-lt"/>
              <a:ea typeface="Verdana" panose="020B0604030504040204" pitchFamily="34" charset="0"/>
              <a:cs typeface="Verdana" panose="020B0604030504040204" pitchFamily="34" charset="0"/>
            </a:endParaRPr>
          </a:p>
          <a:p>
            <a:pPr marL="457200" marR="0" lvl="0" indent="-457200" defTabSz="914400" rtl="0" eaLnBrk="1" fontAlgn="auto" latinLnBrk="0" hangingPunct="1">
              <a:lnSpc>
                <a:spcPct val="100000"/>
              </a:lnSpc>
              <a:spcBef>
                <a:spcPts val="0"/>
              </a:spcBef>
              <a:spcAft>
                <a:spcPts val="0"/>
              </a:spcAft>
              <a:buClrTx/>
              <a:buSzTx/>
              <a:buFontTx/>
              <a:buAutoNum type="arabicPeriod"/>
              <a:tabLst/>
              <a:defRPr/>
            </a:pPr>
            <a:endParaRPr lang="fr-FR" altLang="fr-FR" dirty="0">
              <a:solidFill>
                <a:srgbClr val="114175"/>
              </a:solidFill>
              <a:latin typeface="+mj-lt"/>
              <a:ea typeface="Verdana" panose="020B0604030504040204" pitchFamily="34" charset="0"/>
              <a:cs typeface="Verdana" panose="020B0604030504040204" pitchFamily="34" charset="0"/>
            </a:endParaRPr>
          </a:p>
          <a:p>
            <a:pPr marL="457200" marR="0" lvl="0" indent="-457200" defTabSz="914400" rtl="0" eaLnBrk="1" fontAlgn="auto" latinLnBrk="0" hangingPunct="1">
              <a:lnSpc>
                <a:spcPct val="100000"/>
              </a:lnSpc>
              <a:spcBef>
                <a:spcPts val="0"/>
              </a:spcBef>
              <a:spcAft>
                <a:spcPts val="0"/>
              </a:spcAft>
              <a:buClrTx/>
              <a:buSzTx/>
              <a:buFontTx/>
              <a:buAutoNum type="arabicPeriod"/>
              <a:tabLst/>
              <a:defRPr/>
            </a:pPr>
            <a:r>
              <a:rPr kumimoji="0" lang="fr-FR" altLang="fr-FR" b="0" i="0" u="none" strike="noStrike" kern="1200" cap="none" spc="0" normalizeH="0" noProof="0" dirty="0">
                <a:ln>
                  <a:noFill/>
                </a:ln>
                <a:solidFill>
                  <a:srgbClr val="114175"/>
                </a:solidFill>
                <a:effectLst/>
                <a:uLnTx/>
                <a:uFillTx/>
                <a:latin typeface="+mj-lt"/>
                <a:ea typeface="Verdana" panose="020B0604030504040204" pitchFamily="34" charset="0"/>
                <a:cs typeface="Verdana" panose="020B0604030504040204" pitchFamily="34" charset="0"/>
              </a:rPr>
              <a:t>S’occuper de la victime </a:t>
            </a:r>
            <a:endParaRPr kumimoji="0" lang="fr-FR" altLang="fr-FR" b="0" i="0" u="none" strike="noStrike" kern="1200" cap="none" spc="0" normalizeH="0" baseline="0" noProof="0" dirty="0">
              <a:ln>
                <a:noFill/>
              </a:ln>
              <a:solidFill>
                <a:srgbClr val="114175"/>
              </a:solidFill>
              <a:effectLst/>
              <a:uLnTx/>
              <a:uFillTx/>
              <a:latin typeface="+mj-lt"/>
              <a:ea typeface="Verdana" panose="020B0604030504040204" pitchFamily="34" charset="0"/>
              <a:cs typeface="Verdana" panose="020B0604030504040204" pitchFamily="34" charset="0"/>
            </a:endParaRPr>
          </a:p>
        </p:txBody>
      </p:sp>
      <p:pic>
        <p:nvPicPr>
          <p:cNvPr id="10" name="Image 9" descr="Une image contenant Appareils électroniques, câble, prise, Prise électrique&#10;&#10;Le contenu généré par l’IA peut être incorrect.">
            <a:extLst>
              <a:ext uri="{FF2B5EF4-FFF2-40B4-BE49-F238E27FC236}">
                <a16:creationId xmlns:a16="http://schemas.microsoft.com/office/drawing/2014/main" id="{DB50A7EC-3D1C-5444-9B05-89616EB446C1}"/>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3689628" y="3301425"/>
            <a:ext cx="1627632" cy="1131204"/>
          </a:xfrm>
          <a:prstGeom prst="rect">
            <a:avLst/>
          </a:prstGeom>
        </p:spPr>
      </p:pic>
      <p:sp>
        <p:nvSpPr>
          <p:cNvPr id="11" name="Sous-titre 5">
            <a:extLst>
              <a:ext uri="{FF2B5EF4-FFF2-40B4-BE49-F238E27FC236}">
                <a16:creationId xmlns:a16="http://schemas.microsoft.com/office/drawing/2014/main" id="{E59ACE7A-A94E-02C3-95A2-9A3DF23B71B9}"/>
              </a:ext>
            </a:extLst>
          </p:cNvPr>
          <p:cNvSpPr txBox="1">
            <a:spLocks/>
          </p:cNvSpPr>
          <p:nvPr/>
        </p:nvSpPr>
        <p:spPr>
          <a:xfrm>
            <a:off x="976504" y="5410981"/>
            <a:ext cx="4034190" cy="399496"/>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1800" b="1" kern="1200">
                <a:solidFill>
                  <a:srgbClr val="00529B"/>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r-FR" sz="2400" dirty="0">
                <a:solidFill>
                  <a:srgbClr val="C10435"/>
                </a:solidFill>
              </a:rPr>
              <a:t>Se protéger soi</a:t>
            </a:r>
          </a:p>
        </p:txBody>
      </p:sp>
      <p:sp>
        <p:nvSpPr>
          <p:cNvPr id="13" name="Sous-titre 4">
            <a:extLst>
              <a:ext uri="{FF2B5EF4-FFF2-40B4-BE49-F238E27FC236}">
                <a16:creationId xmlns:a16="http://schemas.microsoft.com/office/drawing/2014/main" id="{7F1C443F-B9EF-893A-D6B3-95629DFFCB25}"/>
              </a:ext>
            </a:extLst>
          </p:cNvPr>
          <p:cNvSpPr txBox="1">
            <a:spLocks/>
          </p:cNvSpPr>
          <p:nvPr/>
        </p:nvSpPr>
        <p:spPr>
          <a:xfrm>
            <a:off x="0" y="366178"/>
            <a:ext cx="1464722" cy="80567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1800" b="1" kern="1200">
                <a:solidFill>
                  <a:srgbClr val="00529B"/>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r-FR" dirty="0"/>
              <a:t>S02</a:t>
            </a:r>
          </a:p>
          <a:p>
            <a:r>
              <a:rPr lang="fr-FR" dirty="0"/>
              <a:t>Etude 1</a:t>
            </a:r>
          </a:p>
        </p:txBody>
      </p:sp>
    </p:spTree>
    <p:extLst>
      <p:ext uri="{BB962C8B-B14F-4D97-AF65-F5344CB8AC3E}">
        <p14:creationId xmlns:p14="http://schemas.microsoft.com/office/powerpoint/2010/main" val="3054295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D766315B-B9DF-CEAB-6566-9299BFE0BC8D}"/>
              </a:ext>
            </a:extLst>
          </p:cNvPr>
          <p:cNvSpPr>
            <a:spLocks noGrp="1"/>
          </p:cNvSpPr>
          <p:nvPr>
            <p:ph type="sldNum" sz="quarter" idx="4"/>
          </p:nvPr>
        </p:nvSpPr>
        <p:spPr/>
        <p:txBody>
          <a:bodyPr/>
          <a:lstStyle/>
          <a:p>
            <a:fld id="{E08ED9A5-DC0D-4841-8E77-55016E9FD6AD}" type="slidenum">
              <a:rPr lang="fr-FR" smtClean="0"/>
              <a:pPr/>
              <a:t>12</a:t>
            </a:fld>
            <a:endParaRPr lang="fr-FR" dirty="0"/>
          </a:p>
        </p:txBody>
      </p:sp>
      <p:sp>
        <p:nvSpPr>
          <p:cNvPr id="4" name="Sous-titre 5">
            <a:extLst>
              <a:ext uri="{FF2B5EF4-FFF2-40B4-BE49-F238E27FC236}">
                <a16:creationId xmlns:a16="http://schemas.microsoft.com/office/drawing/2014/main" id="{BB7AA36F-033E-CE5A-E9FE-9DEC5615E02B}"/>
              </a:ext>
            </a:extLst>
          </p:cNvPr>
          <p:cNvSpPr txBox="1">
            <a:spLocks/>
          </p:cNvSpPr>
          <p:nvPr/>
        </p:nvSpPr>
        <p:spPr>
          <a:xfrm>
            <a:off x="-101650" y="1620974"/>
            <a:ext cx="4034190" cy="399496"/>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1800" b="1" kern="1200">
                <a:solidFill>
                  <a:srgbClr val="00529B"/>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r-FR" sz="2400" dirty="0">
                <a:solidFill>
                  <a:srgbClr val="C10435"/>
                </a:solidFill>
              </a:rPr>
              <a:t>Mise en situation 2</a:t>
            </a:r>
          </a:p>
        </p:txBody>
      </p:sp>
      <p:sp>
        <p:nvSpPr>
          <p:cNvPr id="6" name="Espace réservé du contenu 6">
            <a:extLst>
              <a:ext uri="{FF2B5EF4-FFF2-40B4-BE49-F238E27FC236}">
                <a16:creationId xmlns:a16="http://schemas.microsoft.com/office/drawing/2014/main" id="{2ED69B58-EA37-4D07-F3B4-CB29E79AE871}"/>
              </a:ext>
            </a:extLst>
          </p:cNvPr>
          <p:cNvSpPr txBox="1">
            <a:spLocks/>
          </p:cNvSpPr>
          <p:nvPr/>
        </p:nvSpPr>
        <p:spPr>
          <a:xfrm>
            <a:off x="3441575" y="83380"/>
            <a:ext cx="6314983" cy="56559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fr-FR" b="1" u="sng" dirty="0"/>
              <a:t>Etude de cas</a:t>
            </a:r>
          </a:p>
        </p:txBody>
      </p:sp>
      <p:pic>
        <p:nvPicPr>
          <p:cNvPr id="5" name="Picture 2" descr="Bourgogne - Faits divers. Saône-et-Loire : elle percute un poteau, deux  communes privées d'électricité">
            <a:extLst>
              <a:ext uri="{FF2B5EF4-FFF2-40B4-BE49-F238E27FC236}">
                <a16:creationId xmlns:a16="http://schemas.microsoft.com/office/drawing/2014/main" id="{434D409E-A1F3-9386-DF4A-4E14FFB608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7842" y="648975"/>
            <a:ext cx="8278699" cy="620902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8" name="Sous-titre 4">
            <a:extLst>
              <a:ext uri="{FF2B5EF4-FFF2-40B4-BE49-F238E27FC236}">
                <a16:creationId xmlns:a16="http://schemas.microsoft.com/office/drawing/2014/main" id="{8599F5FF-B9D1-8F50-71AD-6FABE7F52AE4}"/>
              </a:ext>
            </a:extLst>
          </p:cNvPr>
          <p:cNvSpPr>
            <a:spLocks noGrp="1"/>
          </p:cNvSpPr>
          <p:nvPr>
            <p:ph type="subTitle" idx="1"/>
          </p:nvPr>
        </p:nvSpPr>
        <p:spPr>
          <a:xfrm>
            <a:off x="0" y="366178"/>
            <a:ext cx="1464722" cy="805675"/>
          </a:xfrm>
        </p:spPr>
        <p:txBody>
          <a:bodyPr/>
          <a:lstStyle/>
          <a:p>
            <a:r>
              <a:rPr lang="fr-FR" dirty="0"/>
              <a:t>S02</a:t>
            </a:r>
          </a:p>
          <a:p>
            <a:r>
              <a:rPr lang="fr-FR" dirty="0"/>
              <a:t>Etude 2</a:t>
            </a:r>
          </a:p>
        </p:txBody>
      </p:sp>
    </p:spTree>
    <p:extLst>
      <p:ext uri="{BB962C8B-B14F-4D97-AF65-F5344CB8AC3E}">
        <p14:creationId xmlns:p14="http://schemas.microsoft.com/office/powerpoint/2010/main" val="27480865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D766315B-B9DF-CEAB-6566-9299BFE0BC8D}"/>
              </a:ext>
            </a:extLst>
          </p:cNvPr>
          <p:cNvSpPr>
            <a:spLocks noGrp="1"/>
          </p:cNvSpPr>
          <p:nvPr>
            <p:ph type="sldNum" sz="quarter" idx="4"/>
          </p:nvPr>
        </p:nvSpPr>
        <p:spPr/>
        <p:txBody>
          <a:bodyPr/>
          <a:lstStyle/>
          <a:p>
            <a:fld id="{E08ED9A5-DC0D-4841-8E77-55016E9FD6AD}" type="slidenum">
              <a:rPr lang="fr-FR" smtClean="0"/>
              <a:pPr/>
              <a:t>13</a:t>
            </a:fld>
            <a:endParaRPr lang="fr-FR" dirty="0"/>
          </a:p>
        </p:txBody>
      </p:sp>
      <p:sp>
        <p:nvSpPr>
          <p:cNvPr id="4" name="Sous-titre 5">
            <a:extLst>
              <a:ext uri="{FF2B5EF4-FFF2-40B4-BE49-F238E27FC236}">
                <a16:creationId xmlns:a16="http://schemas.microsoft.com/office/drawing/2014/main" id="{BB7AA36F-033E-CE5A-E9FE-9DEC5615E02B}"/>
              </a:ext>
            </a:extLst>
          </p:cNvPr>
          <p:cNvSpPr txBox="1">
            <a:spLocks/>
          </p:cNvSpPr>
          <p:nvPr/>
        </p:nvSpPr>
        <p:spPr>
          <a:xfrm>
            <a:off x="-101650" y="1620974"/>
            <a:ext cx="4034190" cy="399496"/>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1800" b="1" kern="1200">
                <a:solidFill>
                  <a:srgbClr val="00529B"/>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r-FR" sz="2400" dirty="0">
                <a:solidFill>
                  <a:srgbClr val="C10435"/>
                </a:solidFill>
              </a:rPr>
              <a:t>Mise en situation 2</a:t>
            </a:r>
          </a:p>
        </p:txBody>
      </p:sp>
      <p:sp>
        <p:nvSpPr>
          <p:cNvPr id="6" name="Espace réservé du contenu 6">
            <a:extLst>
              <a:ext uri="{FF2B5EF4-FFF2-40B4-BE49-F238E27FC236}">
                <a16:creationId xmlns:a16="http://schemas.microsoft.com/office/drawing/2014/main" id="{2ED69B58-EA37-4D07-F3B4-CB29E79AE871}"/>
              </a:ext>
            </a:extLst>
          </p:cNvPr>
          <p:cNvSpPr txBox="1">
            <a:spLocks/>
          </p:cNvSpPr>
          <p:nvPr/>
        </p:nvSpPr>
        <p:spPr>
          <a:xfrm>
            <a:off x="3441575" y="83380"/>
            <a:ext cx="6314983" cy="56559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fr-FR" b="1" u="sng" dirty="0"/>
              <a:t>Etude de cas</a:t>
            </a:r>
          </a:p>
        </p:txBody>
      </p:sp>
      <p:pic>
        <p:nvPicPr>
          <p:cNvPr id="5" name="Picture 2" descr="Bourgogne - Faits divers. Saône-et-Loire : elle percute un poteau, deux  communes privées d'électricité">
            <a:extLst>
              <a:ext uri="{FF2B5EF4-FFF2-40B4-BE49-F238E27FC236}">
                <a16:creationId xmlns:a16="http://schemas.microsoft.com/office/drawing/2014/main" id="{434D409E-A1F3-9386-DF4A-4E14FFB608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91172" y="2020470"/>
            <a:ext cx="4986527" cy="373989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7" name="Image 6" descr="Une image contenant plein air, arbre, route, Véhicule terrestre&#10;&#10;Le contenu généré par l’IA peut être incorrect.">
            <a:extLst>
              <a:ext uri="{FF2B5EF4-FFF2-40B4-BE49-F238E27FC236}">
                <a16:creationId xmlns:a16="http://schemas.microsoft.com/office/drawing/2014/main" id="{D7B62585-D35B-FEDD-6AFC-9D82E27DB6E2}"/>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l="21505" t="14001"/>
          <a:stretch/>
        </p:blipFill>
        <p:spPr>
          <a:xfrm>
            <a:off x="3299653" y="1940984"/>
            <a:ext cx="2019680" cy="1464631"/>
          </a:xfrm>
          <a:prstGeom prst="rect">
            <a:avLst/>
          </a:prstGeom>
        </p:spPr>
      </p:pic>
      <p:sp>
        <p:nvSpPr>
          <p:cNvPr id="8" name="ZoneTexte 2">
            <a:extLst>
              <a:ext uri="{FF2B5EF4-FFF2-40B4-BE49-F238E27FC236}">
                <a16:creationId xmlns:a16="http://schemas.microsoft.com/office/drawing/2014/main" id="{BC52C2A7-CBDF-D290-AA9D-60AC15D1B2CE}"/>
              </a:ext>
            </a:extLst>
          </p:cNvPr>
          <p:cNvSpPr txBox="1">
            <a:spLocks noChangeArrowheads="1"/>
          </p:cNvSpPr>
          <p:nvPr/>
        </p:nvSpPr>
        <p:spPr bwMode="auto">
          <a:xfrm>
            <a:off x="732361" y="2362133"/>
            <a:ext cx="4972018"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marL="457200" marR="0" lvl="0" indent="-457200" defTabSz="914400" rtl="0" eaLnBrk="1" fontAlgn="auto" latinLnBrk="0" hangingPunct="1">
              <a:lnSpc>
                <a:spcPct val="100000"/>
              </a:lnSpc>
              <a:spcBef>
                <a:spcPts val="0"/>
              </a:spcBef>
              <a:spcAft>
                <a:spcPts val="0"/>
              </a:spcAft>
              <a:buClrTx/>
              <a:buSzTx/>
              <a:buFontTx/>
              <a:buAutoNum type="arabicPeriod"/>
              <a:tabLst/>
              <a:defRPr/>
            </a:pPr>
            <a:r>
              <a:rPr kumimoji="0" lang="fr-FR" altLang="fr-FR" b="0" i="0" u="none" strike="noStrike" kern="1200" cap="none" spc="0" normalizeH="0" baseline="0" noProof="0" dirty="0">
                <a:ln>
                  <a:noFill/>
                </a:ln>
                <a:solidFill>
                  <a:srgbClr val="114175"/>
                </a:solidFill>
                <a:effectLst/>
                <a:uLnTx/>
                <a:uFillTx/>
                <a:latin typeface="+mj-lt"/>
                <a:ea typeface="Verdana" panose="020B0604030504040204" pitchFamily="34" charset="0"/>
                <a:cs typeface="Verdana" panose="020B0604030504040204" pitchFamily="34" charset="0"/>
              </a:rPr>
              <a:t>Baliser la zone</a:t>
            </a:r>
          </a:p>
          <a:p>
            <a:pPr marL="457200" marR="0" lvl="0" indent="-457200" defTabSz="914400" rtl="0" eaLnBrk="1" fontAlgn="auto" latinLnBrk="0" hangingPunct="1">
              <a:lnSpc>
                <a:spcPct val="100000"/>
              </a:lnSpc>
              <a:spcBef>
                <a:spcPts val="0"/>
              </a:spcBef>
              <a:spcAft>
                <a:spcPts val="0"/>
              </a:spcAft>
              <a:buClrTx/>
              <a:buSzTx/>
              <a:buFontTx/>
              <a:buAutoNum type="arabicPeriod"/>
              <a:tabLst/>
              <a:defRPr/>
            </a:pPr>
            <a:endParaRPr kumimoji="0" lang="fr-FR" altLang="fr-FR" b="0" i="0" u="none" strike="noStrike" kern="1200" cap="none" spc="0" normalizeH="0" baseline="0" noProof="0" dirty="0">
              <a:ln>
                <a:noFill/>
              </a:ln>
              <a:solidFill>
                <a:srgbClr val="114175"/>
              </a:solidFill>
              <a:effectLst/>
              <a:uLnTx/>
              <a:uFillTx/>
              <a:latin typeface="+mj-lt"/>
              <a:ea typeface="Verdana" panose="020B0604030504040204" pitchFamily="34" charset="0"/>
              <a:cs typeface="Verdana" panose="020B0604030504040204" pitchFamily="34" charset="0"/>
            </a:endParaRPr>
          </a:p>
          <a:p>
            <a:pPr marL="457200" marR="0" lvl="0" indent="-457200" defTabSz="914400" rtl="0" eaLnBrk="1" fontAlgn="auto" latinLnBrk="0" hangingPunct="1">
              <a:lnSpc>
                <a:spcPct val="100000"/>
              </a:lnSpc>
              <a:spcBef>
                <a:spcPts val="0"/>
              </a:spcBef>
              <a:spcAft>
                <a:spcPts val="0"/>
              </a:spcAft>
              <a:buClrTx/>
              <a:buSzTx/>
              <a:buFontTx/>
              <a:buAutoNum type="arabicPeriod"/>
              <a:tabLst/>
              <a:defRPr/>
            </a:pPr>
            <a:endParaRPr kumimoji="0" lang="fr-FR" altLang="fr-FR" b="0" i="0" u="none" strike="noStrike" kern="1200" cap="none" spc="0" normalizeH="0" baseline="0" noProof="0" dirty="0">
              <a:ln>
                <a:noFill/>
              </a:ln>
              <a:solidFill>
                <a:srgbClr val="114175"/>
              </a:solidFill>
              <a:effectLst/>
              <a:uLnTx/>
              <a:uFillTx/>
              <a:latin typeface="+mj-lt"/>
              <a:ea typeface="Verdana" panose="020B0604030504040204" pitchFamily="34" charset="0"/>
              <a:cs typeface="Verdana" panose="020B0604030504040204" pitchFamily="34" charset="0"/>
            </a:endParaRPr>
          </a:p>
          <a:p>
            <a:pPr marL="457200" marR="0" lvl="0" indent="-457200" defTabSz="914400" rtl="0" eaLnBrk="1" fontAlgn="auto" latinLnBrk="0" hangingPunct="1">
              <a:lnSpc>
                <a:spcPct val="100000"/>
              </a:lnSpc>
              <a:spcBef>
                <a:spcPts val="0"/>
              </a:spcBef>
              <a:spcAft>
                <a:spcPts val="0"/>
              </a:spcAft>
              <a:buClrTx/>
              <a:buSzTx/>
              <a:buFontTx/>
              <a:buAutoNum type="arabicPeriod"/>
              <a:tabLst/>
              <a:defRPr/>
            </a:pPr>
            <a:endParaRPr lang="fr-FR" altLang="fr-FR" dirty="0">
              <a:solidFill>
                <a:srgbClr val="114175"/>
              </a:solidFill>
              <a:latin typeface="+mj-lt"/>
              <a:ea typeface="Verdana" panose="020B0604030504040204" pitchFamily="34" charset="0"/>
              <a:cs typeface="Verdana" panose="020B0604030504040204" pitchFamily="34" charset="0"/>
            </a:endParaRPr>
          </a:p>
          <a:p>
            <a:pPr marL="457200" marR="0" lvl="0" indent="-457200" defTabSz="914400" rtl="0" eaLnBrk="1" fontAlgn="auto" latinLnBrk="0" hangingPunct="1">
              <a:lnSpc>
                <a:spcPct val="100000"/>
              </a:lnSpc>
              <a:spcBef>
                <a:spcPts val="0"/>
              </a:spcBef>
              <a:spcAft>
                <a:spcPts val="0"/>
              </a:spcAft>
              <a:buClrTx/>
              <a:buSzTx/>
              <a:buFontTx/>
              <a:buAutoNum type="arabicPeriod"/>
              <a:tabLst/>
              <a:defRPr/>
            </a:pPr>
            <a:r>
              <a:rPr lang="fr-FR" altLang="fr-FR" dirty="0">
                <a:solidFill>
                  <a:srgbClr val="114175"/>
                </a:solidFill>
                <a:latin typeface="+mj-lt"/>
                <a:ea typeface="Verdana" panose="020B0604030504040204" pitchFamily="34" charset="0"/>
                <a:cs typeface="Verdana" panose="020B0604030504040204" pitchFamily="34" charset="0"/>
              </a:rPr>
              <a:t>Eloigner les personnes présentes et prévenir du danger</a:t>
            </a:r>
          </a:p>
          <a:p>
            <a:pPr marL="457200" marR="0" lvl="0" indent="-457200" defTabSz="914400" rtl="0" eaLnBrk="1" fontAlgn="auto" latinLnBrk="0" hangingPunct="1">
              <a:lnSpc>
                <a:spcPct val="100000"/>
              </a:lnSpc>
              <a:spcBef>
                <a:spcPts val="0"/>
              </a:spcBef>
              <a:spcAft>
                <a:spcPts val="0"/>
              </a:spcAft>
              <a:buClrTx/>
              <a:buSzTx/>
              <a:buFontTx/>
              <a:buAutoNum type="arabicPeriod"/>
              <a:tabLst/>
              <a:defRPr/>
            </a:pPr>
            <a:endParaRPr kumimoji="0" lang="fr-FR" altLang="fr-FR" b="0" i="0" u="none" strike="noStrike" kern="1200" cap="none" spc="0" normalizeH="0" noProof="0" dirty="0">
              <a:ln>
                <a:noFill/>
              </a:ln>
              <a:solidFill>
                <a:srgbClr val="114175"/>
              </a:solidFill>
              <a:effectLst/>
              <a:uLnTx/>
              <a:uFillTx/>
              <a:latin typeface="+mj-lt"/>
              <a:ea typeface="Verdana" panose="020B0604030504040204" pitchFamily="34" charset="0"/>
              <a:cs typeface="Verdana" panose="020B0604030504040204" pitchFamily="34" charset="0"/>
            </a:endParaRPr>
          </a:p>
          <a:p>
            <a:pPr marL="457200" marR="0" lvl="0" indent="-457200" defTabSz="914400" rtl="0" eaLnBrk="1" fontAlgn="auto" latinLnBrk="0" hangingPunct="1">
              <a:lnSpc>
                <a:spcPct val="100000"/>
              </a:lnSpc>
              <a:spcBef>
                <a:spcPts val="0"/>
              </a:spcBef>
              <a:spcAft>
                <a:spcPts val="0"/>
              </a:spcAft>
              <a:buClrTx/>
              <a:buSzTx/>
              <a:buFontTx/>
              <a:buAutoNum type="arabicPeriod"/>
              <a:tabLst/>
              <a:defRPr/>
            </a:pPr>
            <a:endParaRPr lang="fr-FR" altLang="fr-FR" dirty="0">
              <a:solidFill>
                <a:srgbClr val="114175"/>
              </a:solidFill>
              <a:latin typeface="+mj-lt"/>
              <a:ea typeface="Verdana" panose="020B0604030504040204" pitchFamily="34" charset="0"/>
              <a:cs typeface="Verdana" panose="020B0604030504040204" pitchFamily="34" charset="0"/>
            </a:endParaRPr>
          </a:p>
          <a:p>
            <a:pPr marL="457200" marR="0" lvl="0" indent="-457200" defTabSz="914400" rtl="0" eaLnBrk="1" fontAlgn="auto" latinLnBrk="0" hangingPunct="1">
              <a:lnSpc>
                <a:spcPct val="100000"/>
              </a:lnSpc>
              <a:spcBef>
                <a:spcPts val="0"/>
              </a:spcBef>
              <a:spcAft>
                <a:spcPts val="0"/>
              </a:spcAft>
              <a:buClrTx/>
              <a:buSzTx/>
              <a:buFontTx/>
              <a:buAutoNum type="arabicPeriod"/>
              <a:tabLst/>
              <a:defRPr/>
            </a:pPr>
            <a:r>
              <a:rPr kumimoji="0" lang="fr-FR" altLang="fr-FR" b="0" i="0" u="none" strike="noStrike" kern="1200" cap="none" spc="0" normalizeH="0" noProof="0" dirty="0">
                <a:ln>
                  <a:noFill/>
                </a:ln>
                <a:solidFill>
                  <a:srgbClr val="114175"/>
                </a:solidFill>
                <a:effectLst/>
                <a:uLnTx/>
                <a:uFillTx/>
                <a:latin typeface="+mj-lt"/>
                <a:ea typeface="Verdana" panose="020B0604030504040204" pitchFamily="34" charset="0"/>
                <a:cs typeface="Verdana" panose="020B0604030504040204" pitchFamily="34" charset="0"/>
              </a:rPr>
              <a:t>Alerter</a:t>
            </a:r>
            <a:endParaRPr kumimoji="0" lang="fr-FR" altLang="fr-FR" b="0" i="0" u="none" strike="noStrike" kern="1200" cap="none" spc="0" normalizeH="0" baseline="0" noProof="0" dirty="0">
              <a:ln>
                <a:noFill/>
              </a:ln>
              <a:solidFill>
                <a:srgbClr val="114175"/>
              </a:solidFill>
              <a:effectLst/>
              <a:uLnTx/>
              <a:uFillTx/>
              <a:latin typeface="+mj-lt"/>
              <a:ea typeface="Verdana" panose="020B0604030504040204" pitchFamily="34" charset="0"/>
              <a:cs typeface="Verdana" panose="020B0604030504040204" pitchFamily="34" charset="0"/>
            </a:endParaRPr>
          </a:p>
        </p:txBody>
      </p:sp>
      <p:pic>
        <p:nvPicPr>
          <p:cNvPr id="10" name="Image 9" descr="Une image contenant habits, Vêtements à haute visibilité, veste, gilet de sauvetage&#10;&#10;Le contenu généré par l’IA peut être incorrect.">
            <a:extLst>
              <a:ext uri="{FF2B5EF4-FFF2-40B4-BE49-F238E27FC236}">
                <a16:creationId xmlns:a16="http://schemas.microsoft.com/office/drawing/2014/main" id="{BEF0528B-BE19-3230-BA38-1C6305D6ADE3}"/>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5401056" y="1940984"/>
            <a:ext cx="1389888" cy="1389888"/>
          </a:xfrm>
          <a:prstGeom prst="rect">
            <a:avLst/>
          </a:prstGeom>
        </p:spPr>
      </p:pic>
      <p:sp>
        <p:nvSpPr>
          <p:cNvPr id="11" name="Sous-titre 5">
            <a:extLst>
              <a:ext uri="{FF2B5EF4-FFF2-40B4-BE49-F238E27FC236}">
                <a16:creationId xmlns:a16="http://schemas.microsoft.com/office/drawing/2014/main" id="{E5EF9CB6-B3E8-8C8C-81F1-061806073F46}"/>
              </a:ext>
            </a:extLst>
          </p:cNvPr>
          <p:cNvSpPr txBox="1">
            <a:spLocks/>
          </p:cNvSpPr>
          <p:nvPr/>
        </p:nvSpPr>
        <p:spPr>
          <a:xfrm>
            <a:off x="1066639" y="5560618"/>
            <a:ext cx="4034190" cy="399496"/>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1800" b="1" kern="1200">
                <a:solidFill>
                  <a:srgbClr val="00529B"/>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r-FR" sz="2400" dirty="0">
                <a:solidFill>
                  <a:srgbClr val="C10435"/>
                </a:solidFill>
              </a:rPr>
              <a:t>Protéger les autres</a:t>
            </a:r>
          </a:p>
        </p:txBody>
      </p:sp>
      <p:sp>
        <p:nvSpPr>
          <p:cNvPr id="13" name="Sous-titre 4">
            <a:extLst>
              <a:ext uri="{FF2B5EF4-FFF2-40B4-BE49-F238E27FC236}">
                <a16:creationId xmlns:a16="http://schemas.microsoft.com/office/drawing/2014/main" id="{30AD34B8-ADA3-4A59-0730-2AD624CB10B3}"/>
              </a:ext>
            </a:extLst>
          </p:cNvPr>
          <p:cNvSpPr>
            <a:spLocks noGrp="1"/>
          </p:cNvSpPr>
          <p:nvPr>
            <p:ph type="subTitle" idx="1"/>
          </p:nvPr>
        </p:nvSpPr>
        <p:spPr>
          <a:xfrm>
            <a:off x="0" y="366178"/>
            <a:ext cx="1464722" cy="805675"/>
          </a:xfrm>
        </p:spPr>
        <p:txBody>
          <a:bodyPr/>
          <a:lstStyle/>
          <a:p>
            <a:r>
              <a:rPr lang="fr-FR" dirty="0"/>
              <a:t>S02</a:t>
            </a:r>
          </a:p>
          <a:p>
            <a:r>
              <a:rPr lang="fr-FR" dirty="0"/>
              <a:t>Etude 2</a:t>
            </a:r>
          </a:p>
        </p:txBody>
      </p:sp>
    </p:spTree>
    <p:extLst>
      <p:ext uri="{BB962C8B-B14F-4D97-AF65-F5344CB8AC3E}">
        <p14:creationId xmlns:p14="http://schemas.microsoft.com/office/powerpoint/2010/main" val="1461576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D766315B-B9DF-CEAB-6566-9299BFE0BC8D}"/>
              </a:ext>
            </a:extLst>
          </p:cNvPr>
          <p:cNvSpPr>
            <a:spLocks noGrp="1"/>
          </p:cNvSpPr>
          <p:nvPr>
            <p:ph type="sldNum" sz="quarter" idx="4"/>
          </p:nvPr>
        </p:nvSpPr>
        <p:spPr/>
        <p:txBody>
          <a:bodyPr/>
          <a:lstStyle/>
          <a:p>
            <a:fld id="{E08ED9A5-DC0D-4841-8E77-55016E9FD6AD}" type="slidenum">
              <a:rPr lang="fr-FR" smtClean="0"/>
              <a:pPr/>
              <a:t>14</a:t>
            </a:fld>
            <a:endParaRPr lang="fr-FR" dirty="0"/>
          </a:p>
        </p:txBody>
      </p:sp>
      <p:sp>
        <p:nvSpPr>
          <p:cNvPr id="4" name="Sous-titre 5">
            <a:extLst>
              <a:ext uri="{FF2B5EF4-FFF2-40B4-BE49-F238E27FC236}">
                <a16:creationId xmlns:a16="http://schemas.microsoft.com/office/drawing/2014/main" id="{BB7AA36F-033E-CE5A-E9FE-9DEC5615E02B}"/>
              </a:ext>
            </a:extLst>
          </p:cNvPr>
          <p:cNvSpPr txBox="1">
            <a:spLocks/>
          </p:cNvSpPr>
          <p:nvPr/>
        </p:nvSpPr>
        <p:spPr>
          <a:xfrm>
            <a:off x="100584" y="1588198"/>
            <a:ext cx="3062796" cy="399496"/>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1800" b="1" kern="1200">
                <a:solidFill>
                  <a:srgbClr val="00529B"/>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r-FR" sz="2400" dirty="0">
                <a:solidFill>
                  <a:srgbClr val="C10435"/>
                </a:solidFill>
              </a:rPr>
              <a:t>Mise en situation 3</a:t>
            </a:r>
          </a:p>
        </p:txBody>
      </p:sp>
      <p:sp>
        <p:nvSpPr>
          <p:cNvPr id="6" name="Espace réservé du contenu 6">
            <a:extLst>
              <a:ext uri="{FF2B5EF4-FFF2-40B4-BE49-F238E27FC236}">
                <a16:creationId xmlns:a16="http://schemas.microsoft.com/office/drawing/2014/main" id="{2ED69B58-EA37-4D07-F3B4-CB29E79AE871}"/>
              </a:ext>
            </a:extLst>
          </p:cNvPr>
          <p:cNvSpPr txBox="1">
            <a:spLocks/>
          </p:cNvSpPr>
          <p:nvPr/>
        </p:nvSpPr>
        <p:spPr>
          <a:xfrm>
            <a:off x="3441575" y="83380"/>
            <a:ext cx="6314983" cy="56559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fr-FR" b="1" u="sng" dirty="0"/>
              <a:t>Etude de cas</a:t>
            </a:r>
          </a:p>
        </p:txBody>
      </p:sp>
      <p:sp>
        <p:nvSpPr>
          <p:cNvPr id="12" name="Sous-titre 4">
            <a:extLst>
              <a:ext uri="{FF2B5EF4-FFF2-40B4-BE49-F238E27FC236}">
                <a16:creationId xmlns:a16="http://schemas.microsoft.com/office/drawing/2014/main" id="{7210077E-CEF6-67D8-1A3D-2D6C6B90C299}"/>
              </a:ext>
            </a:extLst>
          </p:cNvPr>
          <p:cNvSpPr>
            <a:spLocks noGrp="1"/>
          </p:cNvSpPr>
          <p:nvPr>
            <p:ph type="subTitle" idx="1"/>
          </p:nvPr>
        </p:nvSpPr>
        <p:spPr>
          <a:xfrm>
            <a:off x="0" y="366178"/>
            <a:ext cx="1464722" cy="805675"/>
          </a:xfrm>
        </p:spPr>
        <p:txBody>
          <a:bodyPr/>
          <a:lstStyle/>
          <a:p>
            <a:r>
              <a:rPr lang="fr-FR" dirty="0"/>
              <a:t>S02</a:t>
            </a:r>
          </a:p>
          <a:p>
            <a:r>
              <a:rPr lang="fr-FR" dirty="0"/>
              <a:t>Etude 3</a:t>
            </a:r>
          </a:p>
        </p:txBody>
      </p:sp>
      <p:pic>
        <p:nvPicPr>
          <p:cNvPr id="2" name="Image 6" descr="Accident 3.JPG">
            <a:extLst>
              <a:ext uri="{FF2B5EF4-FFF2-40B4-BE49-F238E27FC236}">
                <a16:creationId xmlns:a16="http://schemas.microsoft.com/office/drawing/2014/main" id="{5AC0A9D5-1F6E-9611-F1A9-B75A860429FF}"/>
              </a:ext>
            </a:extLst>
          </p:cNvPr>
          <p:cNvPicPr>
            <a:picLocks noChangeAspect="1"/>
          </p:cNvPicPr>
          <p:nvPr/>
        </p:nvPicPr>
        <p:blipFill>
          <a:blip r:embed="rId3" cstate="print">
            <a:extLst>
              <a:ext uri="{BEBA8EAE-BF5A-486C-A8C5-ECC9F3942E4B}">
                <a14:imgProps xmlns:a14="http://schemas.microsoft.com/office/drawing/2010/main">
                  <a14:imgLayer r:embed="rId4">
                    <a14:imgEffect>
                      <a14:sharpenSoften amount="25000"/>
                    </a14:imgEffect>
                    <a14:imgEffect>
                      <a14:brightnessContrast contrast="-46000"/>
                    </a14:imgEffect>
                  </a14:imgLayer>
                </a14:imgProps>
              </a:ext>
            </a:extLst>
          </a:blip>
          <a:stretch>
            <a:fillRect/>
          </a:stretch>
        </p:blipFill>
        <p:spPr>
          <a:xfrm>
            <a:off x="3061866" y="1464816"/>
            <a:ext cx="8884560" cy="5393184"/>
          </a:xfrm>
          <a:prstGeom prst="rect">
            <a:avLst/>
          </a:prstGeom>
          <a:ln>
            <a:noFill/>
          </a:ln>
          <a:effectLst>
            <a:softEdge rad="112500"/>
          </a:effectLst>
        </p:spPr>
      </p:pic>
    </p:spTree>
    <p:extLst>
      <p:ext uri="{BB962C8B-B14F-4D97-AF65-F5344CB8AC3E}">
        <p14:creationId xmlns:p14="http://schemas.microsoft.com/office/powerpoint/2010/main" val="41185591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D766315B-B9DF-CEAB-6566-9299BFE0BC8D}"/>
              </a:ext>
            </a:extLst>
          </p:cNvPr>
          <p:cNvSpPr>
            <a:spLocks noGrp="1"/>
          </p:cNvSpPr>
          <p:nvPr>
            <p:ph type="sldNum" sz="quarter" idx="4"/>
          </p:nvPr>
        </p:nvSpPr>
        <p:spPr/>
        <p:txBody>
          <a:bodyPr/>
          <a:lstStyle/>
          <a:p>
            <a:fld id="{E08ED9A5-DC0D-4841-8E77-55016E9FD6AD}" type="slidenum">
              <a:rPr lang="fr-FR" smtClean="0"/>
              <a:pPr/>
              <a:t>15</a:t>
            </a:fld>
            <a:endParaRPr lang="fr-FR" dirty="0"/>
          </a:p>
        </p:txBody>
      </p:sp>
      <p:sp>
        <p:nvSpPr>
          <p:cNvPr id="6" name="Espace réservé du contenu 6">
            <a:extLst>
              <a:ext uri="{FF2B5EF4-FFF2-40B4-BE49-F238E27FC236}">
                <a16:creationId xmlns:a16="http://schemas.microsoft.com/office/drawing/2014/main" id="{2ED69B58-EA37-4D07-F3B4-CB29E79AE871}"/>
              </a:ext>
            </a:extLst>
          </p:cNvPr>
          <p:cNvSpPr txBox="1">
            <a:spLocks/>
          </p:cNvSpPr>
          <p:nvPr/>
        </p:nvSpPr>
        <p:spPr>
          <a:xfrm>
            <a:off x="3441575" y="83380"/>
            <a:ext cx="6314983" cy="56559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fr-FR" b="1" u="sng" dirty="0"/>
              <a:t>Etude de cas</a:t>
            </a:r>
          </a:p>
        </p:txBody>
      </p:sp>
      <p:pic>
        <p:nvPicPr>
          <p:cNvPr id="2" name="Image 6" descr="Accident 3.JPG">
            <a:extLst>
              <a:ext uri="{FF2B5EF4-FFF2-40B4-BE49-F238E27FC236}">
                <a16:creationId xmlns:a16="http://schemas.microsoft.com/office/drawing/2014/main" id="{5AC0A9D5-1F6E-9611-F1A9-B75A860429FF}"/>
              </a:ext>
            </a:extLst>
          </p:cNvPr>
          <p:cNvPicPr>
            <a:picLocks noChangeAspect="1"/>
          </p:cNvPicPr>
          <p:nvPr/>
        </p:nvPicPr>
        <p:blipFill>
          <a:blip r:embed="rId3" cstate="print">
            <a:extLst>
              <a:ext uri="{BEBA8EAE-BF5A-486C-A8C5-ECC9F3942E4B}">
                <a14:imgProps xmlns:a14="http://schemas.microsoft.com/office/drawing/2010/main">
                  <a14:imgLayer r:embed="rId4">
                    <a14:imgEffect>
                      <a14:sharpenSoften amount="25000"/>
                    </a14:imgEffect>
                    <a14:imgEffect>
                      <a14:brightnessContrast contrast="-46000"/>
                    </a14:imgEffect>
                  </a14:imgLayer>
                </a14:imgProps>
              </a:ext>
            </a:extLst>
          </a:blip>
          <a:stretch>
            <a:fillRect/>
          </a:stretch>
        </p:blipFill>
        <p:spPr>
          <a:xfrm>
            <a:off x="6867144" y="2290634"/>
            <a:ext cx="5324856" cy="3232341"/>
          </a:xfrm>
          <a:prstGeom prst="rect">
            <a:avLst/>
          </a:prstGeom>
          <a:ln>
            <a:noFill/>
          </a:ln>
          <a:effectLst>
            <a:softEdge rad="112500"/>
          </a:effectLst>
        </p:spPr>
      </p:pic>
      <p:sp>
        <p:nvSpPr>
          <p:cNvPr id="5" name="Sous-titre 5">
            <a:extLst>
              <a:ext uri="{FF2B5EF4-FFF2-40B4-BE49-F238E27FC236}">
                <a16:creationId xmlns:a16="http://schemas.microsoft.com/office/drawing/2014/main" id="{04A5F260-717C-3D68-371D-DCA66B3BA898}"/>
              </a:ext>
            </a:extLst>
          </p:cNvPr>
          <p:cNvSpPr txBox="1">
            <a:spLocks/>
          </p:cNvSpPr>
          <p:nvPr/>
        </p:nvSpPr>
        <p:spPr>
          <a:xfrm>
            <a:off x="100584" y="1588198"/>
            <a:ext cx="3062796" cy="399496"/>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1800" b="1" kern="1200">
                <a:solidFill>
                  <a:srgbClr val="00529B"/>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r-FR" sz="2400" dirty="0">
                <a:solidFill>
                  <a:srgbClr val="C10435"/>
                </a:solidFill>
              </a:rPr>
              <a:t>Mise en situation 3</a:t>
            </a:r>
          </a:p>
        </p:txBody>
      </p:sp>
      <p:sp>
        <p:nvSpPr>
          <p:cNvPr id="7" name="ZoneTexte 2">
            <a:extLst>
              <a:ext uri="{FF2B5EF4-FFF2-40B4-BE49-F238E27FC236}">
                <a16:creationId xmlns:a16="http://schemas.microsoft.com/office/drawing/2014/main" id="{C1092F60-C7FC-0042-DAB6-9966705EABCC}"/>
              </a:ext>
            </a:extLst>
          </p:cNvPr>
          <p:cNvSpPr txBox="1">
            <a:spLocks noChangeArrowheads="1"/>
          </p:cNvSpPr>
          <p:nvPr/>
        </p:nvSpPr>
        <p:spPr bwMode="auto">
          <a:xfrm>
            <a:off x="732361" y="2215829"/>
            <a:ext cx="4972018"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marL="457200" marR="0" lvl="0" indent="-457200" defTabSz="914400" rtl="0" eaLnBrk="1" fontAlgn="auto" latinLnBrk="0" hangingPunct="1">
              <a:lnSpc>
                <a:spcPct val="100000"/>
              </a:lnSpc>
              <a:spcBef>
                <a:spcPts val="0"/>
              </a:spcBef>
              <a:spcAft>
                <a:spcPts val="0"/>
              </a:spcAft>
              <a:buClrTx/>
              <a:buSzTx/>
              <a:buFontTx/>
              <a:buAutoNum type="arabicPeriod"/>
              <a:tabLst/>
              <a:defRPr/>
            </a:pPr>
            <a:r>
              <a:rPr kumimoji="0" lang="fr-FR" altLang="fr-FR" b="0" i="0" u="none" strike="noStrike" kern="1200" cap="none" spc="0" normalizeH="0" baseline="0" noProof="0" dirty="0">
                <a:ln>
                  <a:noFill/>
                </a:ln>
                <a:solidFill>
                  <a:srgbClr val="114175"/>
                </a:solidFill>
                <a:effectLst/>
                <a:uLnTx/>
                <a:uFillTx/>
                <a:latin typeface="+mj-lt"/>
                <a:ea typeface="Verdana" panose="020B0604030504040204" pitchFamily="34" charset="0"/>
                <a:cs typeface="Verdana" panose="020B0604030504040204" pitchFamily="34" charset="0"/>
              </a:rPr>
              <a:t>Est-ce que je suis</a:t>
            </a:r>
            <a:r>
              <a:rPr kumimoji="0" lang="fr-FR" altLang="fr-FR" b="0" i="0" u="none" strike="noStrike" kern="1200" cap="none" spc="0" normalizeH="0" noProof="0" dirty="0">
                <a:ln>
                  <a:noFill/>
                </a:ln>
                <a:solidFill>
                  <a:srgbClr val="114175"/>
                </a:solidFill>
                <a:effectLst/>
                <a:uLnTx/>
                <a:uFillTx/>
                <a:latin typeface="+mj-lt"/>
                <a:ea typeface="Verdana" panose="020B0604030504040204" pitchFamily="34" charset="0"/>
                <a:cs typeface="Verdana" panose="020B0604030504040204" pitchFamily="34" charset="0"/>
              </a:rPr>
              <a:t> en capacité pour intervenir ?</a:t>
            </a:r>
            <a:endParaRPr lang="fr-FR" altLang="fr-FR" dirty="0">
              <a:solidFill>
                <a:srgbClr val="114175"/>
              </a:solidFill>
              <a:latin typeface="+mj-lt"/>
              <a:ea typeface="Verdana" panose="020B0604030504040204" pitchFamily="34" charset="0"/>
              <a:cs typeface="Verdana" panose="020B0604030504040204" pitchFamily="34" charset="0"/>
            </a:endParaRPr>
          </a:p>
          <a:p>
            <a:pPr marL="457200" marR="0" lvl="0" indent="-457200" defTabSz="914400" rtl="0" eaLnBrk="1" fontAlgn="auto" latinLnBrk="0" hangingPunct="1">
              <a:lnSpc>
                <a:spcPct val="100000"/>
              </a:lnSpc>
              <a:spcBef>
                <a:spcPts val="0"/>
              </a:spcBef>
              <a:spcAft>
                <a:spcPts val="0"/>
              </a:spcAft>
              <a:buClrTx/>
              <a:buSzTx/>
              <a:buFontTx/>
              <a:buAutoNum type="arabicPeriod"/>
              <a:tabLst/>
              <a:defRPr/>
            </a:pPr>
            <a:endParaRPr lang="fr-FR" altLang="fr-FR" dirty="0">
              <a:solidFill>
                <a:srgbClr val="114175"/>
              </a:solidFill>
              <a:latin typeface="+mj-lt"/>
              <a:ea typeface="Verdana" panose="020B0604030504040204" pitchFamily="34" charset="0"/>
              <a:cs typeface="Verdana" panose="020B0604030504040204" pitchFamily="34" charset="0"/>
            </a:endParaRPr>
          </a:p>
          <a:p>
            <a:pPr marL="457200" marR="0" lvl="0" indent="-457200" defTabSz="914400" rtl="0" eaLnBrk="1" fontAlgn="auto" latinLnBrk="0" hangingPunct="1">
              <a:lnSpc>
                <a:spcPct val="100000"/>
              </a:lnSpc>
              <a:spcBef>
                <a:spcPts val="0"/>
              </a:spcBef>
              <a:spcAft>
                <a:spcPts val="0"/>
              </a:spcAft>
              <a:buClrTx/>
              <a:buSzTx/>
              <a:buFontTx/>
              <a:buAutoNum type="arabicPeriod"/>
              <a:tabLst/>
              <a:defRPr/>
            </a:pPr>
            <a:endParaRPr lang="fr-FR" altLang="fr-FR" dirty="0">
              <a:solidFill>
                <a:srgbClr val="114175"/>
              </a:solidFill>
              <a:latin typeface="+mj-lt"/>
              <a:ea typeface="Verdana" panose="020B0604030504040204" pitchFamily="34" charset="0"/>
              <a:cs typeface="Verdana" panose="020B0604030504040204" pitchFamily="34" charset="0"/>
            </a:endParaRPr>
          </a:p>
          <a:p>
            <a:pPr marL="457200" lvl="0" indent="-457200">
              <a:buFontTx/>
              <a:buAutoNum type="arabicPeriod"/>
              <a:defRPr/>
            </a:pPr>
            <a:r>
              <a:rPr lang="fr-FR" altLang="fr-FR" dirty="0">
                <a:solidFill>
                  <a:srgbClr val="114175"/>
                </a:solidFill>
                <a:latin typeface="+mj-lt"/>
                <a:ea typeface="Verdana" panose="020B0604030504040204" pitchFamily="34" charset="0"/>
                <a:cs typeface="Verdana" panose="020B0604030504040204" pitchFamily="34" charset="0"/>
              </a:rPr>
              <a:t>Si la victime est visible alors dégagement d’urgence. Dans la situation par les chevilles</a:t>
            </a:r>
          </a:p>
          <a:p>
            <a:pPr marL="457200" marR="0" lvl="0" indent="-457200" defTabSz="914400" rtl="0" eaLnBrk="1" fontAlgn="auto" latinLnBrk="0" hangingPunct="1">
              <a:lnSpc>
                <a:spcPct val="100000"/>
              </a:lnSpc>
              <a:spcBef>
                <a:spcPts val="0"/>
              </a:spcBef>
              <a:spcAft>
                <a:spcPts val="0"/>
              </a:spcAft>
              <a:buClrTx/>
              <a:buSzTx/>
              <a:buFontTx/>
              <a:buAutoNum type="arabicPeriod"/>
              <a:tabLst/>
              <a:defRPr/>
            </a:pPr>
            <a:endParaRPr kumimoji="0" lang="fr-FR" altLang="fr-FR" b="0" i="0" u="none" strike="noStrike" kern="1200" cap="none" spc="0" normalizeH="0" noProof="0" dirty="0">
              <a:ln>
                <a:noFill/>
              </a:ln>
              <a:solidFill>
                <a:srgbClr val="114175"/>
              </a:solidFill>
              <a:effectLst/>
              <a:uLnTx/>
              <a:uFillTx/>
              <a:latin typeface="+mj-lt"/>
              <a:ea typeface="Verdana" panose="020B0604030504040204" pitchFamily="34" charset="0"/>
              <a:cs typeface="Verdana" panose="020B0604030504040204" pitchFamily="34" charset="0"/>
            </a:endParaRPr>
          </a:p>
          <a:p>
            <a:pPr marL="457200" marR="0" lvl="0" indent="-457200" defTabSz="914400" rtl="0" eaLnBrk="1" fontAlgn="auto" latinLnBrk="0" hangingPunct="1">
              <a:lnSpc>
                <a:spcPct val="100000"/>
              </a:lnSpc>
              <a:spcBef>
                <a:spcPts val="0"/>
              </a:spcBef>
              <a:spcAft>
                <a:spcPts val="0"/>
              </a:spcAft>
              <a:buClrTx/>
              <a:buSzTx/>
              <a:buFontTx/>
              <a:buAutoNum type="arabicPeriod"/>
              <a:tabLst/>
              <a:defRPr/>
            </a:pPr>
            <a:endParaRPr lang="fr-FR" altLang="fr-FR" dirty="0">
              <a:solidFill>
                <a:srgbClr val="114175"/>
              </a:solidFill>
              <a:latin typeface="+mj-lt"/>
              <a:ea typeface="Verdana" panose="020B0604030504040204" pitchFamily="34" charset="0"/>
              <a:cs typeface="Verdana" panose="020B0604030504040204" pitchFamily="34" charset="0"/>
            </a:endParaRPr>
          </a:p>
          <a:p>
            <a:pPr marL="457200" marR="0" lvl="0" indent="-457200" defTabSz="914400" rtl="0" eaLnBrk="1" fontAlgn="auto" latinLnBrk="0" hangingPunct="1">
              <a:lnSpc>
                <a:spcPct val="100000"/>
              </a:lnSpc>
              <a:spcBef>
                <a:spcPts val="0"/>
              </a:spcBef>
              <a:spcAft>
                <a:spcPts val="0"/>
              </a:spcAft>
              <a:buClrTx/>
              <a:buSzTx/>
              <a:buFontTx/>
              <a:buAutoNum type="arabicPeriod"/>
              <a:tabLst/>
              <a:defRPr/>
            </a:pPr>
            <a:r>
              <a:rPr kumimoji="0" lang="fr-FR" altLang="fr-FR" b="0" i="0" u="none" strike="noStrike" kern="1200" cap="none" spc="0" normalizeH="0" noProof="0" dirty="0">
                <a:ln>
                  <a:noFill/>
                </a:ln>
                <a:solidFill>
                  <a:srgbClr val="114175"/>
                </a:solidFill>
                <a:effectLst/>
                <a:uLnTx/>
                <a:uFillTx/>
                <a:latin typeface="+mj-lt"/>
                <a:ea typeface="Verdana" panose="020B0604030504040204" pitchFamily="34" charset="0"/>
                <a:cs typeface="Verdana" panose="020B0604030504040204" pitchFamily="34" charset="0"/>
              </a:rPr>
              <a:t>Rapide et en lieu sure </a:t>
            </a:r>
            <a:endParaRPr kumimoji="0" lang="fr-FR" altLang="fr-FR" b="0" i="0" u="none" strike="noStrike" kern="1200" cap="none" spc="0" normalizeH="0" baseline="0" noProof="0" dirty="0">
              <a:ln>
                <a:noFill/>
              </a:ln>
              <a:solidFill>
                <a:srgbClr val="114175"/>
              </a:solidFill>
              <a:effectLst/>
              <a:uLnTx/>
              <a:uFillTx/>
              <a:latin typeface="+mj-lt"/>
              <a:ea typeface="Verdana" panose="020B0604030504040204" pitchFamily="34" charset="0"/>
              <a:cs typeface="Verdana" panose="020B0604030504040204" pitchFamily="34" charset="0"/>
            </a:endParaRPr>
          </a:p>
        </p:txBody>
      </p:sp>
      <p:sp>
        <p:nvSpPr>
          <p:cNvPr id="4" name="Sous-titre 5">
            <a:extLst>
              <a:ext uri="{FF2B5EF4-FFF2-40B4-BE49-F238E27FC236}">
                <a16:creationId xmlns:a16="http://schemas.microsoft.com/office/drawing/2014/main" id="{8B8CC9D8-A5C8-D1A5-86F2-8C1A887F4271}"/>
              </a:ext>
            </a:extLst>
          </p:cNvPr>
          <p:cNvSpPr txBox="1">
            <a:spLocks/>
          </p:cNvSpPr>
          <p:nvPr/>
        </p:nvSpPr>
        <p:spPr>
          <a:xfrm>
            <a:off x="1670189" y="5614063"/>
            <a:ext cx="4034190" cy="399496"/>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1800" b="1" kern="1200">
                <a:solidFill>
                  <a:srgbClr val="00529B"/>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r-FR" sz="2400" dirty="0">
                <a:solidFill>
                  <a:srgbClr val="C10435"/>
                </a:solidFill>
              </a:rPr>
              <a:t>Protéger la victime</a:t>
            </a:r>
          </a:p>
        </p:txBody>
      </p:sp>
      <p:sp>
        <p:nvSpPr>
          <p:cNvPr id="10" name="Sous-titre 4">
            <a:extLst>
              <a:ext uri="{FF2B5EF4-FFF2-40B4-BE49-F238E27FC236}">
                <a16:creationId xmlns:a16="http://schemas.microsoft.com/office/drawing/2014/main" id="{28096F6C-5740-2BC2-1A1F-602BB9D263AA}"/>
              </a:ext>
            </a:extLst>
          </p:cNvPr>
          <p:cNvSpPr>
            <a:spLocks noGrp="1"/>
          </p:cNvSpPr>
          <p:nvPr>
            <p:ph type="subTitle" idx="1"/>
          </p:nvPr>
        </p:nvSpPr>
        <p:spPr>
          <a:xfrm>
            <a:off x="0" y="366178"/>
            <a:ext cx="1464722" cy="805675"/>
          </a:xfrm>
        </p:spPr>
        <p:txBody>
          <a:bodyPr/>
          <a:lstStyle/>
          <a:p>
            <a:r>
              <a:rPr lang="fr-FR" dirty="0"/>
              <a:t>S01</a:t>
            </a:r>
          </a:p>
          <a:p>
            <a:r>
              <a:rPr lang="fr-FR" dirty="0"/>
              <a:t>Etude</a:t>
            </a:r>
          </a:p>
        </p:txBody>
      </p:sp>
    </p:spTree>
    <p:extLst>
      <p:ext uri="{BB962C8B-B14F-4D97-AF65-F5344CB8AC3E}">
        <p14:creationId xmlns:p14="http://schemas.microsoft.com/office/powerpoint/2010/main" val="1589633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Arrow: Down 16">
            <a:extLst>
              <a:ext uri="{FF2B5EF4-FFF2-40B4-BE49-F238E27FC236}">
                <a16:creationId xmlns:a16="http://schemas.microsoft.com/office/drawing/2014/main" id="{35002CAF-B181-562B-D5FB-5F2EB268815D}"/>
              </a:ext>
            </a:extLst>
          </p:cNvPr>
          <p:cNvSpPr/>
          <p:nvPr/>
        </p:nvSpPr>
        <p:spPr>
          <a:xfrm rot="16200000">
            <a:off x="9489367" y="3316803"/>
            <a:ext cx="286988" cy="2223065"/>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mj-lt"/>
            </a:endParaRPr>
          </a:p>
        </p:txBody>
      </p:sp>
      <p:sp>
        <p:nvSpPr>
          <p:cNvPr id="22" name="Arrow: Down 16">
            <a:extLst>
              <a:ext uri="{FF2B5EF4-FFF2-40B4-BE49-F238E27FC236}">
                <a16:creationId xmlns:a16="http://schemas.microsoft.com/office/drawing/2014/main" id="{3A7AB742-292F-FB24-26BF-026B29E3D5DF}"/>
              </a:ext>
            </a:extLst>
          </p:cNvPr>
          <p:cNvSpPr/>
          <p:nvPr/>
        </p:nvSpPr>
        <p:spPr>
          <a:xfrm rot="16200000">
            <a:off x="9687362" y="2778451"/>
            <a:ext cx="286988" cy="1800000"/>
          </a:xfrm>
          <a:prstGeom prst="downArrow">
            <a:avLst>
              <a:gd name="adj1" fmla="val 50000"/>
              <a:gd name="adj2"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mj-lt"/>
            </a:endParaRPr>
          </a:p>
        </p:txBody>
      </p:sp>
      <p:sp>
        <p:nvSpPr>
          <p:cNvPr id="3" name="Espace réservé du numéro de diapositive 2">
            <a:extLst>
              <a:ext uri="{FF2B5EF4-FFF2-40B4-BE49-F238E27FC236}">
                <a16:creationId xmlns:a16="http://schemas.microsoft.com/office/drawing/2014/main" id="{D766315B-B9DF-CEAB-6566-9299BFE0BC8D}"/>
              </a:ext>
            </a:extLst>
          </p:cNvPr>
          <p:cNvSpPr>
            <a:spLocks noGrp="1"/>
          </p:cNvSpPr>
          <p:nvPr>
            <p:ph type="sldNum" sz="quarter" idx="4"/>
          </p:nvPr>
        </p:nvSpPr>
        <p:spPr/>
        <p:txBody>
          <a:bodyPr/>
          <a:lstStyle/>
          <a:p>
            <a:fld id="{E08ED9A5-DC0D-4841-8E77-55016E9FD6AD}" type="slidenum">
              <a:rPr lang="fr-FR" smtClean="0"/>
              <a:pPr/>
              <a:t>16</a:t>
            </a:fld>
            <a:endParaRPr lang="fr-FR" dirty="0"/>
          </a:p>
        </p:txBody>
      </p:sp>
      <p:sp>
        <p:nvSpPr>
          <p:cNvPr id="6" name="Espace réservé du contenu 6">
            <a:extLst>
              <a:ext uri="{FF2B5EF4-FFF2-40B4-BE49-F238E27FC236}">
                <a16:creationId xmlns:a16="http://schemas.microsoft.com/office/drawing/2014/main" id="{2ED69B58-EA37-4D07-F3B4-CB29E79AE871}"/>
              </a:ext>
            </a:extLst>
          </p:cNvPr>
          <p:cNvSpPr txBox="1">
            <a:spLocks/>
          </p:cNvSpPr>
          <p:nvPr/>
        </p:nvSpPr>
        <p:spPr>
          <a:xfrm>
            <a:off x="3441575" y="83380"/>
            <a:ext cx="6314983" cy="56559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fr-FR" b="1" u="sng" dirty="0"/>
              <a:t>Synthèse</a:t>
            </a:r>
          </a:p>
        </p:txBody>
      </p:sp>
      <p:sp>
        <p:nvSpPr>
          <p:cNvPr id="7" name="Oval 14">
            <a:extLst>
              <a:ext uri="{FF2B5EF4-FFF2-40B4-BE49-F238E27FC236}">
                <a16:creationId xmlns:a16="http://schemas.microsoft.com/office/drawing/2014/main" id="{724E0D07-1FE8-3BFB-4F70-5D8BF3D1C747}"/>
              </a:ext>
            </a:extLst>
          </p:cNvPr>
          <p:cNvSpPr/>
          <p:nvPr/>
        </p:nvSpPr>
        <p:spPr>
          <a:xfrm>
            <a:off x="2710656" y="1238572"/>
            <a:ext cx="2343890" cy="565596"/>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latin typeface="+mj-lt"/>
              </a:rPr>
              <a:t>Pour le secouriste ?</a:t>
            </a:r>
          </a:p>
        </p:txBody>
      </p:sp>
      <p:sp>
        <p:nvSpPr>
          <p:cNvPr id="5" name="Explosion: 8 Points 1">
            <a:extLst>
              <a:ext uri="{FF2B5EF4-FFF2-40B4-BE49-F238E27FC236}">
                <a16:creationId xmlns:a16="http://schemas.microsoft.com/office/drawing/2014/main" id="{82C2CBA1-A4E6-46E7-7FBA-21B5E6F3916B}"/>
              </a:ext>
            </a:extLst>
          </p:cNvPr>
          <p:cNvSpPr/>
          <p:nvPr/>
        </p:nvSpPr>
        <p:spPr>
          <a:xfrm>
            <a:off x="1369400" y="594847"/>
            <a:ext cx="2361671" cy="873405"/>
          </a:xfrm>
          <a:prstGeom prst="irregularSeal1">
            <a:avLst/>
          </a:prstGeom>
          <a:solidFill>
            <a:schemeClr val="bg1"/>
          </a:solid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a:solidFill>
                  <a:schemeClr val="tx1"/>
                </a:solidFill>
                <a:latin typeface="+mj-lt"/>
              </a:rPr>
              <a:t>DANGER</a:t>
            </a:r>
          </a:p>
        </p:txBody>
      </p:sp>
      <p:sp>
        <p:nvSpPr>
          <p:cNvPr id="8" name="Oval 14">
            <a:extLst>
              <a:ext uri="{FF2B5EF4-FFF2-40B4-BE49-F238E27FC236}">
                <a16:creationId xmlns:a16="http://schemas.microsoft.com/office/drawing/2014/main" id="{C50608E1-A515-9168-6C6F-3CEE13C56F05}"/>
              </a:ext>
            </a:extLst>
          </p:cNvPr>
          <p:cNvSpPr/>
          <p:nvPr/>
        </p:nvSpPr>
        <p:spPr>
          <a:xfrm>
            <a:off x="3420365" y="2447411"/>
            <a:ext cx="2343890" cy="565596"/>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latin typeface="+mj-lt"/>
              </a:rPr>
              <a:t>Pour la victime ?</a:t>
            </a:r>
          </a:p>
        </p:txBody>
      </p:sp>
      <p:sp>
        <p:nvSpPr>
          <p:cNvPr id="9" name="Oval 14">
            <a:extLst>
              <a:ext uri="{FF2B5EF4-FFF2-40B4-BE49-F238E27FC236}">
                <a16:creationId xmlns:a16="http://schemas.microsoft.com/office/drawing/2014/main" id="{3617D378-B2C5-A3DF-E73B-DCEAB3E4B247}"/>
              </a:ext>
            </a:extLst>
          </p:cNvPr>
          <p:cNvSpPr/>
          <p:nvPr/>
        </p:nvSpPr>
        <p:spPr>
          <a:xfrm>
            <a:off x="4281523" y="4055545"/>
            <a:ext cx="2343890" cy="565596"/>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latin typeface="+mj-lt"/>
              </a:rPr>
              <a:t>Pour les témoins ?</a:t>
            </a:r>
          </a:p>
        </p:txBody>
      </p:sp>
      <p:sp>
        <p:nvSpPr>
          <p:cNvPr id="16" name="ZoneTexte 13">
            <a:extLst>
              <a:ext uri="{FF2B5EF4-FFF2-40B4-BE49-F238E27FC236}">
                <a16:creationId xmlns:a16="http://schemas.microsoft.com/office/drawing/2014/main" id="{1B38922D-B570-5D40-1345-1933DBB96483}"/>
              </a:ext>
            </a:extLst>
          </p:cNvPr>
          <p:cNvSpPr txBox="1"/>
          <p:nvPr/>
        </p:nvSpPr>
        <p:spPr>
          <a:xfrm>
            <a:off x="5405850" y="1283586"/>
            <a:ext cx="1606120" cy="369332"/>
          </a:xfrm>
          <a:prstGeom prst="rect">
            <a:avLst/>
          </a:prstGeom>
          <a:noFill/>
          <a:ln>
            <a:solidFill>
              <a:schemeClr val="tx1"/>
            </a:solidFill>
          </a:ln>
        </p:spPr>
        <p:txBody>
          <a:bodyPr wrap="square" rtlCol="0">
            <a:spAutoFit/>
          </a:bodyPr>
          <a:lstStyle/>
          <a:p>
            <a:r>
              <a:rPr lang="fr-FR" i="1" dirty="0">
                <a:latin typeface="+mj-lt"/>
              </a:rPr>
              <a:t>Contrôlable ?</a:t>
            </a:r>
          </a:p>
        </p:txBody>
      </p:sp>
      <p:sp>
        <p:nvSpPr>
          <p:cNvPr id="19" name="Diamond 9">
            <a:extLst>
              <a:ext uri="{FF2B5EF4-FFF2-40B4-BE49-F238E27FC236}">
                <a16:creationId xmlns:a16="http://schemas.microsoft.com/office/drawing/2014/main" id="{E56A3779-C972-18A8-ECA1-5C44E0E41509}"/>
              </a:ext>
            </a:extLst>
          </p:cNvPr>
          <p:cNvSpPr/>
          <p:nvPr/>
        </p:nvSpPr>
        <p:spPr>
          <a:xfrm rot="20394723">
            <a:off x="9421983" y="5065318"/>
            <a:ext cx="2488046" cy="944256"/>
          </a:xfrm>
          <a:prstGeom prst="diamond">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latin typeface="+mj-lt"/>
              </a:rPr>
              <a:t>Balisage de la zone</a:t>
            </a:r>
          </a:p>
        </p:txBody>
      </p:sp>
      <p:sp>
        <p:nvSpPr>
          <p:cNvPr id="23" name="Flèche : virage 22">
            <a:extLst>
              <a:ext uri="{FF2B5EF4-FFF2-40B4-BE49-F238E27FC236}">
                <a16:creationId xmlns:a16="http://schemas.microsoft.com/office/drawing/2014/main" id="{9E9399F9-D9C1-3CC9-361E-11C48006D667}"/>
              </a:ext>
            </a:extLst>
          </p:cNvPr>
          <p:cNvSpPr/>
          <p:nvPr/>
        </p:nvSpPr>
        <p:spPr>
          <a:xfrm rot="5400000">
            <a:off x="6963428" y="1281897"/>
            <a:ext cx="3903547" cy="3906925"/>
          </a:xfrm>
          <a:prstGeom prst="bentArrow">
            <a:avLst>
              <a:gd name="adj1" fmla="val 3567"/>
              <a:gd name="adj2" fmla="val 5274"/>
              <a:gd name="adj3" fmla="val 5678"/>
              <a:gd name="adj4" fmla="val 14013"/>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1"/>
              </a:solidFill>
            </a:endParaRPr>
          </a:p>
        </p:txBody>
      </p:sp>
      <p:sp>
        <p:nvSpPr>
          <p:cNvPr id="26" name="Diamond 9">
            <a:extLst>
              <a:ext uri="{FF2B5EF4-FFF2-40B4-BE49-F238E27FC236}">
                <a16:creationId xmlns:a16="http://schemas.microsoft.com/office/drawing/2014/main" id="{DEB8D2DC-7528-C3AF-E441-6AC502258C56}"/>
              </a:ext>
            </a:extLst>
          </p:cNvPr>
          <p:cNvSpPr/>
          <p:nvPr/>
        </p:nvSpPr>
        <p:spPr>
          <a:xfrm rot="20411546">
            <a:off x="7777982" y="5049532"/>
            <a:ext cx="2600032" cy="932734"/>
          </a:xfrm>
          <a:prstGeom prst="diamond">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latin typeface="+mj-lt"/>
              </a:rPr>
              <a:t>Supprimer </a:t>
            </a:r>
          </a:p>
          <a:p>
            <a:pPr algn="ctr"/>
            <a:r>
              <a:rPr lang="fr-FR" dirty="0">
                <a:solidFill>
                  <a:schemeClr val="tx1"/>
                </a:solidFill>
                <a:latin typeface="+mj-lt"/>
              </a:rPr>
              <a:t>Ecarter</a:t>
            </a:r>
          </a:p>
        </p:txBody>
      </p:sp>
      <p:sp>
        <p:nvSpPr>
          <p:cNvPr id="29" name="ZoneTexte 13">
            <a:extLst>
              <a:ext uri="{FF2B5EF4-FFF2-40B4-BE49-F238E27FC236}">
                <a16:creationId xmlns:a16="http://schemas.microsoft.com/office/drawing/2014/main" id="{60B957C4-1973-0362-59AC-E068C9682B89}"/>
              </a:ext>
            </a:extLst>
          </p:cNvPr>
          <p:cNvSpPr txBox="1"/>
          <p:nvPr/>
        </p:nvSpPr>
        <p:spPr>
          <a:xfrm>
            <a:off x="7592689" y="2935547"/>
            <a:ext cx="1442515" cy="830997"/>
          </a:xfrm>
          <a:prstGeom prst="rect">
            <a:avLst/>
          </a:prstGeom>
          <a:noFill/>
          <a:ln>
            <a:solidFill>
              <a:schemeClr val="tx1"/>
            </a:solidFill>
          </a:ln>
        </p:spPr>
        <p:txBody>
          <a:bodyPr wrap="square" rtlCol="0">
            <a:spAutoFit/>
          </a:bodyPr>
          <a:lstStyle/>
          <a:p>
            <a:r>
              <a:rPr lang="fr-FR" sz="1600" dirty="0">
                <a:latin typeface="+mj-lt"/>
              </a:rPr>
              <a:t>Dégagement d’urgence possible ? </a:t>
            </a:r>
          </a:p>
        </p:txBody>
      </p:sp>
      <p:sp>
        <p:nvSpPr>
          <p:cNvPr id="34" name="Arrow: Down 16">
            <a:extLst>
              <a:ext uri="{FF2B5EF4-FFF2-40B4-BE49-F238E27FC236}">
                <a16:creationId xmlns:a16="http://schemas.microsoft.com/office/drawing/2014/main" id="{DC5C8178-B486-935B-3E28-F0C99F642FB9}"/>
              </a:ext>
            </a:extLst>
          </p:cNvPr>
          <p:cNvSpPr/>
          <p:nvPr/>
        </p:nvSpPr>
        <p:spPr>
          <a:xfrm rot="16200000">
            <a:off x="5038346" y="1248112"/>
            <a:ext cx="286988" cy="477602"/>
          </a:xfrm>
          <a:prstGeom prst="down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mj-lt"/>
            </a:endParaRPr>
          </a:p>
        </p:txBody>
      </p:sp>
      <p:sp>
        <p:nvSpPr>
          <p:cNvPr id="45" name="Oval 14">
            <a:extLst>
              <a:ext uri="{FF2B5EF4-FFF2-40B4-BE49-F238E27FC236}">
                <a16:creationId xmlns:a16="http://schemas.microsoft.com/office/drawing/2014/main" id="{98EA93AC-4248-054D-B5FC-0E50E5537318}"/>
              </a:ext>
            </a:extLst>
          </p:cNvPr>
          <p:cNvSpPr/>
          <p:nvPr/>
        </p:nvSpPr>
        <p:spPr>
          <a:xfrm>
            <a:off x="953529" y="5322547"/>
            <a:ext cx="2488046" cy="907553"/>
          </a:xfrm>
          <a:prstGeom prst="ellipse">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latin typeface="+mj-lt"/>
              </a:rPr>
              <a:t>Prise en charge de la victime</a:t>
            </a:r>
          </a:p>
        </p:txBody>
      </p:sp>
      <p:sp>
        <p:nvSpPr>
          <p:cNvPr id="2" name="Flèche : virage 1">
            <a:extLst>
              <a:ext uri="{FF2B5EF4-FFF2-40B4-BE49-F238E27FC236}">
                <a16:creationId xmlns:a16="http://schemas.microsoft.com/office/drawing/2014/main" id="{A55EF51F-AC7A-0616-F0C6-23234E024884}"/>
              </a:ext>
            </a:extLst>
          </p:cNvPr>
          <p:cNvSpPr/>
          <p:nvPr/>
        </p:nvSpPr>
        <p:spPr>
          <a:xfrm rot="5400000">
            <a:off x="6633995" y="1812887"/>
            <a:ext cx="3701992" cy="3046499"/>
          </a:xfrm>
          <a:prstGeom prst="bentArrow">
            <a:avLst>
              <a:gd name="adj1" fmla="val 4602"/>
              <a:gd name="adj2" fmla="val 6081"/>
              <a:gd name="adj3" fmla="val 6768"/>
              <a:gd name="adj4" fmla="val 20147"/>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1"/>
              </a:solidFill>
            </a:endParaRPr>
          </a:p>
        </p:txBody>
      </p:sp>
      <p:sp>
        <p:nvSpPr>
          <p:cNvPr id="11" name="ZoneTexte 13">
            <a:extLst>
              <a:ext uri="{FF2B5EF4-FFF2-40B4-BE49-F238E27FC236}">
                <a16:creationId xmlns:a16="http://schemas.microsoft.com/office/drawing/2014/main" id="{4A78F03B-A83E-CF8E-5DDE-2640B0F094D9}"/>
              </a:ext>
            </a:extLst>
          </p:cNvPr>
          <p:cNvSpPr txBox="1"/>
          <p:nvPr/>
        </p:nvSpPr>
        <p:spPr>
          <a:xfrm>
            <a:off x="6035237" y="2551556"/>
            <a:ext cx="1606120" cy="369332"/>
          </a:xfrm>
          <a:prstGeom prst="rect">
            <a:avLst/>
          </a:prstGeom>
          <a:noFill/>
          <a:ln>
            <a:solidFill>
              <a:schemeClr val="tx1"/>
            </a:solidFill>
          </a:ln>
        </p:spPr>
        <p:txBody>
          <a:bodyPr wrap="square" rtlCol="0">
            <a:spAutoFit/>
          </a:bodyPr>
          <a:lstStyle/>
          <a:p>
            <a:r>
              <a:rPr lang="fr-FR" i="1" dirty="0">
                <a:latin typeface="+mj-lt"/>
              </a:rPr>
              <a:t>Contrôlable ?</a:t>
            </a:r>
          </a:p>
        </p:txBody>
      </p:sp>
      <p:sp>
        <p:nvSpPr>
          <p:cNvPr id="24" name="Arrow: Down 16">
            <a:extLst>
              <a:ext uri="{FF2B5EF4-FFF2-40B4-BE49-F238E27FC236}">
                <a16:creationId xmlns:a16="http://schemas.microsoft.com/office/drawing/2014/main" id="{3B76B663-02D5-911D-E828-AF9CCF90C451}"/>
              </a:ext>
            </a:extLst>
          </p:cNvPr>
          <p:cNvSpPr/>
          <p:nvPr/>
        </p:nvSpPr>
        <p:spPr>
          <a:xfrm rot="16200000">
            <a:off x="5741801" y="2533782"/>
            <a:ext cx="286988" cy="471511"/>
          </a:xfrm>
          <a:prstGeom prst="down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mj-lt"/>
            </a:endParaRPr>
          </a:p>
        </p:txBody>
      </p:sp>
      <p:sp>
        <p:nvSpPr>
          <p:cNvPr id="28" name="Arrow: Down 16">
            <a:extLst>
              <a:ext uri="{FF2B5EF4-FFF2-40B4-BE49-F238E27FC236}">
                <a16:creationId xmlns:a16="http://schemas.microsoft.com/office/drawing/2014/main" id="{90571585-84EB-1BAB-55EA-2C10599A0571}"/>
              </a:ext>
            </a:extLst>
          </p:cNvPr>
          <p:cNvSpPr/>
          <p:nvPr/>
        </p:nvSpPr>
        <p:spPr>
          <a:xfrm rot="16200000">
            <a:off x="8510892" y="1612715"/>
            <a:ext cx="286988" cy="2268000"/>
          </a:xfrm>
          <a:prstGeom prst="down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mj-lt"/>
            </a:endParaRPr>
          </a:p>
        </p:txBody>
      </p:sp>
      <p:sp>
        <p:nvSpPr>
          <p:cNvPr id="14" name="Arrow: Bent 6">
            <a:extLst>
              <a:ext uri="{FF2B5EF4-FFF2-40B4-BE49-F238E27FC236}">
                <a16:creationId xmlns:a16="http://schemas.microsoft.com/office/drawing/2014/main" id="{78B8D42F-DE4A-6993-4359-AAA589E65E6A}"/>
              </a:ext>
            </a:extLst>
          </p:cNvPr>
          <p:cNvSpPr/>
          <p:nvPr/>
        </p:nvSpPr>
        <p:spPr>
          <a:xfrm rot="10800000" flipH="1">
            <a:off x="7120566" y="2872526"/>
            <a:ext cx="543699" cy="557506"/>
          </a:xfrm>
          <a:prstGeom prst="bentArrow">
            <a:avLst>
              <a:gd name="adj1" fmla="val 30336"/>
              <a:gd name="adj2" fmla="val 35578"/>
              <a:gd name="adj3" fmla="val 25000"/>
              <a:gd name="adj4" fmla="val 4375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1"/>
              </a:solidFill>
              <a:latin typeface="+mj-lt"/>
            </a:endParaRPr>
          </a:p>
        </p:txBody>
      </p:sp>
      <p:sp>
        <p:nvSpPr>
          <p:cNvPr id="32" name="ZoneTexte 13">
            <a:extLst>
              <a:ext uri="{FF2B5EF4-FFF2-40B4-BE49-F238E27FC236}">
                <a16:creationId xmlns:a16="http://schemas.microsoft.com/office/drawing/2014/main" id="{DB8EA550-DBEE-F3F7-1482-347D511A1160}"/>
              </a:ext>
            </a:extLst>
          </p:cNvPr>
          <p:cNvSpPr txBox="1"/>
          <p:nvPr/>
        </p:nvSpPr>
        <p:spPr>
          <a:xfrm>
            <a:off x="6961742" y="4161633"/>
            <a:ext cx="1606120" cy="369332"/>
          </a:xfrm>
          <a:prstGeom prst="rect">
            <a:avLst/>
          </a:prstGeom>
          <a:noFill/>
          <a:ln>
            <a:solidFill>
              <a:schemeClr val="tx1"/>
            </a:solidFill>
          </a:ln>
        </p:spPr>
        <p:txBody>
          <a:bodyPr wrap="square" rtlCol="0">
            <a:spAutoFit/>
          </a:bodyPr>
          <a:lstStyle/>
          <a:p>
            <a:r>
              <a:rPr lang="fr-FR" i="1" dirty="0">
                <a:latin typeface="+mj-lt"/>
              </a:rPr>
              <a:t>Contrôlable ?</a:t>
            </a:r>
          </a:p>
        </p:txBody>
      </p:sp>
      <p:sp>
        <p:nvSpPr>
          <p:cNvPr id="37" name="Arrow: Down 16">
            <a:extLst>
              <a:ext uri="{FF2B5EF4-FFF2-40B4-BE49-F238E27FC236}">
                <a16:creationId xmlns:a16="http://schemas.microsoft.com/office/drawing/2014/main" id="{C53EF130-1485-B7C3-C49B-B7D420F23C10}"/>
              </a:ext>
            </a:extLst>
          </p:cNvPr>
          <p:cNvSpPr/>
          <p:nvPr/>
        </p:nvSpPr>
        <p:spPr>
          <a:xfrm rot="16200000">
            <a:off x="6594238" y="4126159"/>
            <a:ext cx="286988" cy="477602"/>
          </a:xfrm>
          <a:prstGeom prst="down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mj-lt"/>
            </a:endParaRPr>
          </a:p>
        </p:txBody>
      </p:sp>
      <p:sp>
        <p:nvSpPr>
          <p:cNvPr id="47" name="Arrow: Down 16">
            <a:extLst>
              <a:ext uri="{FF2B5EF4-FFF2-40B4-BE49-F238E27FC236}">
                <a16:creationId xmlns:a16="http://schemas.microsoft.com/office/drawing/2014/main" id="{E491B2D6-90EB-4029-9C0D-FFBE9977D01D}"/>
              </a:ext>
            </a:extLst>
          </p:cNvPr>
          <p:cNvSpPr/>
          <p:nvPr/>
        </p:nvSpPr>
        <p:spPr>
          <a:xfrm rot="16200000">
            <a:off x="9007831" y="3626965"/>
            <a:ext cx="286988" cy="1260000"/>
          </a:xfrm>
          <a:prstGeom prst="down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mj-lt"/>
            </a:endParaRPr>
          </a:p>
        </p:txBody>
      </p:sp>
      <p:sp>
        <p:nvSpPr>
          <p:cNvPr id="51" name="Arrow: Down 16">
            <a:extLst>
              <a:ext uri="{FF2B5EF4-FFF2-40B4-BE49-F238E27FC236}">
                <a16:creationId xmlns:a16="http://schemas.microsoft.com/office/drawing/2014/main" id="{E7077F10-5F07-E07D-8A80-0245561C6A83}"/>
              </a:ext>
            </a:extLst>
          </p:cNvPr>
          <p:cNvSpPr/>
          <p:nvPr/>
        </p:nvSpPr>
        <p:spPr>
          <a:xfrm rot="5400000">
            <a:off x="5681522" y="3157479"/>
            <a:ext cx="245060" cy="5280457"/>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mj-lt"/>
            </a:endParaRPr>
          </a:p>
        </p:txBody>
      </p:sp>
      <p:sp>
        <p:nvSpPr>
          <p:cNvPr id="4" name="Explosion: 8 Points 1">
            <a:extLst>
              <a:ext uri="{FF2B5EF4-FFF2-40B4-BE49-F238E27FC236}">
                <a16:creationId xmlns:a16="http://schemas.microsoft.com/office/drawing/2014/main" id="{726453EE-0264-BC5D-D424-1EDFD74A8A9B}"/>
              </a:ext>
            </a:extLst>
          </p:cNvPr>
          <p:cNvSpPr/>
          <p:nvPr/>
        </p:nvSpPr>
        <p:spPr>
          <a:xfrm>
            <a:off x="1971542" y="1933220"/>
            <a:ext cx="2361671" cy="873405"/>
          </a:xfrm>
          <a:prstGeom prst="irregularSeal1">
            <a:avLst/>
          </a:prstGeom>
          <a:solidFill>
            <a:schemeClr val="bg1"/>
          </a:solid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a:solidFill>
                  <a:schemeClr val="tx1"/>
                </a:solidFill>
                <a:latin typeface="+mj-lt"/>
              </a:rPr>
              <a:t>DANGER</a:t>
            </a:r>
          </a:p>
        </p:txBody>
      </p:sp>
      <p:sp>
        <p:nvSpPr>
          <p:cNvPr id="10" name="Explosion: 8 Points 1">
            <a:extLst>
              <a:ext uri="{FF2B5EF4-FFF2-40B4-BE49-F238E27FC236}">
                <a16:creationId xmlns:a16="http://schemas.microsoft.com/office/drawing/2014/main" id="{E9A55FE1-412C-69BB-85B5-72BD61C88147}"/>
              </a:ext>
            </a:extLst>
          </p:cNvPr>
          <p:cNvSpPr/>
          <p:nvPr/>
        </p:nvSpPr>
        <p:spPr>
          <a:xfrm>
            <a:off x="2480070" y="3692994"/>
            <a:ext cx="2361671" cy="873405"/>
          </a:xfrm>
          <a:prstGeom prst="irregularSeal1">
            <a:avLst/>
          </a:prstGeom>
          <a:solidFill>
            <a:schemeClr val="bg1"/>
          </a:solid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a:solidFill>
                  <a:schemeClr val="tx1"/>
                </a:solidFill>
                <a:latin typeface="+mj-lt"/>
              </a:rPr>
              <a:t>DANGER</a:t>
            </a:r>
          </a:p>
        </p:txBody>
      </p:sp>
      <p:sp>
        <p:nvSpPr>
          <p:cNvPr id="17" name="Flèche : virage 16">
            <a:extLst>
              <a:ext uri="{FF2B5EF4-FFF2-40B4-BE49-F238E27FC236}">
                <a16:creationId xmlns:a16="http://schemas.microsoft.com/office/drawing/2014/main" id="{ACFA3A37-D76F-64BA-B87E-807F694DD023}"/>
              </a:ext>
            </a:extLst>
          </p:cNvPr>
          <p:cNvSpPr/>
          <p:nvPr/>
        </p:nvSpPr>
        <p:spPr>
          <a:xfrm rot="5400000" flipV="1">
            <a:off x="3833308" y="1541146"/>
            <a:ext cx="1758605" cy="5804197"/>
          </a:xfrm>
          <a:prstGeom prst="bentArrow">
            <a:avLst>
              <a:gd name="adj1" fmla="val 6808"/>
              <a:gd name="adj2" fmla="val 6265"/>
              <a:gd name="adj3" fmla="val 6768"/>
              <a:gd name="adj4" fmla="val 20147"/>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1"/>
              </a:solidFill>
            </a:endParaRPr>
          </a:p>
        </p:txBody>
      </p:sp>
      <p:sp>
        <p:nvSpPr>
          <p:cNvPr id="18" name="Flèche : virage 17">
            <a:extLst>
              <a:ext uri="{FF2B5EF4-FFF2-40B4-BE49-F238E27FC236}">
                <a16:creationId xmlns:a16="http://schemas.microsoft.com/office/drawing/2014/main" id="{96A3219F-0196-67BA-F517-6629A048E11E}"/>
              </a:ext>
            </a:extLst>
          </p:cNvPr>
          <p:cNvSpPr/>
          <p:nvPr/>
        </p:nvSpPr>
        <p:spPr>
          <a:xfrm rot="5400000" flipV="1">
            <a:off x="274569" y="2617421"/>
            <a:ext cx="3854296" cy="1555962"/>
          </a:xfrm>
          <a:prstGeom prst="bentArrow">
            <a:avLst>
              <a:gd name="adj1" fmla="val 8106"/>
              <a:gd name="adj2" fmla="val 8800"/>
              <a:gd name="adj3" fmla="val 7441"/>
              <a:gd name="adj4" fmla="val 14013"/>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1"/>
              </a:solidFill>
            </a:endParaRPr>
          </a:p>
        </p:txBody>
      </p:sp>
      <p:sp>
        <p:nvSpPr>
          <p:cNvPr id="21" name="Flèche : virage 20">
            <a:extLst>
              <a:ext uri="{FF2B5EF4-FFF2-40B4-BE49-F238E27FC236}">
                <a16:creationId xmlns:a16="http://schemas.microsoft.com/office/drawing/2014/main" id="{EA85A10E-3DFB-D16F-1A2E-26665992E57E}"/>
              </a:ext>
            </a:extLst>
          </p:cNvPr>
          <p:cNvSpPr/>
          <p:nvPr/>
        </p:nvSpPr>
        <p:spPr>
          <a:xfrm rot="5400000" flipV="1">
            <a:off x="1271021" y="3014031"/>
            <a:ext cx="2628554" cy="1988482"/>
          </a:xfrm>
          <a:prstGeom prst="bentArrow">
            <a:avLst>
              <a:gd name="adj1" fmla="val 6726"/>
              <a:gd name="adj2" fmla="val 7420"/>
              <a:gd name="adj3" fmla="val 6521"/>
              <a:gd name="adj4" fmla="val 14013"/>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1"/>
              </a:solidFill>
            </a:endParaRPr>
          </a:p>
        </p:txBody>
      </p:sp>
      <p:sp>
        <p:nvSpPr>
          <p:cNvPr id="25" name="ZoneTexte 13">
            <a:extLst>
              <a:ext uri="{FF2B5EF4-FFF2-40B4-BE49-F238E27FC236}">
                <a16:creationId xmlns:a16="http://schemas.microsoft.com/office/drawing/2014/main" id="{1970BB18-F092-FDA3-1202-479C4BCD9EDA}"/>
              </a:ext>
            </a:extLst>
          </p:cNvPr>
          <p:cNvSpPr txBox="1"/>
          <p:nvPr/>
        </p:nvSpPr>
        <p:spPr>
          <a:xfrm rot="16200000">
            <a:off x="368157" y="1942625"/>
            <a:ext cx="2342341" cy="276999"/>
          </a:xfrm>
          <a:prstGeom prst="rect">
            <a:avLst/>
          </a:prstGeom>
          <a:noFill/>
          <a:ln>
            <a:noFill/>
          </a:ln>
        </p:spPr>
        <p:txBody>
          <a:bodyPr wrap="square" rtlCol="0">
            <a:spAutoFit/>
          </a:bodyPr>
          <a:lstStyle/>
          <a:p>
            <a:r>
              <a:rPr lang="fr-FR" sz="1200" i="1" dirty="0">
                <a:latin typeface="+mj-lt"/>
              </a:rPr>
              <a:t>Non pas de danger</a:t>
            </a:r>
          </a:p>
        </p:txBody>
      </p:sp>
      <p:sp>
        <p:nvSpPr>
          <p:cNvPr id="27" name="ZoneTexte 13">
            <a:extLst>
              <a:ext uri="{FF2B5EF4-FFF2-40B4-BE49-F238E27FC236}">
                <a16:creationId xmlns:a16="http://schemas.microsoft.com/office/drawing/2014/main" id="{D77E67AD-971E-C876-64C1-1EB7EB7BB49E}"/>
              </a:ext>
            </a:extLst>
          </p:cNvPr>
          <p:cNvSpPr txBox="1"/>
          <p:nvPr/>
        </p:nvSpPr>
        <p:spPr>
          <a:xfrm rot="16200000">
            <a:off x="558095" y="3079023"/>
            <a:ext cx="2342341" cy="276999"/>
          </a:xfrm>
          <a:prstGeom prst="rect">
            <a:avLst/>
          </a:prstGeom>
          <a:noFill/>
          <a:ln>
            <a:noFill/>
          </a:ln>
        </p:spPr>
        <p:txBody>
          <a:bodyPr wrap="square" rtlCol="0">
            <a:spAutoFit/>
          </a:bodyPr>
          <a:lstStyle/>
          <a:p>
            <a:r>
              <a:rPr lang="fr-FR" sz="1200" i="1" dirty="0">
                <a:latin typeface="+mj-lt"/>
              </a:rPr>
              <a:t>Non pas de danger</a:t>
            </a:r>
          </a:p>
        </p:txBody>
      </p:sp>
      <p:sp>
        <p:nvSpPr>
          <p:cNvPr id="31" name="ZoneTexte 13">
            <a:extLst>
              <a:ext uri="{FF2B5EF4-FFF2-40B4-BE49-F238E27FC236}">
                <a16:creationId xmlns:a16="http://schemas.microsoft.com/office/drawing/2014/main" id="{7ED7D6F7-AC78-F799-08F4-66C6B21AC3C3}"/>
              </a:ext>
            </a:extLst>
          </p:cNvPr>
          <p:cNvSpPr txBox="1"/>
          <p:nvPr/>
        </p:nvSpPr>
        <p:spPr>
          <a:xfrm>
            <a:off x="2163701" y="3468684"/>
            <a:ext cx="2342341" cy="276999"/>
          </a:xfrm>
          <a:prstGeom prst="rect">
            <a:avLst/>
          </a:prstGeom>
          <a:noFill/>
          <a:ln>
            <a:noFill/>
          </a:ln>
        </p:spPr>
        <p:txBody>
          <a:bodyPr wrap="square" rtlCol="0">
            <a:spAutoFit/>
          </a:bodyPr>
          <a:lstStyle/>
          <a:p>
            <a:r>
              <a:rPr lang="fr-FR" sz="1200" i="1" dirty="0">
                <a:latin typeface="+mj-lt"/>
              </a:rPr>
              <a:t>Oui, la victime est en sécurité</a:t>
            </a:r>
          </a:p>
        </p:txBody>
      </p:sp>
      <p:sp>
        <p:nvSpPr>
          <p:cNvPr id="35" name="ZoneTexte 13">
            <a:extLst>
              <a:ext uri="{FF2B5EF4-FFF2-40B4-BE49-F238E27FC236}">
                <a16:creationId xmlns:a16="http://schemas.microsoft.com/office/drawing/2014/main" id="{93BD31FD-7B21-B431-B8F5-8D6063CBBA8A}"/>
              </a:ext>
            </a:extLst>
          </p:cNvPr>
          <p:cNvSpPr txBox="1"/>
          <p:nvPr/>
        </p:nvSpPr>
        <p:spPr>
          <a:xfrm>
            <a:off x="5582879" y="2636033"/>
            <a:ext cx="561904" cy="276999"/>
          </a:xfrm>
          <a:prstGeom prst="rect">
            <a:avLst/>
          </a:prstGeom>
          <a:noFill/>
          <a:ln>
            <a:noFill/>
          </a:ln>
        </p:spPr>
        <p:txBody>
          <a:bodyPr wrap="square" rtlCol="0">
            <a:spAutoFit/>
          </a:bodyPr>
          <a:lstStyle/>
          <a:p>
            <a:r>
              <a:rPr lang="fr-FR" sz="1200" i="1" dirty="0">
                <a:latin typeface="+mj-lt"/>
              </a:rPr>
              <a:t>Oui</a:t>
            </a:r>
          </a:p>
        </p:txBody>
      </p:sp>
      <p:sp>
        <p:nvSpPr>
          <p:cNvPr id="36" name="ZoneTexte 13">
            <a:extLst>
              <a:ext uri="{FF2B5EF4-FFF2-40B4-BE49-F238E27FC236}">
                <a16:creationId xmlns:a16="http://schemas.microsoft.com/office/drawing/2014/main" id="{DA64138C-9529-9E65-C8EC-3D6E4013B5FA}"/>
              </a:ext>
            </a:extLst>
          </p:cNvPr>
          <p:cNvSpPr txBox="1"/>
          <p:nvPr/>
        </p:nvSpPr>
        <p:spPr>
          <a:xfrm>
            <a:off x="7600323" y="2603147"/>
            <a:ext cx="561904" cy="276999"/>
          </a:xfrm>
          <a:prstGeom prst="rect">
            <a:avLst/>
          </a:prstGeom>
          <a:noFill/>
          <a:ln>
            <a:noFill/>
          </a:ln>
        </p:spPr>
        <p:txBody>
          <a:bodyPr wrap="square" rtlCol="0">
            <a:spAutoFit/>
          </a:bodyPr>
          <a:lstStyle/>
          <a:p>
            <a:r>
              <a:rPr lang="fr-FR" sz="1200" i="1" dirty="0">
                <a:latin typeface="+mj-lt"/>
              </a:rPr>
              <a:t>Oui</a:t>
            </a:r>
          </a:p>
        </p:txBody>
      </p:sp>
      <p:sp>
        <p:nvSpPr>
          <p:cNvPr id="38" name="ZoneTexte 13">
            <a:extLst>
              <a:ext uri="{FF2B5EF4-FFF2-40B4-BE49-F238E27FC236}">
                <a16:creationId xmlns:a16="http://schemas.microsoft.com/office/drawing/2014/main" id="{C6C92F46-30D9-B206-A9E4-F6E5445C0912}"/>
              </a:ext>
            </a:extLst>
          </p:cNvPr>
          <p:cNvSpPr txBox="1"/>
          <p:nvPr/>
        </p:nvSpPr>
        <p:spPr>
          <a:xfrm>
            <a:off x="4873492" y="1325002"/>
            <a:ext cx="561904" cy="276999"/>
          </a:xfrm>
          <a:prstGeom prst="rect">
            <a:avLst/>
          </a:prstGeom>
          <a:noFill/>
          <a:ln>
            <a:noFill/>
          </a:ln>
        </p:spPr>
        <p:txBody>
          <a:bodyPr wrap="square" rtlCol="0">
            <a:spAutoFit/>
          </a:bodyPr>
          <a:lstStyle/>
          <a:p>
            <a:r>
              <a:rPr lang="fr-FR" sz="1200" i="1" dirty="0">
                <a:latin typeface="+mj-lt"/>
              </a:rPr>
              <a:t>Oui</a:t>
            </a:r>
          </a:p>
        </p:txBody>
      </p:sp>
      <p:sp>
        <p:nvSpPr>
          <p:cNvPr id="39" name="ZoneTexte 13">
            <a:extLst>
              <a:ext uri="{FF2B5EF4-FFF2-40B4-BE49-F238E27FC236}">
                <a16:creationId xmlns:a16="http://schemas.microsoft.com/office/drawing/2014/main" id="{A24BBC68-B5E2-2678-B3BC-0A0E0FEE44B4}"/>
              </a:ext>
            </a:extLst>
          </p:cNvPr>
          <p:cNvSpPr txBox="1"/>
          <p:nvPr/>
        </p:nvSpPr>
        <p:spPr>
          <a:xfrm>
            <a:off x="6893592" y="1422632"/>
            <a:ext cx="561904" cy="276999"/>
          </a:xfrm>
          <a:prstGeom prst="rect">
            <a:avLst/>
          </a:prstGeom>
          <a:noFill/>
          <a:ln>
            <a:noFill/>
          </a:ln>
        </p:spPr>
        <p:txBody>
          <a:bodyPr wrap="square" rtlCol="0">
            <a:spAutoFit/>
          </a:bodyPr>
          <a:lstStyle/>
          <a:p>
            <a:r>
              <a:rPr lang="fr-FR" sz="1200" i="1" dirty="0">
                <a:latin typeface="+mj-lt"/>
              </a:rPr>
              <a:t>Oui</a:t>
            </a:r>
          </a:p>
        </p:txBody>
      </p:sp>
      <p:sp>
        <p:nvSpPr>
          <p:cNvPr id="40" name="ZoneTexte 13">
            <a:extLst>
              <a:ext uri="{FF2B5EF4-FFF2-40B4-BE49-F238E27FC236}">
                <a16:creationId xmlns:a16="http://schemas.microsoft.com/office/drawing/2014/main" id="{04308F26-7C96-66EA-FEC7-93027582C1A6}"/>
              </a:ext>
            </a:extLst>
          </p:cNvPr>
          <p:cNvSpPr txBox="1"/>
          <p:nvPr/>
        </p:nvSpPr>
        <p:spPr>
          <a:xfrm>
            <a:off x="8425657" y="4116088"/>
            <a:ext cx="561904" cy="276999"/>
          </a:xfrm>
          <a:prstGeom prst="rect">
            <a:avLst/>
          </a:prstGeom>
          <a:noFill/>
          <a:ln>
            <a:noFill/>
          </a:ln>
        </p:spPr>
        <p:txBody>
          <a:bodyPr wrap="square" rtlCol="0">
            <a:spAutoFit/>
          </a:bodyPr>
          <a:lstStyle/>
          <a:p>
            <a:r>
              <a:rPr lang="fr-FR" sz="1200" i="1" dirty="0">
                <a:latin typeface="+mj-lt"/>
              </a:rPr>
              <a:t>Oui</a:t>
            </a:r>
          </a:p>
        </p:txBody>
      </p:sp>
      <p:sp>
        <p:nvSpPr>
          <p:cNvPr id="42" name="ZoneTexte 13">
            <a:extLst>
              <a:ext uri="{FF2B5EF4-FFF2-40B4-BE49-F238E27FC236}">
                <a16:creationId xmlns:a16="http://schemas.microsoft.com/office/drawing/2014/main" id="{A761F465-1B60-734D-58D4-6C465E043C6B}"/>
              </a:ext>
            </a:extLst>
          </p:cNvPr>
          <p:cNvSpPr txBox="1"/>
          <p:nvPr/>
        </p:nvSpPr>
        <p:spPr>
          <a:xfrm>
            <a:off x="6450033" y="4232143"/>
            <a:ext cx="561904" cy="276999"/>
          </a:xfrm>
          <a:prstGeom prst="rect">
            <a:avLst/>
          </a:prstGeom>
          <a:noFill/>
          <a:ln>
            <a:noFill/>
          </a:ln>
        </p:spPr>
        <p:txBody>
          <a:bodyPr wrap="square" rtlCol="0">
            <a:spAutoFit/>
          </a:bodyPr>
          <a:lstStyle/>
          <a:p>
            <a:r>
              <a:rPr lang="fr-FR" sz="1200" i="1" dirty="0">
                <a:latin typeface="+mj-lt"/>
              </a:rPr>
              <a:t>Oui</a:t>
            </a:r>
          </a:p>
        </p:txBody>
      </p:sp>
      <p:sp>
        <p:nvSpPr>
          <p:cNvPr id="43" name="ZoneTexte 13">
            <a:extLst>
              <a:ext uri="{FF2B5EF4-FFF2-40B4-BE49-F238E27FC236}">
                <a16:creationId xmlns:a16="http://schemas.microsoft.com/office/drawing/2014/main" id="{99CA13A1-D9D7-75F9-DC85-5D51F4C09DB2}"/>
              </a:ext>
            </a:extLst>
          </p:cNvPr>
          <p:cNvSpPr txBox="1"/>
          <p:nvPr/>
        </p:nvSpPr>
        <p:spPr>
          <a:xfrm>
            <a:off x="8479002" y="4292213"/>
            <a:ext cx="561904" cy="276999"/>
          </a:xfrm>
          <a:prstGeom prst="rect">
            <a:avLst/>
          </a:prstGeom>
          <a:noFill/>
          <a:ln>
            <a:noFill/>
          </a:ln>
        </p:spPr>
        <p:txBody>
          <a:bodyPr wrap="square" rtlCol="0">
            <a:spAutoFit/>
          </a:bodyPr>
          <a:lstStyle/>
          <a:p>
            <a:r>
              <a:rPr lang="fr-FR" sz="1200" i="1" dirty="0">
                <a:latin typeface="+mj-lt"/>
              </a:rPr>
              <a:t>Non</a:t>
            </a:r>
          </a:p>
        </p:txBody>
      </p:sp>
      <p:sp>
        <p:nvSpPr>
          <p:cNvPr id="44" name="ZoneTexte 13">
            <a:extLst>
              <a:ext uri="{FF2B5EF4-FFF2-40B4-BE49-F238E27FC236}">
                <a16:creationId xmlns:a16="http://schemas.microsoft.com/office/drawing/2014/main" id="{E8662F84-2269-E7C9-AC43-3EA6B191CCAD}"/>
              </a:ext>
            </a:extLst>
          </p:cNvPr>
          <p:cNvSpPr txBox="1"/>
          <p:nvPr/>
        </p:nvSpPr>
        <p:spPr>
          <a:xfrm>
            <a:off x="8870373" y="3539951"/>
            <a:ext cx="561904" cy="276999"/>
          </a:xfrm>
          <a:prstGeom prst="rect">
            <a:avLst/>
          </a:prstGeom>
          <a:noFill/>
          <a:ln>
            <a:noFill/>
          </a:ln>
        </p:spPr>
        <p:txBody>
          <a:bodyPr wrap="square" rtlCol="0">
            <a:spAutoFit/>
          </a:bodyPr>
          <a:lstStyle/>
          <a:p>
            <a:r>
              <a:rPr lang="fr-FR" sz="1200" i="1" dirty="0">
                <a:latin typeface="+mj-lt"/>
              </a:rPr>
              <a:t>Non</a:t>
            </a:r>
          </a:p>
        </p:txBody>
      </p:sp>
      <p:sp>
        <p:nvSpPr>
          <p:cNvPr id="46" name="ZoneTexte 13">
            <a:extLst>
              <a:ext uri="{FF2B5EF4-FFF2-40B4-BE49-F238E27FC236}">
                <a16:creationId xmlns:a16="http://schemas.microsoft.com/office/drawing/2014/main" id="{DFC11647-ABA6-BB2C-60BB-B8B0BB4BF1F5}"/>
              </a:ext>
            </a:extLst>
          </p:cNvPr>
          <p:cNvSpPr txBox="1"/>
          <p:nvPr/>
        </p:nvSpPr>
        <p:spPr>
          <a:xfrm>
            <a:off x="6877767" y="1214610"/>
            <a:ext cx="561904" cy="276999"/>
          </a:xfrm>
          <a:prstGeom prst="rect">
            <a:avLst/>
          </a:prstGeom>
          <a:noFill/>
          <a:ln>
            <a:noFill/>
          </a:ln>
        </p:spPr>
        <p:txBody>
          <a:bodyPr wrap="square" rtlCol="0">
            <a:spAutoFit/>
          </a:bodyPr>
          <a:lstStyle/>
          <a:p>
            <a:r>
              <a:rPr lang="fr-FR" sz="1200" i="1" dirty="0">
                <a:latin typeface="+mj-lt"/>
              </a:rPr>
              <a:t>Non</a:t>
            </a:r>
          </a:p>
        </p:txBody>
      </p:sp>
      <p:sp>
        <p:nvSpPr>
          <p:cNvPr id="48" name="Arrow: Down 16">
            <a:extLst>
              <a:ext uri="{FF2B5EF4-FFF2-40B4-BE49-F238E27FC236}">
                <a16:creationId xmlns:a16="http://schemas.microsoft.com/office/drawing/2014/main" id="{8DA77FFF-F290-C299-C92F-2FDB41B4B2A4}"/>
              </a:ext>
            </a:extLst>
          </p:cNvPr>
          <p:cNvSpPr/>
          <p:nvPr/>
        </p:nvSpPr>
        <p:spPr>
          <a:xfrm rot="21441426">
            <a:off x="10286791" y="5925947"/>
            <a:ext cx="245062" cy="414847"/>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mj-lt"/>
            </a:endParaRPr>
          </a:p>
        </p:txBody>
      </p:sp>
      <p:sp>
        <p:nvSpPr>
          <p:cNvPr id="49" name="ZoneTexte 13">
            <a:extLst>
              <a:ext uri="{FF2B5EF4-FFF2-40B4-BE49-F238E27FC236}">
                <a16:creationId xmlns:a16="http://schemas.microsoft.com/office/drawing/2014/main" id="{427BD13E-5D4F-A2D5-95AA-4CE7784819A6}"/>
              </a:ext>
            </a:extLst>
          </p:cNvPr>
          <p:cNvSpPr txBox="1"/>
          <p:nvPr/>
        </p:nvSpPr>
        <p:spPr>
          <a:xfrm>
            <a:off x="9674352" y="6247368"/>
            <a:ext cx="1676005" cy="338554"/>
          </a:xfrm>
          <a:prstGeom prst="rect">
            <a:avLst/>
          </a:prstGeom>
          <a:noFill/>
          <a:ln>
            <a:noFill/>
          </a:ln>
        </p:spPr>
        <p:txBody>
          <a:bodyPr wrap="square" rtlCol="0">
            <a:spAutoFit/>
          </a:bodyPr>
          <a:lstStyle/>
          <a:p>
            <a:r>
              <a:rPr lang="fr-FR" sz="1600" b="1" dirty="0">
                <a:latin typeface="+mj-lt"/>
              </a:rPr>
              <a:t>Appel secours </a:t>
            </a:r>
          </a:p>
        </p:txBody>
      </p:sp>
      <p:sp>
        <p:nvSpPr>
          <p:cNvPr id="20" name="Sous-titre 4">
            <a:extLst>
              <a:ext uri="{FF2B5EF4-FFF2-40B4-BE49-F238E27FC236}">
                <a16:creationId xmlns:a16="http://schemas.microsoft.com/office/drawing/2014/main" id="{9DE858A5-8710-6BE7-9CD6-D2D949FC6170}"/>
              </a:ext>
            </a:extLst>
          </p:cNvPr>
          <p:cNvSpPr>
            <a:spLocks noGrp="1"/>
          </p:cNvSpPr>
          <p:nvPr>
            <p:ph type="subTitle" idx="1"/>
          </p:nvPr>
        </p:nvSpPr>
        <p:spPr>
          <a:xfrm>
            <a:off x="0" y="366178"/>
            <a:ext cx="1464722" cy="805675"/>
          </a:xfrm>
        </p:spPr>
        <p:txBody>
          <a:bodyPr/>
          <a:lstStyle/>
          <a:p>
            <a:r>
              <a:rPr lang="fr-FR" dirty="0"/>
              <a:t>S02</a:t>
            </a:r>
          </a:p>
          <a:p>
            <a:r>
              <a:rPr lang="fr-FR" dirty="0"/>
              <a:t>Synthèse</a:t>
            </a:r>
          </a:p>
        </p:txBody>
      </p:sp>
    </p:spTree>
    <p:extLst>
      <p:ext uri="{BB962C8B-B14F-4D97-AF65-F5344CB8AC3E}">
        <p14:creationId xmlns:p14="http://schemas.microsoft.com/office/powerpoint/2010/main" val="35103238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5C835DD-131E-443A-15A2-3234B511545B}"/>
              </a:ext>
            </a:extLst>
          </p:cNvPr>
          <p:cNvSpPr>
            <a:spLocks noGrp="1"/>
          </p:cNvSpPr>
          <p:nvPr>
            <p:ph type="ctrTitle"/>
          </p:nvPr>
        </p:nvSpPr>
        <p:spPr>
          <a:xfrm>
            <a:off x="4855743" y="3062796"/>
            <a:ext cx="6667471" cy="1509038"/>
          </a:xfrm>
        </p:spPr>
        <p:txBody>
          <a:bodyPr>
            <a:normAutofit fontScale="90000"/>
          </a:bodyPr>
          <a:lstStyle/>
          <a:p>
            <a:r>
              <a:rPr lang="fr-FR" b="1" dirty="0"/>
              <a:t>L’ALERTE</a:t>
            </a:r>
            <a:br>
              <a:rPr lang="fr-FR" b="1" dirty="0"/>
            </a:br>
            <a:r>
              <a:rPr lang="fr-FR" sz="4400" b="1" dirty="0">
                <a:solidFill>
                  <a:srgbClr val="00529B"/>
                </a:solidFill>
              </a:rPr>
              <a:t>Séquence 03</a:t>
            </a:r>
            <a:endParaRPr lang="fr-FR" b="1" dirty="0"/>
          </a:p>
        </p:txBody>
      </p:sp>
      <p:sp>
        <p:nvSpPr>
          <p:cNvPr id="3" name="Espace réservé du numéro de diapositive 2">
            <a:extLst>
              <a:ext uri="{FF2B5EF4-FFF2-40B4-BE49-F238E27FC236}">
                <a16:creationId xmlns:a16="http://schemas.microsoft.com/office/drawing/2014/main" id="{853A84B9-C92F-C33A-1465-75979A7433D7}"/>
              </a:ext>
            </a:extLst>
          </p:cNvPr>
          <p:cNvSpPr>
            <a:spLocks noGrp="1"/>
          </p:cNvSpPr>
          <p:nvPr>
            <p:ph type="sldNum" sz="quarter" idx="4"/>
          </p:nvPr>
        </p:nvSpPr>
        <p:spPr/>
        <p:txBody>
          <a:bodyPr/>
          <a:lstStyle/>
          <a:p>
            <a:fld id="{E08ED9A5-DC0D-4841-8E77-55016E9FD6AD}" type="slidenum">
              <a:rPr lang="fr-FR" smtClean="0"/>
              <a:pPr/>
              <a:t>17</a:t>
            </a:fld>
            <a:endParaRPr lang="fr-FR" dirty="0"/>
          </a:p>
        </p:txBody>
      </p:sp>
    </p:spTree>
    <p:extLst>
      <p:ext uri="{BB962C8B-B14F-4D97-AF65-F5344CB8AC3E}">
        <p14:creationId xmlns:p14="http://schemas.microsoft.com/office/powerpoint/2010/main" val="1666178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ous-titre 1">
            <a:extLst>
              <a:ext uri="{FF2B5EF4-FFF2-40B4-BE49-F238E27FC236}">
                <a16:creationId xmlns:a16="http://schemas.microsoft.com/office/drawing/2014/main" id="{B503B2B2-958F-F5E3-732D-4A4656441D7C}"/>
              </a:ext>
            </a:extLst>
          </p:cNvPr>
          <p:cNvSpPr>
            <a:spLocks noGrp="1"/>
          </p:cNvSpPr>
          <p:nvPr>
            <p:ph type="subTitle" idx="1"/>
          </p:nvPr>
        </p:nvSpPr>
        <p:spPr>
          <a:xfrm>
            <a:off x="528778" y="2091707"/>
            <a:ext cx="4179436" cy="1015477"/>
          </a:xfrm>
        </p:spPr>
        <p:txBody>
          <a:bodyPr>
            <a:normAutofit/>
          </a:bodyPr>
          <a:lstStyle/>
          <a:p>
            <a:r>
              <a:rPr lang="fr-FR" sz="6000" dirty="0">
                <a:solidFill>
                  <a:srgbClr val="00529B"/>
                </a:solidFill>
              </a:rPr>
              <a:t>L’ALERTE</a:t>
            </a:r>
          </a:p>
        </p:txBody>
      </p:sp>
      <p:sp>
        <p:nvSpPr>
          <p:cNvPr id="3" name="Espace réservé du texte 2">
            <a:extLst>
              <a:ext uri="{FF2B5EF4-FFF2-40B4-BE49-F238E27FC236}">
                <a16:creationId xmlns:a16="http://schemas.microsoft.com/office/drawing/2014/main" id="{F2E52BA9-F3D3-9E94-7072-EA4101513115}"/>
              </a:ext>
            </a:extLst>
          </p:cNvPr>
          <p:cNvSpPr>
            <a:spLocks noGrp="1"/>
          </p:cNvSpPr>
          <p:nvPr>
            <p:ph type="body" sz="quarter" idx="10"/>
          </p:nvPr>
        </p:nvSpPr>
        <p:spPr/>
        <p:txBody>
          <a:bodyPr/>
          <a:lstStyle/>
          <a:p>
            <a:r>
              <a:rPr lang="fr-FR" sz="2800" b="1" u="sng" dirty="0">
                <a:solidFill>
                  <a:srgbClr val="C10435"/>
                </a:solidFill>
                <a:latin typeface="+mj-lt"/>
              </a:rPr>
              <a:t>OBJECTIF:</a:t>
            </a:r>
          </a:p>
          <a:p>
            <a:endParaRPr lang="fr-FR" sz="2800" dirty="0">
              <a:solidFill>
                <a:srgbClr val="C10435"/>
              </a:solidFill>
              <a:latin typeface="+mj-lt"/>
            </a:endParaRPr>
          </a:p>
          <a:p>
            <a:r>
              <a:rPr lang="fr-FR" sz="2800" dirty="0">
                <a:solidFill>
                  <a:srgbClr val="C10435"/>
                </a:solidFill>
                <a:latin typeface="+mj-lt"/>
              </a:rPr>
              <a:t>Être capable d’appeler les services d’urgence appropriés et de transmettre la bonne information</a:t>
            </a:r>
          </a:p>
          <a:p>
            <a:endParaRPr lang="fr-FR" dirty="0"/>
          </a:p>
        </p:txBody>
      </p:sp>
      <p:sp>
        <p:nvSpPr>
          <p:cNvPr id="4" name="Espace réservé du texte 3">
            <a:extLst>
              <a:ext uri="{FF2B5EF4-FFF2-40B4-BE49-F238E27FC236}">
                <a16:creationId xmlns:a16="http://schemas.microsoft.com/office/drawing/2014/main" id="{0C828031-3C42-70D9-FD32-56E0032215FD}"/>
              </a:ext>
            </a:extLst>
          </p:cNvPr>
          <p:cNvSpPr>
            <a:spLocks noGrp="1"/>
          </p:cNvSpPr>
          <p:nvPr>
            <p:ph type="body" sz="quarter" idx="11"/>
          </p:nvPr>
        </p:nvSpPr>
        <p:spPr/>
        <p:txBody>
          <a:bodyPr/>
          <a:lstStyle/>
          <a:p>
            <a:r>
              <a:rPr lang="fr-FR" dirty="0"/>
              <a:t>6 min</a:t>
            </a:r>
          </a:p>
        </p:txBody>
      </p:sp>
      <p:sp>
        <p:nvSpPr>
          <p:cNvPr id="5" name="Espace réservé du numéro de diapositive 4">
            <a:extLst>
              <a:ext uri="{FF2B5EF4-FFF2-40B4-BE49-F238E27FC236}">
                <a16:creationId xmlns:a16="http://schemas.microsoft.com/office/drawing/2014/main" id="{CBA93FB0-9FB8-C81E-601E-C02EC33E2CA4}"/>
              </a:ext>
            </a:extLst>
          </p:cNvPr>
          <p:cNvSpPr>
            <a:spLocks noGrp="1"/>
          </p:cNvSpPr>
          <p:nvPr>
            <p:ph type="sldNum" sz="quarter" idx="4"/>
          </p:nvPr>
        </p:nvSpPr>
        <p:spPr/>
        <p:txBody>
          <a:bodyPr/>
          <a:lstStyle/>
          <a:p>
            <a:fld id="{E08ED9A5-DC0D-4841-8E77-55016E9FD6AD}" type="slidenum">
              <a:rPr lang="fr-FR" smtClean="0"/>
              <a:pPr/>
              <a:t>18</a:t>
            </a:fld>
            <a:endParaRPr lang="fr-FR" dirty="0"/>
          </a:p>
        </p:txBody>
      </p:sp>
    </p:spTree>
    <p:extLst>
      <p:ext uri="{BB962C8B-B14F-4D97-AF65-F5344CB8AC3E}">
        <p14:creationId xmlns:p14="http://schemas.microsoft.com/office/powerpoint/2010/main" val="7122538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ous-titre 1">
            <a:extLst>
              <a:ext uri="{FF2B5EF4-FFF2-40B4-BE49-F238E27FC236}">
                <a16:creationId xmlns:a16="http://schemas.microsoft.com/office/drawing/2014/main" id="{90DE90D7-D943-2624-9E2A-31E73AD80ADF}"/>
              </a:ext>
            </a:extLst>
          </p:cNvPr>
          <p:cNvSpPr>
            <a:spLocks noGrp="1"/>
          </p:cNvSpPr>
          <p:nvPr>
            <p:ph type="subTitle" idx="1"/>
          </p:nvPr>
        </p:nvSpPr>
        <p:spPr>
          <a:xfrm>
            <a:off x="-70929" y="409894"/>
            <a:ext cx="1589655" cy="1148760"/>
          </a:xfrm>
        </p:spPr>
        <p:txBody>
          <a:bodyPr/>
          <a:lstStyle/>
          <a:p>
            <a:r>
              <a:rPr lang="fr-FR" dirty="0"/>
              <a:t>S03</a:t>
            </a:r>
          </a:p>
          <a:p>
            <a:r>
              <a:rPr lang="fr-FR" dirty="0"/>
              <a:t>Pourquoi</a:t>
            </a:r>
          </a:p>
        </p:txBody>
      </p:sp>
      <p:sp>
        <p:nvSpPr>
          <p:cNvPr id="5" name="Espace réservé du numéro de diapositive 4">
            <a:extLst>
              <a:ext uri="{FF2B5EF4-FFF2-40B4-BE49-F238E27FC236}">
                <a16:creationId xmlns:a16="http://schemas.microsoft.com/office/drawing/2014/main" id="{D8E82A62-13E2-36EC-73D5-DE5AD9FC89FD}"/>
              </a:ext>
            </a:extLst>
          </p:cNvPr>
          <p:cNvSpPr>
            <a:spLocks noGrp="1"/>
          </p:cNvSpPr>
          <p:nvPr>
            <p:ph type="sldNum" sz="quarter" idx="4"/>
          </p:nvPr>
        </p:nvSpPr>
        <p:spPr/>
        <p:txBody>
          <a:bodyPr/>
          <a:lstStyle/>
          <a:p>
            <a:fld id="{E08ED9A5-DC0D-4841-8E77-55016E9FD6AD}" type="slidenum">
              <a:rPr lang="fr-FR" smtClean="0"/>
              <a:pPr/>
              <a:t>19</a:t>
            </a:fld>
            <a:endParaRPr lang="fr-FR" dirty="0"/>
          </a:p>
        </p:txBody>
      </p:sp>
      <p:sp>
        <p:nvSpPr>
          <p:cNvPr id="8" name="Espace réservé du contenu 6">
            <a:extLst>
              <a:ext uri="{FF2B5EF4-FFF2-40B4-BE49-F238E27FC236}">
                <a16:creationId xmlns:a16="http://schemas.microsoft.com/office/drawing/2014/main" id="{6A92BB04-1D52-DD3D-6B4A-3665E2F8C4E2}"/>
              </a:ext>
            </a:extLst>
          </p:cNvPr>
          <p:cNvSpPr txBox="1">
            <a:spLocks/>
          </p:cNvSpPr>
          <p:nvPr/>
        </p:nvSpPr>
        <p:spPr>
          <a:xfrm>
            <a:off x="2994735" y="167502"/>
            <a:ext cx="4675571" cy="48478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fr-FR" b="1" u="sng" dirty="0"/>
              <a:t>Pourquoi alerter ?</a:t>
            </a:r>
          </a:p>
        </p:txBody>
      </p:sp>
      <p:sp>
        <p:nvSpPr>
          <p:cNvPr id="9" name="ZoneTexte 8">
            <a:extLst>
              <a:ext uri="{FF2B5EF4-FFF2-40B4-BE49-F238E27FC236}">
                <a16:creationId xmlns:a16="http://schemas.microsoft.com/office/drawing/2014/main" id="{5FCCF858-BF0D-2F96-D588-A846412E92FC}"/>
              </a:ext>
            </a:extLst>
          </p:cNvPr>
          <p:cNvSpPr txBox="1"/>
          <p:nvPr/>
        </p:nvSpPr>
        <p:spPr>
          <a:xfrm>
            <a:off x="2145760" y="85301"/>
            <a:ext cx="683580" cy="649188"/>
          </a:xfrm>
          <a:prstGeom prst="ellipse">
            <a:avLst/>
          </a:prstGeom>
          <a:solidFill>
            <a:schemeClr val="bg1"/>
          </a:solidFill>
          <a:ln w="57150">
            <a:solidFill>
              <a:srgbClr val="C10435"/>
            </a:solidFill>
          </a:ln>
        </p:spPr>
        <p:txBody>
          <a:bodyPr wrap="square" rtlCol="0">
            <a:spAutoFit/>
          </a:bodyPr>
          <a:lstStyle/>
          <a:p>
            <a:pPr algn="ctr"/>
            <a:r>
              <a:rPr lang="fr-FR" sz="2400" b="1" dirty="0"/>
              <a:t>1</a:t>
            </a:r>
          </a:p>
        </p:txBody>
      </p:sp>
      <p:sp>
        <p:nvSpPr>
          <p:cNvPr id="10" name="ZoneTexte 2">
            <a:extLst>
              <a:ext uri="{FF2B5EF4-FFF2-40B4-BE49-F238E27FC236}">
                <a16:creationId xmlns:a16="http://schemas.microsoft.com/office/drawing/2014/main" id="{8C0602A1-E762-B5E3-E3DB-5AD72BE12E9B}"/>
              </a:ext>
            </a:extLst>
          </p:cNvPr>
          <p:cNvSpPr txBox="1">
            <a:spLocks noChangeArrowheads="1"/>
          </p:cNvSpPr>
          <p:nvPr/>
        </p:nvSpPr>
        <p:spPr bwMode="auto">
          <a:xfrm>
            <a:off x="1854836" y="1715238"/>
            <a:ext cx="848232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fr-FR" altLang="fr-FR" sz="2800" b="0" i="0" u="none" strike="noStrike" kern="1200" cap="none" spc="0" normalizeH="0" baseline="0" noProof="0" dirty="0">
                <a:ln>
                  <a:noFill/>
                </a:ln>
                <a:effectLst/>
                <a:uLnTx/>
                <a:uFillTx/>
                <a:latin typeface="+mj-lt"/>
                <a:ea typeface="Verdana" panose="020B0604030504040204" pitchFamily="34" charset="0"/>
                <a:cs typeface="Verdana" panose="020B0604030504040204" pitchFamily="34" charset="0"/>
              </a:rPr>
              <a:t>Informer de la présence d’une ou plusieurs victimes </a:t>
            </a:r>
          </a:p>
        </p:txBody>
      </p:sp>
      <p:sp>
        <p:nvSpPr>
          <p:cNvPr id="11" name="ZoneTexte 2">
            <a:extLst>
              <a:ext uri="{FF2B5EF4-FFF2-40B4-BE49-F238E27FC236}">
                <a16:creationId xmlns:a16="http://schemas.microsoft.com/office/drawing/2014/main" id="{83F9B875-9965-7E1E-CAF5-20E131C56460}"/>
              </a:ext>
            </a:extLst>
          </p:cNvPr>
          <p:cNvSpPr txBox="1">
            <a:spLocks noChangeArrowheads="1"/>
          </p:cNvSpPr>
          <p:nvPr/>
        </p:nvSpPr>
        <p:spPr bwMode="auto">
          <a:xfrm>
            <a:off x="1854836" y="2882195"/>
            <a:ext cx="911116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fr-FR" altLang="fr-FR" sz="2800" b="0" i="0" u="none" strike="noStrike" kern="1200" cap="none" spc="0" normalizeH="0" baseline="0" noProof="0" dirty="0">
                <a:ln>
                  <a:noFill/>
                </a:ln>
                <a:effectLst/>
                <a:uLnTx/>
                <a:uFillTx/>
                <a:latin typeface="+mj-lt"/>
                <a:ea typeface="Verdana" panose="020B0604030504040204" pitchFamily="34" charset="0"/>
                <a:cs typeface="Verdana" panose="020B0604030504040204" pitchFamily="34" charset="0"/>
              </a:rPr>
              <a:t>Informer les services des détresses des victimes</a:t>
            </a:r>
          </a:p>
        </p:txBody>
      </p:sp>
      <p:sp>
        <p:nvSpPr>
          <p:cNvPr id="12" name="ZoneTexte 11">
            <a:extLst>
              <a:ext uri="{FF2B5EF4-FFF2-40B4-BE49-F238E27FC236}">
                <a16:creationId xmlns:a16="http://schemas.microsoft.com/office/drawing/2014/main" id="{9C2115A9-846B-2399-13E3-A8CDC14416B7}"/>
              </a:ext>
            </a:extLst>
          </p:cNvPr>
          <p:cNvSpPr txBox="1">
            <a:spLocks noChangeArrowheads="1"/>
          </p:cNvSpPr>
          <p:nvPr/>
        </p:nvSpPr>
        <p:spPr bwMode="auto">
          <a:xfrm>
            <a:off x="1854836" y="4049152"/>
            <a:ext cx="911116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fr-FR" altLang="fr-FR" sz="2800" b="0" i="0" u="none" strike="noStrike" kern="1200" cap="none" spc="0" normalizeH="0" baseline="0" noProof="0" dirty="0">
                <a:ln>
                  <a:noFill/>
                </a:ln>
                <a:effectLst/>
                <a:uLnTx/>
                <a:uFillTx/>
                <a:latin typeface="+mj-lt"/>
                <a:ea typeface="Verdana" panose="020B0604030504040204" pitchFamily="34" charset="0"/>
                <a:cs typeface="Verdana" panose="020B0604030504040204" pitchFamily="34" charset="0"/>
              </a:rPr>
              <a:t>Informer sur les gestes en cours</a:t>
            </a:r>
            <a:r>
              <a:rPr lang="fr-FR" altLang="fr-FR" sz="2800" dirty="0">
                <a:latin typeface="+mj-lt"/>
                <a:ea typeface="Verdana" panose="020B0604030504040204" pitchFamily="34" charset="0"/>
                <a:cs typeface="Verdana" panose="020B0604030504040204" pitchFamily="34" charset="0"/>
              </a:rPr>
              <a:t> </a:t>
            </a:r>
            <a:r>
              <a:rPr kumimoji="0" lang="fr-FR" altLang="fr-FR" sz="2800" b="0" i="0" u="none" strike="noStrike" kern="1200" cap="none" spc="0" normalizeH="0" baseline="0" noProof="0" dirty="0">
                <a:ln>
                  <a:noFill/>
                </a:ln>
                <a:effectLst/>
                <a:uLnTx/>
                <a:uFillTx/>
                <a:latin typeface="+mj-lt"/>
                <a:ea typeface="Verdana" panose="020B0604030504040204" pitchFamily="34" charset="0"/>
                <a:cs typeface="Verdana" panose="020B0604030504040204" pitchFamily="34" charset="0"/>
              </a:rPr>
              <a:t>ou effectués</a:t>
            </a:r>
          </a:p>
        </p:txBody>
      </p:sp>
      <p:sp>
        <p:nvSpPr>
          <p:cNvPr id="13" name="ZoneTexte 2">
            <a:extLst>
              <a:ext uri="{FF2B5EF4-FFF2-40B4-BE49-F238E27FC236}">
                <a16:creationId xmlns:a16="http://schemas.microsoft.com/office/drawing/2014/main" id="{DE3C7E36-0D93-3B68-DA15-27A5C2E2E8F2}"/>
              </a:ext>
            </a:extLst>
          </p:cNvPr>
          <p:cNvSpPr txBox="1">
            <a:spLocks noChangeArrowheads="1"/>
          </p:cNvSpPr>
          <p:nvPr/>
        </p:nvSpPr>
        <p:spPr bwMode="auto">
          <a:xfrm>
            <a:off x="1854837" y="5216109"/>
            <a:ext cx="722169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fr-FR" altLang="fr-FR" sz="2800" b="0" i="0" u="none" strike="noStrike" kern="1200" cap="none" spc="0" normalizeH="0" baseline="0" noProof="0" dirty="0">
                <a:ln>
                  <a:noFill/>
                </a:ln>
                <a:effectLst/>
                <a:uLnTx/>
                <a:uFillTx/>
                <a:latin typeface="+mj-lt"/>
                <a:ea typeface="Verdana" panose="020B0604030504040204" pitchFamily="34" charset="0"/>
                <a:cs typeface="Verdana" panose="020B0604030504040204" pitchFamily="34" charset="0"/>
              </a:rPr>
              <a:t>Déclencher la chaîne de secours au besoin  </a:t>
            </a:r>
          </a:p>
        </p:txBody>
      </p:sp>
    </p:spTree>
    <p:extLst>
      <p:ext uri="{BB962C8B-B14F-4D97-AF65-F5344CB8AC3E}">
        <p14:creationId xmlns:p14="http://schemas.microsoft.com/office/powerpoint/2010/main" val="30679096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ous-titre 1">
            <a:extLst>
              <a:ext uri="{FF2B5EF4-FFF2-40B4-BE49-F238E27FC236}">
                <a16:creationId xmlns:a16="http://schemas.microsoft.com/office/drawing/2014/main" id="{B503B2B2-958F-F5E3-732D-4A4656441D7C}"/>
              </a:ext>
            </a:extLst>
          </p:cNvPr>
          <p:cNvSpPr>
            <a:spLocks noGrp="1"/>
          </p:cNvSpPr>
          <p:nvPr>
            <p:ph type="subTitle" idx="1"/>
          </p:nvPr>
        </p:nvSpPr>
        <p:spPr>
          <a:xfrm>
            <a:off x="427964" y="2121763"/>
            <a:ext cx="4454754" cy="932156"/>
          </a:xfrm>
        </p:spPr>
        <p:txBody>
          <a:bodyPr>
            <a:normAutofit/>
          </a:bodyPr>
          <a:lstStyle/>
          <a:p>
            <a:r>
              <a:rPr lang="fr-FR" sz="6000" dirty="0">
                <a:solidFill>
                  <a:srgbClr val="00529B"/>
                </a:solidFill>
              </a:rPr>
              <a:t>GQS</a:t>
            </a:r>
          </a:p>
        </p:txBody>
      </p:sp>
      <p:sp>
        <p:nvSpPr>
          <p:cNvPr id="3" name="Espace réservé du texte 2">
            <a:extLst>
              <a:ext uri="{FF2B5EF4-FFF2-40B4-BE49-F238E27FC236}">
                <a16:creationId xmlns:a16="http://schemas.microsoft.com/office/drawing/2014/main" id="{F2E52BA9-F3D3-9E94-7072-EA4101513115}"/>
              </a:ext>
            </a:extLst>
          </p:cNvPr>
          <p:cNvSpPr>
            <a:spLocks noGrp="1"/>
          </p:cNvSpPr>
          <p:nvPr>
            <p:ph type="body" sz="quarter" idx="10"/>
          </p:nvPr>
        </p:nvSpPr>
        <p:spPr>
          <a:xfrm>
            <a:off x="5668392" y="1411550"/>
            <a:ext cx="6409307" cy="4145871"/>
          </a:xfrm>
        </p:spPr>
        <p:txBody>
          <a:bodyPr>
            <a:normAutofit fontScale="92500"/>
          </a:bodyPr>
          <a:lstStyle/>
          <a:p>
            <a:pPr algn="ctr"/>
            <a:r>
              <a:rPr lang="fr-FR" sz="3500" b="1" u="sng" dirty="0">
                <a:solidFill>
                  <a:srgbClr val="C10435"/>
                </a:solidFill>
                <a:latin typeface="+mj-lt"/>
              </a:rPr>
              <a:t>OBJECTIF:</a:t>
            </a:r>
          </a:p>
          <a:p>
            <a:pPr algn="ctr"/>
            <a:endParaRPr lang="fr-FR" sz="2800" dirty="0">
              <a:solidFill>
                <a:srgbClr val="C10435"/>
              </a:solidFill>
              <a:latin typeface="+mj-lt"/>
            </a:endParaRPr>
          </a:p>
          <a:p>
            <a:r>
              <a:rPr lang="fr-FR" sz="2800" dirty="0">
                <a:solidFill>
                  <a:srgbClr val="C10435"/>
                </a:solidFill>
                <a:latin typeface="+mj-lt"/>
              </a:rPr>
              <a:t>A l’issue de la sensibilisation, le participant doit être capable d’exécuter les gestes de premiers secours destinés à :</a:t>
            </a:r>
          </a:p>
          <a:p>
            <a:pPr marL="457200" indent="-457200">
              <a:buFontTx/>
              <a:buChar char="-"/>
            </a:pPr>
            <a:r>
              <a:rPr lang="fr-FR" sz="2800" dirty="0">
                <a:solidFill>
                  <a:srgbClr val="C10435"/>
                </a:solidFill>
                <a:latin typeface="+mj-lt"/>
              </a:rPr>
              <a:t>Protéger</a:t>
            </a:r>
          </a:p>
          <a:p>
            <a:pPr marL="457200" indent="-457200">
              <a:buFontTx/>
              <a:buChar char="-"/>
            </a:pPr>
            <a:r>
              <a:rPr lang="fr-FR" sz="2800" dirty="0">
                <a:solidFill>
                  <a:srgbClr val="C10435"/>
                </a:solidFill>
                <a:latin typeface="+mj-lt"/>
              </a:rPr>
              <a:t>Alerter les secours d’urgence adaptés</a:t>
            </a:r>
          </a:p>
          <a:p>
            <a:pPr marL="457200" indent="-457200">
              <a:buFontTx/>
              <a:buChar char="-"/>
            </a:pPr>
            <a:r>
              <a:rPr lang="fr-FR" dirty="0">
                <a:solidFill>
                  <a:srgbClr val="C10435"/>
                </a:solidFill>
                <a:latin typeface="+mj-lt"/>
              </a:rPr>
              <a:t>Prendre en charge une victime en attendant les secours</a:t>
            </a:r>
            <a:endParaRPr lang="fr-FR" sz="2800" dirty="0">
              <a:solidFill>
                <a:srgbClr val="C10435"/>
              </a:solidFill>
              <a:latin typeface="+mj-lt"/>
            </a:endParaRPr>
          </a:p>
        </p:txBody>
      </p:sp>
      <p:sp>
        <p:nvSpPr>
          <p:cNvPr id="4" name="Espace réservé du texte 3">
            <a:extLst>
              <a:ext uri="{FF2B5EF4-FFF2-40B4-BE49-F238E27FC236}">
                <a16:creationId xmlns:a16="http://schemas.microsoft.com/office/drawing/2014/main" id="{0C828031-3C42-70D9-FD32-56E0032215FD}"/>
              </a:ext>
            </a:extLst>
          </p:cNvPr>
          <p:cNvSpPr>
            <a:spLocks noGrp="1"/>
          </p:cNvSpPr>
          <p:nvPr>
            <p:ph type="body" sz="quarter" idx="11"/>
          </p:nvPr>
        </p:nvSpPr>
        <p:spPr>
          <a:xfrm>
            <a:off x="2733743" y="6115481"/>
            <a:ext cx="1802746" cy="381442"/>
          </a:xfrm>
        </p:spPr>
        <p:txBody>
          <a:bodyPr>
            <a:normAutofit/>
          </a:bodyPr>
          <a:lstStyle/>
          <a:p>
            <a:r>
              <a:rPr lang="fr-FR" dirty="0"/>
              <a:t>2h</a:t>
            </a:r>
          </a:p>
        </p:txBody>
      </p:sp>
      <p:sp>
        <p:nvSpPr>
          <p:cNvPr id="5" name="Espace réservé du numéro de diapositive 4">
            <a:extLst>
              <a:ext uri="{FF2B5EF4-FFF2-40B4-BE49-F238E27FC236}">
                <a16:creationId xmlns:a16="http://schemas.microsoft.com/office/drawing/2014/main" id="{CBA93FB0-9FB8-C81E-601E-C02EC33E2CA4}"/>
              </a:ext>
            </a:extLst>
          </p:cNvPr>
          <p:cNvSpPr>
            <a:spLocks noGrp="1"/>
          </p:cNvSpPr>
          <p:nvPr>
            <p:ph type="sldNum" sz="quarter" idx="4"/>
          </p:nvPr>
        </p:nvSpPr>
        <p:spPr/>
        <p:txBody>
          <a:bodyPr/>
          <a:lstStyle/>
          <a:p>
            <a:fld id="{E08ED9A5-DC0D-4841-8E77-55016E9FD6AD}" type="slidenum">
              <a:rPr lang="fr-FR" smtClean="0"/>
              <a:pPr/>
              <a:t>2</a:t>
            </a:fld>
            <a:endParaRPr lang="fr-FR" dirty="0"/>
          </a:p>
        </p:txBody>
      </p:sp>
    </p:spTree>
    <p:extLst>
      <p:ext uri="{BB962C8B-B14F-4D97-AF65-F5344CB8AC3E}">
        <p14:creationId xmlns:p14="http://schemas.microsoft.com/office/powerpoint/2010/main" val="25228534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D8E82A62-13E2-36EC-73D5-DE5AD9FC89FD}"/>
              </a:ext>
            </a:extLst>
          </p:cNvPr>
          <p:cNvSpPr>
            <a:spLocks noGrp="1"/>
          </p:cNvSpPr>
          <p:nvPr>
            <p:ph type="sldNum" sz="quarter" idx="4"/>
          </p:nvPr>
        </p:nvSpPr>
        <p:spPr/>
        <p:txBody>
          <a:bodyPr/>
          <a:lstStyle/>
          <a:p>
            <a:fld id="{E08ED9A5-DC0D-4841-8E77-55016E9FD6AD}" type="slidenum">
              <a:rPr lang="fr-FR" smtClean="0"/>
              <a:pPr/>
              <a:t>20</a:t>
            </a:fld>
            <a:endParaRPr lang="fr-FR" dirty="0"/>
          </a:p>
        </p:txBody>
      </p:sp>
      <p:sp>
        <p:nvSpPr>
          <p:cNvPr id="9" name="ZoneTexte 8">
            <a:extLst>
              <a:ext uri="{FF2B5EF4-FFF2-40B4-BE49-F238E27FC236}">
                <a16:creationId xmlns:a16="http://schemas.microsoft.com/office/drawing/2014/main" id="{5FCCF858-BF0D-2F96-D588-A846412E92FC}"/>
              </a:ext>
            </a:extLst>
          </p:cNvPr>
          <p:cNvSpPr txBox="1"/>
          <p:nvPr/>
        </p:nvSpPr>
        <p:spPr>
          <a:xfrm>
            <a:off x="2145760" y="85301"/>
            <a:ext cx="683580" cy="649188"/>
          </a:xfrm>
          <a:prstGeom prst="ellipse">
            <a:avLst/>
          </a:prstGeom>
          <a:solidFill>
            <a:schemeClr val="bg1"/>
          </a:solidFill>
          <a:ln w="57150">
            <a:solidFill>
              <a:srgbClr val="C10435"/>
            </a:solidFill>
          </a:ln>
        </p:spPr>
        <p:txBody>
          <a:bodyPr wrap="square" rtlCol="0">
            <a:spAutoFit/>
          </a:bodyPr>
          <a:lstStyle/>
          <a:p>
            <a:pPr algn="ctr"/>
            <a:endParaRPr lang="fr-FR" sz="2400" b="1" dirty="0"/>
          </a:p>
        </p:txBody>
      </p:sp>
      <p:sp>
        <p:nvSpPr>
          <p:cNvPr id="7" name="ZoneTexte 2">
            <a:extLst>
              <a:ext uri="{FF2B5EF4-FFF2-40B4-BE49-F238E27FC236}">
                <a16:creationId xmlns:a16="http://schemas.microsoft.com/office/drawing/2014/main" id="{4C6D05D4-D555-AD84-EFB3-4A9D20C4EF4A}"/>
              </a:ext>
            </a:extLst>
          </p:cNvPr>
          <p:cNvSpPr txBox="1">
            <a:spLocks noChangeArrowheads="1"/>
          </p:cNvSpPr>
          <p:nvPr/>
        </p:nvSpPr>
        <p:spPr bwMode="auto">
          <a:xfrm>
            <a:off x="651961" y="1524376"/>
            <a:ext cx="1071985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altLang="fr-FR" sz="2800" b="0" i="0" u="none" strike="noStrike" kern="1200" cap="none" spc="0" normalizeH="0" baseline="0" noProof="0" dirty="0">
                <a:ln>
                  <a:noFill/>
                </a:ln>
                <a:effectLst/>
                <a:uLnTx/>
                <a:uFillTx/>
                <a:latin typeface="+mj-lt"/>
                <a:ea typeface="Verdana" panose="020B0604030504040204" pitchFamily="34" charset="0"/>
                <a:cs typeface="Verdana" panose="020B0604030504040204" pitchFamily="34" charset="0"/>
              </a:rPr>
              <a:t>Cette information sera transmise par le sauveteur ou témoin via :</a:t>
            </a:r>
          </a:p>
        </p:txBody>
      </p:sp>
      <p:pic>
        <p:nvPicPr>
          <p:cNvPr id="14" name="Image 13" descr="Une image contenant intérieur, Appareils électroniques&#10;&#10;Description générée automatiquement">
            <a:extLst>
              <a:ext uri="{FF2B5EF4-FFF2-40B4-BE49-F238E27FC236}">
                <a16:creationId xmlns:a16="http://schemas.microsoft.com/office/drawing/2014/main" id="{BD486182-22B4-C02A-43D5-3CC45AC59407}"/>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37031" y="2465380"/>
            <a:ext cx="3918552" cy="1524970"/>
          </a:xfrm>
          <a:prstGeom prst="rect">
            <a:avLst/>
          </a:prstGeom>
        </p:spPr>
      </p:pic>
      <p:pic>
        <p:nvPicPr>
          <p:cNvPr id="15" name="Image 14" descr="Une image contenant distant, intérieur, Appareils électroniques, téléphone&#10;&#10;Description générée automatiquement">
            <a:extLst>
              <a:ext uri="{FF2B5EF4-FFF2-40B4-BE49-F238E27FC236}">
                <a16:creationId xmlns:a16="http://schemas.microsoft.com/office/drawing/2014/main" id="{CD5631B2-DBD6-3E66-86B8-D0B151473193}"/>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4744384" y="3419686"/>
            <a:ext cx="2992035" cy="1685941"/>
          </a:xfrm>
          <a:prstGeom prst="rect">
            <a:avLst/>
          </a:prstGeom>
        </p:spPr>
      </p:pic>
      <p:pic>
        <p:nvPicPr>
          <p:cNvPr id="16" name="Image 15" descr="Une image contenant texte, herbe, plein air, rouge&#10;&#10;Description générée automatiquement">
            <a:extLst>
              <a:ext uri="{FF2B5EF4-FFF2-40B4-BE49-F238E27FC236}">
                <a16:creationId xmlns:a16="http://schemas.microsoft.com/office/drawing/2014/main" id="{5DB48600-107C-B903-FCC2-DE8C09075862}"/>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8379781" y="2431655"/>
            <a:ext cx="2992034" cy="1994689"/>
          </a:xfrm>
          <a:prstGeom prst="rect">
            <a:avLst/>
          </a:prstGeom>
        </p:spPr>
      </p:pic>
      <p:sp>
        <p:nvSpPr>
          <p:cNvPr id="17" name="ZoneTexte 2">
            <a:extLst>
              <a:ext uri="{FF2B5EF4-FFF2-40B4-BE49-F238E27FC236}">
                <a16:creationId xmlns:a16="http://schemas.microsoft.com/office/drawing/2014/main" id="{BAB323D1-42FC-4130-713E-C52CC83199B0}"/>
              </a:ext>
            </a:extLst>
          </p:cNvPr>
          <p:cNvSpPr txBox="1">
            <a:spLocks noChangeArrowheads="1"/>
          </p:cNvSpPr>
          <p:nvPr/>
        </p:nvSpPr>
        <p:spPr bwMode="auto">
          <a:xfrm>
            <a:off x="1265860" y="5536824"/>
            <a:ext cx="994908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altLang="fr-FR" sz="2800" b="0" i="0" u="none" strike="noStrike" kern="1200" cap="none" spc="0" normalizeH="0" baseline="0" noProof="0" dirty="0">
                <a:ln>
                  <a:noFill/>
                </a:ln>
                <a:solidFill>
                  <a:srgbClr val="C10435"/>
                </a:solidFill>
                <a:effectLst/>
                <a:uLnTx/>
                <a:uFillTx/>
                <a:latin typeface="+mj-lt"/>
                <a:ea typeface="Verdana" panose="020B0604030504040204" pitchFamily="34" charset="0"/>
                <a:cs typeface="Verdana" panose="020B0604030504040204" pitchFamily="34" charset="0"/>
              </a:rPr>
              <a:t>Transmission rapide ET précise </a:t>
            </a:r>
          </a:p>
        </p:txBody>
      </p:sp>
      <p:sp>
        <p:nvSpPr>
          <p:cNvPr id="6" name="Sous-titre 1">
            <a:extLst>
              <a:ext uri="{FF2B5EF4-FFF2-40B4-BE49-F238E27FC236}">
                <a16:creationId xmlns:a16="http://schemas.microsoft.com/office/drawing/2014/main" id="{9C83EA79-BAA5-B52A-33C5-60D852FE9E09}"/>
              </a:ext>
            </a:extLst>
          </p:cNvPr>
          <p:cNvSpPr>
            <a:spLocks noGrp="1"/>
          </p:cNvSpPr>
          <p:nvPr>
            <p:ph type="subTitle" idx="1"/>
          </p:nvPr>
        </p:nvSpPr>
        <p:spPr>
          <a:xfrm>
            <a:off x="-70929" y="409894"/>
            <a:ext cx="1589655" cy="1148760"/>
          </a:xfrm>
        </p:spPr>
        <p:txBody>
          <a:bodyPr/>
          <a:lstStyle/>
          <a:p>
            <a:r>
              <a:rPr lang="fr-FR" dirty="0"/>
              <a:t>S03</a:t>
            </a:r>
          </a:p>
          <a:p>
            <a:r>
              <a:rPr lang="fr-FR" dirty="0"/>
              <a:t>Pourquoi</a:t>
            </a:r>
          </a:p>
        </p:txBody>
      </p:sp>
    </p:spTree>
    <p:extLst>
      <p:ext uri="{BB962C8B-B14F-4D97-AF65-F5344CB8AC3E}">
        <p14:creationId xmlns:p14="http://schemas.microsoft.com/office/powerpoint/2010/main" val="15849331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D8E82A62-13E2-36EC-73D5-DE5AD9FC89FD}"/>
              </a:ext>
            </a:extLst>
          </p:cNvPr>
          <p:cNvSpPr>
            <a:spLocks noGrp="1"/>
          </p:cNvSpPr>
          <p:nvPr>
            <p:ph type="sldNum" sz="quarter" idx="4"/>
          </p:nvPr>
        </p:nvSpPr>
        <p:spPr/>
        <p:txBody>
          <a:bodyPr/>
          <a:lstStyle/>
          <a:p>
            <a:fld id="{E08ED9A5-DC0D-4841-8E77-55016E9FD6AD}" type="slidenum">
              <a:rPr lang="fr-FR" smtClean="0"/>
              <a:pPr/>
              <a:t>21</a:t>
            </a:fld>
            <a:endParaRPr lang="fr-FR" dirty="0"/>
          </a:p>
        </p:txBody>
      </p:sp>
      <p:sp>
        <p:nvSpPr>
          <p:cNvPr id="8" name="Espace réservé du contenu 6">
            <a:extLst>
              <a:ext uri="{FF2B5EF4-FFF2-40B4-BE49-F238E27FC236}">
                <a16:creationId xmlns:a16="http://schemas.microsoft.com/office/drawing/2014/main" id="{6A92BB04-1D52-DD3D-6B4A-3665E2F8C4E2}"/>
              </a:ext>
            </a:extLst>
          </p:cNvPr>
          <p:cNvSpPr txBox="1">
            <a:spLocks/>
          </p:cNvSpPr>
          <p:nvPr/>
        </p:nvSpPr>
        <p:spPr>
          <a:xfrm>
            <a:off x="2994735" y="167502"/>
            <a:ext cx="4675571" cy="48478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fr-FR" b="1" u="sng" dirty="0"/>
              <a:t>Quels numéros ?</a:t>
            </a:r>
          </a:p>
        </p:txBody>
      </p:sp>
      <p:sp>
        <p:nvSpPr>
          <p:cNvPr id="9" name="ZoneTexte 8">
            <a:extLst>
              <a:ext uri="{FF2B5EF4-FFF2-40B4-BE49-F238E27FC236}">
                <a16:creationId xmlns:a16="http://schemas.microsoft.com/office/drawing/2014/main" id="{5FCCF858-BF0D-2F96-D588-A846412E92FC}"/>
              </a:ext>
            </a:extLst>
          </p:cNvPr>
          <p:cNvSpPr txBox="1"/>
          <p:nvPr/>
        </p:nvSpPr>
        <p:spPr>
          <a:xfrm>
            <a:off x="2145760" y="85301"/>
            <a:ext cx="683580" cy="649188"/>
          </a:xfrm>
          <a:prstGeom prst="ellipse">
            <a:avLst/>
          </a:prstGeom>
          <a:solidFill>
            <a:schemeClr val="bg1"/>
          </a:solidFill>
          <a:ln w="57150">
            <a:solidFill>
              <a:srgbClr val="C10435"/>
            </a:solidFill>
          </a:ln>
        </p:spPr>
        <p:txBody>
          <a:bodyPr wrap="square" rtlCol="0">
            <a:spAutoFit/>
          </a:bodyPr>
          <a:lstStyle/>
          <a:p>
            <a:pPr algn="ctr"/>
            <a:r>
              <a:rPr lang="fr-FR" sz="2400" b="1" dirty="0"/>
              <a:t>2</a:t>
            </a:r>
          </a:p>
        </p:txBody>
      </p:sp>
      <p:grpSp>
        <p:nvGrpSpPr>
          <p:cNvPr id="10" name="Groupe 9">
            <a:extLst>
              <a:ext uri="{FF2B5EF4-FFF2-40B4-BE49-F238E27FC236}">
                <a16:creationId xmlns:a16="http://schemas.microsoft.com/office/drawing/2014/main" id="{72DD9968-A328-1634-71F7-592BDEF1271A}"/>
              </a:ext>
            </a:extLst>
          </p:cNvPr>
          <p:cNvGrpSpPr/>
          <p:nvPr/>
        </p:nvGrpSpPr>
        <p:grpSpPr>
          <a:xfrm>
            <a:off x="6875394" y="1033651"/>
            <a:ext cx="3209639" cy="1776294"/>
            <a:chOff x="5196324" y="1772816"/>
            <a:chExt cx="3209639" cy="1776294"/>
          </a:xfrm>
        </p:grpSpPr>
        <p:pic>
          <p:nvPicPr>
            <p:cNvPr id="11" name="Image 10">
              <a:extLst>
                <a:ext uri="{FF2B5EF4-FFF2-40B4-BE49-F238E27FC236}">
                  <a16:creationId xmlns:a16="http://schemas.microsoft.com/office/drawing/2014/main" id="{C9C68468-BD4B-B95F-D6E8-F9425A8B531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332" r="7140"/>
            <a:stretch/>
          </p:blipFill>
          <p:spPr>
            <a:xfrm>
              <a:off x="5916404" y="1772816"/>
              <a:ext cx="2489559" cy="1776294"/>
            </a:xfrm>
            <a:prstGeom prst="rect">
              <a:avLst/>
            </a:prstGeom>
          </p:spPr>
        </p:pic>
        <p:sp>
          <p:nvSpPr>
            <p:cNvPr id="12" name="ZoneTexte 11">
              <a:extLst>
                <a:ext uri="{FF2B5EF4-FFF2-40B4-BE49-F238E27FC236}">
                  <a16:creationId xmlns:a16="http://schemas.microsoft.com/office/drawing/2014/main" id="{0950270F-B472-4AF0-8EAC-860E1FFB6D14}"/>
                </a:ext>
              </a:extLst>
            </p:cNvPr>
            <p:cNvSpPr txBox="1"/>
            <p:nvPr/>
          </p:nvSpPr>
          <p:spPr>
            <a:xfrm>
              <a:off x="5196324" y="2539946"/>
              <a:ext cx="720080" cy="584775"/>
            </a:xfrm>
            <a:prstGeom prst="rect">
              <a:avLst/>
            </a:prstGeom>
            <a:noFill/>
          </p:spPr>
          <p:txBody>
            <a:bodyPr wrap="square" rtlCol="0">
              <a:spAutoFit/>
            </a:bodyPr>
            <a:lstStyle/>
            <a:p>
              <a:r>
                <a:rPr lang="fr-FR" sz="3200" dirty="0">
                  <a:latin typeface="+mj-lt"/>
                </a:rPr>
                <a:t>15</a:t>
              </a:r>
            </a:p>
          </p:txBody>
        </p:sp>
      </p:grpSp>
      <p:grpSp>
        <p:nvGrpSpPr>
          <p:cNvPr id="13" name="Groupe 12">
            <a:extLst>
              <a:ext uri="{FF2B5EF4-FFF2-40B4-BE49-F238E27FC236}">
                <a16:creationId xmlns:a16="http://schemas.microsoft.com/office/drawing/2014/main" id="{ECA98A52-A25D-B535-7780-4C78BC7BF1F7}"/>
              </a:ext>
            </a:extLst>
          </p:cNvPr>
          <p:cNvGrpSpPr/>
          <p:nvPr/>
        </p:nvGrpSpPr>
        <p:grpSpPr>
          <a:xfrm>
            <a:off x="1483423" y="1429661"/>
            <a:ext cx="2696670" cy="1776294"/>
            <a:chOff x="755576" y="1772816"/>
            <a:chExt cx="2696670" cy="1776294"/>
          </a:xfrm>
        </p:grpSpPr>
        <p:pic>
          <p:nvPicPr>
            <p:cNvPr id="14" name="Image 13">
              <a:extLst>
                <a:ext uri="{FF2B5EF4-FFF2-40B4-BE49-F238E27FC236}">
                  <a16:creationId xmlns:a16="http://schemas.microsoft.com/office/drawing/2014/main" id="{414B8BA0-EA2F-59C5-632D-DD69D051086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6150" t="1782" r="6387" b="158"/>
            <a:stretch/>
          </p:blipFill>
          <p:spPr>
            <a:xfrm>
              <a:off x="755576" y="1772816"/>
              <a:ext cx="1955275" cy="1776294"/>
            </a:xfrm>
            <a:prstGeom prst="rect">
              <a:avLst/>
            </a:prstGeom>
          </p:spPr>
        </p:pic>
        <p:sp>
          <p:nvSpPr>
            <p:cNvPr id="15" name="ZoneTexte 14">
              <a:extLst>
                <a:ext uri="{FF2B5EF4-FFF2-40B4-BE49-F238E27FC236}">
                  <a16:creationId xmlns:a16="http://schemas.microsoft.com/office/drawing/2014/main" id="{75799CDE-3FE1-5E69-9AE5-930BFB19C7B1}"/>
                </a:ext>
              </a:extLst>
            </p:cNvPr>
            <p:cNvSpPr txBox="1"/>
            <p:nvPr/>
          </p:nvSpPr>
          <p:spPr>
            <a:xfrm>
              <a:off x="2660158" y="2476297"/>
              <a:ext cx="792088" cy="584775"/>
            </a:xfrm>
            <a:prstGeom prst="rect">
              <a:avLst/>
            </a:prstGeom>
            <a:noFill/>
          </p:spPr>
          <p:txBody>
            <a:bodyPr wrap="square" rtlCol="0">
              <a:spAutoFit/>
            </a:bodyPr>
            <a:lstStyle/>
            <a:p>
              <a:r>
                <a:rPr lang="fr-FR" sz="3200" dirty="0">
                  <a:latin typeface="+mj-lt"/>
                </a:rPr>
                <a:t>18</a:t>
              </a:r>
            </a:p>
          </p:txBody>
        </p:sp>
      </p:grpSp>
      <p:grpSp>
        <p:nvGrpSpPr>
          <p:cNvPr id="16" name="Groupe 15">
            <a:extLst>
              <a:ext uri="{FF2B5EF4-FFF2-40B4-BE49-F238E27FC236}">
                <a16:creationId xmlns:a16="http://schemas.microsoft.com/office/drawing/2014/main" id="{037A28CA-88F7-584A-5901-C4998009C733}"/>
              </a:ext>
            </a:extLst>
          </p:cNvPr>
          <p:cNvGrpSpPr/>
          <p:nvPr/>
        </p:nvGrpSpPr>
        <p:grpSpPr>
          <a:xfrm>
            <a:off x="3784049" y="4070756"/>
            <a:ext cx="3306996" cy="1657113"/>
            <a:chOff x="5098967" y="4529920"/>
            <a:chExt cx="3306996" cy="1657113"/>
          </a:xfrm>
        </p:grpSpPr>
        <p:pic>
          <p:nvPicPr>
            <p:cNvPr id="17" name="Image 16">
              <a:extLst>
                <a:ext uri="{FF2B5EF4-FFF2-40B4-BE49-F238E27FC236}">
                  <a16:creationId xmlns:a16="http://schemas.microsoft.com/office/drawing/2014/main" id="{69211435-66EF-A042-214C-2B0475B5C6D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16404" y="4529920"/>
              <a:ext cx="2489559" cy="1657113"/>
            </a:xfrm>
            <a:prstGeom prst="rect">
              <a:avLst/>
            </a:prstGeom>
          </p:spPr>
        </p:pic>
        <p:sp>
          <p:nvSpPr>
            <p:cNvPr id="18" name="ZoneTexte 17">
              <a:extLst>
                <a:ext uri="{FF2B5EF4-FFF2-40B4-BE49-F238E27FC236}">
                  <a16:creationId xmlns:a16="http://schemas.microsoft.com/office/drawing/2014/main" id="{8CC77ACC-C5C3-EC60-5546-1EC098CCDF86}"/>
                </a:ext>
              </a:extLst>
            </p:cNvPr>
            <p:cNvSpPr txBox="1"/>
            <p:nvPr/>
          </p:nvSpPr>
          <p:spPr>
            <a:xfrm>
              <a:off x="5098967" y="5270723"/>
              <a:ext cx="984364" cy="584775"/>
            </a:xfrm>
            <a:prstGeom prst="rect">
              <a:avLst/>
            </a:prstGeom>
            <a:noFill/>
          </p:spPr>
          <p:txBody>
            <a:bodyPr wrap="square" rtlCol="0">
              <a:spAutoFit/>
            </a:bodyPr>
            <a:lstStyle/>
            <a:p>
              <a:r>
                <a:rPr lang="fr-FR" sz="3200" dirty="0">
                  <a:latin typeface="+mj-lt"/>
                </a:rPr>
                <a:t>112</a:t>
              </a:r>
            </a:p>
          </p:txBody>
        </p:sp>
      </p:grpSp>
      <p:sp>
        <p:nvSpPr>
          <p:cNvPr id="6" name="Sous-titre 1">
            <a:extLst>
              <a:ext uri="{FF2B5EF4-FFF2-40B4-BE49-F238E27FC236}">
                <a16:creationId xmlns:a16="http://schemas.microsoft.com/office/drawing/2014/main" id="{CF575770-0A10-46A7-AA6A-6ECE5769A4BF}"/>
              </a:ext>
            </a:extLst>
          </p:cNvPr>
          <p:cNvSpPr>
            <a:spLocks noGrp="1"/>
          </p:cNvSpPr>
          <p:nvPr>
            <p:ph type="subTitle" idx="1"/>
          </p:nvPr>
        </p:nvSpPr>
        <p:spPr>
          <a:xfrm>
            <a:off x="-70929" y="409894"/>
            <a:ext cx="1589655" cy="1148760"/>
          </a:xfrm>
        </p:spPr>
        <p:txBody>
          <a:bodyPr/>
          <a:lstStyle/>
          <a:p>
            <a:r>
              <a:rPr lang="fr-FR" dirty="0"/>
              <a:t>S03</a:t>
            </a:r>
          </a:p>
          <a:p>
            <a:r>
              <a:rPr lang="fr-FR" dirty="0"/>
              <a:t>Numéros</a:t>
            </a:r>
          </a:p>
        </p:txBody>
      </p:sp>
    </p:spTree>
    <p:extLst>
      <p:ext uri="{BB962C8B-B14F-4D97-AF65-F5344CB8AC3E}">
        <p14:creationId xmlns:p14="http://schemas.microsoft.com/office/powerpoint/2010/main" val="28676657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D8E82A62-13E2-36EC-73D5-DE5AD9FC89FD}"/>
              </a:ext>
            </a:extLst>
          </p:cNvPr>
          <p:cNvSpPr>
            <a:spLocks noGrp="1"/>
          </p:cNvSpPr>
          <p:nvPr>
            <p:ph type="sldNum" sz="quarter" idx="4"/>
          </p:nvPr>
        </p:nvSpPr>
        <p:spPr/>
        <p:txBody>
          <a:bodyPr/>
          <a:lstStyle/>
          <a:p>
            <a:fld id="{E08ED9A5-DC0D-4841-8E77-55016E9FD6AD}" type="slidenum">
              <a:rPr lang="fr-FR" smtClean="0"/>
              <a:pPr/>
              <a:t>22</a:t>
            </a:fld>
            <a:endParaRPr lang="fr-FR" dirty="0"/>
          </a:p>
        </p:txBody>
      </p:sp>
      <p:sp>
        <p:nvSpPr>
          <p:cNvPr id="9" name="ZoneTexte 8">
            <a:extLst>
              <a:ext uri="{FF2B5EF4-FFF2-40B4-BE49-F238E27FC236}">
                <a16:creationId xmlns:a16="http://schemas.microsoft.com/office/drawing/2014/main" id="{5FCCF858-BF0D-2F96-D588-A846412E92FC}"/>
              </a:ext>
            </a:extLst>
          </p:cNvPr>
          <p:cNvSpPr txBox="1"/>
          <p:nvPr/>
        </p:nvSpPr>
        <p:spPr>
          <a:xfrm>
            <a:off x="2145760" y="85301"/>
            <a:ext cx="683580" cy="649188"/>
          </a:xfrm>
          <a:prstGeom prst="ellipse">
            <a:avLst/>
          </a:prstGeom>
          <a:solidFill>
            <a:schemeClr val="bg1"/>
          </a:solidFill>
          <a:ln w="57150">
            <a:solidFill>
              <a:srgbClr val="C10435"/>
            </a:solidFill>
          </a:ln>
        </p:spPr>
        <p:txBody>
          <a:bodyPr wrap="square" rtlCol="0">
            <a:spAutoFit/>
          </a:bodyPr>
          <a:lstStyle/>
          <a:p>
            <a:pPr algn="ctr"/>
            <a:r>
              <a:rPr lang="fr-FR" sz="2400" b="1" dirty="0"/>
              <a:t>3</a:t>
            </a:r>
          </a:p>
        </p:txBody>
      </p:sp>
      <p:sp>
        <p:nvSpPr>
          <p:cNvPr id="3" name="ZoneTexte 2">
            <a:extLst>
              <a:ext uri="{FF2B5EF4-FFF2-40B4-BE49-F238E27FC236}">
                <a16:creationId xmlns:a16="http://schemas.microsoft.com/office/drawing/2014/main" id="{693FDA2F-2E26-CF8C-FA9D-B52EA1BBC790}"/>
              </a:ext>
            </a:extLst>
          </p:cNvPr>
          <p:cNvSpPr txBox="1"/>
          <p:nvPr/>
        </p:nvSpPr>
        <p:spPr>
          <a:xfrm>
            <a:off x="2487550" y="1689191"/>
            <a:ext cx="6042747" cy="2677656"/>
          </a:xfrm>
          <a:prstGeom prst="rect">
            <a:avLst/>
          </a:prstGeom>
          <a:noFill/>
        </p:spPr>
        <p:txBody>
          <a:bodyPr wrap="square" rtlCol="0">
            <a:spAutoFit/>
          </a:bodyPr>
          <a:lstStyle/>
          <a:p>
            <a:pPr marL="285750" indent="-285750">
              <a:buFont typeface="Arial" panose="020B0604020202020204" pitchFamily="34" charset="0"/>
              <a:buChar char="•"/>
            </a:pPr>
            <a:r>
              <a:rPr lang="fr-FR" sz="2400" dirty="0">
                <a:latin typeface="+mj-lt"/>
              </a:rPr>
              <a:t>La localisation précise</a:t>
            </a:r>
          </a:p>
          <a:p>
            <a:pPr marL="285750" indent="-285750">
              <a:buFont typeface="Arial" panose="020B0604020202020204" pitchFamily="34" charset="0"/>
              <a:buChar char="•"/>
            </a:pPr>
            <a:endParaRPr lang="fr-FR" sz="2400" dirty="0">
              <a:latin typeface="+mj-lt"/>
            </a:endParaRPr>
          </a:p>
          <a:p>
            <a:pPr marL="285750" indent="-285750">
              <a:buFont typeface="Arial" panose="020B0604020202020204" pitchFamily="34" charset="0"/>
              <a:buChar char="•"/>
            </a:pPr>
            <a:r>
              <a:rPr lang="fr-FR" sz="2400" dirty="0">
                <a:latin typeface="+mj-lt"/>
              </a:rPr>
              <a:t>Le numéro de téléphone appelant</a:t>
            </a:r>
          </a:p>
          <a:p>
            <a:pPr marL="285750" indent="-285750">
              <a:buFont typeface="Arial" panose="020B0604020202020204" pitchFamily="34" charset="0"/>
              <a:buChar char="•"/>
            </a:pPr>
            <a:endParaRPr lang="fr-FR" sz="2400" dirty="0">
              <a:latin typeface="+mj-lt"/>
            </a:endParaRPr>
          </a:p>
          <a:p>
            <a:pPr marL="285750" indent="-285750">
              <a:buFont typeface="Arial" panose="020B0604020202020204" pitchFamily="34" charset="0"/>
              <a:buChar char="•"/>
            </a:pPr>
            <a:r>
              <a:rPr lang="fr-FR" sz="2400" dirty="0">
                <a:latin typeface="+mj-lt"/>
              </a:rPr>
              <a:t>La nature du problème</a:t>
            </a:r>
          </a:p>
          <a:p>
            <a:pPr marL="285750" indent="-285750">
              <a:buFont typeface="Arial" panose="020B0604020202020204" pitchFamily="34" charset="0"/>
              <a:buChar char="•"/>
            </a:pPr>
            <a:endParaRPr lang="fr-FR" sz="2400" dirty="0">
              <a:latin typeface="+mj-lt"/>
            </a:endParaRPr>
          </a:p>
          <a:p>
            <a:pPr marL="285750" indent="-285750">
              <a:buFont typeface="Arial" panose="020B0604020202020204" pitchFamily="34" charset="0"/>
              <a:buChar char="•"/>
            </a:pPr>
            <a:r>
              <a:rPr lang="fr-FR" sz="2400" dirty="0">
                <a:latin typeface="+mj-lt"/>
              </a:rPr>
              <a:t>Le nombre de victime, si il y en plusieurs</a:t>
            </a:r>
          </a:p>
        </p:txBody>
      </p:sp>
      <p:grpSp>
        <p:nvGrpSpPr>
          <p:cNvPr id="6" name="Groupe 5">
            <a:extLst>
              <a:ext uri="{FF2B5EF4-FFF2-40B4-BE49-F238E27FC236}">
                <a16:creationId xmlns:a16="http://schemas.microsoft.com/office/drawing/2014/main" id="{68684748-7942-382E-702E-90698D6158EE}"/>
              </a:ext>
            </a:extLst>
          </p:cNvPr>
          <p:cNvGrpSpPr/>
          <p:nvPr/>
        </p:nvGrpSpPr>
        <p:grpSpPr>
          <a:xfrm>
            <a:off x="585372" y="4832669"/>
            <a:ext cx="11021255" cy="488880"/>
            <a:chOff x="1987912" y="5543299"/>
            <a:chExt cx="6960284" cy="793234"/>
          </a:xfrm>
        </p:grpSpPr>
        <p:sp>
          <p:nvSpPr>
            <p:cNvPr id="7" name="ZoneTexte 6">
              <a:extLst>
                <a:ext uri="{FF2B5EF4-FFF2-40B4-BE49-F238E27FC236}">
                  <a16:creationId xmlns:a16="http://schemas.microsoft.com/office/drawing/2014/main" id="{65FD26E1-2735-AB66-352B-08C71F470B19}"/>
                </a:ext>
              </a:extLst>
            </p:cNvPr>
            <p:cNvSpPr txBox="1"/>
            <p:nvPr/>
          </p:nvSpPr>
          <p:spPr>
            <a:xfrm>
              <a:off x="2285500" y="5543299"/>
              <a:ext cx="6662696" cy="749076"/>
            </a:xfrm>
            <a:prstGeom prst="rect">
              <a:avLst/>
            </a:prstGeom>
            <a:noFill/>
          </p:spPr>
          <p:txBody>
            <a:bodyPr wrap="square" rtlCol="0">
              <a:spAutoFit/>
            </a:bodyPr>
            <a:lstStyle/>
            <a:p>
              <a:r>
                <a:rPr lang="fr-FR" sz="2400" dirty="0">
                  <a:solidFill>
                    <a:srgbClr val="C10435"/>
                  </a:solidFill>
                  <a:latin typeface="+mj-lt"/>
                </a:rPr>
                <a:t>Ne raccrocher que sur ordre de l’opérateur </a:t>
              </a:r>
              <a:r>
                <a:rPr lang="fr-FR" sz="2400" b="1" u="sng" dirty="0">
                  <a:solidFill>
                    <a:srgbClr val="C10435"/>
                  </a:solidFill>
                  <a:latin typeface="+mj-lt"/>
                </a:rPr>
                <a:t>et</a:t>
              </a:r>
              <a:r>
                <a:rPr lang="fr-FR" sz="2400" dirty="0">
                  <a:solidFill>
                    <a:srgbClr val="C10435"/>
                  </a:solidFill>
                  <a:latin typeface="+mj-lt"/>
                </a:rPr>
                <a:t> suivre les consignes données</a:t>
              </a:r>
            </a:p>
          </p:txBody>
        </p:sp>
        <p:pic>
          <p:nvPicPr>
            <p:cNvPr id="20" name="Picture 2" descr="C:\Users\bernard\AppData\Local\Microsoft\Windows\INetCache\IE\SPEVZVE5\attention-23334_960_720[1].png">
              <a:extLst>
                <a:ext uri="{FF2B5EF4-FFF2-40B4-BE49-F238E27FC236}">
                  <a16:creationId xmlns:a16="http://schemas.microsoft.com/office/drawing/2014/main" id="{00E5443B-FA56-0DD0-5883-209D542BF98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87912" y="5587457"/>
              <a:ext cx="369104" cy="749076"/>
            </a:xfrm>
            <a:prstGeom prst="rect">
              <a:avLst/>
            </a:prstGeom>
            <a:noFill/>
            <a:extLst>
              <a:ext uri="{909E8E84-426E-40DD-AFC4-6F175D3DCCD1}">
                <a14:hiddenFill xmlns:a14="http://schemas.microsoft.com/office/drawing/2010/main">
                  <a:solidFill>
                    <a:srgbClr val="FFFFFF"/>
                  </a:solidFill>
                </a14:hiddenFill>
              </a:ext>
            </a:extLst>
          </p:spPr>
        </p:pic>
      </p:grpSp>
      <p:sp>
        <p:nvSpPr>
          <p:cNvPr id="22" name="Espace réservé du contenu 6">
            <a:extLst>
              <a:ext uri="{FF2B5EF4-FFF2-40B4-BE49-F238E27FC236}">
                <a16:creationId xmlns:a16="http://schemas.microsoft.com/office/drawing/2014/main" id="{26BFAAEF-695F-3E50-7FA0-6BC6E27ECFEF}"/>
              </a:ext>
            </a:extLst>
          </p:cNvPr>
          <p:cNvSpPr txBox="1">
            <a:spLocks/>
          </p:cNvSpPr>
          <p:nvPr/>
        </p:nvSpPr>
        <p:spPr>
          <a:xfrm>
            <a:off x="2908920" y="190386"/>
            <a:ext cx="3700176" cy="484785"/>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b="1" u="sng" dirty="0"/>
              <a:t>Quelles informations ? </a:t>
            </a:r>
          </a:p>
        </p:txBody>
      </p:sp>
      <p:sp>
        <p:nvSpPr>
          <p:cNvPr id="10" name="Sous-titre 1">
            <a:extLst>
              <a:ext uri="{FF2B5EF4-FFF2-40B4-BE49-F238E27FC236}">
                <a16:creationId xmlns:a16="http://schemas.microsoft.com/office/drawing/2014/main" id="{566D6678-B1B5-3FA7-B4A0-26F03C534FDE}"/>
              </a:ext>
            </a:extLst>
          </p:cNvPr>
          <p:cNvSpPr>
            <a:spLocks noGrp="1"/>
          </p:cNvSpPr>
          <p:nvPr>
            <p:ph type="subTitle" idx="1"/>
          </p:nvPr>
        </p:nvSpPr>
        <p:spPr>
          <a:xfrm>
            <a:off x="-70929" y="409894"/>
            <a:ext cx="1589655" cy="1148760"/>
          </a:xfrm>
        </p:spPr>
        <p:txBody>
          <a:bodyPr/>
          <a:lstStyle/>
          <a:p>
            <a:r>
              <a:rPr lang="fr-FR" dirty="0"/>
              <a:t>S03</a:t>
            </a:r>
          </a:p>
          <a:p>
            <a:r>
              <a:rPr lang="fr-FR" dirty="0"/>
              <a:t>Info</a:t>
            </a:r>
          </a:p>
        </p:txBody>
      </p:sp>
    </p:spTree>
    <p:extLst>
      <p:ext uri="{BB962C8B-B14F-4D97-AF65-F5344CB8AC3E}">
        <p14:creationId xmlns:p14="http://schemas.microsoft.com/office/powerpoint/2010/main" val="105014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5911CCCC-8CCF-1C2D-BADF-20EC968558BB}"/>
              </a:ext>
            </a:extLst>
          </p:cNvPr>
          <p:cNvSpPr>
            <a:spLocks noGrp="1"/>
          </p:cNvSpPr>
          <p:nvPr>
            <p:ph type="sldNum" sz="quarter" idx="4"/>
          </p:nvPr>
        </p:nvSpPr>
        <p:spPr/>
        <p:txBody>
          <a:bodyPr/>
          <a:lstStyle/>
          <a:p>
            <a:fld id="{E08ED9A5-DC0D-4841-8E77-55016E9FD6AD}" type="slidenum">
              <a:rPr lang="fr-FR" smtClean="0"/>
              <a:pPr/>
              <a:t>23</a:t>
            </a:fld>
            <a:endParaRPr lang="fr-FR" dirty="0"/>
          </a:p>
        </p:txBody>
      </p:sp>
      <p:sp>
        <p:nvSpPr>
          <p:cNvPr id="10" name="Oval 14">
            <a:extLst>
              <a:ext uri="{FF2B5EF4-FFF2-40B4-BE49-F238E27FC236}">
                <a16:creationId xmlns:a16="http://schemas.microsoft.com/office/drawing/2014/main" id="{54F995A5-A9A1-F395-5389-8395396D0928}"/>
              </a:ext>
            </a:extLst>
          </p:cNvPr>
          <p:cNvSpPr/>
          <p:nvPr/>
        </p:nvSpPr>
        <p:spPr>
          <a:xfrm>
            <a:off x="3053919" y="197314"/>
            <a:ext cx="3551068" cy="1036681"/>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latin typeface="+mj-lt"/>
              </a:rPr>
              <a:t>Observer et localiser</a:t>
            </a:r>
          </a:p>
          <a:p>
            <a:pPr algn="ctr"/>
            <a:r>
              <a:rPr lang="fr-FR" dirty="0">
                <a:solidFill>
                  <a:schemeClr val="tx1"/>
                </a:solidFill>
                <a:latin typeface="+mj-lt"/>
              </a:rPr>
              <a:t>pour</a:t>
            </a:r>
          </a:p>
          <a:p>
            <a:pPr algn="ctr"/>
            <a:r>
              <a:rPr lang="fr-FR" b="1" dirty="0">
                <a:solidFill>
                  <a:schemeClr val="tx1"/>
                </a:solidFill>
                <a:latin typeface="+mj-lt"/>
              </a:rPr>
              <a:t>DECIDER </a:t>
            </a:r>
          </a:p>
        </p:txBody>
      </p:sp>
      <p:sp>
        <p:nvSpPr>
          <p:cNvPr id="11" name="Oval 14">
            <a:extLst>
              <a:ext uri="{FF2B5EF4-FFF2-40B4-BE49-F238E27FC236}">
                <a16:creationId xmlns:a16="http://schemas.microsoft.com/office/drawing/2014/main" id="{6750DCEB-6D3B-B4DA-A68A-7C0C8B44FB89}"/>
              </a:ext>
            </a:extLst>
          </p:cNvPr>
          <p:cNvSpPr/>
          <p:nvPr/>
        </p:nvSpPr>
        <p:spPr>
          <a:xfrm>
            <a:off x="3081119" y="1601465"/>
            <a:ext cx="3523867" cy="1036681"/>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latin typeface="+mj-lt"/>
              </a:rPr>
              <a:t>TROUVER</a:t>
            </a:r>
            <a:r>
              <a:rPr lang="fr-FR" dirty="0">
                <a:solidFill>
                  <a:schemeClr val="tx1"/>
                </a:solidFill>
                <a:latin typeface="+mj-lt"/>
              </a:rPr>
              <a:t> le moyen de communiquer</a:t>
            </a:r>
            <a:endParaRPr lang="fr-FR" b="1" dirty="0">
              <a:solidFill>
                <a:schemeClr val="tx1"/>
              </a:solidFill>
              <a:latin typeface="+mj-lt"/>
            </a:endParaRPr>
          </a:p>
        </p:txBody>
      </p:sp>
      <p:sp>
        <p:nvSpPr>
          <p:cNvPr id="12" name="Oval 14">
            <a:extLst>
              <a:ext uri="{FF2B5EF4-FFF2-40B4-BE49-F238E27FC236}">
                <a16:creationId xmlns:a16="http://schemas.microsoft.com/office/drawing/2014/main" id="{FD6DF308-E86B-1881-C0E0-F65C14C4CA0A}"/>
              </a:ext>
            </a:extLst>
          </p:cNvPr>
          <p:cNvSpPr/>
          <p:nvPr/>
        </p:nvSpPr>
        <p:spPr>
          <a:xfrm>
            <a:off x="3081119" y="3005616"/>
            <a:ext cx="3523867" cy="1036681"/>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latin typeface="+mj-lt"/>
              </a:rPr>
              <a:t>CHOISIR </a:t>
            </a:r>
            <a:r>
              <a:rPr lang="fr-FR" dirty="0">
                <a:solidFill>
                  <a:schemeClr val="tx1"/>
                </a:solidFill>
                <a:latin typeface="+mj-lt"/>
              </a:rPr>
              <a:t>le service de secours </a:t>
            </a:r>
          </a:p>
          <a:p>
            <a:pPr algn="ctr"/>
            <a:r>
              <a:rPr lang="fr-FR" b="1" dirty="0">
                <a:solidFill>
                  <a:schemeClr val="tx1"/>
                </a:solidFill>
                <a:latin typeface="+mj-lt"/>
              </a:rPr>
              <a:t>15-18-112</a:t>
            </a:r>
          </a:p>
        </p:txBody>
      </p:sp>
      <p:sp>
        <p:nvSpPr>
          <p:cNvPr id="13" name="Oval 14">
            <a:extLst>
              <a:ext uri="{FF2B5EF4-FFF2-40B4-BE49-F238E27FC236}">
                <a16:creationId xmlns:a16="http://schemas.microsoft.com/office/drawing/2014/main" id="{175BA510-686D-BBF2-48A4-601696BC104C}"/>
              </a:ext>
            </a:extLst>
          </p:cNvPr>
          <p:cNvSpPr/>
          <p:nvPr/>
        </p:nvSpPr>
        <p:spPr>
          <a:xfrm>
            <a:off x="3081119" y="4540928"/>
            <a:ext cx="3523867" cy="634753"/>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latin typeface="+mj-lt"/>
              </a:rPr>
              <a:t>TRANSMETRE </a:t>
            </a:r>
          </a:p>
        </p:txBody>
      </p:sp>
      <p:sp>
        <p:nvSpPr>
          <p:cNvPr id="14" name="Oval 14">
            <a:extLst>
              <a:ext uri="{FF2B5EF4-FFF2-40B4-BE49-F238E27FC236}">
                <a16:creationId xmlns:a16="http://schemas.microsoft.com/office/drawing/2014/main" id="{514290F7-2F4C-3DEA-D06D-D7AAD88477E6}"/>
              </a:ext>
            </a:extLst>
          </p:cNvPr>
          <p:cNvSpPr/>
          <p:nvPr/>
        </p:nvSpPr>
        <p:spPr>
          <a:xfrm>
            <a:off x="3081118" y="5648633"/>
            <a:ext cx="3523868" cy="759495"/>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latin typeface="+mj-lt"/>
              </a:rPr>
              <a:t>SECOURIR</a:t>
            </a:r>
          </a:p>
          <a:p>
            <a:pPr algn="ctr"/>
            <a:r>
              <a:rPr lang="fr-FR" dirty="0">
                <a:solidFill>
                  <a:schemeClr val="tx1"/>
                </a:solidFill>
                <a:latin typeface="+mj-lt"/>
              </a:rPr>
              <a:t>ou continuer à le faire</a:t>
            </a:r>
            <a:endParaRPr lang="fr-FR" b="1" dirty="0">
              <a:solidFill>
                <a:schemeClr val="tx1"/>
              </a:solidFill>
              <a:latin typeface="+mj-lt"/>
            </a:endParaRPr>
          </a:p>
        </p:txBody>
      </p:sp>
      <p:sp>
        <p:nvSpPr>
          <p:cNvPr id="15" name="Arrow: Down 16">
            <a:extLst>
              <a:ext uri="{FF2B5EF4-FFF2-40B4-BE49-F238E27FC236}">
                <a16:creationId xmlns:a16="http://schemas.microsoft.com/office/drawing/2014/main" id="{B553356A-165A-55AD-4D26-7B43B26B1703}"/>
              </a:ext>
            </a:extLst>
          </p:cNvPr>
          <p:cNvSpPr/>
          <p:nvPr/>
        </p:nvSpPr>
        <p:spPr>
          <a:xfrm>
            <a:off x="4699558" y="1169205"/>
            <a:ext cx="286988" cy="477602"/>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mj-lt"/>
            </a:endParaRPr>
          </a:p>
        </p:txBody>
      </p:sp>
      <p:sp>
        <p:nvSpPr>
          <p:cNvPr id="16" name="Arrow: Down 16">
            <a:extLst>
              <a:ext uri="{FF2B5EF4-FFF2-40B4-BE49-F238E27FC236}">
                <a16:creationId xmlns:a16="http://schemas.microsoft.com/office/drawing/2014/main" id="{08329E83-F666-36FF-923C-D66FB62D5B64}"/>
              </a:ext>
            </a:extLst>
          </p:cNvPr>
          <p:cNvSpPr/>
          <p:nvPr/>
        </p:nvSpPr>
        <p:spPr>
          <a:xfrm>
            <a:off x="4706471" y="2583080"/>
            <a:ext cx="286988" cy="477602"/>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mj-lt"/>
            </a:endParaRPr>
          </a:p>
        </p:txBody>
      </p:sp>
      <p:sp>
        <p:nvSpPr>
          <p:cNvPr id="17" name="Arrow: Down 16">
            <a:extLst>
              <a:ext uri="{FF2B5EF4-FFF2-40B4-BE49-F238E27FC236}">
                <a16:creationId xmlns:a16="http://schemas.microsoft.com/office/drawing/2014/main" id="{A3AD9485-64C0-223B-A6C2-FDF8DE896B4B}"/>
              </a:ext>
            </a:extLst>
          </p:cNvPr>
          <p:cNvSpPr/>
          <p:nvPr/>
        </p:nvSpPr>
        <p:spPr>
          <a:xfrm>
            <a:off x="4713384" y="4052811"/>
            <a:ext cx="273162" cy="477602"/>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mj-lt"/>
            </a:endParaRPr>
          </a:p>
        </p:txBody>
      </p:sp>
      <p:sp>
        <p:nvSpPr>
          <p:cNvPr id="18" name="Arrow: Down 16">
            <a:extLst>
              <a:ext uri="{FF2B5EF4-FFF2-40B4-BE49-F238E27FC236}">
                <a16:creationId xmlns:a16="http://schemas.microsoft.com/office/drawing/2014/main" id="{A7A78949-0240-FD11-81C3-1C52F7C201CA}"/>
              </a:ext>
            </a:extLst>
          </p:cNvPr>
          <p:cNvSpPr/>
          <p:nvPr/>
        </p:nvSpPr>
        <p:spPr>
          <a:xfrm>
            <a:off x="4692872" y="5171031"/>
            <a:ext cx="273162" cy="477602"/>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mj-lt"/>
            </a:endParaRPr>
          </a:p>
        </p:txBody>
      </p:sp>
      <p:sp>
        <p:nvSpPr>
          <p:cNvPr id="5" name="Sous-titre 1">
            <a:extLst>
              <a:ext uri="{FF2B5EF4-FFF2-40B4-BE49-F238E27FC236}">
                <a16:creationId xmlns:a16="http://schemas.microsoft.com/office/drawing/2014/main" id="{07080111-9426-5EAE-526C-E02D4EA7A320}"/>
              </a:ext>
            </a:extLst>
          </p:cNvPr>
          <p:cNvSpPr>
            <a:spLocks noGrp="1"/>
          </p:cNvSpPr>
          <p:nvPr>
            <p:ph type="subTitle" idx="1"/>
          </p:nvPr>
        </p:nvSpPr>
        <p:spPr>
          <a:xfrm>
            <a:off x="-70929" y="409894"/>
            <a:ext cx="1589655" cy="1148760"/>
          </a:xfrm>
        </p:spPr>
        <p:txBody>
          <a:bodyPr/>
          <a:lstStyle/>
          <a:p>
            <a:r>
              <a:rPr lang="fr-FR" dirty="0"/>
              <a:t>S03</a:t>
            </a:r>
          </a:p>
          <a:p>
            <a:r>
              <a:rPr lang="fr-FR" dirty="0"/>
              <a:t>Synthèse</a:t>
            </a:r>
          </a:p>
        </p:txBody>
      </p:sp>
    </p:spTree>
    <p:extLst>
      <p:ext uri="{BB962C8B-B14F-4D97-AF65-F5344CB8AC3E}">
        <p14:creationId xmlns:p14="http://schemas.microsoft.com/office/powerpoint/2010/main" val="28572193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5C835DD-131E-443A-15A2-3234B511545B}"/>
              </a:ext>
            </a:extLst>
          </p:cNvPr>
          <p:cNvSpPr>
            <a:spLocks noGrp="1"/>
          </p:cNvSpPr>
          <p:nvPr>
            <p:ph type="ctrTitle"/>
          </p:nvPr>
        </p:nvSpPr>
        <p:spPr>
          <a:xfrm>
            <a:off x="3842922" y="3213716"/>
            <a:ext cx="8349078" cy="2032987"/>
          </a:xfrm>
        </p:spPr>
        <p:txBody>
          <a:bodyPr>
            <a:normAutofit fontScale="90000"/>
          </a:bodyPr>
          <a:lstStyle/>
          <a:p>
            <a:r>
              <a:rPr lang="fr-FR" b="1" dirty="0"/>
              <a:t>LES HEMORRAGIES EXTERNES</a:t>
            </a:r>
            <a:br>
              <a:rPr lang="fr-FR" b="1" dirty="0"/>
            </a:br>
            <a:r>
              <a:rPr lang="fr-FR" sz="4000" b="1" dirty="0"/>
              <a:t>Séquence 04</a:t>
            </a:r>
            <a:endParaRPr lang="fr-FR" b="1" dirty="0"/>
          </a:p>
        </p:txBody>
      </p:sp>
      <p:sp>
        <p:nvSpPr>
          <p:cNvPr id="3" name="Espace réservé du numéro de diapositive 2">
            <a:extLst>
              <a:ext uri="{FF2B5EF4-FFF2-40B4-BE49-F238E27FC236}">
                <a16:creationId xmlns:a16="http://schemas.microsoft.com/office/drawing/2014/main" id="{853A84B9-C92F-C33A-1465-75979A7433D7}"/>
              </a:ext>
            </a:extLst>
          </p:cNvPr>
          <p:cNvSpPr>
            <a:spLocks noGrp="1"/>
          </p:cNvSpPr>
          <p:nvPr>
            <p:ph type="sldNum" sz="quarter" idx="4"/>
          </p:nvPr>
        </p:nvSpPr>
        <p:spPr/>
        <p:txBody>
          <a:bodyPr/>
          <a:lstStyle/>
          <a:p>
            <a:fld id="{E08ED9A5-DC0D-4841-8E77-55016E9FD6AD}" type="slidenum">
              <a:rPr lang="fr-FR" smtClean="0"/>
              <a:pPr/>
              <a:t>24</a:t>
            </a:fld>
            <a:endParaRPr lang="fr-FR" dirty="0"/>
          </a:p>
        </p:txBody>
      </p:sp>
    </p:spTree>
    <p:extLst>
      <p:ext uri="{BB962C8B-B14F-4D97-AF65-F5344CB8AC3E}">
        <p14:creationId xmlns:p14="http://schemas.microsoft.com/office/powerpoint/2010/main" val="42431228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ous-titre 1">
            <a:extLst>
              <a:ext uri="{FF2B5EF4-FFF2-40B4-BE49-F238E27FC236}">
                <a16:creationId xmlns:a16="http://schemas.microsoft.com/office/drawing/2014/main" id="{B503B2B2-958F-F5E3-732D-4A4656441D7C}"/>
              </a:ext>
            </a:extLst>
          </p:cNvPr>
          <p:cNvSpPr>
            <a:spLocks noGrp="1"/>
          </p:cNvSpPr>
          <p:nvPr>
            <p:ph type="subTitle" idx="1"/>
          </p:nvPr>
        </p:nvSpPr>
        <p:spPr>
          <a:xfrm>
            <a:off x="312554" y="2121762"/>
            <a:ext cx="4773795" cy="1440588"/>
          </a:xfrm>
        </p:spPr>
        <p:txBody>
          <a:bodyPr>
            <a:normAutofit/>
          </a:bodyPr>
          <a:lstStyle/>
          <a:p>
            <a:r>
              <a:rPr lang="fr-FR" sz="3600" dirty="0">
                <a:solidFill>
                  <a:srgbClr val="00529B"/>
                </a:solidFill>
              </a:rPr>
              <a:t>Les hémorragies externes</a:t>
            </a:r>
          </a:p>
        </p:txBody>
      </p:sp>
      <p:sp>
        <p:nvSpPr>
          <p:cNvPr id="3" name="Espace réservé du texte 2">
            <a:extLst>
              <a:ext uri="{FF2B5EF4-FFF2-40B4-BE49-F238E27FC236}">
                <a16:creationId xmlns:a16="http://schemas.microsoft.com/office/drawing/2014/main" id="{F2E52BA9-F3D3-9E94-7072-EA4101513115}"/>
              </a:ext>
            </a:extLst>
          </p:cNvPr>
          <p:cNvSpPr>
            <a:spLocks noGrp="1"/>
          </p:cNvSpPr>
          <p:nvPr>
            <p:ph type="body" sz="quarter" idx="10"/>
          </p:nvPr>
        </p:nvSpPr>
        <p:spPr>
          <a:xfrm>
            <a:off x="5897746" y="1491449"/>
            <a:ext cx="5981699" cy="3110769"/>
          </a:xfrm>
        </p:spPr>
        <p:txBody>
          <a:bodyPr>
            <a:normAutofit/>
          </a:bodyPr>
          <a:lstStyle/>
          <a:p>
            <a:pPr algn="ctr"/>
            <a:r>
              <a:rPr lang="fr-FR" sz="3500" b="1" u="sng" dirty="0">
                <a:solidFill>
                  <a:srgbClr val="C10435"/>
                </a:solidFill>
                <a:latin typeface="+mj-lt"/>
              </a:rPr>
              <a:t>OBJECTIF:</a:t>
            </a:r>
          </a:p>
          <a:p>
            <a:pPr algn="ctr"/>
            <a:endParaRPr lang="fr-FR" sz="2800" dirty="0">
              <a:solidFill>
                <a:srgbClr val="C10435"/>
              </a:solidFill>
              <a:latin typeface="+mj-lt"/>
            </a:endParaRPr>
          </a:p>
          <a:p>
            <a:pPr algn="ctr"/>
            <a:r>
              <a:rPr lang="fr-FR" sz="2800" dirty="0">
                <a:solidFill>
                  <a:srgbClr val="C10435"/>
                </a:solidFill>
                <a:latin typeface="+mj-lt"/>
              </a:rPr>
              <a:t>Etre capable d’identifier une hémorragie externe et d’adopter la bonne conduite à tenir</a:t>
            </a:r>
          </a:p>
        </p:txBody>
      </p:sp>
      <p:sp>
        <p:nvSpPr>
          <p:cNvPr id="4" name="Espace réservé du texte 3">
            <a:extLst>
              <a:ext uri="{FF2B5EF4-FFF2-40B4-BE49-F238E27FC236}">
                <a16:creationId xmlns:a16="http://schemas.microsoft.com/office/drawing/2014/main" id="{0C828031-3C42-70D9-FD32-56E0032215FD}"/>
              </a:ext>
            </a:extLst>
          </p:cNvPr>
          <p:cNvSpPr>
            <a:spLocks noGrp="1"/>
          </p:cNvSpPr>
          <p:nvPr>
            <p:ph type="body" sz="quarter" idx="11"/>
          </p:nvPr>
        </p:nvSpPr>
        <p:spPr>
          <a:xfrm>
            <a:off x="2733743" y="6115481"/>
            <a:ext cx="1802746" cy="381442"/>
          </a:xfrm>
        </p:spPr>
        <p:txBody>
          <a:bodyPr>
            <a:normAutofit/>
          </a:bodyPr>
          <a:lstStyle/>
          <a:p>
            <a:r>
              <a:rPr lang="fr-FR" dirty="0"/>
              <a:t>24 min</a:t>
            </a:r>
          </a:p>
        </p:txBody>
      </p:sp>
      <p:sp>
        <p:nvSpPr>
          <p:cNvPr id="5" name="Espace réservé du numéro de diapositive 4">
            <a:extLst>
              <a:ext uri="{FF2B5EF4-FFF2-40B4-BE49-F238E27FC236}">
                <a16:creationId xmlns:a16="http://schemas.microsoft.com/office/drawing/2014/main" id="{CBA93FB0-9FB8-C81E-601E-C02EC33E2CA4}"/>
              </a:ext>
            </a:extLst>
          </p:cNvPr>
          <p:cNvSpPr>
            <a:spLocks noGrp="1"/>
          </p:cNvSpPr>
          <p:nvPr>
            <p:ph type="sldNum" sz="quarter" idx="4"/>
          </p:nvPr>
        </p:nvSpPr>
        <p:spPr/>
        <p:txBody>
          <a:bodyPr/>
          <a:lstStyle/>
          <a:p>
            <a:fld id="{E08ED9A5-DC0D-4841-8E77-55016E9FD6AD}" type="slidenum">
              <a:rPr lang="fr-FR" smtClean="0"/>
              <a:pPr/>
              <a:t>25</a:t>
            </a:fld>
            <a:endParaRPr lang="fr-FR" dirty="0"/>
          </a:p>
        </p:txBody>
      </p:sp>
    </p:spTree>
    <p:extLst>
      <p:ext uri="{BB962C8B-B14F-4D97-AF65-F5344CB8AC3E}">
        <p14:creationId xmlns:p14="http://schemas.microsoft.com/office/powerpoint/2010/main" val="5691044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D766315B-B9DF-CEAB-6566-9299BFE0BC8D}"/>
              </a:ext>
            </a:extLst>
          </p:cNvPr>
          <p:cNvSpPr>
            <a:spLocks noGrp="1"/>
          </p:cNvSpPr>
          <p:nvPr>
            <p:ph type="sldNum" sz="quarter" idx="4"/>
          </p:nvPr>
        </p:nvSpPr>
        <p:spPr/>
        <p:txBody>
          <a:bodyPr/>
          <a:lstStyle/>
          <a:p>
            <a:fld id="{E08ED9A5-DC0D-4841-8E77-55016E9FD6AD}" type="slidenum">
              <a:rPr lang="fr-FR" smtClean="0"/>
              <a:pPr/>
              <a:t>26</a:t>
            </a:fld>
            <a:endParaRPr lang="fr-FR" dirty="0"/>
          </a:p>
        </p:txBody>
      </p:sp>
      <p:sp>
        <p:nvSpPr>
          <p:cNvPr id="8" name="Espace réservé du contenu 6">
            <a:extLst>
              <a:ext uri="{FF2B5EF4-FFF2-40B4-BE49-F238E27FC236}">
                <a16:creationId xmlns:a16="http://schemas.microsoft.com/office/drawing/2014/main" id="{3CEC7808-95B2-76AE-E204-37A3C6D1632C}"/>
              </a:ext>
            </a:extLst>
          </p:cNvPr>
          <p:cNvSpPr txBox="1">
            <a:spLocks/>
          </p:cNvSpPr>
          <p:nvPr/>
        </p:nvSpPr>
        <p:spPr>
          <a:xfrm>
            <a:off x="3441575" y="83380"/>
            <a:ext cx="6314983" cy="56559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fr-FR" b="1" u="sng" dirty="0"/>
              <a:t>Etude de cas</a:t>
            </a:r>
          </a:p>
        </p:txBody>
      </p:sp>
      <p:sp>
        <p:nvSpPr>
          <p:cNvPr id="6" name="Sous-titre 4">
            <a:extLst>
              <a:ext uri="{FF2B5EF4-FFF2-40B4-BE49-F238E27FC236}">
                <a16:creationId xmlns:a16="http://schemas.microsoft.com/office/drawing/2014/main" id="{DE1BAFC8-BCD7-D1DB-B030-989B208FEA36}"/>
              </a:ext>
            </a:extLst>
          </p:cNvPr>
          <p:cNvSpPr txBox="1">
            <a:spLocks/>
          </p:cNvSpPr>
          <p:nvPr/>
        </p:nvSpPr>
        <p:spPr>
          <a:xfrm>
            <a:off x="2117959" y="1609586"/>
            <a:ext cx="2503502" cy="3804466"/>
          </a:xfrm>
          <a:prstGeom prst="rect">
            <a:avLst/>
          </a:prstGeom>
        </p:spPr>
        <p:txBody>
          <a:bodyPr vert="horz" lIns="91440" tIns="45720" rIns="91440" bIns="45720" rtlCol="0">
            <a:normAutofit fontScale="9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1800" b="1" kern="1200">
                <a:solidFill>
                  <a:srgbClr val="00529B"/>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fr-FR" sz="2200" dirty="0"/>
              <a:t>Signes ?</a:t>
            </a:r>
          </a:p>
          <a:p>
            <a:pPr algn="l"/>
            <a:endParaRPr lang="fr-FR" sz="2200" dirty="0"/>
          </a:p>
          <a:p>
            <a:pPr algn="l"/>
            <a:endParaRPr lang="fr-FR" sz="2200" dirty="0"/>
          </a:p>
          <a:p>
            <a:pPr algn="l"/>
            <a:endParaRPr lang="fr-FR" sz="2200" dirty="0"/>
          </a:p>
          <a:p>
            <a:pPr algn="l"/>
            <a:endParaRPr lang="fr-FR" sz="2200" dirty="0"/>
          </a:p>
          <a:p>
            <a:pPr algn="l"/>
            <a:r>
              <a:rPr lang="fr-FR" sz="2200" dirty="0"/>
              <a:t>Causes ?</a:t>
            </a:r>
          </a:p>
          <a:p>
            <a:pPr algn="l"/>
            <a:endParaRPr lang="fr-FR" sz="2200" dirty="0"/>
          </a:p>
          <a:p>
            <a:pPr algn="l"/>
            <a:endParaRPr lang="fr-FR" sz="2200" dirty="0"/>
          </a:p>
          <a:p>
            <a:pPr algn="l"/>
            <a:endParaRPr lang="fr-FR" sz="2200" dirty="0"/>
          </a:p>
          <a:p>
            <a:pPr algn="l"/>
            <a:endParaRPr lang="fr-FR" sz="2200" dirty="0"/>
          </a:p>
          <a:p>
            <a:pPr algn="l"/>
            <a:r>
              <a:rPr lang="fr-FR" sz="2200" dirty="0"/>
              <a:t>Risques ?</a:t>
            </a:r>
          </a:p>
          <a:p>
            <a:pPr algn="l"/>
            <a:endParaRPr lang="fr-FR" dirty="0"/>
          </a:p>
        </p:txBody>
      </p:sp>
      <p:pic>
        <p:nvPicPr>
          <p:cNvPr id="4" name="Image 3" descr="Une image contenant Chair, ongle, sang, Carmin&#10;&#10;Le contenu généré par l’IA peut être incorrect.">
            <a:extLst>
              <a:ext uri="{FF2B5EF4-FFF2-40B4-BE49-F238E27FC236}">
                <a16:creationId xmlns:a16="http://schemas.microsoft.com/office/drawing/2014/main" id="{3C8C8E65-55CB-829F-E8FB-6E4D7A1979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34733" y="1189243"/>
            <a:ext cx="6071616" cy="4645152"/>
          </a:xfrm>
          <a:prstGeom prst="rect">
            <a:avLst/>
          </a:prstGeom>
        </p:spPr>
      </p:pic>
      <p:sp>
        <p:nvSpPr>
          <p:cNvPr id="9" name="Sous-titre 1">
            <a:extLst>
              <a:ext uri="{FF2B5EF4-FFF2-40B4-BE49-F238E27FC236}">
                <a16:creationId xmlns:a16="http://schemas.microsoft.com/office/drawing/2014/main" id="{F975F540-49AE-316B-1F72-F3ECF0B79393}"/>
              </a:ext>
            </a:extLst>
          </p:cNvPr>
          <p:cNvSpPr>
            <a:spLocks noGrp="1"/>
          </p:cNvSpPr>
          <p:nvPr>
            <p:ph type="subTitle" idx="1"/>
          </p:nvPr>
        </p:nvSpPr>
        <p:spPr>
          <a:xfrm>
            <a:off x="-70929" y="409894"/>
            <a:ext cx="1589655" cy="1148760"/>
          </a:xfrm>
        </p:spPr>
        <p:txBody>
          <a:bodyPr/>
          <a:lstStyle/>
          <a:p>
            <a:r>
              <a:rPr lang="fr-FR" dirty="0"/>
              <a:t>S04</a:t>
            </a:r>
          </a:p>
          <a:p>
            <a:r>
              <a:rPr lang="fr-FR" dirty="0"/>
              <a:t>Etude</a:t>
            </a:r>
          </a:p>
        </p:txBody>
      </p:sp>
    </p:spTree>
    <p:extLst>
      <p:ext uri="{BB962C8B-B14F-4D97-AF65-F5344CB8AC3E}">
        <p14:creationId xmlns:p14="http://schemas.microsoft.com/office/powerpoint/2010/main" val="31363630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D766315B-B9DF-CEAB-6566-9299BFE0BC8D}"/>
              </a:ext>
            </a:extLst>
          </p:cNvPr>
          <p:cNvSpPr>
            <a:spLocks noGrp="1"/>
          </p:cNvSpPr>
          <p:nvPr>
            <p:ph type="sldNum" sz="quarter" idx="4"/>
          </p:nvPr>
        </p:nvSpPr>
        <p:spPr/>
        <p:txBody>
          <a:bodyPr/>
          <a:lstStyle/>
          <a:p>
            <a:fld id="{E08ED9A5-DC0D-4841-8E77-55016E9FD6AD}" type="slidenum">
              <a:rPr lang="fr-FR" smtClean="0"/>
              <a:pPr/>
              <a:t>27</a:t>
            </a:fld>
            <a:endParaRPr lang="fr-FR" dirty="0"/>
          </a:p>
        </p:txBody>
      </p:sp>
      <p:sp>
        <p:nvSpPr>
          <p:cNvPr id="6" name="Sous-titre 4">
            <a:extLst>
              <a:ext uri="{FF2B5EF4-FFF2-40B4-BE49-F238E27FC236}">
                <a16:creationId xmlns:a16="http://schemas.microsoft.com/office/drawing/2014/main" id="{DE1BAFC8-BCD7-D1DB-B030-989B208FEA36}"/>
              </a:ext>
            </a:extLst>
          </p:cNvPr>
          <p:cNvSpPr txBox="1">
            <a:spLocks/>
          </p:cNvSpPr>
          <p:nvPr/>
        </p:nvSpPr>
        <p:spPr>
          <a:xfrm>
            <a:off x="1295399" y="1109926"/>
            <a:ext cx="10896601" cy="2005178"/>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1800" b="1" kern="1200">
                <a:solidFill>
                  <a:srgbClr val="00529B"/>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fr-FR" sz="2400" u="sng" dirty="0">
                <a:solidFill>
                  <a:srgbClr val="114175"/>
                </a:solidFill>
              </a:rPr>
              <a:t>Définition :</a:t>
            </a:r>
          </a:p>
          <a:p>
            <a:pPr algn="l"/>
            <a:endParaRPr lang="fr-FR" sz="2400" u="sng" dirty="0">
              <a:solidFill>
                <a:srgbClr val="114175"/>
              </a:solidFill>
            </a:endParaRPr>
          </a:p>
          <a:p>
            <a:pPr algn="l">
              <a:spcBef>
                <a:spcPts val="0"/>
              </a:spcBef>
            </a:pPr>
            <a:r>
              <a:rPr lang="fr-FR" sz="2400" b="0" dirty="0">
                <a:solidFill>
                  <a:srgbClr val="114175"/>
                </a:solidFill>
              </a:rPr>
              <a:t>Une hémorragie est une perte de sang prolongée qui provient d'une plaie ou d'un orifice naturel et qui ne s'arrête pas spontanément. </a:t>
            </a:r>
          </a:p>
          <a:p>
            <a:pPr algn="l">
              <a:spcBef>
                <a:spcPts val="0"/>
              </a:spcBef>
            </a:pPr>
            <a:endParaRPr lang="fr-FR" sz="2400" b="0" dirty="0">
              <a:solidFill>
                <a:srgbClr val="114175"/>
              </a:solidFill>
            </a:endParaRPr>
          </a:p>
          <a:p>
            <a:pPr algn="l">
              <a:spcBef>
                <a:spcPts val="0"/>
              </a:spcBef>
            </a:pPr>
            <a:r>
              <a:rPr lang="fr-FR" sz="2400" u="sng" dirty="0">
                <a:solidFill>
                  <a:srgbClr val="114175"/>
                </a:solidFill>
              </a:rPr>
              <a:t>Signe :</a:t>
            </a:r>
            <a:r>
              <a:rPr lang="fr-FR" sz="2400" b="0" dirty="0">
                <a:solidFill>
                  <a:srgbClr val="114175"/>
                </a:solidFill>
              </a:rPr>
              <a:t> Elle imbibe de sang un mouchoir de tissu ou de papier en quelques secondes.</a:t>
            </a:r>
          </a:p>
        </p:txBody>
      </p:sp>
      <p:sp>
        <p:nvSpPr>
          <p:cNvPr id="2" name="Sous-titre 4">
            <a:extLst>
              <a:ext uri="{FF2B5EF4-FFF2-40B4-BE49-F238E27FC236}">
                <a16:creationId xmlns:a16="http://schemas.microsoft.com/office/drawing/2014/main" id="{71D61A53-1ACC-0D50-B23F-97B14ACE69A9}"/>
              </a:ext>
            </a:extLst>
          </p:cNvPr>
          <p:cNvSpPr txBox="1">
            <a:spLocks/>
          </p:cNvSpPr>
          <p:nvPr/>
        </p:nvSpPr>
        <p:spPr>
          <a:xfrm>
            <a:off x="1295399" y="3358499"/>
            <a:ext cx="5191751" cy="1646062"/>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1800" b="1" kern="1200">
                <a:solidFill>
                  <a:srgbClr val="00529B"/>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fr-FR" sz="2200" u="sng" dirty="0">
                <a:solidFill>
                  <a:srgbClr val="114175"/>
                </a:solidFill>
              </a:rPr>
              <a:t>Causes: </a:t>
            </a:r>
          </a:p>
          <a:p>
            <a:pPr algn="l"/>
            <a:r>
              <a:rPr lang="fr-FR" sz="2200" b="0" dirty="0">
                <a:solidFill>
                  <a:srgbClr val="114175"/>
                </a:solidFill>
              </a:rPr>
              <a:t>- Objet coupant, contondant, perforant</a:t>
            </a:r>
          </a:p>
          <a:p>
            <a:pPr algn="l"/>
            <a:r>
              <a:rPr lang="fr-FR" sz="2200" b="0" dirty="0">
                <a:solidFill>
                  <a:srgbClr val="114175"/>
                </a:solidFill>
              </a:rPr>
              <a:t>- Traumatismes (chutes, choc)</a:t>
            </a:r>
          </a:p>
          <a:p>
            <a:pPr algn="l"/>
            <a:r>
              <a:rPr lang="fr-FR" sz="2200" b="0" dirty="0">
                <a:solidFill>
                  <a:srgbClr val="114175"/>
                </a:solidFill>
              </a:rPr>
              <a:t>- Maladies (Varices, hémophilie)</a:t>
            </a:r>
          </a:p>
        </p:txBody>
      </p:sp>
      <p:sp>
        <p:nvSpPr>
          <p:cNvPr id="4" name="Sous-titre 4">
            <a:extLst>
              <a:ext uri="{FF2B5EF4-FFF2-40B4-BE49-F238E27FC236}">
                <a16:creationId xmlns:a16="http://schemas.microsoft.com/office/drawing/2014/main" id="{E4A64C6B-1468-A723-19D2-E9FBA4C6196A}"/>
              </a:ext>
            </a:extLst>
          </p:cNvPr>
          <p:cNvSpPr txBox="1">
            <a:spLocks/>
          </p:cNvSpPr>
          <p:nvPr/>
        </p:nvSpPr>
        <p:spPr>
          <a:xfrm>
            <a:off x="1295399" y="5169664"/>
            <a:ext cx="6582401" cy="142918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1800" b="1" kern="1200">
                <a:solidFill>
                  <a:srgbClr val="00529B"/>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fr-FR" sz="2200" u="sng" dirty="0">
                <a:solidFill>
                  <a:srgbClr val="114175"/>
                </a:solidFill>
              </a:rPr>
              <a:t>Risques: </a:t>
            </a:r>
          </a:p>
          <a:p>
            <a:pPr algn="l"/>
            <a:r>
              <a:rPr lang="fr-FR" sz="2200" b="0" dirty="0">
                <a:solidFill>
                  <a:srgbClr val="114175"/>
                </a:solidFill>
              </a:rPr>
              <a:t>- Pour la victime de perdre trop de sang =&gt; décès</a:t>
            </a:r>
          </a:p>
          <a:p>
            <a:pPr algn="l"/>
            <a:r>
              <a:rPr lang="fr-FR" sz="2200" b="0" dirty="0">
                <a:solidFill>
                  <a:srgbClr val="114175"/>
                </a:solidFill>
              </a:rPr>
              <a:t>- Pour le sauveteur =&gt; maladies de sang à sang</a:t>
            </a:r>
          </a:p>
        </p:txBody>
      </p:sp>
      <p:sp>
        <p:nvSpPr>
          <p:cNvPr id="10" name="Sous-titre 1">
            <a:extLst>
              <a:ext uri="{FF2B5EF4-FFF2-40B4-BE49-F238E27FC236}">
                <a16:creationId xmlns:a16="http://schemas.microsoft.com/office/drawing/2014/main" id="{6BC99DB0-8E88-8CD4-9247-462F99F15825}"/>
              </a:ext>
            </a:extLst>
          </p:cNvPr>
          <p:cNvSpPr>
            <a:spLocks noGrp="1"/>
          </p:cNvSpPr>
          <p:nvPr>
            <p:ph type="subTitle" idx="1"/>
          </p:nvPr>
        </p:nvSpPr>
        <p:spPr>
          <a:xfrm>
            <a:off x="-70929" y="409894"/>
            <a:ext cx="1589655" cy="1148760"/>
          </a:xfrm>
        </p:spPr>
        <p:txBody>
          <a:bodyPr/>
          <a:lstStyle/>
          <a:p>
            <a:r>
              <a:rPr lang="fr-FR" dirty="0"/>
              <a:t>S04</a:t>
            </a:r>
          </a:p>
          <a:p>
            <a:r>
              <a:rPr lang="fr-FR" dirty="0"/>
              <a:t>Etude</a:t>
            </a:r>
          </a:p>
        </p:txBody>
      </p:sp>
    </p:spTree>
    <p:extLst>
      <p:ext uri="{BB962C8B-B14F-4D97-AF65-F5344CB8AC3E}">
        <p14:creationId xmlns:p14="http://schemas.microsoft.com/office/powerpoint/2010/main" val="37268067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ous-titre 4">
            <a:extLst>
              <a:ext uri="{FF2B5EF4-FFF2-40B4-BE49-F238E27FC236}">
                <a16:creationId xmlns:a16="http://schemas.microsoft.com/office/drawing/2014/main" id="{02941ED6-ECCB-FDD6-CB5A-35EA41F27A91}"/>
              </a:ext>
            </a:extLst>
          </p:cNvPr>
          <p:cNvSpPr>
            <a:spLocks noGrp="1"/>
          </p:cNvSpPr>
          <p:nvPr>
            <p:ph type="subTitle" idx="1"/>
          </p:nvPr>
        </p:nvSpPr>
        <p:spPr>
          <a:xfrm>
            <a:off x="-74539" y="318237"/>
            <a:ext cx="1595891" cy="795872"/>
          </a:xfrm>
        </p:spPr>
        <p:txBody>
          <a:bodyPr>
            <a:normAutofit/>
          </a:bodyPr>
          <a:lstStyle/>
          <a:p>
            <a:r>
              <a:rPr lang="fr-FR" dirty="0"/>
              <a:t>S04</a:t>
            </a:r>
          </a:p>
          <a:p>
            <a:r>
              <a:rPr lang="fr-FR" sz="1600" dirty="0"/>
              <a:t>Compression</a:t>
            </a:r>
          </a:p>
        </p:txBody>
      </p:sp>
      <p:sp>
        <p:nvSpPr>
          <p:cNvPr id="8" name="Espace réservé du contenu 6">
            <a:extLst>
              <a:ext uri="{FF2B5EF4-FFF2-40B4-BE49-F238E27FC236}">
                <a16:creationId xmlns:a16="http://schemas.microsoft.com/office/drawing/2014/main" id="{3CEC7808-95B2-76AE-E204-37A3C6D1632C}"/>
              </a:ext>
            </a:extLst>
          </p:cNvPr>
          <p:cNvSpPr txBox="1">
            <a:spLocks/>
          </p:cNvSpPr>
          <p:nvPr/>
        </p:nvSpPr>
        <p:spPr>
          <a:xfrm>
            <a:off x="3069040" y="101297"/>
            <a:ext cx="6899058" cy="56559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fr-FR" b="1" u="sng" dirty="0"/>
              <a:t>Compression</a:t>
            </a:r>
          </a:p>
        </p:txBody>
      </p:sp>
      <p:sp>
        <p:nvSpPr>
          <p:cNvPr id="6" name="Sous-titre 4">
            <a:extLst>
              <a:ext uri="{FF2B5EF4-FFF2-40B4-BE49-F238E27FC236}">
                <a16:creationId xmlns:a16="http://schemas.microsoft.com/office/drawing/2014/main" id="{DE1BAFC8-BCD7-D1DB-B030-989B208FEA36}"/>
              </a:ext>
            </a:extLst>
          </p:cNvPr>
          <p:cNvSpPr txBox="1">
            <a:spLocks/>
          </p:cNvSpPr>
          <p:nvPr/>
        </p:nvSpPr>
        <p:spPr>
          <a:xfrm>
            <a:off x="2221565" y="814786"/>
            <a:ext cx="3366765" cy="45681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1800" b="1" kern="1200">
                <a:solidFill>
                  <a:srgbClr val="00529B"/>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fr-FR" sz="2200" dirty="0">
                <a:solidFill>
                  <a:srgbClr val="114175"/>
                </a:solidFill>
              </a:rPr>
              <a:t>Constater</a:t>
            </a:r>
            <a:r>
              <a:rPr lang="fr-FR" sz="2200" b="0" dirty="0">
                <a:solidFill>
                  <a:srgbClr val="114175"/>
                </a:solidFill>
              </a:rPr>
              <a:t> l’hémorragie </a:t>
            </a:r>
          </a:p>
        </p:txBody>
      </p:sp>
      <p:sp>
        <p:nvSpPr>
          <p:cNvPr id="7" name="Sous-titre 4">
            <a:extLst>
              <a:ext uri="{FF2B5EF4-FFF2-40B4-BE49-F238E27FC236}">
                <a16:creationId xmlns:a16="http://schemas.microsoft.com/office/drawing/2014/main" id="{D43C83E1-3560-F7EE-46A0-380FC4B6CFC6}"/>
              </a:ext>
            </a:extLst>
          </p:cNvPr>
          <p:cNvSpPr txBox="1">
            <a:spLocks/>
          </p:cNvSpPr>
          <p:nvPr/>
        </p:nvSpPr>
        <p:spPr>
          <a:xfrm>
            <a:off x="665526" y="1834822"/>
            <a:ext cx="4434173" cy="757362"/>
          </a:xfrm>
          <a:prstGeom prst="rect">
            <a:avLst/>
          </a:prstGeom>
          <a:ln>
            <a:noFill/>
          </a:ln>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1800" b="1" kern="1200">
                <a:solidFill>
                  <a:srgbClr val="00529B"/>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r-FR" sz="2200" dirty="0">
                <a:solidFill>
                  <a:srgbClr val="114175"/>
                </a:solidFill>
              </a:rPr>
              <a:t>Compression manuelle</a:t>
            </a:r>
          </a:p>
          <a:p>
            <a:r>
              <a:rPr lang="fr-FR" sz="2200" b="0" dirty="0">
                <a:solidFill>
                  <a:srgbClr val="114175"/>
                </a:solidFill>
              </a:rPr>
              <a:t>Idéalement par la victime</a:t>
            </a:r>
          </a:p>
        </p:txBody>
      </p:sp>
      <p:sp>
        <p:nvSpPr>
          <p:cNvPr id="16" name="Sous-titre 4">
            <a:extLst>
              <a:ext uri="{FF2B5EF4-FFF2-40B4-BE49-F238E27FC236}">
                <a16:creationId xmlns:a16="http://schemas.microsoft.com/office/drawing/2014/main" id="{8E69A039-D61F-9975-D9FE-A46A2FD43D8A}"/>
              </a:ext>
            </a:extLst>
          </p:cNvPr>
          <p:cNvSpPr txBox="1">
            <a:spLocks/>
          </p:cNvSpPr>
          <p:nvPr/>
        </p:nvSpPr>
        <p:spPr>
          <a:xfrm>
            <a:off x="1255431" y="3164393"/>
            <a:ext cx="2873589" cy="379935"/>
          </a:xfrm>
          <a:prstGeom prst="rect">
            <a:avLst/>
          </a:prstGeom>
          <a:ln>
            <a:solidFill>
              <a:srgbClr val="00529B"/>
            </a:solidFill>
          </a:ln>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1800" b="1" kern="1200">
                <a:solidFill>
                  <a:srgbClr val="00529B"/>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r-FR" sz="1900" dirty="0">
                <a:solidFill>
                  <a:srgbClr val="114175"/>
                </a:solidFill>
              </a:rPr>
              <a:t>ALLONGER</a:t>
            </a:r>
          </a:p>
        </p:txBody>
      </p:sp>
      <p:sp>
        <p:nvSpPr>
          <p:cNvPr id="35" name="Flèche : bas 34">
            <a:extLst>
              <a:ext uri="{FF2B5EF4-FFF2-40B4-BE49-F238E27FC236}">
                <a16:creationId xmlns:a16="http://schemas.microsoft.com/office/drawing/2014/main" id="{0DCF4E0D-2FFF-1C6A-2C79-9AEAF2286B1F}"/>
              </a:ext>
            </a:extLst>
          </p:cNvPr>
          <p:cNvSpPr/>
          <p:nvPr/>
        </p:nvSpPr>
        <p:spPr>
          <a:xfrm rot="2699612">
            <a:off x="2716769" y="1235162"/>
            <a:ext cx="497150" cy="498824"/>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 name="Flèche : bas 1">
            <a:extLst>
              <a:ext uri="{FF2B5EF4-FFF2-40B4-BE49-F238E27FC236}">
                <a16:creationId xmlns:a16="http://schemas.microsoft.com/office/drawing/2014/main" id="{479D9506-EC74-45CC-5ED2-07AC72FECED2}"/>
              </a:ext>
            </a:extLst>
          </p:cNvPr>
          <p:cNvSpPr/>
          <p:nvPr/>
        </p:nvSpPr>
        <p:spPr>
          <a:xfrm>
            <a:off x="2389860" y="2589311"/>
            <a:ext cx="497150" cy="498824"/>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Flèche : bas 3">
            <a:extLst>
              <a:ext uri="{FF2B5EF4-FFF2-40B4-BE49-F238E27FC236}">
                <a16:creationId xmlns:a16="http://schemas.microsoft.com/office/drawing/2014/main" id="{F49A63E0-6A77-1537-092F-54370519CB0B}"/>
              </a:ext>
            </a:extLst>
          </p:cNvPr>
          <p:cNvSpPr/>
          <p:nvPr/>
        </p:nvSpPr>
        <p:spPr>
          <a:xfrm>
            <a:off x="2377672" y="3705050"/>
            <a:ext cx="504940" cy="379935"/>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 name="Sous-titre 4">
            <a:extLst>
              <a:ext uri="{FF2B5EF4-FFF2-40B4-BE49-F238E27FC236}">
                <a16:creationId xmlns:a16="http://schemas.microsoft.com/office/drawing/2014/main" id="{6720E23F-40F4-0BB9-9549-1A3E7C7A0751}"/>
              </a:ext>
            </a:extLst>
          </p:cNvPr>
          <p:cNvSpPr txBox="1">
            <a:spLocks/>
          </p:cNvSpPr>
          <p:nvPr/>
        </p:nvSpPr>
        <p:spPr>
          <a:xfrm>
            <a:off x="1138481" y="4069096"/>
            <a:ext cx="2873589" cy="379935"/>
          </a:xfrm>
          <a:prstGeom prst="rect">
            <a:avLst/>
          </a:prstGeom>
          <a:ln>
            <a:solidFill>
              <a:srgbClr val="00529B"/>
            </a:solidFill>
          </a:ln>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1800" b="1" kern="1200">
                <a:solidFill>
                  <a:srgbClr val="00529B"/>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r-FR" sz="1900" dirty="0">
                <a:solidFill>
                  <a:srgbClr val="114175"/>
                </a:solidFill>
              </a:rPr>
              <a:t>ALERTER</a:t>
            </a:r>
          </a:p>
        </p:txBody>
      </p:sp>
      <p:sp>
        <p:nvSpPr>
          <p:cNvPr id="23" name="Sous-titre 4">
            <a:extLst>
              <a:ext uri="{FF2B5EF4-FFF2-40B4-BE49-F238E27FC236}">
                <a16:creationId xmlns:a16="http://schemas.microsoft.com/office/drawing/2014/main" id="{96D1AACA-3082-E800-CBF1-9FD0643D51D6}"/>
              </a:ext>
            </a:extLst>
          </p:cNvPr>
          <p:cNvSpPr txBox="1">
            <a:spLocks/>
          </p:cNvSpPr>
          <p:nvPr/>
        </p:nvSpPr>
        <p:spPr>
          <a:xfrm>
            <a:off x="4791082" y="3905949"/>
            <a:ext cx="2718829" cy="1409307"/>
          </a:xfrm>
          <a:prstGeom prst="ellipse">
            <a:avLst/>
          </a:prstGeom>
          <a:ln w="38100">
            <a:solidFill>
              <a:schemeClr val="tx1"/>
            </a:solidFill>
          </a:ln>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1800" b="1" kern="1200">
                <a:solidFill>
                  <a:srgbClr val="00529B"/>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r-FR" dirty="0">
                <a:solidFill>
                  <a:schemeClr val="tx1"/>
                </a:solidFill>
              </a:rPr>
              <a:t>HEMORRAGIE stoppée par la compression manuelle ?</a:t>
            </a:r>
          </a:p>
        </p:txBody>
      </p:sp>
      <p:sp>
        <p:nvSpPr>
          <p:cNvPr id="25" name="Arrow: Down 16">
            <a:extLst>
              <a:ext uri="{FF2B5EF4-FFF2-40B4-BE49-F238E27FC236}">
                <a16:creationId xmlns:a16="http://schemas.microsoft.com/office/drawing/2014/main" id="{584921FF-B470-EEBC-7C21-4E2B1B7F9F90}"/>
              </a:ext>
            </a:extLst>
          </p:cNvPr>
          <p:cNvSpPr/>
          <p:nvPr/>
        </p:nvSpPr>
        <p:spPr>
          <a:xfrm>
            <a:off x="5530168" y="5362169"/>
            <a:ext cx="356871" cy="658110"/>
          </a:xfrm>
          <a:prstGeom prst="down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mj-lt"/>
            </a:endParaRPr>
          </a:p>
        </p:txBody>
      </p:sp>
      <p:sp>
        <p:nvSpPr>
          <p:cNvPr id="26" name="Diamond 9">
            <a:extLst>
              <a:ext uri="{FF2B5EF4-FFF2-40B4-BE49-F238E27FC236}">
                <a16:creationId xmlns:a16="http://schemas.microsoft.com/office/drawing/2014/main" id="{1A7FC23C-4FD0-D37C-6910-A4B68A59C299}"/>
              </a:ext>
            </a:extLst>
          </p:cNvPr>
          <p:cNvSpPr/>
          <p:nvPr/>
        </p:nvSpPr>
        <p:spPr>
          <a:xfrm>
            <a:off x="3302408" y="5723001"/>
            <a:ext cx="2977348" cy="794808"/>
          </a:xfrm>
          <a:prstGeom prst="diamond">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latin typeface="+mj-lt"/>
              </a:rPr>
              <a:t>Pansement compressif</a:t>
            </a:r>
          </a:p>
        </p:txBody>
      </p:sp>
      <p:sp>
        <p:nvSpPr>
          <p:cNvPr id="42" name="Flèche : bas 41">
            <a:extLst>
              <a:ext uri="{FF2B5EF4-FFF2-40B4-BE49-F238E27FC236}">
                <a16:creationId xmlns:a16="http://schemas.microsoft.com/office/drawing/2014/main" id="{8D9BEFF4-C23B-6E4E-3336-8F352F5C40E7}"/>
              </a:ext>
            </a:extLst>
          </p:cNvPr>
          <p:cNvSpPr/>
          <p:nvPr/>
        </p:nvSpPr>
        <p:spPr>
          <a:xfrm rot="16200000">
            <a:off x="3834118" y="3705646"/>
            <a:ext cx="355904" cy="1854031"/>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8" name="Sous-titre 4">
            <a:extLst>
              <a:ext uri="{FF2B5EF4-FFF2-40B4-BE49-F238E27FC236}">
                <a16:creationId xmlns:a16="http://schemas.microsoft.com/office/drawing/2014/main" id="{83E4B9C7-70CF-C8FC-55DD-B7BA158419A2}"/>
              </a:ext>
            </a:extLst>
          </p:cNvPr>
          <p:cNvSpPr txBox="1">
            <a:spLocks/>
          </p:cNvSpPr>
          <p:nvPr/>
        </p:nvSpPr>
        <p:spPr>
          <a:xfrm>
            <a:off x="1175671" y="4813077"/>
            <a:ext cx="2873589" cy="379935"/>
          </a:xfrm>
          <a:prstGeom prst="rect">
            <a:avLst/>
          </a:prstGeom>
          <a:ln>
            <a:solidFill>
              <a:srgbClr val="00529B"/>
            </a:solidFill>
          </a:ln>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1800" b="1" kern="1200">
                <a:solidFill>
                  <a:srgbClr val="00529B"/>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r-FR" sz="1900" dirty="0">
                <a:solidFill>
                  <a:srgbClr val="114175"/>
                </a:solidFill>
              </a:rPr>
              <a:t>Protéger, Surveiller </a:t>
            </a:r>
          </a:p>
        </p:txBody>
      </p:sp>
      <p:sp>
        <p:nvSpPr>
          <p:cNvPr id="49" name="Flèche : bas 48">
            <a:extLst>
              <a:ext uri="{FF2B5EF4-FFF2-40B4-BE49-F238E27FC236}">
                <a16:creationId xmlns:a16="http://schemas.microsoft.com/office/drawing/2014/main" id="{9D255886-844B-1026-E0E7-2D8ADC0F5B49}"/>
              </a:ext>
            </a:extLst>
          </p:cNvPr>
          <p:cNvSpPr/>
          <p:nvPr/>
        </p:nvSpPr>
        <p:spPr>
          <a:xfrm>
            <a:off x="2431990" y="4486362"/>
            <a:ext cx="337010" cy="379935"/>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0" name="Arrow: Down 16">
            <a:extLst>
              <a:ext uri="{FF2B5EF4-FFF2-40B4-BE49-F238E27FC236}">
                <a16:creationId xmlns:a16="http://schemas.microsoft.com/office/drawing/2014/main" id="{A709208A-658D-6D2E-F3A7-954C7B9E08DA}"/>
              </a:ext>
            </a:extLst>
          </p:cNvPr>
          <p:cNvSpPr/>
          <p:nvPr/>
        </p:nvSpPr>
        <p:spPr>
          <a:xfrm rot="16200000">
            <a:off x="899248" y="2100960"/>
            <a:ext cx="356871" cy="400416"/>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mj-lt"/>
            </a:endParaRPr>
          </a:p>
        </p:txBody>
      </p:sp>
      <p:sp>
        <p:nvSpPr>
          <p:cNvPr id="21" name="Arrow: Down 16">
            <a:extLst>
              <a:ext uri="{FF2B5EF4-FFF2-40B4-BE49-F238E27FC236}">
                <a16:creationId xmlns:a16="http://schemas.microsoft.com/office/drawing/2014/main" id="{664510E4-8A08-CB57-9FE4-44B33AFF0DDF}"/>
              </a:ext>
            </a:extLst>
          </p:cNvPr>
          <p:cNvSpPr/>
          <p:nvPr/>
        </p:nvSpPr>
        <p:spPr>
          <a:xfrm rot="10800000">
            <a:off x="788825" y="2315080"/>
            <a:ext cx="356871" cy="3833383"/>
          </a:xfrm>
          <a:prstGeom prst="downArrow">
            <a:avLst>
              <a:gd name="adj1" fmla="val 50000"/>
              <a:gd name="adj2" fmla="val 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mj-lt"/>
            </a:endParaRPr>
          </a:p>
        </p:txBody>
      </p:sp>
      <p:sp>
        <p:nvSpPr>
          <p:cNvPr id="22" name="Arrow: Down 16">
            <a:extLst>
              <a:ext uri="{FF2B5EF4-FFF2-40B4-BE49-F238E27FC236}">
                <a16:creationId xmlns:a16="http://schemas.microsoft.com/office/drawing/2014/main" id="{78B701FB-765D-890F-8437-155E56CA5387}"/>
              </a:ext>
            </a:extLst>
          </p:cNvPr>
          <p:cNvSpPr/>
          <p:nvPr/>
        </p:nvSpPr>
        <p:spPr>
          <a:xfrm rot="5400000">
            <a:off x="2005190" y="4866361"/>
            <a:ext cx="356871" cy="2543777"/>
          </a:xfrm>
          <a:prstGeom prst="downArrow">
            <a:avLst>
              <a:gd name="adj1" fmla="val 50000"/>
              <a:gd name="adj2" fmla="val 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mj-lt"/>
            </a:endParaRPr>
          </a:p>
        </p:txBody>
      </p:sp>
      <p:sp>
        <p:nvSpPr>
          <p:cNvPr id="24" name="ZoneTexte 13">
            <a:extLst>
              <a:ext uri="{FF2B5EF4-FFF2-40B4-BE49-F238E27FC236}">
                <a16:creationId xmlns:a16="http://schemas.microsoft.com/office/drawing/2014/main" id="{456C7E99-14DB-893F-09E1-D0EB19C7782E}"/>
              </a:ext>
            </a:extLst>
          </p:cNvPr>
          <p:cNvSpPr txBox="1"/>
          <p:nvPr/>
        </p:nvSpPr>
        <p:spPr>
          <a:xfrm>
            <a:off x="2362185" y="5981905"/>
            <a:ext cx="2342341" cy="276999"/>
          </a:xfrm>
          <a:prstGeom prst="rect">
            <a:avLst/>
          </a:prstGeom>
          <a:noFill/>
          <a:ln>
            <a:noFill/>
          </a:ln>
        </p:spPr>
        <p:txBody>
          <a:bodyPr wrap="square" rtlCol="0">
            <a:spAutoFit/>
          </a:bodyPr>
          <a:lstStyle/>
          <a:p>
            <a:r>
              <a:rPr lang="fr-FR" sz="1200" i="1" dirty="0">
                <a:latin typeface="+mj-lt"/>
              </a:rPr>
              <a:t>Si inefficace </a:t>
            </a:r>
          </a:p>
        </p:txBody>
      </p:sp>
      <p:sp>
        <p:nvSpPr>
          <p:cNvPr id="10" name="ZoneTexte 13">
            <a:extLst>
              <a:ext uri="{FF2B5EF4-FFF2-40B4-BE49-F238E27FC236}">
                <a16:creationId xmlns:a16="http://schemas.microsoft.com/office/drawing/2014/main" id="{17227272-1FDA-E44E-8596-A10EF72A67FC}"/>
              </a:ext>
            </a:extLst>
          </p:cNvPr>
          <p:cNvSpPr txBox="1"/>
          <p:nvPr/>
        </p:nvSpPr>
        <p:spPr>
          <a:xfrm rot="16200000">
            <a:off x="5362229" y="5255447"/>
            <a:ext cx="658109" cy="276999"/>
          </a:xfrm>
          <a:prstGeom prst="rect">
            <a:avLst/>
          </a:prstGeom>
          <a:noFill/>
          <a:ln>
            <a:noFill/>
          </a:ln>
        </p:spPr>
        <p:txBody>
          <a:bodyPr wrap="square" rtlCol="0">
            <a:spAutoFit/>
          </a:bodyPr>
          <a:lstStyle/>
          <a:p>
            <a:r>
              <a:rPr lang="fr-FR" sz="1200" i="1" dirty="0">
                <a:latin typeface="+mj-lt"/>
              </a:rPr>
              <a:t>Oui</a:t>
            </a:r>
          </a:p>
        </p:txBody>
      </p:sp>
      <p:sp>
        <p:nvSpPr>
          <p:cNvPr id="12" name="Arrow: Down 16">
            <a:extLst>
              <a:ext uri="{FF2B5EF4-FFF2-40B4-BE49-F238E27FC236}">
                <a16:creationId xmlns:a16="http://schemas.microsoft.com/office/drawing/2014/main" id="{76A859D6-F570-8AEC-C6CC-835A72824FAF}"/>
              </a:ext>
            </a:extLst>
          </p:cNvPr>
          <p:cNvSpPr/>
          <p:nvPr/>
        </p:nvSpPr>
        <p:spPr>
          <a:xfrm rot="10800000">
            <a:off x="3333027" y="5184939"/>
            <a:ext cx="356871" cy="889327"/>
          </a:xfrm>
          <a:prstGeom prst="down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mj-lt"/>
            </a:endParaRPr>
          </a:p>
        </p:txBody>
      </p:sp>
      <p:sp>
        <p:nvSpPr>
          <p:cNvPr id="13" name="ZoneTexte 13">
            <a:extLst>
              <a:ext uri="{FF2B5EF4-FFF2-40B4-BE49-F238E27FC236}">
                <a16:creationId xmlns:a16="http://schemas.microsoft.com/office/drawing/2014/main" id="{7E82789F-0BF8-748E-3F3A-26AA719354FD}"/>
              </a:ext>
            </a:extLst>
          </p:cNvPr>
          <p:cNvSpPr txBox="1"/>
          <p:nvPr/>
        </p:nvSpPr>
        <p:spPr>
          <a:xfrm rot="16200000">
            <a:off x="3010805" y="5518042"/>
            <a:ext cx="983844" cy="276999"/>
          </a:xfrm>
          <a:prstGeom prst="rect">
            <a:avLst/>
          </a:prstGeom>
          <a:noFill/>
          <a:ln>
            <a:noFill/>
          </a:ln>
        </p:spPr>
        <p:txBody>
          <a:bodyPr wrap="square" rtlCol="0">
            <a:spAutoFit/>
          </a:bodyPr>
          <a:lstStyle/>
          <a:p>
            <a:r>
              <a:rPr lang="fr-FR" sz="1200" i="1" dirty="0">
                <a:latin typeface="+mj-lt"/>
              </a:rPr>
              <a:t>Si efficace </a:t>
            </a:r>
          </a:p>
        </p:txBody>
      </p:sp>
      <p:pic>
        <p:nvPicPr>
          <p:cNvPr id="33" name="Image 32" descr="Une image contenant dessin humoristique, illustration, clipart, art&#10;&#10;Le contenu généré par l’IA peut être incorrect.">
            <a:extLst>
              <a:ext uri="{FF2B5EF4-FFF2-40B4-BE49-F238E27FC236}">
                <a16:creationId xmlns:a16="http://schemas.microsoft.com/office/drawing/2014/main" id="{0BC9A9C1-93FD-9798-371B-6C574124E3BE}"/>
              </a:ext>
            </a:extLst>
          </p:cNvPr>
          <p:cNvPicPr>
            <a:picLocks noChangeAspect="1"/>
          </p:cNvPicPr>
          <p:nvPr/>
        </p:nvPicPr>
        <p:blipFill>
          <a:blip r:embed="rId3">
            <a:clrChange>
              <a:clrFrom>
                <a:srgbClr val="000000">
                  <a:alpha val="0"/>
                </a:srgbClr>
              </a:clrFrom>
              <a:clrTo>
                <a:srgbClr val="000000">
                  <a:alpha val="0"/>
                </a:srgbClr>
              </a:clrTo>
            </a:clrChange>
            <a:extLst>
              <a:ext uri="{BEBA8EAE-BF5A-486C-A8C5-ECC9F3942E4B}">
                <a14:imgProps xmlns:a14="http://schemas.microsoft.com/office/drawing/2010/main">
                  <a14:imgLayer r:embed="rId4">
                    <a14:imgEffect>
                      <a14:backgroundRemoval t="9717" b="89879" l="5556" r="95216">
                        <a14:foregroundMark x1="93981" y1="42105" x2="85648" y2="29555"/>
                        <a14:foregroundMark x1="85648" y1="29555" x2="94136" y2="46154"/>
                        <a14:foregroundMark x1="94136" y1="46154" x2="90278" y2="64777"/>
                        <a14:foregroundMark x1="90278" y1="64777" x2="91821" y2="55870"/>
                        <a14:foregroundMark x1="94444" y1="42915" x2="95370" y2="56275"/>
                        <a14:foregroundMark x1="84414" y1="34818" x2="82870" y2="35223"/>
                        <a14:foregroundMark x1="8333" y1="34413" x2="5556" y2="63158"/>
                        <a14:foregroundMark x1="5556" y1="63158" x2="6481" y2="76113"/>
                      </a14:backgroundRemoval>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6900862" y="2752938"/>
            <a:ext cx="2623179" cy="999885"/>
          </a:xfrm>
          <a:prstGeom prst="rect">
            <a:avLst/>
          </a:prstGeom>
        </p:spPr>
      </p:pic>
      <p:pic>
        <p:nvPicPr>
          <p:cNvPr id="36" name="Image 35" descr="Une image contenant texte, capture d’écran&#10;&#10;Le contenu généré par l’IA peut être incorrect.">
            <a:extLst>
              <a:ext uri="{FF2B5EF4-FFF2-40B4-BE49-F238E27FC236}">
                <a16:creationId xmlns:a16="http://schemas.microsoft.com/office/drawing/2014/main" id="{8EA578E8-96D8-F7D4-A847-426443C65D53}"/>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33724" b="80078" l="5371" r="36426">
                        <a14:foregroundMark x1="8984" y1="78516" x2="9766" y2="78516"/>
                        <a14:foregroundMark x1="9766" y1="78516" x2="12793" y2="80078"/>
                        <a14:foregroundMark x1="20996" y1="42448" x2="20996" y2="44271"/>
                        <a14:foregroundMark x1="20117" y1="33854" x2="21191" y2="34115"/>
                        <a14:foregroundMark x1="21191" y1="34115" x2="21191" y2="34115"/>
                        <a14:foregroundMark x1="6738" y1="80078" x2="5371" y2="79036"/>
                        <a14:backgroundMark x1="30566" y1="36719" x2="28711" y2="50651"/>
                        <a14:backgroundMark x1="28711" y1="50651" x2="36035" y2="42057"/>
                        <a14:backgroundMark x1="27344" y1="41536" x2="28906" y2="54297"/>
                        <a14:backgroundMark x1="28906" y1="54297" x2="37988" y2="51693"/>
                        <a14:backgroundMark x1="27539" y1="41016" x2="25586" y2="44271"/>
                        <a14:backgroundMark x1="24219" y1="44271" x2="33789" y2="39323"/>
                        <a14:backgroundMark x1="33789" y1="39323" x2="34961" y2="39714"/>
                        <a14:backgroundMark x1="33789" y1="37891" x2="30371" y2="36458"/>
                        <a14:backgroundMark x1="25000" y1="43099" x2="27441" y2="39714"/>
                        <a14:backgroundMark x1="28809" y1="38932" x2="24414" y2="42057"/>
                        <a14:backgroundMark x1="28027" y1="58984" x2="35254" y2="58984"/>
                        <a14:backgroundMark x1="28418" y1="58984" x2="26855" y2="56771"/>
                      </a14:backgroundRemoval>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8"/>
              </a:ext>
            </a:extLst>
          </a:blip>
          <a:srcRect l="3855" t="31120" r="59742" b="19115"/>
          <a:stretch/>
        </p:blipFill>
        <p:spPr>
          <a:xfrm flipH="1">
            <a:off x="6500125" y="232422"/>
            <a:ext cx="1828242" cy="2091711"/>
          </a:xfrm>
          <a:prstGeom prst="rect">
            <a:avLst/>
          </a:prstGeom>
        </p:spPr>
      </p:pic>
      <p:pic>
        <p:nvPicPr>
          <p:cNvPr id="46" name="Image 45" descr="Une image contenant croquis, dessin, silhouette, noir et blanc&#10;&#10;Le contenu généré par l’IA peut être incorrect.">
            <a:extLst>
              <a:ext uri="{FF2B5EF4-FFF2-40B4-BE49-F238E27FC236}">
                <a16:creationId xmlns:a16="http://schemas.microsoft.com/office/drawing/2014/main" id="{BEE4BAE4-1DBA-F7AC-7979-82326518FE10}"/>
              </a:ext>
            </a:extLst>
          </p:cNvPr>
          <p:cNvPicPr>
            <a:picLocks noChangeAspect="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 uri="{837473B0-CC2E-450A-ABE3-18F120FF3D39}">
                <a1611:picAttrSrcUrl xmlns:a1611="http://schemas.microsoft.com/office/drawing/2016/11/main" r:id="rId10"/>
              </a:ext>
            </a:extLst>
          </a:blip>
          <a:stretch>
            <a:fillRect/>
          </a:stretch>
        </p:blipFill>
        <p:spPr>
          <a:xfrm rot="1548217">
            <a:off x="5299449" y="538415"/>
            <a:ext cx="798509" cy="978640"/>
          </a:xfrm>
          <a:prstGeom prst="rect">
            <a:avLst/>
          </a:prstGeom>
        </p:spPr>
      </p:pic>
      <p:cxnSp>
        <p:nvCxnSpPr>
          <p:cNvPr id="47" name="Connecteur droit avec flèche 46">
            <a:extLst>
              <a:ext uri="{FF2B5EF4-FFF2-40B4-BE49-F238E27FC236}">
                <a16:creationId xmlns:a16="http://schemas.microsoft.com/office/drawing/2014/main" id="{6DD8D9E4-CB72-0357-CD92-19DE623BCE65}"/>
              </a:ext>
            </a:extLst>
          </p:cNvPr>
          <p:cNvCxnSpPr>
            <a:cxnSpLocks/>
          </p:cNvCxnSpPr>
          <p:nvPr/>
        </p:nvCxnSpPr>
        <p:spPr>
          <a:xfrm>
            <a:off x="5979979" y="1201526"/>
            <a:ext cx="1067408" cy="278130"/>
          </a:xfrm>
          <a:prstGeom prst="straightConnector1">
            <a:avLst/>
          </a:prstGeom>
          <a:ln w="762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grpSp>
        <p:nvGrpSpPr>
          <p:cNvPr id="60" name="Groupe 59">
            <a:extLst>
              <a:ext uri="{FF2B5EF4-FFF2-40B4-BE49-F238E27FC236}">
                <a16:creationId xmlns:a16="http://schemas.microsoft.com/office/drawing/2014/main" id="{886D9D8C-EE5A-1A19-253B-DAE28795D37D}"/>
              </a:ext>
            </a:extLst>
          </p:cNvPr>
          <p:cNvGrpSpPr/>
          <p:nvPr/>
        </p:nvGrpSpPr>
        <p:grpSpPr>
          <a:xfrm rot="21394200" flipH="1">
            <a:off x="8304957" y="1146502"/>
            <a:ext cx="2258598" cy="1155847"/>
            <a:chOff x="6575252" y="1337008"/>
            <a:chExt cx="1895696" cy="1155847"/>
          </a:xfrm>
        </p:grpSpPr>
        <p:sp>
          <p:nvSpPr>
            <p:cNvPr id="59" name="Flèche : droite rayée 58">
              <a:extLst>
                <a:ext uri="{FF2B5EF4-FFF2-40B4-BE49-F238E27FC236}">
                  <a16:creationId xmlns:a16="http://schemas.microsoft.com/office/drawing/2014/main" id="{2578A8E5-3E85-FED3-F6F0-96F7A79BEF4E}"/>
                </a:ext>
              </a:extLst>
            </p:cNvPr>
            <p:cNvSpPr/>
            <p:nvPr/>
          </p:nvSpPr>
          <p:spPr>
            <a:xfrm>
              <a:off x="7350155" y="1707107"/>
              <a:ext cx="1120793" cy="717574"/>
            </a:xfrm>
            <a:prstGeom prst="stripedRightArrow">
              <a:avLst>
                <a:gd name="adj1" fmla="val 60573"/>
                <a:gd name="adj2" fmla="val 58694"/>
              </a:avLst>
            </a:prstGeom>
            <a:solidFill>
              <a:srgbClr val="00B0F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57" name="Image 56" descr="Une image contenant croquis, dessin, gants, art&#10;&#10;Le contenu généré par l’IA peut être incorrect.">
              <a:extLst>
                <a:ext uri="{FF2B5EF4-FFF2-40B4-BE49-F238E27FC236}">
                  <a16:creationId xmlns:a16="http://schemas.microsoft.com/office/drawing/2014/main" id="{68B9B1F2-423A-DE49-F447-35DA5F056DAE}"/>
                </a:ext>
              </a:extLst>
            </p:cNvPr>
            <p:cNvPicPr>
              <a:picLocks noChangeAspect="1"/>
            </p:cNvPicPr>
            <p:nvPr/>
          </p:nvPicPr>
          <p:blipFill>
            <a:blip r:embed="rId11">
              <a:extLst>
                <a:ext uri="{BEBA8EAE-BF5A-486C-A8C5-ECC9F3942E4B}">
                  <a14:imgProps xmlns:a14="http://schemas.microsoft.com/office/drawing/2010/main">
                    <a14:imgLayer r:embed="rId12">
                      <a14:imgEffect>
                        <a14:backgroundRemoval t="5112" b="90256" l="9585" r="89617">
                          <a14:foregroundMark x1="50799" y1="9585" x2="50799" y2="8466"/>
                          <a14:foregroundMark x1="39936" y1="89776" x2="48882" y2="90256"/>
                          <a14:foregroundMark x1="48882" y1="90256" x2="52875" y2="89936"/>
                          <a14:foregroundMark x1="50319" y1="5112" x2="51438" y2="5431"/>
                        </a14:backgroundRemoval>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13"/>
                </a:ext>
              </a:extLst>
            </a:blip>
            <a:stretch>
              <a:fillRect/>
            </a:stretch>
          </p:blipFill>
          <p:spPr>
            <a:xfrm>
              <a:off x="6575252" y="1337008"/>
              <a:ext cx="1155847" cy="1155847"/>
            </a:xfrm>
            <a:prstGeom prst="rect">
              <a:avLst/>
            </a:prstGeom>
          </p:spPr>
        </p:pic>
      </p:grpSp>
      <p:pic>
        <p:nvPicPr>
          <p:cNvPr id="66" name="Image 65" descr="Une image contenant croquis, clipart, dessin, Dessin au trait&#10;&#10;Le contenu généré par l’IA peut être incorrect.">
            <a:extLst>
              <a:ext uri="{FF2B5EF4-FFF2-40B4-BE49-F238E27FC236}">
                <a16:creationId xmlns:a16="http://schemas.microsoft.com/office/drawing/2014/main" id="{34AD2486-FF17-6BB8-1409-2034AC5DC924}"/>
              </a:ext>
            </a:extLst>
          </p:cNvPr>
          <p:cNvPicPr>
            <a:picLocks noChangeAspect="1"/>
          </p:cNvPicPr>
          <p:nvPr/>
        </p:nvPicPr>
        <p:blipFill>
          <a:blip r:embed="rId14">
            <a:clrChange>
              <a:clrFrom>
                <a:srgbClr val="F6F6F6"/>
              </a:clrFrom>
              <a:clrTo>
                <a:srgbClr val="F6F6F6">
                  <a:alpha val="0"/>
                </a:srgbClr>
              </a:clrTo>
            </a:clrChange>
            <a:extLst>
              <a:ext uri="{28A0092B-C50C-407E-A947-70E740481C1C}">
                <a14:useLocalDpi xmlns:a14="http://schemas.microsoft.com/office/drawing/2010/main" val="0"/>
              </a:ext>
              <a:ext uri="{837473B0-CC2E-450A-ABE3-18F120FF3D39}">
                <a1611:picAttrSrcUrl xmlns:a1611="http://schemas.microsoft.com/office/drawing/2016/11/main" r:id="rId15"/>
              </a:ext>
            </a:extLst>
          </a:blip>
          <a:stretch>
            <a:fillRect/>
          </a:stretch>
        </p:blipFill>
        <p:spPr>
          <a:xfrm>
            <a:off x="6302372" y="5158208"/>
            <a:ext cx="2229378" cy="1595535"/>
          </a:xfrm>
          <a:prstGeom prst="rect">
            <a:avLst/>
          </a:prstGeom>
        </p:spPr>
      </p:pic>
    </p:spTree>
    <p:extLst>
      <p:ext uri="{BB962C8B-B14F-4D97-AF65-F5344CB8AC3E}">
        <p14:creationId xmlns:p14="http://schemas.microsoft.com/office/powerpoint/2010/main" val="31056915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ous-titre 4">
            <a:extLst>
              <a:ext uri="{FF2B5EF4-FFF2-40B4-BE49-F238E27FC236}">
                <a16:creationId xmlns:a16="http://schemas.microsoft.com/office/drawing/2014/main" id="{02941ED6-ECCB-FDD6-CB5A-35EA41F27A91}"/>
              </a:ext>
            </a:extLst>
          </p:cNvPr>
          <p:cNvSpPr>
            <a:spLocks noGrp="1"/>
          </p:cNvSpPr>
          <p:nvPr>
            <p:ph type="subTitle" idx="1"/>
          </p:nvPr>
        </p:nvSpPr>
        <p:spPr>
          <a:xfrm>
            <a:off x="0" y="366179"/>
            <a:ext cx="1428750" cy="795872"/>
          </a:xfrm>
        </p:spPr>
        <p:txBody>
          <a:bodyPr/>
          <a:lstStyle/>
          <a:p>
            <a:r>
              <a:rPr lang="fr-FR" dirty="0"/>
              <a:t>S04</a:t>
            </a:r>
          </a:p>
          <a:p>
            <a:r>
              <a:rPr lang="fr-FR" dirty="0"/>
              <a:t>Garrot</a:t>
            </a:r>
          </a:p>
        </p:txBody>
      </p:sp>
      <p:sp>
        <p:nvSpPr>
          <p:cNvPr id="3" name="Espace réservé du numéro de diapositive 2">
            <a:extLst>
              <a:ext uri="{FF2B5EF4-FFF2-40B4-BE49-F238E27FC236}">
                <a16:creationId xmlns:a16="http://schemas.microsoft.com/office/drawing/2014/main" id="{D766315B-B9DF-CEAB-6566-9299BFE0BC8D}"/>
              </a:ext>
            </a:extLst>
          </p:cNvPr>
          <p:cNvSpPr>
            <a:spLocks noGrp="1"/>
          </p:cNvSpPr>
          <p:nvPr>
            <p:ph type="sldNum" sz="quarter" idx="4"/>
          </p:nvPr>
        </p:nvSpPr>
        <p:spPr/>
        <p:txBody>
          <a:bodyPr/>
          <a:lstStyle/>
          <a:p>
            <a:fld id="{E08ED9A5-DC0D-4841-8E77-55016E9FD6AD}" type="slidenum">
              <a:rPr lang="fr-FR" smtClean="0"/>
              <a:pPr/>
              <a:t>29</a:t>
            </a:fld>
            <a:endParaRPr lang="fr-FR" dirty="0"/>
          </a:p>
        </p:txBody>
      </p:sp>
      <p:sp>
        <p:nvSpPr>
          <p:cNvPr id="8" name="Espace réservé du contenu 6">
            <a:extLst>
              <a:ext uri="{FF2B5EF4-FFF2-40B4-BE49-F238E27FC236}">
                <a16:creationId xmlns:a16="http://schemas.microsoft.com/office/drawing/2014/main" id="{3CEC7808-95B2-76AE-E204-37A3C6D1632C}"/>
              </a:ext>
            </a:extLst>
          </p:cNvPr>
          <p:cNvSpPr txBox="1">
            <a:spLocks/>
          </p:cNvSpPr>
          <p:nvPr/>
        </p:nvSpPr>
        <p:spPr>
          <a:xfrm>
            <a:off x="3069040" y="101297"/>
            <a:ext cx="6899058" cy="56559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fr-FR" b="1" u="sng" dirty="0"/>
              <a:t>Garrot</a:t>
            </a:r>
          </a:p>
        </p:txBody>
      </p:sp>
      <p:sp>
        <p:nvSpPr>
          <p:cNvPr id="6" name="Sous-titre 4">
            <a:extLst>
              <a:ext uri="{FF2B5EF4-FFF2-40B4-BE49-F238E27FC236}">
                <a16:creationId xmlns:a16="http://schemas.microsoft.com/office/drawing/2014/main" id="{DE1BAFC8-BCD7-D1DB-B030-989B208FEA36}"/>
              </a:ext>
            </a:extLst>
          </p:cNvPr>
          <p:cNvSpPr txBox="1">
            <a:spLocks/>
          </p:cNvSpPr>
          <p:nvPr/>
        </p:nvSpPr>
        <p:spPr>
          <a:xfrm>
            <a:off x="5003694" y="951297"/>
            <a:ext cx="3366765" cy="45681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1800" b="1" kern="1200">
                <a:solidFill>
                  <a:srgbClr val="00529B"/>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fr-FR" sz="2200" dirty="0">
                <a:solidFill>
                  <a:srgbClr val="114175"/>
                </a:solidFill>
              </a:rPr>
              <a:t>Constater</a:t>
            </a:r>
            <a:r>
              <a:rPr lang="fr-FR" sz="2200" b="0" dirty="0">
                <a:solidFill>
                  <a:srgbClr val="114175"/>
                </a:solidFill>
              </a:rPr>
              <a:t> l’hémorragie </a:t>
            </a:r>
          </a:p>
        </p:txBody>
      </p:sp>
      <p:sp>
        <p:nvSpPr>
          <p:cNvPr id="32" name="Sous-titre 4">
            <a:extLst>
              <a:ext uri="{FF2B5EF4-FFF2-40B4-BE49-F238E27FC236}">
                <a16:creationId xmlns:a16="http://schemas.microsoft.com/office/drawing/2014/main" id="{A5AC439B-02A3-4251-F198-42627C8DFB00}"/>
              </a:ext>
            </a:extLst>
          </p:cNvPr>
          <p:cNvSpPr txBox="1">
            <a:spLocks/>
          </p:cNvSpPr>
          <p:nvPr/>
        </p:nvSpPr>
        <p:spPr>
          <a:xfrm>
            <a:off x="7669931" y="1557201"/>
            <a:ext cx="4016302" cy="757362"/>
          </a:xfrm>
          <a:prstGeom prst="rect">
            <a:avLst/>
          </a:prstGeom>
          <a:ln>
            <a:noFill/>
          </a:ln>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1800" b="1" kern="1200">
                <a:solidFill>
                  <a:srgbClr val="00529B"/>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r-FR" sz="2200" dirty="0">
                <a:solidFill>
                  <a:srgbClr val="114175"/>
                </a:solidFill>
              </a:rPr>
              <a:t>Impossibilité d’appuyer ou </a:t>
            </a:r>
          </a:p>
          <a:p>
            <a:r>
              <a:rPr lang="fr-FR" sz="2200" dirty="0">
                <a:solidFill>
                  <a:srgbClr val="114175"/>
                </a:solidFill>
              </a:rPr>
              <a:t>Nombreuses victimes</a:t>
            </a:r>
          </a:p>
        </p:txBody>
      </p:sp>
      <p:sp>
        <p:nvSpPr>
          <p:cNvPr id="37" name="Flèche : bas 36">
            <a:extLst>
              <a:ext uri="{FF2B5EF4-FFF2-40B4-BE49-F238E27FC236}">
                <a16:creationId xmlns:a16="http://schemas.microsoft.com/office/drawing/2014/main" id="{2BCFBE8C-48EE-1052-1C07-9044B932C3ED}"/>
              </a:ext>
            </a:extLst>
          </p:cNvPr>
          <p:cNvSpPr/>
          <p:nvPr/>
        </p:nvSpPr>
        <p:spPr>
          <a:xfrm rot="18958120">
            <a:off x="8050919" y="1153103"/>
            <a:ext cx="497150" cy="498824"/>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12" name="Image 11" descr="Une image contenant dessin humoristique, clipart, illustration, art&#10;&#10;Le contenu généré par l’IA peut être incorrect.">
            <a:extLst>
              <a:ext uri="{FF2B5EF4-FFF2-40B4-BE49-F238E27FC236}">
                <a16:creationId xmlns:a16="http://schemas.microsoft.com/office/drawing/2014/main" id="{958636B1-CE2B-329D-62A5-821DFB94279E}"/>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83745" y="1936957"/>
            <a:ext cx="4485695" cy="3027844"/>
          </a:xfrm>
          <a:prstGeom prst="rect">
            <a:avLst/>
          </a:prstGeom>
        </p:spPr>
      </p:pic>
      <p:sp>
        <p:nvSpPr>
          <p:cNvPr id="31" name="Sous-titre 4">
            <a:extLst>
              <a:ext uri="{FF2B5EF4-FFF2-40B4-BE49-F238E27FC236}">
                <a16:creationId xmlns:a16="http://schemas.microsoft.com/office/drawing/2014/main" id="{6E68C813-9682-155A-62AD-2BCA19E398C9}"/>
              </a:ext>
            </a:extLst>
          </p:cNvPr>
          <p:cNvSpPr txBox="1">
            <a:spLocks/>
          </p:cNvSpPr>
          <p:nvPr/>
        </p:nvSpPr>
        <p:spPr>
          <a:xfrm>
            <a:off x="7947424" y="2762083"/>
            <a:ext cx="2873589" cy="379935"/>
          </a:xfrm>
          <a:prstGeom prst="rect">
            <a:avLst/>
          </a:prstGeom>
          <a:ln>
            <a:solidFill>
              <a:srgbClr val="00529B"/>
            </a:solidFill>
          </a:ln>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1800" b="1" kern="1200">
                <a:solidFill>
                  <a:srgbClr val="00529B"/>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r-FR" sz="1900" dirty="0">
                <a:solidFill>
                  <a:srgbClr val="114175"/>
                </a:solidFill>
              </a:rPr>
              <a:t>ALLONGER</a:t>
            </a:r>
          </a:p>
        </p:txBody>
      </p:sp>
      <p:sp>
        <p:nvSpPr>
          <p:cNvPr id="33" name="Diamond 9">
            <a:extLst>
              <a:ext uri="{FF2B5EF4-FFF2-40B4-BE49-F238E27FC236}">
                <a16:creationId xmlns:a16="http://schemas.microsoft.com/office/drawing/2014/main" id="{D69DCE8D-FE8C-BF78-3BC8-B834F5AB7416}"/>
              </a:ext>
            </a:extLst>
          </p:cNvPr>
          <p:cNvSpPr/>
          <p:nvPr/>
        </p:nvSpPr>
        <p:spPr>
          <a:xfrm>
            <a:off x="7949952" y="4169993"/>
            <a:ext cx="2977348" cy="794808"/>
          </a:xfrm>
          <a:prstGeom prst="diamond">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latin typeface="+mj-lt"/>
              </a:rPr>
              <a:t>Garrot</a:t>
            </a:r>
          </a:p>
        </p:txBody>
      </p:sp>
      <p:sp>
        <p:nvSpPr>
          <p:cNvPr id="34" name="Flèche : bas 33">
            <a:extLst>
              <a:ext uri="{FF2B5EF4-FFF2-40B4-BE49-F238E27FC236}">
                <a16:creationId xmlns:a16="http://schemas.microsoft.com/office/drawing/2014/main" id="{AD305087-B79A-8459-CF12-1C9A593E2F56}"/>
              </a:ext>
            </a:extLst>
          </p:cNvPr>
          <p:cNvSpPr/>
          <p:nvPr/>
        </p:nvSpPr>
        <p:spPr>
          <a:xfrm>
            <a:off x="9185217" y="3128948"/>
            <a:ext cx="497150" cy="1004499"/>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6" name="Flèche : bas 35">
            <a:extLst>
              <a:ext uri="{FF2B5EF4-FFF2-40B4-BE49-F238E27FC236}">
                <a16:creationId xmlns:a16="http://schemas.microsoft.com/office/drawing/2014/main" id="{02B9EFF6-58D0-0543-BBC0-714BCEDB78C3}"/>
              </a:ext>
            </a:extLst>
          </p:cNvPr>
          <p:cNvSpPr/>
          <p:nvPr/>
        </p:nvSpPr>
        <p:spPr>
          <a:xfrm>
            <a:off x="9220334" y="5166408"/>
            <a:ext cx="504940" cy="379935"/>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8" name="Sous-titre 4">
            <a:extLst>
              <a:ext uri="{FF2B5EF4-FFF2-40B4-BE49-F238E27FC236}">
                <a16:creationId xmlns:a16="http://schemas.microsoft.com/office/drawing/2014/main" id="{FCE6303B-F5FC-885A-707C-37D9FCA68D1B}"/>
              </a:ext>
            </a:extLst>
          </p:cNvPr>
          <p:cNvSpPr txBox="1">
            <a:spLocks/>
          </p:cNvSpPr>
          <p:nvPr/>
        </p:nvSpPr>
        <p:spPr>
          <a:xfrm>
            <a:off x="8046920" y="5506744"/>
            <a:ext cx="2873589" cy="379935"/>
          </a:xfrm>
          <a:prstGeom prst="rect">
            <a:avLst/>
          </a:prstGeom>
          <a:ln>
            <a:solidFill>
              <a:srgbClr val="00529B"/>
            </a:solidFill>
          </a:ln>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1800" b="1" kern="1200">
                <a:solidFill>
                  <a:srgbClr val="00529B"/>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r-FR" sz="1900" dirty="0">
                <a:solidFill>
                  <a:srgbClr val="114175"/>
                </a:solidFill>
              </a:rPr>
              <a:t>ALERTER</a:t>
            </a:r>
          </a:p>
        </p:txBody>
      </p:sp>
      <p:sp>
        <p:nvSpPr>
          <p:cNvPr id="43" name="Sous-titre 4">
            <a:extLst>
              <a:ext uri="{FF2B5EF4-FFF2-40B4-BE49-F238E27FC236}">
                <a16:creationId xmlns:a16="http://schemas.microsoft.com/office/drawing/2014/main" id="{909BB6D7-8F56-308D-F35A-A06D71311668}"/>
              </a:ext>
            </a:extLst>
          </p:cNvPr>
          <p:cNvSpPr txBox="1">
            <a:spLocks/>
          </p:cNvSpPr>
          <p:nvPr/>
        </p:nvSpPr>
        <p:spPr>
          <a:xfrm>
            <a:off x="8084110" y="6250725"/>
            <a:ext cx="2873589" cy="379935"/>
          </a:xfrm>
          <a:prstGeom prst="rect">
            <a:avLst/>
          </a:prstGeom>
          <a:ln>
            <a:solidFill>
              <a:srgbClr val="00529B"/>
            </a:solidFill>
          </a:ln>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1800" b="1" kern="1200">
                <a:solidFill>
                  <a:srgbClr val="00529B"/>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r-FR" sz="1900" dirty="0">
                <a:solidFill>
                  <a:srgbClr val="114175"/>
                </a:solidFill>
              </a:rPr>
              <a:t>Protéger, Surveiller </a:t>
            </a:r>
          </a:p>
        </p:txBody>
      </p:sp>
      <p:sp>
        <p:nvSpPr>
          <p:cNvPr id="44" name="Flèche : bas 43">
            <a:extLst>
              <a:ext uri="{FF2B5EF4-FFF2-40B4-BE49-F238E27FC236}">
                <a16:creationId xmlns:a16="http://schemas.microsoft.com/office/drawing/2014/main" id="{742AEBA8-E9E6-0774-CF6A-696127B7A1D4}"/>
              </a:ext>
            </a:extLst>
          </p:cNvPr>
          <p:cNvSpPr/>
          <p:nvPr/>
        </p:nvSpPr>
        <p:spPr>
          <a:xfrm>
            <a:off x="9388264" y="5924010"/>
            <a:ext cx="337010" cy="379935"/>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6" name="Arrow: Down 16">
            <a:extLst>
              <a:ext uri="{FF2B5EF4-FFF2-40B4-BE49-F238E27FC236}">
                <a16:creationId xmlns:a16="http://schemas.microsoft.com/office/drawing/2014/main" id="{C6F188AF-D1A3-6507-D408-6551B45989A9}"/>
              </a:ext>
            </a:extLst>
          </p:cNvPr>
          <p:cNvSpPr/>
          <p:nvPr/>
        </p:nvSpPr>
        <p:spPr>
          <a:xfrm rot="16200000">
            <a:off x="7681804" y="4257253"/>
            <a:ext cx="356871" cy="65811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mj-lt"/>
            </a:endParaRPr>
          </a:p>
        </p:txBody>
      </p:sp>
      <p:sp>
        <p:nvSpPr>
          <p:cNvPr id="47" name="ZoneTexte 13">
            <a:extLst>
              <a:ext uri="{FF2B5EF4-FFF2-40B4-BE49-F238E27FC236}">
                <a16:creationId xmlns:a16="http://schemas.microsoft.com/office/drawing/2014/main" id="{2F7068F7-0645-321A-61A7-271400E95970}"/>
              </a:ext>
            </a:extLst>
          </p:cNvPr>
          <p:cNvSpPr txBox="1"/>
          <p:nvPr/>
        </p:nvSpPr>
        <p:spPr>
          <a:xfrm>
            <a:off x="7453946" y="4427942"/>
            <a:ext cx="658109" cy="276999"/>
          </a:xfrm>
          <a:prstGeom prst="rect">
            <a:avLst/>
          </a:prstGeom>
          <a:noFill/>
          <a:ln>
            <a:noFill/>
          </a:ln>
        </p:spPr>
        <p:txBody>
          <a:bodyPr wrap="square" rtlCol="0">
            <a:spAutoFit/>
          </a:bodyPr>
          <a:lstStyle/>
          <a:p>
            <a:r>
              <a:rPr lang="fr-FR" sz="1200" i="1" dirty="0">
                <a:latin typeface="+mj-lt"/>
              </a:rPr>
              <a:t>Non</a:t>
            </a:r>
          </a:p>
        </p:txBody>
      </p:sp>
      <p:sp>
        <p:nvSpPr>
          <p:cNvPr id="50" name="Flèche : bas 49">
            <a:extLst>
              <a:ext uri="{FF2B5EF4-FFF2-40B4-BE49-F238E27FC236}">
                <a16:creationId xmlns:a16="http://schemas.microsoft.com/office/drawing/2014/main" id="{427A7C31-4614-D7F5-0A46-558E69177B6F}"/>
              </a:ext>
            </a:extLst>
          </p:cNvPr>
          <p:cNvSpPr/>
          <p:nvPr/>
        </p:nvSpPr>
        <p:spPr>
          <a:xfrm>
            <a:off x="9085721" y="2261801"/>
            <a:ext cx="497150" cy="498824"/>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1" name="Sous-titre 4">
            <a:extLst>
              <a:ext uri="{FF2B5EF4-FFF2-40B4-BE49-F238E27FC236}">
                <a16:creationId xmlns:a16="http://schemas.microsoft.com/office/drawing/2014/main" id="{3CE0B72D-8221-E9AA-22AD-E953AB15F769}"/>
              </a:ext>
            </a:extLst>
          </p:cNvPr>
          <p:cNvSpPr txBox="1">
            <a:spLocks/>
          </p:cNvSpPr>
          <p:nvPr/>
        </p:nvSpPr>
        <p:spPr>
          <a:xfrm>
            <a:off x="4791082" y="3905949"/>
            <a:ext cx="2718829" cy="1409307"/>
          </a:xfrm>
          <a:prstGeom prst="ellipse">
            <a:avLst/>
          </a:prstGeom>
          <a:ln w="38100">
            <a:solidFill>
              <a:schemeClr val="tx1"/>
            </a:solidFill>
          </a:ln>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1800" b="1" kern="1200">
                <a:solidFill>
                  <a:srgbClr val="00529B"/>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r-FR" dirty="0">
                <a:solidFill>
                  <a:schemeClr val="tx1"/>
                </a:solidFill>
              </a:rPr>
              <a:t>HEMORRAGIE stoppée par la compression manuelle ?</a:t>
            </a:r>
          </a:p>
        </p:txBody>
      </p:sp>
    </p:spTree>
    <p:extLst>
      <p:ext uri="{BB962C8B-B14F-4D97-AF65-F5344CB8AC3E}">
        <p14:creationId xmlns:p14="http://schemas.microsoft.com/office/powerpoint/2010/main" val="38305497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536AD1C-B478-BE66-88D2-A42EFA2871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5305" y="905564"/>
            <a:ext cx="4119239" cy="5952436"/>
          </a:xfrm>
          <a:prstGeom prst="rect">
            <a:avLst/>
          </a:prstGeom>
        </p:spPr>
      </p:pic>
      <p:sp>
        <p:nvSpPr>
          <p:cNvPr id="3" name="Espace réservé du texte 2">
            <a:extLst>
              <a:ext uri="{FF2B5EF4-FFF2-40B4-BE49-F238E27FC236}">
                <a16:creationId xmlns:a16="http://schemas.microsoft.com/office/drawing/2014/main" id="{F2E52BA9-F3D3-9E94-7072-EA4101513115}"/>
              </a:ext>
            </a:extLst>
          </p:cNvPr>
          <p:cNvSpPr>
            <a:spLocks noGrp="1"/>
          </p:cNvSpPr>
          <p:nvPr>
            <p:ph type="body" sz="quarter" idx="10"/>
          </p:nvPr>
        </p:nvSpPr>
        <p:spPr>
          <a:xfrm>
            <a:off x="4287838" y="905565"/>
            <a:ext cx="7904162" cy="3781846"/>
          </a:xfrm>
        </p:spPr>
        <p:txBody>
          <a:bodyPr>
            <a:normAutofit/>
          </a:bodyPr>
          <a:lstStyle/>
          <a:p>
            <a:pPr marL="0" indent="0">
              <a:lnSpc>
                <a:spcPct val="100000"/>
              </a:lnSpc>
              <a:buNone/>
            </a:pPr>
            <a:r>
              <a:rPr lang="fr-FR" sz="2000" dirty="0"/>
              <a:t>La FÉDÉRATION DES SECOURISTES FRANÇAIS CROIX-BLANCHE  est présente dans 67 départements sur le territoire métropolitain mais aussi dans les départements et territoires d’Outre Mer, soit 187 associations locales gérées localement par des comités.</a:t>
            </a:r>
          </a:p>
          <a:p>
            <a:pPr marL="0" indent="0">
              <a:lnSpc>
                <a:spcPct val="100000"/>
              </a:lnSpc>
              <a:spcBef>
                <a:spcPts val="0"/>
              </a:spcBef>
              <a:buNone/>
            </a:pPr>
            <a:endParaRPr lang="fr-FR" sz="2000" dirty="0"/>
          </a:p>
          <a:p>
            <a:pPr marL="0" indent="0">
              <a:lnSpc>
                <a:spcPct val="100000"/>
              </a:lnSpc>
              <a:spcBef>
                <a:spcPts val="0"/>
              </a:spcBef>
              <a:buNone/>
            </a:pPr>
            <a:r>
              <a:rPr lang="fr-FR" sz="2000" dirty="0"/>
              <a:t>Localement, notre comité du Puy-de-Dôme compte 2 associations :</a:t>
            </a:r>
          </a:p>
          <a:p>
            <a:pPr>
              <a:lnSpc>
                <a:spcPct val="100000"/>
              </a:lnSpc>
              <a:spcBef>
                <a:spcPts val="0"/>
              </a:spcBef>
              <a:buFontTx/>
              <a:buChar char="-"/>
            </a:pPr>
            <a:r>
              <a:rPr lang="fr-FR" sz="2000" dirty="0"/>
              <a:t>La Clermontoise, basée à Issoire</a:t>
            </a:r>
          </a:p>
          <a:p>
            <a:pPr>
              <a:lnSpc>
                <a:spcPct val="100000"/>
              </a:lnSpc>
              <a:spcBef>
                <a:spcPts val="0"/>
              </a:spcBef>
              <a:buFontTx/>
              <a:buChar char="-"/>
            </a:pPr>
            <a:r>
              <a:rPr lang="fr-FR" sz="2000" dirty="0"/>
              <a:t>Les Volcans, basée à Lempdes</a:t>
            </a:r>
          </a:p>
          <a:p>
            <a:pPr>
              <a:lnSpc>
                <a:spcPct val="100000"/>
              </a:lnSpc>
              <a:spcBef>
                <a:spcPts val="0"/>
              </a:spcBef>
              <a:buFontTx/>
              <a:buChar char="-"/>
            </a:pPr>
            <a:endParaRPr lang="fr-FR" sz="2000" dirty="0"/>
          </a:p>
          <a:p>
            <a:pPr marL="0" indent="0">
              <a:lnSpc>
                <a:spcPct val="100000"/>
              </a:lnSpc>
              <a:spcBef>
                <a:spcPts val="0"/>
              </a:spcBef>
              <a:buNone/>
            </a:pPr>
            <a:endParaRPr lang="fr-FR" sz="2000" dirty="0"/>
          </a:p>
          <a:p>
            <a:pPr marL="0" indent="0">
              <a:lnSpc>
                <a:spcPct val="100000"/>
              </a:lnSpc>
              <a:spcBef>
                <a:spcPts val="0"/>
              </a:spcBef>
              <a:buNone/>
            </a:pPr>
            <a:r>
              <a:rPr lang="fr-FR" sz="2000" dirty="0"/>
              <a:t>Notre devise : « SERVIR »</a:t>
            </a:r>
          </a:p>
        </p:txBody>
      </p:sp>
      <p:sp>
        <p:nvSpPr>
          <p:cNvPr id="5" name="Espace réservé du numéro de diapositive 4">
            <a:extLst>
              <a:ext uri="{FF2B5EF4-FFF2-40B4-BE49-F238E27FC236}">
                <a16:creationId xmlns:a16="http://schemas.microsoft.com/office/drawing/2014/main" id="{CBA93FB0-9FB8-C81E-601E-C02EC33E2CA4}"/>
              </a:ext>
            </a:extLst>
          </p:cNvPr>
          <p:cNvSpPr>
            <a:spLocks noGrp="1"/>
          </p:cNvSpPr>
          <p:nvPr>
            <p:ph type="sldNum" sz="quarter" idx="4"/>
          </p:nvPr>
        </p:nvSpPr>
        <p:spPr/>
        <p:txBody>
          <a:bodyPr/>
          <a:lstStyle/>
          <a:p>
            <a:fld id="{E08ED9A5-DC0D-4841-8E77-55016E9FD6AD}" type="slidenum">
              <a:rPr lang="fr-FR" smtClean="0"/>
              <a:pPr/>
              <a:t>3</a:t>
            </a:fld>
            <a:endParaRPr lang="fr-FR" dirty="0"/>
          </a:p>
        </p:txBody>
      </p:sp>
      <p:pic>
        <p:nvPicPr>
          <p:cNvPr id="9" name="Image 8" descr="Une image contenant logo&#10;&#10;Description générée automatiquement">
            <a:extLst>
              <a:ext uri="{FF2B5EF4-FFF2-40B4-BE49-F238E27FC236}">
                <a16:creationId xmlns:a16="http://schemas.microsoft.com/office/drawing/2014/main" id="{49E969CA-B569-EE07-BD79-F5DB7ED7061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31963" y="4243525"/>
            <a:ext cx="2446538" cy="2446538"/>
          </a:xfrm>
          <a:prstGeom prst="rect">
            <a:avLst/>
          </a:prstGeom>
        </p:spPr>
      </p:pic>
    </p:spTree>
    <p:extLst>
      <p:ext uri="{BB962C8B-B14F-4D97-AF65-F5344CB8AC3E}">
        <p14:creationId xmlns:p14="http://schemas.microsoft.com/office/powerpoint/2010/main" val="8912555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ous-titre 4">
            <a:extLst>
              <a:ext uri="{FF2B5EF4-FFF2-40B4-BE49-F238E27FC236}">
                <a16:creationId xmlns:a16="http://schemas.microsoft.com/office/drawing/2014/main" id="{02941ED6-ECCB-FDD6-CB5A-35EA41F27A91}"/>
              </a:ext>
            </a:extLst>
          </p:cNvPr>
          <p:cNvSpPr>
            <a:spLocks noGrp="1"/>
          </p:cNvSpPr>
          <p:nvPr>
            <p:ph type="subTitle" idx="1"/>
          </p:nvPr>
        </p:nvSpPr>
        <p:spPr>
          <a:xfrm>
            <a:off x="0" y="366179"/>
            <a:ext cx="1428750" cy="795872"/>
          </a:xfrm>
        </p:spPr>
        <p:txBody>
          <a:bodyPr/>
          <a:lstStyle/>
          <a:p>
            <a:r>
              <a:rPr lang="fr-FR" dirty="0"/>
              <a:t>S04</a:t>
            </a:r>
          </a:p>
          <a:p>
            <a:r>
              <a:rPr lang="fr-FR" dirty="0"/>
              <a:t>Synthèse</a:t>
            </a:r>
          </a:p>
        </p:txBody>
      </p:sp>
      <p:sp>
        <p:nvSpPr>
          <p:cNvPr id="3" name="Espace réservé du numéro de diapositive 2">
            <a:extLst>
              <a:ext uri="{FF2B5EF4-FFF2-40B4-BE49-F238E27FC236}">
                <a16:creationId xmlns:a16="http://schemas.microsoft.com/office/drawing/2014/main" id="{D766315B-B9DF-CEAB-6566-9299BFE0BC8D}"/>
              </a:ext>
            </a:extLst>
          </p:cNvPr>
          <p:cNvSpPr>
            <a:spLocks noGrp="1"/>
          </p:cNvSpPr>
          <p:nvPr>
            <p:ph type="sldNum" sz="quarter" idx="4"/>
          </p:nvPr>
        </p:nvSpPr>
        <p:spPr/>
        <p:txBody>
          <a:bodyPr/>
          <a:lstStyle/>
          <a:p>
            <a:fld id="{E08ED9A5-DC0D-4841-8E77-55016E9FD6AD}" type="slidenum">
              <a:rPr lang="fr-FR" smtClean="0"/>
              <a:pPr/>
              <a:t>30</a:t>
            </a:fld>
            <a:endParaRPr lang="fr-FR" dirty="0"/>
          </a:p>
        </p:txBody>
      </p:sp>
      <p:sp>
        <p:nvSpPr>
          <p:cNvPr id="8" name="Espace réservé du contenu 6">
            <a:extLst>
              <a:ext uri="{FF2B5EF4-FFF2-40B4-BE49-F238E27FC236}">
                <a16:creationId xmlns:a16="http://schemas.microsoft.com/office/drawing/2014/main" id="{3CEC7808-95B2-76AE-E204-37A3C6D1632C}"/>
              </a:ext>
            </a:extLst>
          </p:cNvPr>
          <p:cNvSpPr txBox="1">
            <a:spLocks/>
          </p:cNvSpPr>
          <p:nvPr/>
        </p:nvSpPr>
        <p:spPr>
          <a:xfrm>
            <a:off x="3069040" y="101297"/>
            <a:ext cx="6899058" cy="56559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fr-FR" b="1" u="sng" dirty="0"/>
              <a:t>Conduite à tenir</a:t>
            </a:r>
          </a:p>
        </p:txBody>
      </p:sp>
      <p:sp>
        <p:nvSpPr>
          <p:cNvPr id="6" name="Sous-titre 4">
            <a:extLst>
              <a:ext uri="{FF2B5EF4-FFF2-40B4-BE49-F238E27FC236}">
                <a16:creationId xmlns:a16="http://schemas.microsoft.com/office/drawing/2014/main" id="{DE1BAFC8-BCD7-D1DB-B030-989B208FEA36}"/>
              </a:ext>
            </a:extLst>
          </p:cNvPr>
          <p:cNvSpPr txBox="1">
            <a:spLocks/>
          </p:cNvSpPr>
          <p:nvPr/>
        </p:nvSpPr>
        <p:spPr>
          <a:xfrm>
            <a:off x="3846785" y="758054"/>
            <a:ext cx="3366765" cy="45681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1800" b="1" kern="1200">
                <a:solidFill>
                  <a:srgbClr val="00529B"/>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fr-FR" sz="2200" dirty="0">
                <a:solidFill>
                  <a:srgbClr val="114175"/>
                </a:solidFill>
              </a:rPr>
              <a:t>Constater</a:t>
            </a:r>
            <a:r>
              <a:rPr lang="fr-FR" sz="2200" b="0" dirty="0">
                <a:solidFill>
                  <a:srgbClr val="114175"/>
                </a:solidFill>
              </a:rPr>
              <a:t> l’hémorragie </a:t>
            </a:r>
          </a:p>
        </p:txBody>
      </p:sp>
      <p:sp>
        <p:nvSpPr>
          <p:cNvPr id="35" name="Flèche : bas 34">
            <a:extLst>
              <a:ext uri="{FF2B5EF4-FFF2-40B4-BE49-F238E27FC236}">
                <a16:creationId xmlns:a16="http://schemas.microsoft.com/office/drawing/2014/main" id="{0DCF4E0D-2FFF-1C6A-2C79-9AEAF2286B1F}"/>
              </a:ext>
            </a:extLst>
          </p:cNvPr>
          <p:cNvSpPr/>
          <p:nvPr/>
        </p:nvSpPr>
        <p:spPr>
          <a:xfrm rot="2699612">
            <a:off x="3027371" y="1184282"/>
            <a:ext cx="497150" cy="498824"/>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2" name="Sous-titre 4">
            <a:extLst>
              <a:ext uri="{FF2B5EF4-FFF2-40B4-BE49-F238E27FC236}">
                <a16:creationId xmlns:a16="http://schemas.microsoft.com/office/drawing/2014/main" id="{A5AC439B-02A3-4251-F198-42627C8DFB00}"/>
              </a:ext>
            </a:extLst>
          </p:cNvPr>
          <p:cNvSpPr txBox="1">
            <a:spLocks/>
          </p:cNvSpPr>
          <p:nvPr/>
        </p:nvSpPr>
        <p:spPr>
          <a:xfrm>
            <a:off x="7449122" y="1548774"/>
            <a:ext cx="4016302" cy="757362"/>
          </a:xfrm>
          <a:prstGeom prst="rect">
            <a:avLst/>
          </a:prstGeom>
          <a:ln>
            <a:noFill/>
          </a:ln>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1800" b="1" kern="1200">
                <a:solidFill>
                  <a:srgbClr val="00529B"/>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r-FR" sz="2200" dirty="0">
                <a:solidFill>
                  <a:srgbClr val="114175"/>
                </a:solidFill>
              </a:rPr>
              <a:t>Impossibilité d’appuyer ou </a:t>
            </a:r>
          </a:p>
          <a:p>
            <a:r>
              <a:rPr lang="fr-FR" sz="2200" dirty="0">
                <a:solidFill>
                  <a:srgbClr val="114175"/>
                </a:solidFill>
              </a:rPr>
              <a:t>Nombreuses victimes</a:t>
            </a:r>
          </a:p>
        </p:txBody>
      </p:sp>
      <p:sp>
        <p:nvSpPr>
          <p:cNvPr id="37" name="Flèche : bas 36">
            <a:extLst>
              <a:ext uri="{FF2B5EF4-FFF2-40B4-BE49-F238E27FC236}">
                <a16:creationId xmlns:a16="http://schemas.microsoft.com/office/drawing/2014/main" id="{2BCFBE8C-48EE-1052-1C07-9044B932C3ED}"/>
              </a:ext>
            </a:extLst>
          </p:cNvPr>
          <p:cNvSpPr/>
          <p:nvPr/>
        </p:nvSpPr>
        <p:spPr>
          <a:xfrm rot="18958120">
            <a:off x="7183683" y="1058840"/>
            <a:ext cx="497150" cy="498824"/>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9" name="Sous-titre 4">
            <a:extLst>
              <a:ext uri="{FF2B5EF4-FFF2-40B4-BE49-F238E27FC236}">
                <a16:creationId xmlns:a16="http://schemas.microsoft.com/office/drawing/2014/main" id="{F5EDCCD2-568B-9759-4B6F-43461C5A4D51}"/>
              </a:ext>
            </a:extLst>
          </p:cNvPr>
          <p:cNvSpPr txBox="1">
            <a:spLocks/>
          </p:cNvSpPr>
          <p:nvPr/>
        </p:nvSpPr>
        <p:spPr>
          <a:xfrm>
            <a:off x="7847928" y="2726012"/>
            <a:ext cx="2873589" cy="379935"/>
          </a:xfrm>
          <a:prstGeom prst="rect">
            <a:avLst/>
          </a:prstGeom>
          <a:ln>
            <a:solidFill>
              <a:srgbClr val="00529B"/>
            </a:solidFill>
          </a:ln>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1800" b="1" kern="1200">
                <a:solidFill>
                  <a:srgbClr val="00529B"/>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r-FR" sz="1900" dirty="0">
                <a:solidFill>
                  <a:srgbClr val="114175"/>
                </a:solidFill>
              </a:rPr>
              <a:t>ALLONGER</a:t>
            </a:r>
          </a:p>
        </p:txBody>
      </p:sp>
      <p:sp>
        <p:nvSpPr>
          <p:cNvPr id="40" name="Flèche : bas 39">
            <a:extLst>
              <a:ext uri="{FF2B5EF4-FFF2-40B4-BE49-F238E27FC236}">
                <a16:creationId xmlns:a16="http://schemas.microsoft.com/office/drawing/2014/main" id="{B7022F23-5E78-2686-8526-D6830512AED2}"/>
              </a:ext>
            </a:extLst>
          </p:cNvPr>
          <p:cNvSpPr/>
          <p:nvPr/>
        </p:nvSpPr>
        <p:spPr>
          <a:xfrm>
            <a:off x="9085721" y="2261801"/>
            <a:ext cx="497150" cy="498824"/>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1" name="Diamond 9">
            <a:extLst>
              <a:ext uri="{FF2B5EF4-FFF2-40B4-BE49-F238E27FC236}">
                <a16:creationId xmlns:a16="http://schemas.microsoft.com/office/drawing/2014/main" id="{F3163EE3-381F-9C85-50F2-B86B864F381F}"/>
              </a:ext>
            </a:extLst>
          </p:cNvPr>
          <p:cNvSpPr/>
          <p:nvPr/>
        </p:nvSpPr>
        <p:spPr>
          <a:xfrm>
            <a:off x="7850456" y="4133922"/>
            <a:ext cx="2977348" cy="794808"/>
          </a:xfrm>
          <a:prstGeom prst="diamond">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latin typeface="+mj-lt"/>
              </a:rPr>
              <a:t>Garrot</a:t>
            </a:r>
          </a:p>
        </p:txBody>
      </p:sp>
      <p:sp>
        <p:nvSpPr>
          <p:cNvPr id="45" name="Flèche : bas 44">
            <a:extLst>
              <a:ext uri="{FF2B5EF4-FFF2-40B4-BE49-F238E27FC236}">
                <a16:creationId xmlns:a16="http://schemas.microsoft.com/office/drawing/2014/main" id="{9E6079D5-52DC-1AEA-92E6-F6CF7AB5B6A2}"/>
              </a:ext>
            </a:extLst>
          </p:cNvPr>
          <p:cNvSpPr/>
          <p:nvPr/>
        </p:nvSpPr>
        <p:spPr>
          <a:xfrm>
            <a:off x="9085721" y="3092877"/>
            <a:ext cx="497150" cy="1004499"/>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7" name="Flèche : bas 26">
            <a:extLst>
              <a:ext uri="{FF2B5EF4-FFF2-40B4-BE49-F238E27FC236}">
                <a16:creationId xmlns:a16="http://schemas.microsoft.com/office/drawing/2014/main" id="{434D7BA1-7312-0264-3F02-71E394A34CF8}"/>
              </a:ext>
            </a:extLst>
          </p:cNvPr>
          <p:cNvSpPr/>
          <p:nvPr/>
        </p:nvSpPr>
        <p:spPr>
          <a:xfrm>
            <a:off x="9120838" y="5130337"/>
            <a:ext cx="504940" cy="379935"/>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8" name="Sous-titre 4">
            <a:extLst>
              <a:ext uri="{FF2B5EF4-FFF2-40B4-BE49-F238E27FC236}">
                <a16:creationId xmlns:a16="http://schemas.microsoft.com/office/drawing/2014/main" id="{7AA36785-D2CF-75DF-3591-EB3FA8A58AA6}"/>
              </a:ext>
            </a:extLst>
          </p:cNvPr>
          <p:cNvSpPr txBox="1">
            <a:spLocks/>
          </p:cNvSpPr>
          <p:nvPr/>
        </p:nvSpPr>
        <p:spPr>
          <a:xfrm>
            <a:off x="7947424" y="5470673"/>
            <a:ext cx="2873589" cy="379935"/>
          </a:xfrm>
          <a:prstGeom prst="rect">
            <a:avLst/>
          </a:prstGeom>
          <a:ln>
            <a:solidFill>
              <a:srgbClr val="00529B"/>
            </a:solidFill>
          </a:ln>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1800" b="1" kern="1200">
                <a:solidFill>
                  <a:srgbClr val="00529B"/>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r-FR" sz="1900" dirty="0">
                <a:solidFill>
                  <a:srgbClr val="114175"/>
                </a:solidFill>
              </a:rPr>
              <a:t>ALERTER</a:t>
            </a:r>
          </a:p>
        </p:txBody>
      </p:sp>
      <p:sp>
        <p:nvSpPr>
          <p:cNvPr id="29" name="Sous-titre 4">
            <a:extLst>
              <a:ext uri="{FF2B5EF4-FFF2-40B4-BE49-F238E27FC236}">
                <a16:creationId xmlns:a16="http://schemas.microsoft.com/office/drawing/2014/main" id="{EB847A6B-CCC9-CA0A-B33F-E203583B7B5A}"/>
              </a:ext>
            </a:extLst>
          </p:cNvPr>
          <p:cNvSpPr txBox="1">
            <a:spLocks/>
          </p:cNvSpPr>
          <p:nvPr/>
        </p:nvSpPr>
        <p:spPr>
          <a:xfrm>
            <a:off x="7984614" y="6214654"/>
            <a:ext cx="2873589" cy="379935"/>
          </a:xfrm>
          <a:prstGeom prst="rect">
            <a:avLst/>
          </a:prstGeom>
          <a:ln>
            <a:solidFill>
              <a:srgbClr val="00529B"/>
            </a:solidFill>
          </a:ln>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1800" b="1" kern="1200">
                <a:solidFill>
                  <a:srgbClr val="00529B"/>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r-FR" sz="1900" dirty="0">
                <a:solidFill>
                  <a:srgbClr val="114175"/>
                </a:solidFill>
              </a:rPr>
              <a:t>Protéger, Surveiller </a:t>
            </a:r>
          </a:p>
        </p:txBody>
      </p:sp>
      <p:sp>
        <p:nvSpPr>
          <p:cNvPr id="30" name="Flèche : bas 29">
            <a:extLst>
              <a:ext uri="{FF2B5EF4-FFF2-40B4-BE49-F238E27FC236}">
                <a16:creationId xmlns:a16="http://schemas.microsoft.com/office/drawing/2014/main" id="{B87632FD-AC4F-8F72-A189-10BCB6E71A35}"/>
              </a:ext>
            </a:extLst>
          </p:cNvPr>
          <p:cNvSpPr/>
          <p:nvPr/>
        </p:nvSpPr>
        <p:spPr>
          <a:xfrm>
            <a:off x="9288768" y="5887939"/>
            <a:ext cx="337010" cy="379935"/>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6" name="Sous-titre 4">
            <a:extLst>
              <a:ext uri="{FF2B5EF4-FFF2-40B4-BE49-F238E27FC236}">
                <a16:creationId xmlns:a16="http://schemas.microsoft.com/office/drawing/2014/main" id="{D89A8B26-55C1-A3F7-7FFE-CFE988F29D36}"/>
              </a:ext>
            </a:extLst>
          </p:cNvPr>
          <p:cNvSpPr txBox="1">
            <a:spLocks/>
          </p:cNvSpPr>
          <p:nvPr/>
        </p:nvSpPr>
        <p:spPr>
          <a:xfrm>
            <a:off x="665526" y="1834822"/>
            <a:ext cx="4434173" cy="757362"/>
          </a:xfrm>
          <a:prstGeom prst="rect">
            <a:avLst/>
          </a:prstGeom>
          <a:ln>
            <a:noFill/>
          </a:ln>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1800" b="1" kern="1200">
                <a:solidFill>
                  <a:srgbClr val="00529B"/>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r-FR" sz="2200" dirty="0">
                <a:solidFill>
                  <a:srgbClr val="114175"/>
                </a:solidFill>
              </a:rPr>
              <a:t>Compression manuelle</a:t>
            </a:r>
          </a:p>
          <a:p>
            <a:r>
              <a:rPr lang="fr-FR" sz="2200" b="0" dirty="0">
                <a:solidFill>
                  <a:srgbClr val="114175"/>
                </a:solidFill>
              </a:rPr>
              <a:t>Idéalement par la victime</a:t>
            </a:r>
          </a:p>
        </p:txBody>
      </p:sp>
      <p:sp>
        <p:nvSpPr>
          <p:cNvPr id="57" name="Sous-titre 4">
            <a:extLst>
              <a:ext uri="{FF2B5EF4-FFF2-40B4-BE49-F238E27FC236}">
                <a16:creationId xmlns:a16="http://schemas.microsoft.com/office/drawing/2014/main" id="{2963A7CF-60BB-1F76-4E53-A837A18CA5CA}"/>
              </a:ext>
            </a:extLst>
          </p:cNvPr>
          <p:cNvSpPr txBox="1">
            <a:spLocks/>
          </p:cNvSpPr>
          <p:nvPr/>
        </p:nvSpPr>
        <p:spPr>
          <a:xfrm>
            <a:off x="1255431" y="3164393"/>
            <a:ext cx="2873589" cy="379935"/>
          </a:xfrm>
          <a:prstGeom prst="rect">
            <a:avLst/>
          </a:prstGeom>
          <a:ln>
            <a:solidFill>
              <a:srgbClr val="00529B"/>
            </a:solidFill>
          </a:ln>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1800" b="1" kern="1200">
                <a:solidFill>
                  <a:srgbClr val="00529B"/>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r-FR" sz="1900" dirty="0">
                <a:solidFill>
                  <a:srgbClr val="114175"/>
                </a:solidFill>
              </a:rPr>
              <a:t>ALLONGER</a:t>
            </a:r>
          </a:p>
        </p:txBody>
      </p:sp>
      <p:sp>
        <p:nvSpPr>
          <p:cNvPr id="58" name="Flèche : bas 57">
            <a:extLst>
              <a:ext uri="{FF2B5EF4-FFF2-40B4-BE49-F238E27FC236}">
                <a16:creationId xmlns:a16="http://schemas.microsoft.com/office/drawing/2014/main" id="{F143540D-C2E9-4CF5-BB0E-78AB176FEC82}"/>
              </a:ext>
            </a:extLst>
          </p:cNvPr>
          <p:cNvSpPr/>
          <p:nvPr/>
        </p:nvSpPr>
        <p:spPr>
          <a:xfrm>
            <a:off x="2389860" y="2589311"/>
            <a:ext cx="497150" cy="498824"/>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9" name="Flèche : bas 58">
            <a:extLst>
              <a:ext uri="{FF2B5EF4-FFF2-40B4-BE49-F238E27FC236}">
                <a16:creationId xmlns:a16="http://schemas.microsoft.com/office/drawing/2014/main" id="{7DB6E627-C9B7-12D2-BB25-28EB2360933D}"/>
              </a:ext>
            </a:extLst>
          </p:cNvPr>
          <p:cNvSpPr/>
          <p:nvPr/>
        </p:nvSpPr>
        <p:spPr>
          <a:xfrm>
            <a:off x="2377672" y="3705050"/>
            <a:ext cx="504940" cy="379935"/>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0" name="Sous-titre 4">
            <a:extLst>
              <a:ext uri="{FF2B5EF4-FFF2-40B4-BE49-F238E27FC236}">
                <a16:creationId xmlns:a16="http://schemas.microsoft.com/office/drawing/2014/main" id="{E9815769-E211-8DAC-C468-90E6875824B5}"/>
              </a:ext>
            </a:extLst>
          </p:cNvPr>
          <p:cNvSpPr txBox="1">
            <a:spLocks/>
          </p:cNvSpPr>
          <p:nvPr/>
        </p:nvSpPr>
        <p:spPr>
          <a:xfrm>
            <a:off x="1138481" y="4069096"/>
            <a:ext cx="2873589" cy="379935"/>
          </a:xfrm>
          <a:prstGeom prst="rect">
            <a:avLst/>
          </a:prstGeom>
          <a:ln>
            <a:solidFill>
              <a:srgbClr val="00529B"/>
            </a:solidFill>
          </a:ln>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1800" b="1" kern="1200">
                <a:solidFill>
                  <a:srgbClr val="00529B"/>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r-FR" sz="1900" dirty="0">
                <a:solidFill>
                  <a:srgbClr val="114175"/>
                </a:solidFill>
              </a:rPr>
              <a:t>ALERTER</a:t>
            </a:r>
          </a:p>
        </p:txBody>
      </p:sp>
      <p:sp>
        <p:nvSpPr>
          <p:cNvPr id="61" name="Sous-titre 4">
            <a:extLst>
              <a:ext uri="{FF2B5EF4-FFF2-40B4-BE49-F238E27FC236}">
                <a16:creationId xmlns:a16="http://schemas.microsoft.com/office/drawing/2014/main" id="{698E6102-524B-3F0E-FDF7-1064B7C91604}"/>
              </a:ext>
            </a:extLst>
          </p:cNvPr>
          <p:cNvSpPr txBox="1">
            <a:spLocks/>
          </p:cNvSpPr>
          <p:nvPr/>
        </p:nvSpPr>
        <p:spPr>
          <a:xfrm>
            <a:off x="4791082" y="3905949"/>
            <a:ext cx="2718829" cy="1409307"/>
          </a:xfrm>
          <a:prstGeom prst="ellipse">
            <a:avLst/>
          </a:prstGeom>
          <a:ln w="38100">
            <a:solidFill>
              <a:schemeClr val="tx1"/>
            </a:solidFill>
          </a:ln>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1800" b="1" kern="1200">
                <a:solidFill>
                  <a:srgbClr val="00529B"/>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r-FR" dirty="0">
                <a:solidFill>
                  <a:schemeClr val="tx1"/>
                </a:solidFill>
              </a:rPr>
              <a:t>HEMORRAGIE stoppée par la compression manuelle ?</a:t>
            </a:r>
          </a:p>
        </p:txBody>
      </p:sp>
      <p:sp>
        <p:nvSpPr>
          <p:cNvPr id="62" name="Arrow: Down 16">
            <a:extLst>
              <a:ext uri="{FF2B5EF4-FFF2-40B4-BE49-F238E27FC236}">
                <a16:creationId xmlns:a16="http://schemas.microsoft.com/office/drawing/2014/main" id="{69834B92-9FBC-97E1-E5B9-019D1CABC947}"/>
              </a:ext>
            </a:extLst>
          </p:cNvPr>
          <p:cNvSpPr/>
          <p:nvPr/>
        </p:nvSpPr>
        <p:spPr>
          <a:xfrm>
            <a:off x="5530168" y="5362169"/>
            <a:ext cx="356871" cy="658110"/>
          </a:xfrm>
          <a:prstGeom prst="down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mj-lt"/>
            </a:endParaRPr>
          </a:p>
        </p:txBody>
      </p:sp>
      <p:sp>
        <p:nvSpPr>
          <p:cNvPr id="63" name="Diamond 9">
            <a:extLst>
              <a:ext uri="{FF2B5EF4-FFF2-40B4-BE49-F238E27FC236}">
                <a16:creationId xmlns:a16="http://schemas.microsoft.com/office/drawing/2014/main" id="{8E43A424-5EC6-9F88-81FF-580A25D409E8}"/>
              </a:ext>
            </a:extLst>
          </p:cNvPr>
          <p:cNvSpPr/>
          <p:nvPr/>
        </p:nvSpPr>
        <p:spPr>
          <a:xfrm>
            <a:off x="3302408" y="5723001"/>
            <a:ext cx="2977348" cy="794808"/>
          </a:xfrm>
          <a:prstGeom prst="diamond">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latin typeface="+mj-lt"/>
              </a:rPr>
              <a:t>Pansement compressif</a:t>
            </a:r>
          </a:p>
        </p:txBody>
      </p:sp>
      <p:sp>
        <p:nvSpPr>
          <p:cNvPr id="64" name="Flèche : bas 63">
            <a:extLst>
              <a:ext uri="{FF2B5EF4-FFF2-40B4-BE49-F238E27FC236}">
                <a16:creationId xmlns:a16="http://schemas.microsoft.com/office/drawing/2014/main" id="{B30501C5-0834-DBD6-8683-50FE7D2DB2D3}"/>
              </a:ext>
            </a:extLst>
          </p:cNvPr>
          <p:cNvSpPr/>
          <p:nvPr/>
        </p:nvSpPr>
        <p:spPr>
          <a:xfrm rot="16200000">
            <a:off x="3834118" y="3705646"/>
            <a:ext cx="355904" cy="1854031"/>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5" name="Sous-titre 4">
            <a:extLst>
              <a:ext uri="{FF2B5EF4-FFF2-40B4-BE49-F238E27FC236}">
                <a16:creationId xmlns:a16="http://schemas.microsoft.com/office/drawing/2014/main" id="{CE34E59C-8A69-E3BF-672F-9BA2F4F28812}"/>
              </a:ext>
            </a:extLst>
          </p:cNvPr>
          <p:cNvSpPr txBox="1">
            <a:spLocks/>
          </p:cNvSpPr>
          <p:nvPr/>
        </p:nvSpPr>
        <p:spPr>
          <a:xfrm>
            <a:off x="1175671" y="4813077"/>
            <a:ext cx="2873589" cy="379935"/>
          </a:xfrm>
          <a:prstGeom prst="rect">
            <a:avLst/>
          </a:prstGeom>
          <a:ln>
            <a:solidFill>
              <a:srgbClr val="00529B"/>
            </a:solidFill>
          </a:ln>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1800" b="1" kern="1200">
                <a:solidFill>
                  <a:srgbClr val="00529B"/>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r-FR" sz="1900" dirty="0">
                <a:solidFill>
                  <a:srgbClr val="114175"/>
                </a:solidFill>
              </a:rPr>
              <a:t>Protéger, Surveiller </a:t>
            </a:r>
          </a:p>
        </p:txBody>
      </p:sp>
      <p:sp>
        <p:nvSpPr>
          <p:cNvPr id="66" name="Flèche : bas 65">
            <a:extLst>
              <a:ext uri="{FF2B5EF4-FFF2-40B4-BE49-F238E27FC236}">
                <a16:creationId xmlns:a16="http://schemas.microsoft.com/office/drawing/2014/main" id="{93C99E3F-74D4-1C58-3B1B-6AA2BCF66D42}"/>
              </a:ext>
            </a:extLst>
          </p:cNvPr>
          <p:cNvSpPr/>
          <p:nvPr/>
        </p:nvSpPr>
        <p:spPr>
          <a:xfrm>
            <a:off x="2431990" y="4486362"/>
            <a:ext cx="337010" cy="379935"/>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7" name="Arrow: Down 16">
            <a:extLst>
              <a:ext uri="{FF2B5EF4-FFF2-40B4-BE49-F238E27FC236}">
                <a16:creationId xmlns:a16="http://schemas.microsoft.com/office/drawing/2014/main" id="{B977D623-9815-7BCF-BF5A-9BCA2A61CCF1}"/>
              </a:ext>
            </a:extLst>
          </p:cNvPr>
          <p:cNvSpPr/>
          <p:nvPr/>
        </p:nvSpPr>
        <p:spPr>
          <a:xfrm rot="16200000">
            <a:off x="899248" y="2100960"/>
            <a:ext cx="356871" cy="400416"/>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mj-lt"/>
            </a:endParaRPr>
          </a:p>
        </p:txBody>
      </p:sp>
      <p:sp>
        <p:nvSpPr>
          <p:cNvPr id="68" name="Arrow: Down 16">
            <a:extLst>
              <a:ext uri="{FF2B5EF4-FFF2-40B4-BE49-F238E27FC236}">
                <a16:creationId xmlns:a16="http://schemas.microsoft.com/office/drawing/2014/main" id="{00EB33BE-10FC-5AEA-4C9C-C93D91FA2C1D}"/>
              </a:ext>
            </a:extLst>
          </p:cNvPr>
          <p:cNvSpPr/>
          <p:nvPr/>
        </p:nvSpPr>
        <p:spPr>
          <a:xfrm rot="10800000">
            <a:off x="788825" y="2315080"/>
            <a:ext cx="356871" cy="3833383"/>
          </a:xfrm>
          <a:prstGeom prst="downArrow">
            <a:avLst>
              <a:gd name="adj1" fmla="val 50000"/>
              <a:gd name="adj2" fmla="val 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mj-lt"/>
            </a:endParaRPr>
          </a:p>
        </p:txBody>
      </p:sp>
      <p:sp>
        <p:nvSpPr>
          <p:cNvPr id="69" name="Arrow: Down 16">
            <a:extLst>
              <a:ext uri="{FF2B5EF4-FFF2-40B4-BE49-F238E27FC236}">
                <a16:creationId xmlns:a16="http://schemas.microsoft.com/office/drawing/2014/main" id="{8AAE67B6-2720-BC8E-7A97-55BF5A2E4F4A}"/>
              </a:ext>
            </a:extLst>
          </p:cNvPr>
          <p:cNvSpPr/>
          <p:nvPr/>
        </p:nvSpPr>
        <p:spPr>
          <a:xfrm rot="5400000">
            <a:off x="2005190" y="4866361"/>
            <a:ext cx="356871" cy="2543777"/>
          </a:xfrm>
          <a:prstGeom prst="downArrow">
            <a:avLst>
              <a:gd name="adj1" fmla="val 50000"/>
              <a:gd name="adj2" fmla="val 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mj-lt"/>
            </a:endParaRPr>
          </a:p>
        </p:txBody>
      </p:sp>
      <p:sp>
        <p:nvSpPr>
          <p:cNvPr id="70" name="ZoneTexte 13">
            <a:extLst>
              <a:ext uri="{FF2B5EF4-FFF2-40B4-BE49-F238E27FC236}">
                <a16:creationId xmlns:a16="http://schemas.microsoft.com/office/drawing/2014/main" id="{0C2AFDAA-F025-301C-242F-115F6803B3B8}"/>
              </a:ext>
            </a:extLst>
          </p:cNvPr>
          <p:cNvSpPr txBox="1"/>
          <p:nvPr/>
        </p:nvSpPr>
        <p:spPr>
          <a:xfrm>
            <a:off x="2362185" y="5981905"/>
            <a:ext cx="2342341" cy="276999"/>
          </a:xfrm>
          <a:prstGeom prst="rect">
            <a:avLst/>
          </a:prstGeom>
          <a:noFill/>
          <a:ln>
            <a:noFill/>
          </a:ln>
        </p:spPr>
        <p:txBody>
          <a:bodyPr wrap="square" rtlCol="0">
            <a:spAutoFit/>
          </a:bodyPr>
          <a:lstStyle/>
          <a:p>
            <a:r>
              <a:rPr lang="fr-FR" sz="1200" i="1" dirty="0">
                <a:latin typeface="+mj-lt"/>
              </a:rPr>
              <a:t>Si inefficace </a:t>
            </a:r>
          </a:p>
        </p:txBody>
      </p:sp>
      <p:sp>
        <p:nvSpPr>
          <p:cNvPr id="71" name="ZoneTexte 13">
            <a:extLst>
              <a:ext uri="{FF2B5EF4-FFF2-40B4-BE49-F238E27FC236}">
                <a16:creationId xmlns:a16="http://schemas.microsoft.com/office/drawing/2014/main" id="{68D0C8C7-5D67-2009-9535-446BFB21AFA0}"/>
              </a:ext>
            </a:extLst>
          </p:cNvPr>
          <p:cNvSpPr txBox="1"/>
          <p:nvPr/>
        </p:nvSpPr>
        <p:spPr>
          <a:xfrm rot="16200000">
            <a:off x="5362229" y="5255447"/>
            <a:ext cx="658109" cy="276999"/>
          </a:xfrm>
          <a:prstGeom prst="rect">
            <a:avLst/>
          </a:prstGeom>
          <a:noFill/>
          <a:ln>
            <a:noFill/>
          </a:ln>
        </p:spPr>
        <p:txBody>
          <a:bodyPr wrap="square" rtlCol="0">
            <a:spAutoFit/>
          </a:bodyPr>
          <a:lstStyle/>
          <a:p>
            <a:r>
              <a:rPr lang="fr-FR" sz="1200" i="1" dirty="0">
                <a:latin typeface="+mj-lt"/>
              </a:rPr>
              <a:t>Oui</a:t>
            </a:r>
          </a:p>
        </p:txBody>
      </p:sp>
      <p:sp>
        <p:nvSpPr>
          <p:cNvPr id="72" name="Arrow: Down 16">
            <a:extLst>
              <a:ext uri="{FF2B5EF4-FFF2-40B4-BE49-F238E27FC236}">
                <a16:creationId xmlns:a16="http://schemas.microsoft.com/office/drawing/2014/main" id="{59B83CE2-8301-6009-DF04-2132E217DEF1}"/>
              </a:ext>
            </a:extLst>
          </p:cNvPr>
          <p:cNvSpPr/>
          <p:nvPr/>
        </p:nvSpPr>
        <p:spPr>
          <a:xfrm rot="10800000">
            <a:off x="3333027" y="5184939"/>
            <a:ext cx="356871" cy="889327"/>
          </a:xfrm>
          <a:prstGeom prst="down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mj-lt"/>
            </a:endParaRPr>
          </a:p>
        </p:txBody>
      </p:sp>
      <p:sp>
        <p:nvSpPr>
          <p:cNvPr id="73" name="ZoneTexte 13">
            <a:extLst>
              <a:ext uri="{FF2B5EF4-FFF2-40B4-BE49-F238E27FC236}">
                <a16:creationId xmlns:a16="http://schemas.microsoft.com/office/drawing/2014/main" id="{8FAA1F9C-0103-B428-B2E9-03C62AF6FAEA}"/>
              </a:ext>
            </a:extLst>
          </p:cNvPr>
          <p:cNvSpPr txBox="1"/>
          <p:nvPr/>
        </p:nvSpPr>
        <p:spPr>
          <a:xfrm rot="16200000">
            <a:off x="3010805" y="5518042"/>
            <a:ext cx="983844" cy="276999"/>
          </a:xfrm>
          <a:prstGeom prst="rect">
            <a:avLst/>
          </a:prstGeom>
          <a:noFill/>
          <a:ln>
            <a:noFill/>
          </a:ln>
        </p:spPr>
        <p:txBody>
          <a:bodyPr wrap="square" rtlCol="0">
            <a:spAutoFit/>
          </a:bodyPr>
          <a:lstStyle/>
          <a:p>
            <a:r>
              <a:rPr lang="fr-FR" sz="1200" i="1" dirty="0">
                <a:latin typeface="+mj-lt"/>
              </a:rPr>
              <a:t>Si efficace </a:t>
            </a:r>
          </a:p>
        </p:txBody>
      </p:sp>
      <p:sp>
        <p:nvSpPr>
          <p:cNvPr id="74" name="Arrow: Down 16">
            <a:extLst>
              <a:ext uri="{FF2B5EF4-FFF2-40B4-BE49-F238E27FC236}">
                <a16:creationId xmlns:a16="http://schemas.microsoft.com/office/drawing/2014/main" id="{1D4381BF-2CF7-3355-B587-04B359004C75}"/>
              </a:ext>
            </a:extLst>
          </p:cNvPr>
          <p:cNvSpPr/>
          <p:nvPr/>
        </p:nvSpPr>
        <p:spPr>
          <a:xfrm rot="16200000">
            <a:off x="7582308" y="4221182"/>
            <a:ext cx="356871" cy="65811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mj-lt"/>
            </a:endParaRPr>
          </a:p>
        </p:txBody>
      </p:sp>
      <p:sp>
        <p:nvSpPr>
          <p:cNvPr id="75" name="ZoneTexte 13">
            <a:extLst>
              <a:ext uri="{FF2B5EF4-FFF2-40B4-BE49-F238E27FC236}">
                <a16:creationId xmlns:a16="http://schemas.microsoft.com/office/drawing/2014/main" id="{44E8D8FA-CCA7-1B84-A21E-74CBE2146712}"/>
              </a:ext>
            </a:extLst>
          </p:cNvPr>
          <p:cNvSpPr txBox="1"/>
          <p:nvPr/>
        </p:nvSpPr>
        <p:spPr>
          <a:xfrm>
            <a:off x="7354450" y="4391871"/>
            <a:ext cx="658109" cy="276999"/>
          </a:xfrm>
          <a:prstGeom prst="rect">
            <a:avLst/>
          </a:prstGeom>
          <a:noFill/>
          <a:ln>
            <a:noFill/>
          </a:ln>
        </p:spPr>
        <p:txBody>
          <a:bodyPr wrap="square" rtlCol="0">
            <a:spAutoFit/>
          </a:bodyPr>
          <a:lstStyle/>
          <a:p>
            <a:r>
              <a:rPr lang="fr-FR" sz="1200" i="1" dirty="0">
                <a:latin typeface="+mj-lt"/>
              </a:rPr>
              <a:t>Non</a:t>
            </a:r>
          </a:p>
        </p:txBody>
      </p:sp>
    </p:spTree>
    <p:extLst>
      <p:ext uri="{BB962C8B-B14F-4D97-AF65-F5344CB8AC3E}">
        <p14:creationId xmlns:p14="http://schemas.microsoft.com/office/powerpoint/2010/main" val="22034153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5C835DD-131E-443A-15A2-3234B511545B}"/>
              </a:ext>
            </a:extLst>
          </p:cNvPr>
          <p:cNvSpPr>
            <a:spLocks noGrp="1"/>
          </p:cNvSpPr>
          <p:nvPr>
            <p:ph type="ctrTitle"/>
          </p:nvPr>
        </p:nvSpPr>
        <p:spPr>
          <a:xfrm>
            <a:off x="3842922" y="3213716"/>
            <a:ext cx="8349078" cy="2032987"/>
          </a:xfrm>
        </p:spPr>
        <p:txBody>
          <a:bodyPr>
            <a:normAutofit/>
          </a:bodyPr>
          <a:lstStyle/>
          <a:p>
            <a:r>
              <a:rPr lang="fr-FR" b="1" dirty="0"/>
              <a:t>LES PLAIES</a:t>
            </a:r>
            <a:br>
              <a:rPr lang="fr-FR" b="1" dirty="0"/>
            </a:br>
            <a:r>
              <a:rPr lang="fr-FR" sz="4000" b="1" dirty="0"/>
              <a:t>Séquence 05</a:t>
            </a:r>
            <a:endParaRPr lang="fr-FR" b="1" dirty="0"/>
          </a:p>
        </p:txBody>
      </p:sp>
      <p:sp>
        <p:nvSpPr>
          <p:cNvPr id="3" name="Espace réservé du numéro de diapositive 2">
            <a:extLst>
              <a:ext uri="{FF2B5EF4-FFF2-40B4-BE49-F238E27FC236}">
                <a16:creationId xmlns:a16="http://schemas.microsoft.com/office/drawing/2014/main" id="{853A84B9-C92F-C33A-1465-75979A7433D7}"/>
              </a:ext>
            </a:extLst>
          </p:cNvPr>
          <p:cNvSpPr>
            <a:spLocks noGrp="1"/>
          </p:cNvSpPr>
          <p:nvPr>
            <p:ph type="sldNum" sz="quarter" idx="4"/>
          </p:nvPr>
        </p:nvSpPr>
        <p:spPr/>
        <p:txBody>
          <a:bodyPr/>
          <a:lstStyle/>
          <a:p>
            <a:fld id="{E08ED9A5-DC0D-4841-8E77-55016E9FD6AD}" type="slidenum">
              <a:rPr lang="fr-FR" smtClean="0"/>
              <a:pPr/>
              <a:t>31</a:t>
            </a:fld>
            <a:endParaRPr lang="fr-FR" dirty="0"/>
          </a:p>
        </p:txBody>
      </p:sp>
    </p:spTree>
    <p:extLst>
      <p:ext uri="{BB962C8B-B14F-4D97-AF65-F5344CB8AC3E}">
        <p14:creationId xmlns:p14="http://schemas.microsoft.com/office/powerpoint/2010/main" val="11323586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ous-titre 1">
            <a:extLst>
              <a:ext uri="{FF2B5EF4-FFF2-40B4-BE49-F238E27FC236}">
                <a16:creationId xmlns:a16="http://schemas.microsoft.com/office/drawing/2014/main" id="{B503B2B2-958F-F5E3-732D-4A4656441D7C}"/>
              </a:ext>
            </a:extLst>
          </p:cNvPr>
          <p:cNvSpPr>
            <a:spLocks noGrp="1"/>
          </p:cNvSpPr>
          <p:nvPr>
            <p:ph type="subTitle" idx="1"/>
          </p:nvPr>
        </p:nvSpPr>
        <p:spPr>
          <a:xfrm>
            <a:off x="312554" y="2121762"/>
            <a:ext cx="4773795" cy="1440588"/>
          </a:xfrm>
        </p:spPr>
        <p:txBody>
          <a:bodyPr>
            <a:normAutofit/>
          </a:bodyPr>
          <a:lstStyle/>
          <a:p>
            <a:r>
              <a:rPr lang="fr-FR" sz="3600" dirty="0">
                <a:solidFill>
                  <a:srgbClr val="00529B"/>
                </a:solidFill>
              </a:rPr>
              <a:t>Les plaies</a:t>
            </a:r>
          </a:p>
        </p:txBody>
      </p:sp>
      <p:sp>
        <p:nvSpPr>
          <p:cNvPr id="3" name="Espace réservé du texte 2">
            <a:extLst>
              <a:ext uri="{FF2B5EF4-FFF2-40B4-BE49-F238E27FC236}">
                <a16:creationId xmlns:a16="http://schemas.microsoft.com/office/drawing/2014/main" id="{F2E52BA9-F3D3-9E94-7072-EA4101513115}"/>
              </a:ext>
            </a:extLst>
          </p:cNvPr>
          <p:cNvSpPr>
            <a:spLocks noGrp="1"/>
          </p:cNvSpPr>
          <p:nvPr>
            <p:ph type="body" sz="quarter" idx="10"/>
          </p:nvPr>
        </p:nvSpPr>
        <p:spPr>
          <a:xfrm>
            <a:off x="5897746" y="1491449"/>
            <a:ext cx="5981699" cy="3110769"/>
          </a:xfrm>
        </p:spPr>
        <p:txBody>
          <a:bodyPr>
            <a:normAutofit/>
          </a:bodyPr>
          <a:lstStyle/>
          <a:p>
            <a:pPr algn="ctr"/>
            <a:r>
              <a:rPr lang="fr-FR" sz="3500" b="1" u="sng" dirty="0">
                <a:solidFill>
                  <a:srgbClr val="C10435"/>
                </a:solidFill>
                <a:latin typeface="+mj-lt"/>
              </a:rPr>
              <a:t>OBJECTIF:</a:t>
            </a:r>
          </a:p>
          <a:p>
            <a:pPr algn="ctr"/>
            <a:endParaRPr lang="fr-FR" sz="2800" dirty="0">
              <a:solidFill>
                <a:srgbClr val="C10435"/>
              </a:solidFill>
              <a:latin typeface="+mj-lt"/>
            </a:endParaRPr>
          </a:p>
          <a:p>
            <a:pPr algn="ctr"/>
            <a:r>
              <a:rPr lang="fr-FR" sz="2800" dirty="0">
                <a:solidFill>
                  <a:srgbClr val="C10435"/>
                </a:solidFill>
                <a:latin typeface="+mj-lt"/>
              </a:rPr>
              <a:t>Etre capable d’identifier une plaie simpl</a:t>
            </a:r>
            <a:r>
              <a:rPr lang="fr-FR" dirty="0">
                <a:solidFill>
                  <a:srgbClr val="C10435"/>
                </a:solidFill>
                <a:latin typeface="+mj-lt"/>
              </a:rPr>
              <a:t>e ou une plaie grave </a:t>
            </a:r>
            <a:r>
              <a:rPr lang="fr-FR" sz="2800" dirty="0">
                <a:solidFill>
                  <a:srgbClr val="C10435"/>
                </a:solidFill>
                <a:latin typeface="+mj-lt"/>
              </a:rPr>
              <a:t>et d’adopter la bonne conduite à tenir.</a:t>
            </a:r>
          </a:p>
        </p:txBody>
      </p:sp>
      <p:sp>
        <p:nvSpPr>
          <p:cNvPr id="4" name="Espace réservé du texte 3">
            <a:extLst>
              <a:ext uri="{FF2B5EF4-FFF2-40B4-BE49-F238E27FC236}">
                <a16:creationId xmlns:a16="http://schemas.microsoft.com/office/drawing/2014/main" id="{0C828031-3C42-70D9-FD32-56E0032215FD}"/>
              </a:ext>
            </a:extLst>
          </p:cNvPr>
          <p:cNvSpPr>
            <a:spLocks noGrp="1"/>
          </p:cNvSpPr>
          <p:nvPr>
            <p:ph type="body" sz="quarter" idx="11"/>
          </p:nvPr>
        </p:nvSpPr>
        <p:spPr>
          <a:xfrm>
            <a:off x="2733743" y="6115481"/>
            <a:ext cx="1802746" cy="381442"/>
          </a:xfrm>
        </p:spPr>
        <p:txBody>
          <a:bodyPr>
            <a:normAutofit/>
          </a:bodyPr>
          <a:lstStyle/>
          <a:p>
            <a:r>
              <a:rPr lang="fr-FR" dirty="0"/>
              <a:t>14 min</a:t>
            </a:r>
          </a:p>
        </p:txBody>
      </p:sp>
      <p:sp>
        <p:nvSpPr>
          <p:cNvPr id="5" name="Espace réservé du numéro de diapositive 4">
            <a:extLst>
              <a:ext uri="{FF2B5EF4-FFF2-40B4-BE49-F238E27FC236}">
                <a16:creationId xmlns:a16="http://schemas.microsoft.com/office/drawing/2014/main" id="{CBA93FB0-9FB8-C81E-601E-C02EC33E2CA4}"/>
              </a:ext>
            </a:extLst>
          </p:cNvPr>
          <p:cNvSpPr>
            <a:spLocks noGrp="1"/>
          </p:cNvSpPr>
          <p:nvPr>
            <p:ph type="sldNum" sz="quarter" idx="4"/>
          </p:nvPr>
        </p:nvSpPr>
        <p:spPr/>
        <p:txBody>
          <a:bodyPr/>
          <a:lstStyle/>
          <a:p>
            <a:fld id="{E08ED9A5-DC0D-4841-8E77-55016E9FD6AD}" type="slidenum">
              <a:rPr lang="fr-FR" smtClean="0"/>
              <a:pPr/>
              <a:t>32</a:t>
            </a:fld>
            <a:endParaRPr lang="fr-FR" dirty="0"/>
          </a:p>
        </p:txBody>
      </p:sp>
    </p:spTree>
    <p:extLst>
      <p:ext uri="{BB962C8B-B14F-4D97-AF65-F5344CB8AC3E}">
        <p14:creationId xmlns:p14="http://schemas.microsoft.com/office/powerpoint/2010/main" val="22909562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ous-titre 4">
            <a:extLst>
              <a:ext uri="{FF2B5EF4-FFF2-40B4-BE49-F238E27FC236}">
                <a16:creationId xmlns:a16="http://schemas.microsoft.com/office/drawing/2014/main" id="{02941ED6-ECCB-FDD6-CB5A-35EA41F27A91}"/>
              </a:ext>
            </a:extLst>
          </p:cNvPr>
          <p:cNvSpPr>
            <a:spLocks noGrp="1"/>
          </p:cNvSpPr>
          <p:nvPr>
            <p:ph type="subTitle" idx="1"/>
          </p:nvPr>
        </p:nvSpPr>
        <p:spPr>
          <a:xfrm>
            <a:off x="0" y="366178"/>
            <a:ext cx="1464722" cy="805675"/>
          </a:xfrm>
        </p:spPr>
        <p:txBody>
          <a:bodyPr/>
          <a:lstStyle/>
          <a:p>
            <a:r>
              <a:rPr lang="fr-FR" dirty="0"/>
              <a:t>S05</a:t>
            </a:r>
          </a:p>
          <a:p>
            <a:r>
              <a:rPr lang="fr-FR" dirty="0"/>
              <a:t>Etude</a:t>
            </a:r>
          </a:p>
        </p:txBody>
      </p:sp>
      <p:sp>
        <p:nvSpPr>
          <p:cNvPr id="3" name="Espace réservé du numéro de diapositive 2">
            <a:extLst>
              <a:ext uri="{FF2B5EF4-FFF2-40B4-BE49-F238E27FC236}">
                <a16:creationId xmlns:a16="http://schemas.microsoft.com/office/drawing/2014/main" id="{D766315B-B9DF-CEAB-6566-9299BFE0BC8D}"/>
              </a:ext>
            </a:extLst>
          </p:cNvPr>
          <p:cNvSpPr>
            <a:spLocks noGrp="1"/>
          </p:cNvSpPr>
          <p:nvPr>
            <p:ph type="sldNum" sz="quarter" idx="4"/>
          </p:nvPr>
        </p:nvSpPr>
        <p:spPr/>
        <p:txBody>
          <a:bodyPr/>
          <a:lstStyle/>
          <a:p>
            <a:fld id="{E08ED9A5-DC0D-4841-8E77-55016E9FD6AD}" type="slidenum">
              <a:rPr lang="fr-FR" smtClean="0"/>
              <a:pPr/>
              <a:t>33</a:t>
            </a:fld>
            <a:endParaRPr lang="fr-FR" dirty="0"/>
          </a:p>
        </p:txBody>
      </p:sp>
      <p:sp>
        <p:nvSpPr>
          <p:cNvPr id="8" name="Espace réservé du contenu 6">
            <a:extLst>
              <a:ext uri="{FF2B5EF4-FFF2-40B4-BE49-F238E27FC236}">
                <a16:creationId xmlns:a16="http://schemas.microsoft.com/office/drawing/2014/main" id="{3CEC7808-95B2-76AE-E204-37A3C6D1632C}"/>
              </a:ext>
            </a:extLst>
          </p:cNvPr>
          <p:cNvSpPr txBox="1">
            <a:spLocks/>
          </p:cNvSpPr>
          <p:nvPr/>
        </p:nvSpPr>
        <p:spPr>
          <a:xfrm>
            <a:off x="3441575" y="83380"/>
            <a:ext cx="6314983" cy="56559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fr-FR" b="1" u="sng" dirty="0"/>
              <a:t>Etudes de cas</a:t>
            </a:r>
          </a:p>
        </p:txBody>
      </p:sp>
      <p:pic>
        <p:nvPicPr>
          <p:cNvPr id="6" name="Image 5" descr="Une image contenant personne, ongle, Chair, peau&#10;&#10;Description générée automatiquement">
            <a:extLst>
              <a:ext uri="{FF2B5EF4-FFF2-40B4-BE49-F238E27FC236}">
                <a16:creationId xmlns:a16="http://schemas.microsoft.com/office/drawing/2014/main" id="{1AE708DD-D9C3-A2C4-CFDA-CA6059F4E23D}"/>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37040" t="-2000" r="6261" b="-1"/>
          <a:stretch/>
        </p:blipFill>
        <p:spPr>
          <a:xfrm>
            <a:off x="5104563" y="1079866"/>
            <a:ext cx="4983882" cy="5043298"/>
          </a:xfrm>
          <a:prstGeom prst="rect">
            <a:avLst/>
          </a:prstGeom>
        </p:spPr>
      </p:pic>
      <p:sp>
        <p:nvSpPr>
          <p:cNvPr id="9" name="Sous-titre 4">
            <a:extLst>
              <a:ext uri="{FF2B5EF4-FFF2-40B4-BE49-F238E27FC236}">
                <a16:creationId xmlns:a16="http://schemas.microsoft.com/office/drawing/2014/main" id="{CB96AB3D-FF87-DA66-609B-10CAB040770D}"/>
              </a:ext>
            </a:extLst>
          </p:cNvPr>
          <p:cNvSpPr txBox="1">
            <a:spLocks/>
          </p:cNvSpPr>
          <p:nvPr/>
        </p:nvSpPr>
        <p:spPr>
          <a:xfrm>
            <a:off x="1691699" y="1606508"/>
            <a:ext cx="2503502" cy="3804466"/>
          </a:xfrm>
          <a:prstGeom prst="rect">
            <a:avLst/>
          </a:prstGeom>
        </p:spPr>
        <p:txBody>
          <a:bodyPr vert="horz" lIns="91440" tIns="45720" rIns="91440" bIns="45720" rtlCol="0">
            <a:normAutofit fontScale="9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1800" b="1" kern="1200">
                <a:solidFill>
                  <a:srgbClr val="00529B"/>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fr-FR" sz="2200" dirty="0"/>
              <a:t>Signes ?</a:t>
            </a:r>
          </a:p>
          <a:p>
            <a:pPr algn="l"/>
            <a:endParaRPr lang="fr-FR" sz="2200" dirty="0"/>
          </a:p>
          <a:p>
            <a:pPr algn="l"/>
            <a:endParaRPr lang="fr-FR" sz="2200" dirty="0"/>
          </a:p>
          <a:p>
            <a:pPr algn="l"/>
            <a:endParaRPr lang="fr-FR" sz="2200" dirty="0"/>
          </a:p>
          <a:p>
            <a:pPr algn="l"/>
            <a:endParaRPr lang="fr-FR" sz="2200" dirty="0"/>
          </a:p>
          <a:p>
            <a:pPr algn="l"/>
            <a:r>
              <a:rPr lang="fr-FR" sz="2200" dirty="0"/>
              <a:t>Causes ?</a:t>
            </a:r>
          </a:p>
          <a:p>
            <a:pPr algn="l"/>
            <a:endParaRPr lang="fr-FR" sz="2200" dirty="0"/>
          </a:p>
          <a:p>
            <a:pPr algn="l"/>
            <a:endParaRPr lang="fr-FR" sz="2200" dirty="0"/>
          </a:p>
          <a:p>
            <a:pPr algn="l"/>
            <a:endParaRPr lang="fr-FR" sz="2200" dirty="0"/>
          </a:p>
          <a:p>
            <a:pPr algn="l"/>
            <a:endParaRPr lang="fr-FR" sz="2200" dirty="0"/>
          </a:p>
          <a:p>
            <a:pPr algn="l"/>
            <a:r>
              <a:rPr lang="fr-FR" sz="2200" dirty="0"/>
              <a:t>Risques ?</a:t>
            </a:r>
          </a:p>
          <a:p>
            <a:pPr algn="l"/>
            <a:endParaRPr lang="fr-FR" dirty="0"/>
          </a:p>
        </p:txBody>
      </p:sp>
    </p:spTree>
    <p:extLst>
      <p:ext uri="{BB962C8B-B14F-4D97-AF65-F5344CB8AC3E}">
        <p14:creationId xmlns:p14="http://schemas.microsoft.com/office/powerpoint/2010/main" val="17186431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D766315B-B9DF-CEAB-6566-9299BFE0BC8D}"/>
              </a:ext>
            </a:extLst>
          </p:cNvPr>
          <p:cNvSpPr>
            <a:spLocks noGrp="1"/>
          </p:cNvSpPr>
          <p:nvPr>
            <p:ph type="sldNum" sz="quarter" idx="4"/>
          </p:nvPr>
        </p:nvSpPr>
        <p:spPr/>
        <p:txBody>
          <a:bodyPr/>
          <a:lstStyle/>
          <a:p>
            <a:fld id="{E08ED9A5-DC0D-4841-8E77-55016E9FD6AD}" type="slidenum">
              <a:rPr lang="fr-FR" smtClean="0"/>
              <a:pPr/>
              <a:t>34</a:t>
            </a:fld>
            <a:endParaRPr lang="fr-FR" dirty="0"/>
          </a:p>
        </p:txBody>
      </p:sp>
      <p:sp>
        <p:nvSpPr>
          <p:cNvPr id="6" name="Sous-titre 4">
            <a:extLst>
              <a:ext uri="{FF2B5EF4-FFF2-40B4-BE49-F238E27FC236}">
                <a16:creationId xmlns:a16="http://schemas.microsoft.com/office/drawing/2014/main" id="{DE1BAFC8-BCD7-D1DB-B030-989B208FEA36}"/>
              </a:ext>
            </a:extLst>
          </p:cNvPr>
          <p:cNvSpPr txBox="1">
            <a:spLocks/>
          </p:cNvSpPr>
          <p:nvPr/>
        </p:nvSpPr>
        <p:spPr>
          <a:xfrm>
            <a:off x="1295399" y="1135531"/>
            <a:ext cx="10896601" cy="3053701"/>
          </a:xfrm>
          <a:prstGeom prst="rect">
            <a:avLst/>
          </a:prstGeom>
        </p:spPr>
        <p:txBody>
          <a:bodyPr vert="horz" lIns="91440" tIns="45720" rIns="91440" bIns="45720" rtlCol="0">
            <a:normAutofit fontScale="850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1800" b="1" kern="1200">
                <a:solidFill>
                  <a:srgbClr val="00529B"/>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fr-FR" sz="2400" u="sng" dirty="0">
                <a:solidFill>
                  <a:srgbClr val="114175"/>
                </a:solidFill>
              </a:rPr>
              <a:t>Définition :</a:t>
            </a:r>
          </a:p>
          <a:p>
            <a:pPr algn="l"/>
            <a:endParaRPr lang="fr-FR" sz="2400" u="sng" dirty="0">
              <a:solidFill>
                <a:srgbClr val="114175"/>
              </a:solidFill>
            </a:endParaRPr>
          </a:p>
          <a:p>
            <a:pPr algn="l">
              <a:spcBef>
                <a:spcPts val="0"/>
              </a:spcBef>
            </a:pPr>
            <a:r>
              <a:rPr lang="fr-FR" sz="2400" b="0" dirty="0">
                <a:solidFill>
                  <a:srgbClr val="114175"/>
                </a:solidFill>
              </a:rPr>
              <a:t>La plaie est une lésion de la peau, revêtement protecteur du corps, avec une atteinte possible des tissus situés dessous.</a:t>
            </a:r>
          </a:p>
          <a:p>
            <a:pPr algn="l">
              <a:spcBef>
                <a:spcPts val="0"/>
              </a:spcBef>
            </a:pPr>
            <a:endParaRPr lang="fr-FR" sz="2400" b="0" dirty="0">
              <a:solidFill>
                <a:srgbClr val="114175"/>
              </a:solidFill>
            </a:endParaRPr>
          </a:p>
          <a:p>
            <a:pPr algn="l">
              <a:spcBef>
                <a:spcPts val="0"/>
              </a:spcBef>
            </a:pPr>
            <a:r>
              <a:rPr lang="fr-FR" sz="2400" b="0" dirty="0">
                <a:solidFill>
                  <a:srgbClr val="114175"/>
                </a:solidFill>
              </a:rPr>
              <a:t>- </a:t>
            </a:r>
            <a:r>
              <a:rPr lang="fr-FR" sz="2400" b="0" u="sng" dirty="0">
                <a:solidFill>
                  <a:srgbClr val="114175"/>
                </a:solidFill>
              </a:rPr>
              <a:t>plaie simple, </a:t>
            </a:r>
            <a:r>
              <a:rPr lang="fr-FR" sz="2400" b="0" dirty="0">
                <a:solidFill>
                  <a:srgbClr val="114175"/>
                </a:solidFill>
              </a:rPr>
              <a:t>lorsqu’il s’agit d’une petite coupure superficielle, d’une éraflure saignant peu ;</a:t>
            </a:r>
          </a:p>
          <a:p>
            <a:pPr algn="l">
              <a:spcBef>
                <a:spcPts val="0"/>
              </a:spcBef>
            </a:pPr>
            <a:endParaRPr lang="fr-FR" sz="2400" b="0" dirty="0">
              <a:solidFill>
                <a:srgbClr val="114175"/>
              </a:solidFill>
            </a:endParaRPr>
          </a:p>
          <a:p>
            <a:pPr algn="l">
              <a:spcBef>
                <a:spcPts val="0"/>
              </a:spcBef>
            </a:pPr>
            <a:r>
              <a:rPr lang="fr-FR" sz="2400" b="0" dirty="0">
                <a:solidFill>
                  <a:srgbClr val="114175"/>
                </a:solidFill>
              </a:rPr>
              <a:t>- </a:t>
            </a:r>
            <a:r>
              <a:rPr lang="fr-FR" sz="2400" b="0" u="sng" dirty="0">
                <a:solidFill>
                  <a:srgbClr val="114175"/>
                </a:solidFill>
              </a:rPr>
              <a:t>plaie grave </a:t>
            </a:r>
            <a:r>
              <a:rPr lang="fr-FR" sz="2400" b="0" dirty="0">
                <a:solidFill>
                  <a:srgbClr val="114175"/>
                </a:solidFill>
              </a:rPr>
              <a:t>si :</a:t>
            </a:r>
          </a:p>
          <a:p>
            <a:pPr algn="l">
              <a:spcBef>
                <a:spcPts val="0"/>
              </a:spcBef>
            </a:pPr>
            <a:r>
              <a:rPr lang="fr-FR" sz="2400" b="0" dirty="0">
                <a:solidFill>
                  <a:srgbClr val="114175"/>
                </a:solidFill>
              </a:rPr>
              <a:t>	- hémorragie associée ;</a:t>
            </a:r>
          </a:p>
          <a:p>
            <a:pPr algn="l">
              <a:spcBef>
                <a:spcPts val="0"/>
              </a:spcBef>
            </a:pPr>
            <a:r>
              <a:rPr lang="fr-FR" sz="2400" b="0" dirty="0">
                <a:solidFill>
                  <a:srgbClr val="114175"/>
                </a:solidFill>
              </a:rPr>
              <a:t>	- Un mécanisme pénétrant : objet tranchant ou perforant, morsures, projectiles ;</a:t>
            </a:r>
          </a:p>
          <a:p>
            <a:pPr algn="l">
              <a:spcBef>
                <a:spcPts val="0"/>
              </a:spcBef>
            </a:pPr>
            <a:r>
              <a:rPr lang="fr-FR" sz="2400" b="0" dirty="0">
                <a:solidFill>
                  <a:srgbClr val="114175"/>
                </a:solidFill>
              </a:rPr>
              <a:t>	- Sa localisation : thoracique, abdominale, oculaire ou proche d’un orifice naturel ;</a:t>
            </a:r>
          </a:p>
        </p:txBody>
      </p:sp>
      <p:sp>
        <p:nvSpPr>
          <p:cNvPr id="7" name="Sous-titre 4">
            <a:extLst>
              <a:ext uri="{FF2B5EF4-FFF2-40B4-BE49-F238E27FC236}">
                <a16:creationId xmlns:a16="http://schemas.microsoft.com/office/drawing/2014/main" id="{E014872B-81BB-0598-A847-0B1F6B7B5CBE}"/>
              </a:ext>
            </a:extLst>
          </p:cNvPr>
          <p:cNvSpPr txBox="1">
            <a:spLocks/>
          </p:cNvSpPr>
          <p:nvPr/>
        </p:nvSpPr>
        <p:spPr>
          <a:xfrm>
            <a:off x="1385834" y="4311177"/>
            <a:ext cx="10569560" cy="203572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1800" b="1" kern="1200">
                <a:solidFill>
                  <a:srgbClr val="00529B"/>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fr-FR" sz="2000" u="sng" dirty="0">
                <a:solidFill>
                  <a:srgbClr val="114175"/>
                </a:solidFill>
              </a:rPr>
              <a:t>Risque :</a:t>
            </a:r>
          </a:p>
          <a:p>
            <a:pPr algn="l"/>
            <a:r>
              <a:rPr lang="fr-FR" sz="2000" b="0" dirty="0">
                <a:solidFill>
                  <a:srgbClr val="114175"/>
                </a:solidFill>
              </a:rPr>
              <a:t>Une plaie, suivant son importance et sa localisation, peut être à l’origine d’une aggravation immédiate de</a:t>
            </a:r>
          </a:p>
          <a:p>
            <a:pPr algn="l"/>
            <a:r>
              <a:rPr lang="fr-FR" sz="2000" b="0" dirty="0">
                <a:solidFill>
                  <a:srgbClr val="114175"/>
                </a:solidFill>
              </a:rPr>
              <a:t>l’état de la victime par hémorragie ou par défaillance de la respiration.</a:t>
            </a:r>
          </a:p>
          <a:p>
            <a:pPr algn="l"/>
            <a:r>
              <a:rPr lang="fr-FR" sz="2000" b="0" dirty="0">
                <a:solidFill>
                  <a:srgbClr val="114175"/>
                </a:solidFill>
              </a:rPr>
              <a:t>Elle peut être aussi à l’origine d’une infection secondaire dont le tétanos.</a:t>
            </a:r>
          </a:p>
        </p:txBody>
      </p:sp>
      <p:sp>
        <p:nvSpPr>
          <p:cNvPr id="9" name="Sous-titre 4">
            <a:extLst>
              <a:ext uri="{FF2B5EF4-FFF2-40B4-BE49-F238E27FC236}">
                <a16:creationId xmlns:a16="http://schemas.microsoft.com/office/drawing/2014/main" id="{300F204A-BAD4-927F-72C5-EB6B86A3EF9F}"/>
              </a:ext>
            </a:extLst>
          </p:cNvPr>
          <p:cNvSpPr>
            <a:spLocks noGrp="1"/>
          </p:cNvSpPr>
          <p:nvPr>
            <p:ph type="subTitle" idx="1"/>
          </p:nvPr>
        </p:nvSpPr>
        <p:spPr>
          <a:xfrm>
            <a:off x="0" y="366178"/>
            <a:ext cx="1464722" cy="805675"/>
          </a:xfrm>
        </p:spPr>
        <p:txBody>
          <a:bodyPr/>
          <a:lstStyle/>
          <a:p>
            <a:r>
              <a:rPr lang="fr-FR" dirty="0"/>
              <a:t>S05</a:t>
            </a:r>
          </a:p>
          <a:p>
            <a:r>
              <a:rPr lang="fr-FR" dirty="0"/>
              <a:t>Etude</a:t>
            </a:r>
          </a:p>
        </p:txBody>
      </p:sp>
    </p:spTree>
    <p:extLst>
      <p:ext uri="{BB962C8B-B14F-4D97-AF65-F5344CB8AC3E}">
        <p14:creationId xmlns:p14="http://schemas.microsoft.com/office/powerpoint/2010/main" val="10965716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D766315B-B9DF-CEAB-6566-9299BFE0BC8D}"/>
              </a:ext>
            </a:extLst>
          </p:cNvPr>
          <p:cNvSpPr>
            <a:spLocks noGrp="1"/>
          </p:cNvSpPr>
          <p:nvPr>
            <p:ph type="sldNum" sz="quarter" idx="4"/>
          </p:nvPr>
        </p:nvSpPr>
        <p:spPr/>
        <p:txBody>
          <a:bodyPr/>
          <a:lstStyle/>
          <a:p>
            <a:fld id="{E08ED9A5-DC0D-4841-8E77-55016E9FD6AD}" type="slidenum">
              <a:rPr lang="fr-FR" smtClean="0"/>
              <a:pPr/>
              <a:t>35</a:t>
            </a:fld>
            <a:endParaRPr lang="fr-FR" dirty="0"/>
          </a:p>
        </p:txBody>
      </p:sp>
      <p:sp>
        <p:nvSpPr>
          <p:cNvPr id="8" name="Espace réservé du contenu 6">
            <a:extLst>
              <a:ext uri="{FF2B5EF4-FFF2-40B4-BE49-F238E27FC236}">
                <a16:creationId xmlns:a16="http://schemas.microsoft.com/office/drawing/2014/main" id="{3CEC7808-95B2-76AE-E204-37A3C6D1632C}"/>
              </a:ext>
            </a:extLst>
          </p:cNvPr>
          <p:cNvSpPr txBox="1">
            <a:spLocks/>
          </p:cNvSpPr>
          <p:nvPr/>
        </p:nvSpPr>
        <p:spPr>
          <a:xfrm>
            <a:off x="3441575" y="83380"/>
            <a:ext cx="6314983" cy="56559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fr-FR" b="1" u="sng" dirty="0"/>
              <a:t>Conduite à tenir </a:t>
            </a:r>
          </a:p>
        </p:txBody>
      </p:sp>
      <p:sp>
        <p:nvSpPr>
          <p:cNvPr id="2" name="Sous-titre 4">
            <a:extLst>
              <a:ext uri="{FF2B5EF4-FFF2-40B4-BE49-F238E27FC236}">
                <a16:creationId xmlns:a16="http://schemas.microsoft.com/office/drawing/2014/main" id="{0C7E5717-83AF-EFB5-5B61-CE02EDCC476A}"/>
              </a:ext>
            </a:extLst>
          </p:cNvPr>
          <p:cNvSpPr txBox="1">
            <a:spLocks/>
          </p:cNvSpPr>
          <p:nvPr/>
        </p:nvSpPr>
        <p:spPr>
          <a:xfrm>
            <a:off x="1089876" y="2874489"/>
            <a:ext cx="10896601" cy="372436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1800" b="1" kern="1200">
                <a:solidFill>
                  <a:srgbClr val="00529B"/>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fr-FR" sz="2400" u="sng" dirty="0">
                <a:solidFill>
                  <a:srgbClr val="114175"/>
                </a:solidFill>
              </a:rPr>
              <a:t>Plaie grave </a:t>
            </a:r>
            <a:r>
              <a:rPr lang="fr-FR" sz="2400" dirty="0">
                <a:solidFill>
                  <a:srgbClr val="114175"/>
                </a:solidFill>
              </a:rPr>
              <a:t>:</a:t>
            </a:r>
          </a:p>
          <a:p>
            <a:pPr algn="l"/>
            <a:endParaRPr lang="fr-FR" sz="2400" u="sng" dirty="0">
              <a:solidFill>
                <a:srgbClr val="114175"/>
              </a:solidFill>
            </a:endParaRPr>
          </a:p>
          <a:p>
            <a:pPr algn="l"/>
            <a:r>
              <a:rPr lang="fr-FR" sz="2400" b="0" dirty="0">
                <a:solidFill>
                  <a:srgbClr val="114175"/>
                </a:solidFill>
              </a:rPr>
              <a:t>Abdomen				Thorax			Œil</a:t>
            </a:r>
          </a:p>
          <a:p>
            <a:pPr algn="l"/>
            <a:endParaRPr lang="fr-FR" sz="2400" b="0" dirty="0">
              <a:solidFill>
                <a:srgbClr val="114175"/>
              </a:solidFill>
            </a:endParaRPr>
          </a:p>
          <a:p>
            <a:pPr algn="l"/>
            <a:endParaRPr lang="fr-FR" sz="2400" b="0" dirty="0">
              <a:solidFill>
                <a:srgbClr val="114175"/>
              </a:solidFill>
            </a:endParaRPr>
          </a:p>
          <a:p>
            <a:pPr algn="l"/>
            <a:endParaRPr lang="fr-FR" sz="2400" b="0" dirty="0">
              <a:solidFill>
                <a:srgbClr val="114175"/>
              </a:solidFill>
            </a:endParaRPr>
          </a:p>
          <a:p>
            <a:pPr algn="l"/>
            <a:endParaRPr lang="fr-FR" sz="2400" b="0" dirty="0">
              <a:solidFill>
                <a:srgbClr val="114175"/>
              </a:solidFill>
            </a:endParaRPr>
          </a:p>
          <a:p>
            <a:pPr algn="l"/>
            <a:r>
              <a:rPr lang="fr-FR" sz="2400" b="0" dirty="0">
                <a:solidFill>
                  <a:srgbClr val="114175"/>
                </a:solidFill>
              </a:rPr>
              <a:t>Autres localisation :</a:t>
            </a:r>
          </a:p>
        </p:txBody>
      </p:sp>
      <p:pic>
        <p:nvPicPr>
          <p:cNvPr id="11" name="Image 10">
            <a:extLst>
              <a:ext uri="{FF2B5EF4-FFF2-40B4-BE49-F238E27FC236}">
                <a16:creationId xmlns:a16="http://schemas.microsoft.com/office/drawing/2014/main" id="{6DF71AE5-F5CF-860B-1A2F-D87447752D8C}"/>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925610" y="3391803"/>
            <a:ext cx="2746161" cy="1599297"/>
          </a:xfrm>
          <a:prstGeom prst="rect">
            <a:avLst/>
          </a:prstGeom>
        </p:spPr>
      </p:pic>
      <p:pic>
        <p:nvPicPr>
          <p:cNvPr id="13" name="Image 12" descr="Une image contenant diagramme&#10;&#10;Description générée automatiquement">
            <a:extLst>
              <a:ext uri="{FF2B5EF4-FFF2-40B4-BE49-F238E27FC236}">
                <a16:creationId xmlns:a16="http://schemas.microsoft.com/office/drawing/2014/main" id="{ECB6C0AC-679C-40F5-EA46-79C2C9B4C4CB}"/>
              </a:ext>
            </a:extLst>
          </p:cNvPr>
          <p:cNvPicPr>
            <a:picLocks noChangeAspect="1"/>
          </p:cNvPicPr>
          <p:nvPr/>
        </p:nvPicPr>
        <p:blipFill>
          <a:blip r:embed="rId5">
            <a:clrChange>
              <a:clrFrom>
                <a:srgbClr val="FEFEFE"/>
              </a:clrFrom>
              <a:clrTo>
                <a:srgbClr val="FEFEFE">
                  <a:alpha val="0"/>
                </a:srgbClr>
              </a:clrTo>
            </a:clrChange>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1133381" y="3083006"/>
            <a:ext cx="2308194" cy="2164573"/>
          </a:xfrm>
          <a:prstGeom prst="rect">
            <a:avLst/>
          </a:prstGeom>
        </p:spPr>
      </p:pic>
      <p:pic>
        <p:nvPicPr>
          <p:cNvPr id="14" name="Image 4">
            <a:extLst>
              <a:ext uri="{FF2B5EF4-FFF2-40B4-BE49-F238E27FC236}">
                <a16:creationId xmlns:a16="http://schemas.microsoft.com/office/drawing/2014/main" id="{E7A04187-FA40-67AE-3A57-F0BAB9676E37}"/>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8675660" y="4191451"/>
            <a:ext cx="2382959" cy="1440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Image 3">
            <a:extLst>
              <a:ext uri="{FF2B5EF4-FFF2-40B4-BE49-F238E27FC236}">
                <a16:creationId xmlns:a16="http://schemas.microsoft.com/office/drawing/2014/main" id="{E683E91B-CA6E-F691-7A4A-81A11B742C72}"/>
              </a:ext>
            </a:extLst>
          </p:cNvPr>
          <p:cNvPicPr>
            <a:picLocks noChangeAspect="1"/>
          </p:cNvPicPr>
          <p:nvPr/>
        </p:nvPicPr>
        <p:blipFill>
          <a:blip r:embed="rId8">
            <a:clrChange>
              <a:clrFrom>
                <a:srgbClr val="FCFEFB"/>
              </a:clrFrom>
              <a:clrTo>
                <a:srgbClr val="FCFEFB">
                  <a:alpha val="0"/>
                </a:srgbClr>
              </a:clrTo>
            </a:clrChange>
            <a:extLst>
              <a:ext uri="{28A0092B-C50C-407E-A947-70E740481C1C}">
                <a14:useLocalDpi xmlns:a14="http://schemas.microsoft.com/office/drawing/2010/main" val="0"/>
              </a:ext>
            </a:extLst>
          </a:blip>
          <a:srcRect/>
          <a:stretch>
            <a:fillRect/>
          </a:stretch>
        </p:blipFill>
        <p:spPr bwMode="auto">
          <a:xfrm>
            <a:off x="3610425" y="4907720"/>
            <a:ext cx="2447925" cy="186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ous-titre 4">
            <a:extLst>
              <a:ext uri="{FF2B5EF4-FFF2-40B4-BE49-F238E27FC236}">
                <a16:creationId xmlns:a16="http://schemas.microsoft.com/office/drawing/2014/main" id="{73EE6032-425B-BC7B-1DED-881952AF7FF6}"/>
              </a:ext>
            </a:extLst>
          </p:cNvPr>
          <p:cNvSpPr txBox="1">
            <a:spLocks/>
          </p:cNvSpPr>
          <p:nvPr/>
        </p:nvSpPr>
        <p:spPr>
          <a:xfrm>
            <a:off x="205523" y="1521279"/>
            <a:ext cx="12063514" cy="1354644"/>
          </a:xfrm>
          <a:prstGeom prst="rect">
            <a:avLst/>
          </a:prstGeom>
        </p:spPr>
        <p:txBody>
          <a:bodyPr vert="horz" lIns="91440" tIns="45720" rIns="91440" bIns="45720" rtlCol="0">
            <a:normAutofit fontScale="9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1800" b="1" kern="1200">
                <a:solidFill>
                  <a:srgbClr val="00529B"/>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fr-FR" sz="2400" u="sng" dirty="0">
                <a:solidFill>
                  <a:srgbClr val="114175"/>
                </a:solidFill>
              </a:rPr>
              <a:t>Plaie simple</a:t>
            </a:r>
            <a:r>
              <a:rPr lang="fr-FR" sz="2400" dirty="0">
                <a:solidFill>
                  <a:srgbClr val="114175"/>
                </a:solidFill>
              </a:rPr>
              <a:t> : - </a:t>
            </a:r>
            <a:r>
              <a:rPr lang="fr-FR" sz="2400" b="0" dirty="0">
                <a:solidFill>
                  <a:srgbClr val="114175"/>
                </a:solidFill>
              </a:rPr>
              <a:t>Se laver les mains puis nettoyage à l’eau avec ou sans savon </a:t>
            </a:r>
          </a:p>
          <a:p>
            <a:pPr algn="l"/>
            <a:r>
              <a:rPr lang="fr-FR" sz="2400" b="0" dirty="0">
                <a:solidFill>
                  <a:srgbClr val="114175"/>
                </a:solidFill>
              </a:rPr>
              <a:t>	            </a:t>
            </a:r>
            <a:r>
              <a:rPr lang="fr-FR" sz="2400" dirty="0">
                <a:solidFill>
                  <a:srgbClr val="114175"/>
                </a:solidFill>
              </a:rPr>
              <a:t>-</a:t>
            </a:r>
            <a:r>
              <a:rPr lang="fr-FR" sz="2400" b="0" dirty="0">
                <a:solidFill>
                  <a:srgbClr val="114175"/>
                </a:solidFill>
              </a:rPr>
              <a:t> Désinfecter à l’aide d’un antiseptique éventuellement (Absence de point d’eau)</a:t>
            </a:r>
          </a:p>
          <a:p>
            <a:pPr algn="l"/>
            <a:r>
              <a:rPr lang="fr-FR" sz="2400" dirty="0">
                <a:solidFill>
                  <a:srgbClr val="114175"/>
                </a:solidFill>
              </a:rPr>
              <a:t>	            - </a:t>
            </a:r>
            <a:r>
              <a:rPr lang="fr-FR" sz="2400" b="0" dirty="0">
                <a:solidFill>
                  <a:srgbClr val="114175"/>
                </a:solidFill>
              </a:rPr>
              <a:t>Protéger à l’aide d’un pansement et avis médical pour vaccination et si zone 		chaude ou rouge dans les jours qui suivent.</a:t>
            </a:r>
            <a:endParaRPr lang="fr-FR" sz="2400" dirty="0">
              <a:solidFill>
                <a:srgbClr val="114175"/>
              </a:solidFill>
            </a:endParaRPr>
          </a:p>
        </p:txBody>
      </p:sp>
      <p:sp>
        <p:nvSpPr>
          <p:cNvPr id="9" name="Sous-titre 4">
            <a:extLst>
              <a:ext uri="{FF2B5EF4-FFF2-40B4-BE49-F238E27FC236}">
                <a16:creationId xmlns:a16="http://schemas.microsoft.com/office/drawing/2014/main" id="{2CEAF2DE-7D59-A0A4-4D7D-19236E086F7F}"/>
              </a:ext>
            </a:extLst>
          </p:cNvPr>
          <p:cNvSpPr>
            <a:spLocks noGrp="1"/>
          </p:cNvSpPr>
          <p:nvPr>
            <p:ph type="subTitle" idx="1"/>
          </p:nvPr>
        </p:nvSpPr>
        <p:spPr>
          <a:xfrm>
            <a:off x="0" y="366178"/>
            <a:ext cx="1464722" cy="805675"/>
          </a:xfrm>
        </p:spPr>
        <p:txBody>
          <a:bodyPr/>
          <a:lstStyle/>
          <a:p>
            <a:r>
              <a:rPr lang="fr-FR" dirty="0"/>
              <a:t>S05</a:t>
            </a:r>
          </a:p>
          <a:p>
            <a:r>
              <a:rPr lang="fr-FR" dirty="0"/>
              <a:t>Synthèse</a:t>
            </a:r>
          </a:p>
        </p:txBody>
      </p:sp>
    </p:spTree>
    <p:extLst>
      <p:ext uri="{BB962C8B-B14F-4D97-AF65-F5344CB8AC3E}">
        <p14:creationId xmlns:p14="http://schemas.microsoft.com/office/powerpoint/2010/main" val="38263603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5C835DD-131E-443A-15A2-3234B511545B}"/>
              </a:ext>
            </a:extLst>
          </p:cNvPr>
          <p:cNvSpPr>
            <a:spLocks noGrp="1"/>
          </p:cNvSpPr>
          <p:nvPr>
            <p:ph type="ctrTitle"/>
          </p:nvPr>
        </p:nvSpPr>
        <p:spPr>
          <a:xfrm>
            <a:off x="3842922" y="3213716"/>
            <a:ext cx="8349078" cy="2032987"/>
          </a:xfrm>
        </p:spPr>
        <p:txBody>
          <a:bodyPr>
            <a:normAutofit fontScale="90000"/>
          </a:bodyPr>
          <a:lstStyle/>
          <a:p>
            <a:r>
              <a:rPr lang="fr-FR" b="1" dirty="0"/>
              <a:t>LA PERTE DE CONNAISSANCE</a:t>
            </a:r>
            <a:br>
              <a:rPr lang="fr-FR" b="1" dirty="0"/>
            </a:br>
            <a:r>
              <a:rPr lang="fr-FR" sz="4400" b="1" dirty="0"/>
              <a:t>Séquence 06</a:t>
            </a:r>
          </a:p>
        </p:txBody>
      </p:sp>
      <p:sp>
        <p:nvSpPr>
          <p:cNvPr id="3" name="Espace réservé du numéro de diapositive 2">
            <a:extLst>
              <a:ext uri="{FF2B5EF4-FFF2-40B4-BE49-F238E27FC236}">
                <a16:creationId xmlns:a16="http://schemas.microsoft.com/office/drawing/2014/main" id="{853A84B9-C92F-C33A-1465-75979A7433D7}"/>
              </a:ext>
            </a:extLst>
          </p:cNvPr>
          <p:cNvSpPr>
            <a:spLocks noGrp="1"/>
          </p:cNvSpPr>
          <p:nvPr>
            <p:ph type="sldNum" sz="quarter" idx="4"/>
          </p:nvPr>
        </p:nvSpPr>
        <p:spPr/>
        <p:txBody>
          <a:bodyPr/>
          <a:lstStyle/>
          <a:p>
            <a:fld id="{E08ED9A5-DC0D-4841-8E77-55016E9FD6AD}" type="slidenum">
              <a:rPr lang="fr-FR" smtClean="0"/>
              <a:pPr/>
              <a:t>36</a:t>
            </a:fld>
            <a:endParaRPr lang="fr-FR" dirty="0"/>
          </a:p>
        </p:txBody>
      </p:sp>
    </p:spTree>
    <p:extLst>
      <p:ext uri="{BB962C8B-B14F-4D97-AF65-F5344CB8AC3E}">
        <p14:creationId xmlns:p14="http://schemas.microsoft.com/office/powerpoint/2010/main" val="5312383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ous-titre 1">
            <a:extLst>
              <a:ext uri="{FF2B5EF4-FFF2-40B4-BE49-F238E27FC236}">
                <a16:creationId xmlns:a16="http://schemas.microsoft.com/office/drawing/2014/main" id="{B503B2B2-958F-F5E3-732D-4A4656441D7C}"/>
              </a:ext>
            </a:extLst>
          </p:cNvPr>
          <p:cNvSpPr>
            <a:spLocks noGrp="1"/>
          </p:cNvSpPr>
          <p:nvPr>
            <p:ph type="subTitle" idx="1"/>
          </p:nvPr>
        </p:nvSpPr>
        <p:spPr>
          <a:xfrm>
            <a:off x="312554" y="2121762"/>
            <a:ext cx="4773795" cy="1440588"/>
          </a:xfrm>
        </p:spPr>
        <p:txBody>
          <a:bodyPr>
            <a:normAutofit/>
          </a:bodyPr>
          <a:lstStyle/>
          <a:p>
            <a:r>
              <a:rPr lang="fr-FR" sz="3600" dirty="0">
                <a:solidFill>
                  <a:srgbClr val="00529B"/>
                </a:solidFill>
              </a:rPr>
              <a:t>La perte de connaissance</a:t>
            </a:r>
          </a:p>
        </p:txBody>
      </p:sp>
      <p:sp>
        <p:nvSpPr>
          <p:cNvPr id="3" name="Espace réservé du texte 2">
            <a:extLst>
              <a:ext uri="{FF2B5EF4-FFF2-40B4-BE49-F238E27FC236}">
                <a16:creationId xmlns:a16="http://schemas.microsoft.com/office/drawing/2014/main" id="{F2E52BA9-F3D3-9E94-7072-EA4101513115}"/>
              </a:ext>
            </a:extLst>
          </p:cNvPr>
          <p:cNvSpPr>
            <a:spLocks noGrp="1"/>
          </p:cNvSpPr>
          <p:nvPr>
            <p:ph type="body" sz="quarter" idx="10"/>
          </p:nvPr>
        </p:nvSpPr>
        <p:spPr>
          <a:xfrm>
            <a:off x="5897746" y="1491449"/>
            <a:ext cx="5981699" cy="3110769"/>
          </a:xfrm>
        </p:spPr>
        <p:txBody>
          <a:bodyPr>
            <a:normAutofit/>
          </a:bodyPr>
          <a:lstStyle/>
          <a:p>
            <a:pPr algn="ctr"/>
            <a:r>
              <a:rPr lang="fr-FR" sz="3500" b="1" u="sng" dirty="0">
                <a:solidFill>
                  <a:srgbClr val="C10435"/>
                </a:solidFill>
                <a:latin typeface="+mj-lt"/>
              </a:rPr>
              <a:t>OBJECTIF</a:t>
            </a:r>
            <a:r>
              <a:rPr lang="fr-FR" sz="3500" b="1" dirty="0">
                <a:solidFill>
                  <a:srgbClr val="C10435"/>
                </a:solidFill>
                <a:latin typeface="+mj-lt"/>
              </a:rPr>
              <a:t> :</a:t>
            </a:r>
          </a:p>
          <a:p>
            <a:pPr algn="ctr"/>
            <a:endParaRPr lang="fr-FR" sz="2800" dirty="0">
              <a:solidFill>
                <a:srgbClr val="C10435"/>
              </a:solidFill>
              <a:latin typeface="+mj-lt"/>
            </a:endParaRPr>
          </a:p>
          <a:p>
            <a:pPr algn="ctr"/>
            <a:r>
              <a:rPr lang="fr-FR" sz="2800" dirty="0">
                <a:solidFill>
                  <a:srgbClr val="C10435"/>
                </a:solidFill>
                <a:latin typeface="+mj-lt"/>
              </a:rPr>
              <a:t>Etre capable d’identifier une perte de connaissance et d’adopter la bonne conduite à tenir</a:t>
            </a:r>
          </a:p>
        </p:txBody>
      </p:sp>
      <p:sp>
        <p:nvSpPr>
          <p:cNvPr id="4" name="Espace réservé du texte 3">
            <a:extLst>
              <a:ext uri="{FF2B5EF4-FFF2-40B4-BE49-F238E27FC236}">
                <a16:creationId xmlns:a16="http://schemas.microsoft.com/office/drawing/2014/main" id="{0C828031-3C42-70D9-FD32-56E0032215FD}"/>
              </a:ext>
            </a:extLst>
          </p:cNvPr>
          <p:cNvSpPr>
            <a:spLocks noGrp="1"/>
          </p:cNvSpPr>
          <p:nvPr>
            <p:ph type="body" sz="quarter" idx="11"/>
          </p:nvPr>
        </p:nvSpPr>
        <p:spPr>
          <a:xfrm>
            <a:off x="2733743" y="6115481"/>
            <a:ext cx="1802746" cy="381442"/>
          </a:xfrm>
        </p:spPr>
        <p:txBody>
          <a:bodyPr>
            <a:normAutofit/>
          </a:bodyPr>
          <a:lstStyle/>
          <a:p>
            <a:r>
              <a:rPr lang="fr-FR" dirty="0"/>
              <a:t>25 min</a:t>
            </a:r>
          </a:p>
        </p:txBody>
      </p:sp>
      <p:sp>
        <p:nvSpPr>
          <p:cNvPr id="5" name="Espace réservé du numéro de diapositive 4">
            <a:extLst>
              <a:ext uri="{FF2B5EF4-FFF2-40B4-BE49-F238E27FC236}">
                <a16:creationId xmlns:a16="http://schemas.microsoft.com/office/drawing/2014/main" id="{CBA93FB0-9FB8-C81E-601E-C02EC33E2CA4}"/>
              </a:ext>
            </a:extLst>
          </p:cNvPr>
          <p:cNvSpPr>
            <a:spLocks noGrp="1"/>
          </p:cNvSpPr>
          <p:nvPr>
            <p:ph type="sldNum" sz="quarter" idx="4"/>
          </p:nvPr>
        </p:nvSpPr>
        <p:spPr/>
        <p:txBody>
          <a:bodyPr/>
          <a:lstStyle/>
          <a:p>
            <a:fld id="{E08ED9A5-DC0D-4841-8E77-55016E9FD6AD}" type="slidenum">
              <a:rPr lang="fr-FR" smtClean="0"/>
              <a:pPr/>
              <a:t>37</a:t>
            </a:fld>
            <a:endParaRPr lang="fr-FR" dirty="0"/>
          </a:p>
        </p:txBody>
      </p:sp>
    </p:spTree>
    <p:extLst>
      <p:ext uri="{BB962C8B-B14F-4D97-AF65-F5344CB8AC3E}">
        <p14:creationId xmlns:p14="http://schemas.microsoft.com/office/powerpoint/2010/main" val="352032600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D766315B-B9DF-CEAB-6566-9299BFE0BC8D}"/>
              </a:ext>
            </a:extLst>
          </p:cNvPr>
          <p:cNvSpPr>
            <a:spLocks noGrp="1"/>
          </p:cNvSpPr>
          <p:nvPr>
            <p:ph type="sldNum" sz="quarter" idx="4"/>
          </p:nvPr>
        </p:nvSpPr>
        <p:spPr/>
        <p:txBody>
          <a:bodyPr/>
          <a:lstStyle/>
          <a:p>
            <a:fld id="{E08ED9A5-DC0D-4841-8E77-55016E9FD6AD}" type="slidenum">
              <a:rPr lang="fr-FR" smtClean="0"/>
              <a:pPr/>
              <a:t>38</a:t>
            </a:fld>
            <a:endParaRPr lang="fr-FR" dirty="0"/>
          </a:p>
        </p:txBody>
      </p:sp>
      <p:sp>
        <p:nvSpPr>
          <p:cNvPr id="8" name="Espace réservé du contenu 6">
            <a:extLst>
              <a:ext uri="{FF2B5EF4-FFF2-40B4-BE49-F238E27FC236}">
                <a16:creationId xmlns:a16="http://schemas.microsoft.com/office/drawing/2014/main" id="{3CEC7808-95B2-76AE-E204-37A3C6D1632C}"/>
              </a:ext>
            </a:extLst>
          </p:cNvPr>
          <p:cNvSpPr txBox="1">
            <a:spLocks/>
          </p:cNvSpPr>
          <p:nvPr/>
        </p:nvSpPr>
        <p:spPr>
          <a:xfrm>
            <a:off x="3441575" y="83380"/>
            <a:ext cx="6314983" cy="56559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fr-FR" b="1" u="sng" dirty="0"/>
              <a:t>Question ouverte</a:t>
            </a:r>
          </a:p>
        </p:txBody>
      </p:sp>
      <p:sp>
        <p:nvSpPr>
          <p:cNvPr id="2" name="Sous-titre 4">
            <a:extLst>
              <a:ext uri="{FF2B5EF4-FFF2-40B4-BE49-F238E27FC236}">
                <a16:creationId xmlns:a16="http://schemas.microsoft.com/office/drawing/2014/main" id="{FF23C661-1709-C12F-2191-9D66804404F9}"/>
              </a:ext>
            </a:extLst>
          </p:cNvPr>
          <p:cNvSpPr txBox="1">
            <a:spLocks/>
          </p:cNvSpPr>
          <p:nvPr/>
        </p:nvSpPr>
        <p:spPr>
          <a:xfrm>
            <a:off x="2076635" y="2459606"/>
            <a:ext cx="10115365" cy="96939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1800" b="1" kern="1200">
                <a:solidFill>
                  <a:srgbClr val="00529B"/>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fr-FR" sz="3200" dirty="0">
                <a:solidFill>
                  <a:srgbClr val="114175"/>
                </a:solidFill>
              </a:rPr>
              <a:t>Pour vous, c’est quoi une perte de connaissance ?</a:t>
            </a:r>
          </a:p>
        </p:txBody>
      </p:sp>
      <p:pic>
        <p:nvPicPr>
          <p:cNvPr id="6" name="Image 5">
            <a:extLst>
              <a:ext uri="{FF2B5EF4-FFF2-40B4-BE49-F238E27FC236}">
                <a16:creationId xmlns:a16="http://schemas.microsoft.com/office/drawing/2014/main" id="{F1DD2E84-DD84-FD5E-B9BF-F6115E02F2A4}"/>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0" y="1853401"/>
            <a:ext cx="2064248" cy="2062126"/>
          </a:xfrm>
          <a:prstGeom prst="rect">
            <a:avLst/>
          </a:prstGeom>
        </p:spPr>
      </p:pic>
      <p:grpSp>
        <p:nvGrpSpPr>
          <p:cNvPr id="4" name="Groupe 3">
            <a:extLst>
              <a:ext uri="{FF2B5EF4-FFF2-40B4-BE49-F238E27FC236}">
                <a16:creationId xmlns:a16="http://schemas.microsoft.com/office/drawing/2014/main" id="{64FE3044-6363-26F9-14B5-F38C6B683045}"/>
              </a:ext>
            </a:extLst>
          </p:cNvPr>
          <p:cNvGrpSpPr/>
          <p:nvPr/>
        </p:nvGrpSpPr>
        <p:grpSpPr>
          <a:xfrm>
            <a:off x="2551316" y="2219"/>
            <a:ext cx="766273" cy="552082"/>
            <a:chOff x="4737720" y="814350"/>
            <a:chExt cx="1922015" cy="1340926"/>
          </a:xfrm>
        </p:grpSpPr>
        <p:sp>
          <p:nvSpPr>
            <p:cNvPr id="7" name="Ellipse 6">
              <a:extLst>
                <a:ext uri="{FF2B5EF4-FFF2-40B4-BE49-F238E27FC236}">
                  <a16:creationId xmlns:a16="http://schemas.microsoft.com/office/drawing/2014/main" id="{7714D864-F290-EEAF-315B-3F9C8E9B9530}"/>
                </a:ext>
              </a:extLst>
            </p:cNvPr>
            <p:cNvSpPr/>
            <p:nvPr/>
          </p:nvSpPr>
          <p:spPr>
            <a:xfrm>
              <a:off x="4968863" y="814350"/>
              <a:ext cx="1467443" cy="1340926"/>
            </a:xfrm>
            <a:prstGeom prst="ellipse">
              <a:avLst/>
            </a:prstGeom>
            <a:solidFill>
              <a:schemeClr val="bg1"/>
            </a:solidFill>
            <a:ln w="38100">
              <a:solidFill>
                <a:srgbClr val="C104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 name="ZoneTexte 8">
              <a:extLst>
                <a:ext uri="{FF2B5EF4-FFF2-40B4-BE49-F238E27FC236}">
                  <a16:creationId xmlns:a16="http://schemas.microsoft.com/office/drawing/2014/main" id="{4E5103FD-CCC6-1794-C4CF-BF8D830D3796}"/>
                </a:ext>
              </a:extLst>
            </p:cNvPr>
            <p:cNvSpPr txBox="1"/>
            <p:nvPr/>
          </p:nvSpPr>
          <p:spPr>
            <a:xfrm>
              <a:off x="4737720" y="1025619"/>
              <a:ext cx="1922015" cy="897053"/>
            </a:xfrm>
            <a:prstGeom prst="rect">
              <a:avLst/>
            </a:prstGeom>
            <a:noFill/>
            <a:ln w="57150">
              <a:noFill/>
            </a:ln>
          </p:spPr>
          <p:txBody>
            <a:bodyPr wrap="square" rtlCol="0" anchor="ctr">
              <a:spAutoFit/>
            </a:bodyPr>
            <a:lstStyle/>
            <a:p>
              <a:pPr algn="ctr"/>
              <a:r>
                <a:rPr lang="fr-FR" b="1" dirty="0"/>
                <a:t>1</a:t>
              </a:r>
            </a:p>
          </p:txBody>
        </p:sp>
      </p:grpSp>
      <p:sp>
        <p:nvSpPr>
          <p:cNvPr id="12" name="Sous-titre 4">
            <a:extLst>
              <a:ext uri="{FF2B5EF4-FFF2-40B4-BE49-F238E27FC236}">
                <a16:creationId xmlns:a16="http://schemas.microsoft.com/office/drawing/2014/main" id="{600E1B7E-07E4-3A49-3EE9-8FA7B752BD4F}"/>
              </a:ext>
            </a:extLst>
          </p:cNvPr>
          <p:cNvSpPr>
            <a:spLocks noGrp="1"/>
          </p:cNvSpPr>
          <p:nvPr>
            <p:ph type="subTitle" idx="1"/>
          </p:nvPr>
        </p:nvSpPr>
        <p:spPr>
          <a:xfrm>
            <a:off x="0" y="366178"/>
            <a:ext cx="1464722" cy="805675"/>
          </a:xfrm>
        </p:spPr>
        <p:txBody>
          <a:bodyPr/>
          <a:lstStyle/>
          <a:p>
            <a:r>
              <a:rPr lang="fr-FR" dirty="0"/>
              <a:t>S06</a:t>
            </a:r>
          </a:p>
          <a:p>
            <a:r>
              <a:rPr lang="fr-FR" dirty="0"/>
              <a:t>Question</a:t>
            </a:r>
          </a:p>
        </p:txBody>
      </p:sp>
    </p:spTree>
    <p:extLst>
      <p:ext uri="{BB962C8B-B14F-4D97-AF65-F5344CB8AC3E}">
        <p14:creationId xmlns:p14="http://schemas.microsoft.com/office/powerpoint/2010/main" val="36814520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D766315B-B9DF-CEAB-6566-9299BFE0BC8D}"/>
              </a:ext>
            </a:extLst>
          </p:cNvPr>
          <p:cNvSpPr>
            <a:spLocks noGrp="1"/>
          </p:cNvSpPr>
          <p:nvPr>
            <p:ph type="sldNum" sz="quarter" idx="4"/>
          </p:nvPr>
        </p:nvSpPr>
        <p:spPr/>
        <p:txBody>
          <a:bodyPr/>
          <a:lstStyle/>
          <a:p>
            <a:fld id="{E08ED9A5-DC0D-4841-8E77-55016E9FD6AD}" type="slidenum">
              <a:rPr lang="fr-FR" smtClean="0"/>
              <a:pPr/>
              <a:t>39</a:t>
            </a:fld>
            <a:endParaRPr lang="fr-FR" dirty="0"/>
          </a:p>
        </p:txBody>
      </p:sp>
      <p:sp>
        <p:nvSpPr>
          <p:cNvPr id="6" name="Sous-titre 4">
            <a:extLst>
              <a:ext uri="{FF2B5EF4-FFF2-40B4-BE49-F238E27FC236}">
                <a16:creationId xmlns:a16="http://schemas.microsoft.com/office/drawing/2014/main" id="{DE1BAFC8-BCD7-D1DB-B030-989B208FEA36}"/>
              </a:ext>
            </a:extLst>
          </p:cNvPr>
          <p:cNvSpPr txBox="1">
            <a:spLocks/>
          </p:cNvSpPr>
          <p:nvPr/>
        </p:nvSpPr>
        <p:spPr>
          <a:xfrm>
            <a:off x="1718569" y="1418807"/>
            <a:ext cx="10473431" cy="246073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1800" b="1" kern="1200">
                <a:solidFill>
                  <a:srgbClr val="00529B"/>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fr-FR" sz="2000" u="sng" dirty="0">
                <a:solidFill>
                  <a:srgbClr val="114175"/>
                </a:solidFill>
              </a:rPr>
              <a:t>Définition</a:t>
            </a:r>
            <a:r>
              <a:rPr lang="fr-FR" sz="2000" dirty="0">
                <a:solidFill>
                  <a:srgbClr val="114175"/>
                </a:solidFill>
              </a:rPr>
              <a:t> :</a:t>
            </a:r>
          </a:p>
          <a:p>
            <a:pPr algn="l"/>
            <a:endParaRPr lang="fr-FR" sz="2000" u="sng" dirty="0">
              <a:solidFill>
                <a:srgbClr val="114175"/>
              </a:solidFill>
            </a:endParaRPr>
          </a:p>
          <a:p>
            <a:pPr algn="l">
              <a:spcBef>
                <a:spcPts val="0"/>
              </a:spcBef>
            </a:pPr>
            <a:r>
              <a:rPr lang="fr-FR" sz="2000" b="0" dirty="0">
                <a:solidFill>
                  <a:srgbClr val="114175"/>
                </a:solidFill>
              </a:rPr>
              <a:t>Une personne a perdu connaissance lorsqu'elle ne répond et ne réagit à aucune sollicitation verbale ou physique et respire. </a:t>
            </a:r>
          </a:p>
          <a:p>
            <a:pPr algn="l">
              <a:spcBef>
                <a:spcPts val="0"/>
              </a:spcBef>
            </a:pPr>
            <a:endParaRPr lang="fr-FR" sz="2000" b="0" dirty="0">
              <a:solidFill>
                <a:srgbClr val="114175"/>
              </a:solidFill>
            </a:endParaRPr>
          </a:p>
          <a:p>
            <a:pPr algn="l">
              <a:spcBef>
                <a:spcPts val="0"/>
              </a:spcBef>
            </a:pPr>
            <a:endParaRPr lang="fr-FR" sz="2000" b="0" dirty="0">
              <a:solidFill>
                <a:srgbClr val="114175"/>
              </a:solidFill>
            </a:endParaRPr>
          </a:p>
          <a:p>
            <a:pPr algn="l">
              <a:spcBef>
                <a:spcPts val="0"/>
              </a:spcBef>
            </a:pPr>
            <a:r>
              <a:rPr lang="fr-FR" sz="2000" u="sng" dirty="0">
                <a:solidFill>
                  <a:srgbClr val="114175"/>
                </a:solidFill>
              </a:rPr>
              <a:t>Causes</a:t>
            </a:r>
            <a:r>
              <a:rPr lang="fr-FR" sz="2000" dirty="0">
                <a:solidFill>
                  <a:srgbClr val="114175"/>
                </a:solidFill>
              </a:rPr>
              <a:t> :</a:t>
            </a:r>
          </a:p>
          <a:p>
            <a:pPr algn="l">
              <a:spcBef>
                <a:spcPts val="0"/>
              </a:spcBef>
            </a:pPr>
            <a:r>
              <a:rPr lang="fr-FR" sz="2000" b="0" dirty="0">
                <a:solidFill>
                  <a:srgbClr val="114175"/>
                </a:solidFill>
              </a:rPr>
              <a:t>Traumatique, médicale ou toxique. </a:t>
            </a:r>
          </a:p>
          <a:p>
            <a:pPr algn="l">
              <a:spcBef>
                <a:spcPts val="0"/>
              </a:spcBef>
            </a:pPr>
            <a:endParaRPr lang="fr-FR" sz="2000" b="0" dirty="0">
              <a:solidFill>
                <a:srgbClr val="114175"/>
              </a:solidFill>
            </a:endParaRPr>
          </a:p>
        </p:txBody>
      </p:sp>
      <p:sp>
        <p:nvSpPr>
          <p:cNvPr id="7" name="Sous-titre 4">
            <a:extLst>
              <a:ext uri="{FF2B5EF4-FFF2-40B4-BE49-F238E27FC236}">
                <a16:creationId xmlns:a16="http://schemas.microsoft.com/office/drawing/2014/main" id="{E014872B-81BB-0598-A847-0B1F6B7B5CBE}"/>
              </a:ext>
            </a:extLst>
          </p:cNvPr>
          <p:cNvSpPr txBox="1">
            <a:spLocks/>
          </p:cNvSpPr>
          <p:nvPr/>
        </p:nvSpPr>
        <p:spPr>
          <a:xfrm>
            <a:off x="1718569" y="4391703"/>
            <a:ext cx="10569560" cy="112132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1800" b="1" kern="1200">
                <a:solidFill>
                  <a:srgbClr val="00529B"/>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fr-FR" sz="2000" u="sng" dirty="0">
                <a:solidFill>
                  <a:srgbClr val="114175"/>
                </a:solidFill>
              </a:rPr>
              <a:t>Risque</a:t>
            </a:r>
            <a:r>
              <a:rPr lang="fr-FR" sz="2000" dirty="0">
                <a:solidFill>
                  <a:srgbClr val="114175"/>
                </a:solidFill>
              </a:rPr>
              <a:t> :</a:t>
            </a:r>
          </a:p>
          <a:p>
            <a:pPr algn="l"/>
            <a:r>
              <a:rPr lang="fr-FR" sz="2000" b="0" dirty="0">
                <a:solidFill>
                  <a:srgbClr val="114175"/>
                </a:solidFill>
              </a:rPr>
              <a:t>Une perte de connaissance peut évoluer vers l'arrêt respiratoire et l'arrêt cardiaque.</a:t>
            </a:r>
          </a:p>
        </p:txBody>
      </p:sp>
      <p:sp>
        <p:nvSpPr>
          <p:cNvPr id="4" name="Ellipse 3">
            <a:extLst>
              <a:ext uri="{FF2B5EF4-FFF2-40B4-BE49-F238E27FC236}">
                <a16:creationId xmlns:a16="http://schemas.microsoft.com/office/drawing/2014/main" id="{754E42B8-920E-93F2-31C3-234AAB356541}"/>
              </a:ext>
            </a:extLst>
          </p:cNvPr>
          <p:cNvSpPr/>
          <p:nvPr/>
        </p:nvSpPr>
        <p:spPr>
          <a:xfrm>
            <a:off x="2643469" y="2219"/>
            <a:ext cx="585043" cy="552082"/>
          </a:xfrm>
          <a:prstGeom prst="ellipse">
            <a:avLst/>
          </a:prstGeom>
          <a:solidFill>
            <a:schemeClr val="bg1"/>
          </a:solidFill>
          <a:ln w="38100">
            <a:solidFill>
              <a:srgbClr val="C104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2" name="Sous-titre 4">
            <a:extLst>
              <a:ext uri="{FF2B5EF4-FFF2-40B4-BE49-F238E27FC236}">
                <a16:creationId xmlns:a16="http://schemas.microsoft.com/office/drawing/2014/main" id="{717D3846-10FD-D516-577D-61ED71F25677}"/>
              </a:ext>
            </a:extLst>
          </p:cNvPr>
          <p:cNvSpPr>
            <a:spLocks noGrp="1"/>
          </p:cNvSpPr>
          <p:nvPr>
            <p:ph type="subTitle" idx="1"/>
          </p:nvPr>
        </p:nvSpPr>
        <p:spPr>
          <a:xfrm>
            <a:off x="0" y="366178"/>
            <a:ext cx="1464722" cy="805675"/>
          </a:xfrm>
        </p:spPr>
        <p:txBody>
          <a:bodyPr/>
          <a:lstStyle/>
          <a:p>
            <a:r>
              <a:rPr lang="fr-FR" dirty="0"/>
              <a:t>S06</a:t>
            </a:r>
          </a:p>
          <a:p>
            <a:r>
              <a:rPr lang="fr-FR" dirty="0"/>
              <a:t>Réponse</a:t>
            </a:r>
          </a:p>
        </p:txBody>
      </p:sp>
    </p:spTree>
    <p:extLst>
      <p:ext uri="{BB962C8B-B14F-4D97-AF65-F5344CB8AC3E}">
        <p14:creationId xmlns:p14="http://schemas.microsoft.com/office/powerpoint/2010/main" val="19247908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texte 5">
            <a:extLst>
              <a:ext uri="{FF2B5EF4-FFF2-40B4-BE49-F238E27FC236}">
                <a16:creationId xmlns:a16="http://schemas.microsoft.com/office/drawing/2014/main" id="{F78EC9EC-3691-81DD-1F51-4E112CF03242}"/>
              </a:ext>
            </a:extLst>
          </p:cNvPr>
          <p:cNvSpPr>
            <a:spLocks noGrp="1"/>
          </p:cNvSpPr>
          <p:nvPr>
            <p:ph type="body" sz="quarter" idx="10"/>
          </p:nvPr>
        </p:nvSpPr>
        <p:spPr>
          <a:xfrm>
            <a:off x="332498" y="1235025"/>
            <a:ext cx="3564800" cy="1189609"/>
          </a:xfrm>
        </p:spPr>
        <p:txBody>
          <a:bodyPr>
            <a:normAutofit fontScale="92500" lnSpcReduction="10000"/>
          </a:bodyPr>
          <a:lstStyle/>
          <a:p>
            <a:r>
              <a:rPr lang="fr-FR" sz="4800" dirty="0"/>
              <a:t>PLAN GENERAL </a:t>
            </a:r>
          </a:p>
        </p:txBody>
      </p:sp>
      <p:sp>
        <p:nvSpPr>
          <p:cNvPr id="5" name="Espace réservé du numéro de diapositive 4">
            <a:extLst>
              <a:ext uri="{FF2B5EF4-FFF2-40B4-BE49-F238E27FC236}">
                <a16:creationId xmlns:a16="http://schemas.microsoft.com/office/drawing/2014/main" id="{FE394C53-E848-4780-B0D8-B2B3889F3192}"/>
              </a:ext>
            </a:extLst>
          </p:cNvPr>
          <p:cNvSpPr>
            <a:spLocks noGrp="1"/>
          </p:cNvSpPr>
          <p:nvPr>
            <p:ph type="sldNum" sz="quarter" idx="4"/>
          </p:nvPr>
        </p:nvSpPr>
        <p:spPr/>
        <p:txBody>
          <a:bodyPr/>
          <a:lstStyle/>
          <a:p>
            <a:fld id="{E08ED9A5-DC0D-4841-8E77-55016E9FD6AD}" type="slidenum">
              <a:rPr lang="fr-FR" smtClean="0"/>
              <a:pPr/>
              <a:t>4</a:t>
            </a:fld>
            <a:endParaRPr lang="fr-FR" dirty="0"/>
          </a:p>
        </p:txBody>
      </p:sp>
      <p:grpSp>
        <p:nvGrpSpPr>
          <p:cNvPr id="16" name="Groupe 15">
            <a:extLst>
              <a:ext uri="{FF2B5EF4-FFF2-40B4-BE49-F238E27FC236}">
                <a16:creationId xmlns:a16="http://schemas.microsoft.com/office/drawing/2014/main" id="{446C490B-5C87-43B9-3880-4D306565F4F9}"/>
              </a:ext>
            </a:extLst>
          </p:cNvPr>
          <p:cNvGrpSpPr/>
          <p:nvPr/>
        </p:nvGrpSpPr>
        <p:grpSpPr>
          <a:xfrm>
            <a:off x="5550713" y="1555231"/>
            <a:ext cx="766273" cy="552082"/>
            <a:chOff x="4737720" y="814350"/>
            <a:chExt cx="1922015" cy="1340926"/>
          </a:xfrm>
        </p:grpSpPr>
        <p:sp>
          <p:nvSpPr>
            <p:cNvPr id="17" name="Ellipse 16">
              <a:extLst>
                <a:ext uri="{FF2B5EF4-FFF2-40B4-BE49-F238E27FC236}">
                  <a16:creationId xmlns:a16="http://schemas.microsoft.com/office/drawing/2014/main" id="{53267373-323A-EFAA-5C37-175E4AF959BE}"/>
                </a:ext>
              </a:extLst>
            </p:cNvPr>
            <p:cNvSpPr/>
            <p:nvPr/>
          </p:nvSpPr>
          <p:spPr>
            <a:xfrm>
              <a:off x="4968863" y="814350"/>
              <a:ext cx="1467443" cy="1340926"/>
            </a:xfrm>
            <a:prstGeom prst="ellipse">
              <a:avLst/>
            </a:prstGeom>
            <a:solidFill>
              <a:schemeClr val="bg1"/>
            </a:solidFill>
            <a:ln w="38100">
              <a:solidFill>
                <a:srgbClr val="C104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8" name="ZoneTexte 17">
              <a:extLst>
                <a:ext uri="{FF2B5EF4-FFF2-40B4-BE49-F238E27FC236}">
                  <a16:creationId xmlns:a16="http://schemas.microsoft.com/office/drawing/2014/main" id="{8D43DC3C-DDAE-72CA-D47B-466F583D595E}"/>
                </a:ext>
              </a:extLst>
            </p:cNvPr>
            <p:cNvSpPr txBox="1"/>
            <p:nvPr/>
          </p:nvSpPr>
          <p:spPr>
            <a:xfrm>
              <a:off x="4737720" y="1025619"/>
              <a:ext cx="1922015" cy="897053"/>
            </a:xfrm>
            <a:prstGeom prst="rect">
              <a:avLst/>
            </a:prstGeom>
            <a:noFill/>
            <a:ln w="57150">
              <a:noFill/>
            </a:ln>
          </p:spPr>
          <p:txBody>
            <a:bodyPr wrap="square" rtlCol="0" anchor="ctr">
              <a:spAutoFit/>
            </a:bodyPr>
            <a:lstStyle/>
            <a:p>
              <a:pPr algn="ctr"/>
              <a:r>
                <a:rPr lang="fr-FR" b="1" dirty="0"/>
                <a:t>S 01</a:t>
              </a:r>
            </a:p>
          </p:txBody>
        </p:sp>
      </p:grpSp>
      <p:grpSp>
        <p:nvGrpSpPr>
          <p:cNvPr id="19" name="Groupe 18">
            <a:extLst>
              <a:ext uri="{FF2B5EF4-FFF2-40B4-BE49-F238E27FC236}">
                <a16:creationId xmlns:a16="http://schemas.microsoft.com/office/drawing/2014/main" id="{E797203F-1DCB-63FF-214C-A351E9B83FB2}"/>
              </a:ext>
            </a:extLst>
          </p:cNvPr>
          <p:cNvGrpSpPr/>
          <p:nvPr/>
        </p:nvGrpSpPr>
        <p:grpSpPr>
          <a:xfrm>
            <a:off x="5079042" y="2072014"/>
            <a:ext cx="766273" cy="552082"/>
            <a:chOff x="4737720" y="814350"/>
            <a:chExt cx="1922015" cy="1340926"/>
          </a:xfrm>
        </p:grpSpPr>
        <p:sp>
          <p:nvSpPr>
            <p:cNvPr id="20" name="Ellipse 19">
              <a:extLst>
                <a:ext uri="{FF2B5EF4-FFF2-40B4-BE49-F238E27FC236}">
                  <a16:creationId xmlns:a16="http://schemas.microsoft.com/office/drawing/2014/main" id="{372838B7-986C-DF4B-4C3F-FD4801B3DF6F}"/>
                </a:ext>
              </a:extLst>
            </p:cNvPr>
            <p:cNvSpPr/>
            <p:nvPr/>
          </p:nvSpPr>
          <p:spPr>
            <a:xfrm>
              <a:off x="4968863" y="814350"/>
              <a:ext cx="1467443" cy="1340926"/>
            </a:xfrm>
            <a:prstGeom prst="ellipse">
              <a:avLst/>
            </a:prstGeom>
            <a:solidFill>
              <a:schemeClr val="bg1"/>
            </a:solidFill>
            <a:ln w="38100">
              <a:solidFill>
                <a:srgbClr val="C104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1" name="ZoneTexte 20">
              <a:extLst>
                <a:ext uri="{FF2B5EF4-FFF2-40B4-BE49-F238E27FC236}">
                  <a16:creationId xmlns:a16="http://schemas.microsoft.com/office/drawing/2014/main" id="{A5275C7B-9188-DA3E-703E-3EA9FBAF8EE0}"/>
                </a:ext>
              </a:extLst>
            </p:cNvPr>
            <p:cNvSpPr txBox="1"/>
            <p:nvPr/>
          </p:nvSpPr>
          <p:spPr>
            <a:xfrm>
              <a:off x="4737720" y="1025619"/>
              <a:ext cx="1922015" cy="897053"/>
            </a:xfrm>
            <a:prstGeom prst="rect">
              <a:avLst/>
            </a:prstGeom>
            <a:noFill/>
            <a:ln w="57150">
              <a:noFill/>
            </a:ln>
          </p:spPr>
          <p:txBody>
            <a:bodyPr wrap="square" rtlCol="0" anchor="ctr">
              <a:spAutoFit/>
            </a:bodyPr>
            <a:lstStyle/>
            <a:p>
              <a:pPr algn="ctr"/>
              <a:r>
                <a:rPr lang="fr-FR" b="1" dirty="0"/>
                <a:t>S 02</a:t>
              </a:r>
            </a:p>
          </p:txBody>
        </p:sp>
      </p:grpSp>
      <p:sp>
        <p:nvSpPr>
          <p:cNvPr id="22" name="Espace réservé du contenu 6">
            <a:extLst>
              <a:ext uri="{FF2B5EF4-FFF2-40B4-BE49-F238E27FC236}">
                <a16:creationId xmlns:a16="http://schemas.microsoft.com/office/drawing/2014/main" id="{03DEB994-7E5F-DFD3-758D-552B43475410}"/>
              </a:ext>
            </a:extLst>
          </p:cNvPr>
          <p:cNvSpPr txBox="1">
            <a:spLocks/>
          </p:cNvSpPr>
          <p:nvPr/>
        </p:nvSpPr>
        <p:spPr>
          <a:xfrm>
            <a:off x="6227909" y="1697356"/>
            <a:ext cx="4004129" cy="354340"/>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fr-FR" sz="2000" dirty="0"/>
              <a:t>Accueil et Présentation</a:t>
            </a:r>
          </a:p>
        </p:txBody>
      </p:sp>
      <p:sp>
        <p:nvSpPr>
          <p:cNvPr id="23" name="Espace réservé du contenu 6">
            <a:extLst>
              <a:ext uri="{FF2B5EF4-FFF2-40B4-BE49-F238E27FC236}">
                <a16:creationId xmlns:a16="http://schemas.microsoft.com/office/drawing/2014/main" id="{A9BBCE62-05E7-8F6B-7AD0-D19899EE9B11}"/>
              </a:ext>
            </a:extLst>
          </p:cNvPr>
          <p:cNvSpPr txBox="1">
            <a:spLocks/>
          </p:cNvSpPr>
          <p:nvPr/>
        </p:nvSpPr>
        <p:spPr>
          <a:xfrm>
            <a:off x="5756238" y="2221873"/>
            <a:ext cx="4004129" cy="354340"/>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fr-FR" sz="2000" dirty="0"/>
              <a:t>La protection</a:t>
            </a:r>
          </a:p>
        </p:txBody>
      </p:sp>
      <p:grpSp>
        <p:nvGrpSpPr>
          <p:cNvPr id="24" name="Groupe 23">
            <a:extLst>
              <a:ext uri="{FF2B5EF4-FFF2-40B4-BE49-F238E27FC236}">
                <a16:creationId xmlns:a16="http://schemas.microsoft.com/office/drawing/2014/main" id="{98AA11A6-6C1A-5D28-E181-86D5857B1DCE}"/>
              </a:ext>
            </a:extLst>
          </p:cNvPr>
          <p:cNvGrpSpPr/>
          <p:nvPr/>
        </p:nvGrpSpPr>
        <p:grpSpPr>
          <a:xfrm>
            <a:off x="4574494" y="2613809"/>
            <a:ext cx="766273" cy="552082"/>
            <a:chOff x="4737720" y="814350"/>
            <a:chExt cx="1922015" cy="1340926"/>
          </a:xfrm>
        </p:grpSpPr>
        <p:sp>
          <p:nvSpPr>
            <p:cNvPr id="25" name="Ellipse 24">
              <a:extLst>
                <a:ext uri="{FF2B5EF4-FFF2-40B4-BE49-F238E27FC236}">
                  <a16:creationId xmlns:a16="http://schemas.microsoft.com/office/drawing/2014/main" id="{DC985DD4-554B-9E0E-EEBF-66E9B4053EDC}"/>
                </a:ext>
              </a:extLst>
            </p:cNvPr>
            <p:cNvSpPr/>
            <p:nvPr/>
          </p:nvSpPr>
          <p:spPr>
            <a:xfrm>
              <a:off x="4968863" y="814350"/>
              <a:ext cx="1467443" cy="1340926"/>
            </a:xfrm>
            <a:prstGeom prst="ellipse">
              <a:avLst/>
            </a:prstGeom>
            <a:solidFill>
              <a:schemeClr val="bg1"/>
            </a:solidFill>
            <a:ln w="38100">
              <a:solidFill>
                <a:srgbClr val="C104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6" name="ZoneTexte 25">
              <a:extLst>
                <a:ext uri="{FF2B5EF4-FFF2-40B4-BE49-F238E27FC236}">
                  <a16:creationId xmlns:a16="http://schemas.microsoft.com/office/drawing/2014/main" id="{61649993-B020-76F5-BE1D-5E3A918FA88B}"/>
                </a:ext>
              </a:extLst>
            </p:cNvPr>
            <p:cNvSpPr txBox="1"/>
            <p:nvPr/>
          </p:nvSpPr>
          <p:spPr>
            <a:xfrm>
              <a:off x="4737720" y="1025619"/>
              <a:ext cx="1922015" cy="897053"/>
            </a:xfrm>
            <a:prstGeom prst="rect">
              <a:avLst/>
            </a:prstGeom>
            <a:noFill/>
            <a:ln w="57150">
              <a:noFill/>
            </a:ln>
          </p:spPr>
          <p:txBody>
            <a:bodyPr wrap="square" rtlCol="0" anchor="ctr">
              <a:spAutoFit/>
            </a:bodyPr>
            <a:lstStyle/>
            <a:p>
              <a:pPr algn="ctr"/>
              <a:r>
                <a:rPr lang="fr-FR" b="1" dirty="0"/>
                <a:t>S 03</a:t>
              </a:r>
            </a:p>
          </p:txBody>
        </p:sp>
      </p:grpSp>
      <p:sp>
        <p:nvSpPr>
          <p:cNvPr id="27" name="Espace réservé du contenu 6">
            <a:extLst>
              <a:ext uri="{FF2B5EF4-FFF2-40B4-BE49-F238E27FC236}">
                <a16:creationId xmlns:a16="http://schemas.microsoft.com/office/drawing/2014/main" id="{AECBB0EA-2BB6-73BE-CD53-5B1BF80F59C0}"/>
              </a:ext>
            </a:extLst>
          </p:cNvPr>
          <p:cNvSpPr txBox="1">
            <a:spLocks/>
          </p:cNvSpPr>
          <p:nvPr/>
        </p:nvSpPr>
        <p:spPr>
          <a:xfrm>
            <a:off x="5251690" y="2763668"/>
            <a:ext cx="4004129" cy="354340"/>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fr-FR" sz="2000" dirty="0"/>
              <a:t>L’alerte</a:t>
            </a:r>
          </a:p>
        </p:txBody>
      </p:sp>
      <p:grpSp>
        <p:nvGrpSpPr>
          <p:cNvPr id="4" name="Groupe 3">
            <a:extLst>
              <a:ext uri="{FF2B5EF4-FFF2-40B4-BE49-F238E27FC236}">
                <a16:creationId xmlns:a16="http://schemas.microsoft.com/office/drawing/2014/main" id="{9223C132-728E-040C-7941-51F557AC4084}"/>
              </a:ext>
            </a:extLst>
          </p:cNvPr>
          <p:cNvGrpSpPr/>
          <p:nvPr/>
        </p:nvGrpSpPr>
        <p:grpSpPr>
          <a:xfrm>
            <a:off x="3897298" y="3203487"/>
            <a:ext cx="766273" cy="552082"/>
            <a:chOff x="4737720" y="814350"/>
            <a:chExt cx="1922015" cy="1340926"/>
          </a:xfrm>
        </p:grpSpPr>
        <p:sp>
          <p:nvSpPr>
            <p:cNvPr id="8" name="Ellipse 7">
              <a:extLst>
                <a:ext uri="{FF2B5EF4-FFF2-40B4-BE49-F238E27FC236}">
                  <a16:creationId xmlns:a16="http://schemas.microsoft.com/office/drawing/2014/main" id="{F3A1CF8B-68C6-4A6E-2829-A27E125E8C12}"/>
                </a:ext>
              </a:extLst>
            </p:cNvPr>
            <p:cNvSpPr/>
            <p:nvPr/>
          </p:nvSpPr>
          <p:spPr>
            <a:xfrm>
              <a:off x="4968863" y="814350"/>
              <a:ext cx="1467443" cy="1340926"/>
            </a:xfrm>
            <a:prstGeom prst="ellipse">
              <a:avLst/>
            </a:prstGeom>
            <a:solidFill>
              <a:schemeClr val="bg1"/>
            </a:solidFill>
            <a:ln w="38100">
              <a:solidFill>
                <a:srgbClr val="C104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 name="ZoneTexte 9">
              <a:extLst>
                <a:ext uri="{FF2B5EF4-FFF2-40B4-BE49-F238E27FC236}">
                  <a16:creationId xmlns:a16="http://schemas.microsoft.com/office/drawing/2014/main" id="{3A874687-5EEE-2FCA-99E0-3F7D32DE1B02}"/>
                </a:ext>
              </a:extLst>
            </p:cNvPr>
            <p:cNvSpPr txBox="1"/>
            <p:nvPr/>
          </p:nvSpPr>
          <p:spPr>
            <a:xfrm>
              <a:off x="4737720" y="1025619"/>
              <a:ext cx="1922015" cy="897053"/>
            </a:xfrm>
            <a:prstGeom prst="rect">
              <a:avLst/>
            </a:prstGeom>
            <a:noFill/>
            <a:ln w="57150">
              <a:noFill/>
            </a:ln>
          </p:spPr>
          <p:txBody>
            <a:bodyPr wrap="square" rtlCol="0" anchor="ctr">
              <a:spAutoFit/>
            </a:bodyPr>
            <a:lstStyle/>
            <a:p>
              <a:pPr algn="ctr"/>
              <a:r>
                <a:rPr lang="fr-FR" b="1" dirty="0"/>
                <a:t>S 04</a:t>
              </a:r>
            </a:p>
          </p:txBody>
        </p:sp>
      </p:grpSp>
      <p:sp>
        <p:nvSpPr>
          <p:cNvPr id="11" name="Espace réservé du contenu 6">
            <a:extLst>
              <a:ext uri="{FF2B5EF4-FFF2-40B4-BE49-F238E27FC236}">
                <a16:creationId xmlns:a16="http://schemas.microsoft.com/office/drawing/2014/main" id="{FCC73596-2DD3-8054-AD41-2E67CAB99C78}"/>
              </a:ext>
            </a:extLst>
          </p:cNvPr>
          <p:cNvSpPr txBox="1">
            <a:spLocks/>
          </p:cNvSpPr>
          <p:nvPr/>
        </p:nvSpPr>
        <p:spPr>
          <a:xfrm>
            <a:off x="4574494" y="3353346"/>
            <a:ext cx="4004129" cy="354340"/>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fr-FR" sz="2000" dirty="0"/>
              <a:t>Hémorragies externe</a:t>
            </a:r>
          </a:p>
        </p:txBody>
      </p:sp>
      <p:grpSp>
        <p:nvGrpSpPr>
          <p:cNvPr id="14" name="Groupe 13">
            <a:extLst>
              <a:ext uri="{FF2B5EF4-FFF2-40B4-BE49-F238E27FC236}">
                <a16:creationId xmlns:a16="http://schemas.microsoft.com/office/drawing/2014/main" id="{2332F7B7-C602-A888-23C6-6DF25B829F94}"/>
              </a:ext>
            </a:extLst>
          </p:cNvPr>
          <p:cNvGrpSpPr/>
          <p:nvPr/>
        </p:nvGrpSpPr>
        <p:grpSpPr>
          <a:xfrm>
            <a:off x="3295096" y="3843065"/>
            <a:ext cx="766273" cy="552082"/>
            <a:chOff x="4737720" y="814350"/>
            <a:chExt cx="1922015" cy="1340926"/>
          </a:xfrm>
        </p:grpSpPr>
        <p:sp>
          <p:nvSpPr>
            <p:cNvPr id="15" name="Ellipse 14">
              <a:extLst>
                <a:ext uri="{FF2B5EF4-FFF2-40B4-BE49-F238E27FC236}">
                  <a16:creationId xmlns:a16="http://schemas.microsoft.com/office/drawing/2014/main" id="{98B6E8BA-84BD-E08A-4A6A-3C39A791B5A6}"/>
                </a:ext>
              </a:extLst>
            </p:cNvPr>
            <p:cNvSpPr/>
            <p:nvPr/>
          </p:nvSpPr>
          <p:spPr>
            <a:xfrm>
              <a:off x="4968863" y="814350"/>
              <a:ext cx="1467443" cy="1340926"/>
            </a:xfrm>
            <a:prstGeom prst="ellipse">
              <a:avLst/>
            </a:prstGeom>
            <a:solidFill>
              <a:schemeClr val="bg1"/>
            </a:solidFill>
            <a:ln w="38100">
              <a:solidFill>
                <a:srgbClr val="C104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8" name="ZoneTexte 27">
              <a:extLst>
                <a:ext uri="{FF2B5EF4-FFF2-40B4-BE49-F238E27FC236}">
                  <a16:creationId xmlns:a16="http://schemas.microsoft.com/office/drawing/2014/main" id="{4DD550B8-20AE-00AB-AFD9-661C8934E29A}"/>
                </a:ext>
              </a:extLst>
            </p:cNvPr>
            <p:cNvSpPr txBox="1"/>
            <p:nvPr/>
          </p:nvSpPr>
          <p:spPr>
            <a:xfrm>
              <a:off x="4737720" y="1025619"/>
              <a:ext cx="1922015" cy="897053"/>
            </a:xfrm>
            <a:prstGeom prst="rect">
              <a:avLst/>
            </a:prstGeom>
            <a:noFill/>
            <a:ln w="57150">
              <a:noFill/>
            </a:ln>
          </p:spPr>
          <p:txBody>
            <a:bodyPr wrap="square" rtlCol="0" anchor="ctr">
              <a:spAutoFit/>
            </a:bodyPr>
            <a:lstStyle/>
            <a:p>
              <a:pPr algn="ctr"/>
              <a:r>
                <a:rPr lang="fr-FR" b="1" dirty="0"/>
                <a:t>S 05</a:t>
              </a:r>
            </a:p>
          </p:txBody>
        </p:sp>
      </p:grpSp>
      <p:sp>
        <p:nvSpPr>
          <p:cNvPr id="29" name="Espace réservé du contenu 6">
            <a:extLst>
              <a:ext uri="{FF2B5EF4-FFF2-40B4-BE49-F238E27FC236}">
                <a16:creationId xmlns:a16="http://schemas.microsoft.com/office/drawing/2014/main" id="{894ADB80-CAAE-BC9A-458F-B5711D333C22}"/>
              </a:ext>
            </a:extLst>
          </p:cNvPr>
          <p:cNvSpPr txBox="1">
            <a:spLocks/>
          </p:cNvSpPr>
          <p:nvPr/>
        </p:nvSpPr>
        <p:spPr>
          <a:xfrm>
            <a:off x="3972292" y="3992924"/>
            <a:ext cx="2925658" cy="354340"/>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fr-FR" sz="2000" dirty="0"/>
              <a:t>Les plaies graves</a:t>
            </a:r>
          </a:p>
        </p:txBody>
      </p:sp>
      <p:grpSp>
        <p:nvGrpSpPr>
          <p:cNvPr id="30" name="Groupe 29">
            <a:extLst>
              <a:ext uri="{FF2B5EF4-FFF2-40B4-BE49-F238E27FC236}">
                <a16:creationId xmlns:a16="http://schemas.microsoft.com/office/drawing/2014/main" id="{52FCE6F8-C96B-E5AD-69AC-8F0893D2563E}"/>
              </a:ext>
            </a:extLst>
          </p:cNvPr>
          <p:cNvGrpSpPr/>
          <p:nvPr/>
        </p:nvGrpSpPr>
        <p:grpSpPr>
          <a:xfrm>
            <a:off x="2714132" y="4471546"/>
            <a:ext cx="766273" cy="552082"/>
            <a:chOff x="4737720" y="814350"/>
            <a:chExt cx="1922015" cy="1340926"/>
          </a:xfrm>
        </p:grpSpPr>
        <p:sp>
          <p:nvSpPr>
            <p:cNvPr id="31" name="Ellipse 30">
              <a:extLst>
                <a:ext uri="{FF2B5EF4-FFF2-40B4-BE49-F238E27FC236}">
                  <a16:creationId xmlns:a16="http://schemas.microsoft.com/office/drawing/2014/main" id="{B768DE7E-8433-98D3-1E36-0E112E732CC5}"/>
                </a:ext>
              </a:extLst>
            </p:cNvPr>
            <p:cNvSpPr/>
            <p:nvPr/>
          </p:nvSpPr>
          <p:spPr>
            <a:xfrm>
              <a:off x="4968863" y="814350"/>
              <a:ext cx="1467443" cy="1340926"/>
            </a:xfrm>
            <a:prstGeom prst="ellipse">
              <a:avLst/>
            </a:prstGeom>
            <a:solidFill>
              <a:schemeClr val="bg1"/>
            </a:solidFill>
            <a:ln w="38100">
              <a:solidFill>
                <a:srgbClr val="C104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2" name="ZoneTexte 31">
              <a:extLst>
                <a:ext uri="{FF2B5EF4-FFF2-40B4-BE49-F238E27FC236}">
                  <a16:creationId xmlns:a16="http://schemas.microsoft.com/office/drawing/2014/main" id="{BBB5D577-91F0-4AD2-145C-CADF469FC3EB}"/>
                </a:ext>
              </a:extLst>
            </p:cNvPr>
            <p:cNvSpPr txBox="1"/>
            <p:nvPr/>
          </p:nvSpPr>
          <p:spPr>
            <a:xfrm>
              <a:off x="4737720" y="1025619"/>
              <a:ext cx="1922015" cy="897053"/>
            </a:xfrm>
            <a:prstGeom prst="rect">
              <a:avLst/>
            </a:prstGeom>
            <a:noFill/>
            <a:ln w="57150">
              <a:noFill/>
            </a:ln>
          </p:spPr>
          <p:txBody>
            <a:bodyPr wrap="square" rtlCol="0" anchor="ctr">
              <a:spAutoFit/>
            </a:bodyPr>
            <a:lstStyle/>
            <a:p>
              <a:pPr algn="ctr"/>
              <a:r>
                <a:rPr lang="fr-FR" b="1" dirty="0"/>
                <a:t>S 06</a:t>
              </a:r>
            </a:p>
          </p:txBody>
        </p:sp>
      </p:grpSp>
      <p:sp>
        <p:nvSpPr>
          <p:cNvPr id="33" name="Espace réservé du contenu 6">
            <a:extLst>
              <a:ext uri="{FF2B5EF4-FFF2-40B4-BE49-F238E27FC236}">
                <a16:creationId xmlns:a16="http://schemas.microsoft.com/office/drawing/2014/main" id="{4C2527BA-92C5-CF83-32EE-0DCD3FB85A87}"/>
              </a:ext>
            </a:extLst>
          </p:cNvPr>
          <p:cNvSpPr txBox="1">
            <a:spLocks/>
          </p:cNvSpPr>
          <p:nvPr/>
        </p:nvSpPr>
        <p:spPr>
          <a:xfrm>
            <a:off x="3391328" y="4621405"/>
            <a:ext cx="5006948" cy="354340"/>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fr-FR" sz="2000" dirty="0"/>
              <a:t>La perte de connaissance</a:t>
            </a:r>
          </a:p>
        </p:txBody>
      </p:sp>
      <p:grpSp>
        <p:nvGrpSpPr>
          <p:cNvPr id="2" name="Groupe 1">
            <a:extLst>
              <a:ext uri="{FF2B5EF4-FFF2-40B4-BE49-F238E27FC236}">
                <a16:creationId xmlns:a16="http://schemas.microsoft.com/office/drawing/2014/main" id="{3EE97AD9-7D57-1718-7530-D590B43B154C}"/>
              </a:ext>
            </a:extLst>
          </p:cNvPr>
          <p:cNvGrpSpPr/>
          <p:nvPr/>
        </p:nvGrpSpPr>
        <p:grpSpPr>
          <a:xfrm>
            <a:off x="2263631" y="5024141"/>
            <a:ext cx="766273" cy="552082"/>
            <a:chOff x="4737720" y="814350"/>
            <a:chExt cx="1922015" cy="1340926"/>
          </a:xfrm>
        </p:grpSpPr>
        <p:sp>
          <p:nvSpPr>
            <p:cNvPr id="3" name="Ellipse 2">
              <a:extLst>
                <a:ext uri="{FF2B5EF4-FFF2-40B4-BE49-F238E27FC236}">
                  <a16:creationId xmlns:a16="http://schemas.microsoft.com/office/drawing/2014/main" id="{CEAD89FF-2482-D1F6-7AC7-BA23AA61F1A0}"/>
                </a:ext>
              </a:extLst>
            </p:cNvPr>
            <p:cNvSpPr/>
            <p:nvPr/>
          </p:nvSpPr>
          <p:spPr>
            <a:xfrm>
              <a:off x="4968863" y="814350"/>
              <a:ext cx="1467443" cy="1340926"/>
            </a:xfrm>
            <a:prstGeom prst="ellipse">
              <a:avLst/>
            </a:prstGeom>
            <a:solidFill>
              <a:schemeClr val="bg1"/>
            </a:solidFill>
            <a:ln w="38100">
              <a:solidFill>
                <a:srgbClr val="C104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ZoneTexte 6">
              <a:extLst>
                <a:ext uri="{FF2B5EF4-FFF2-40B4-BE49-F238E27FC236}">
                  <a16:creationId xmlns:a16="http://schemas.microsoft.com/office/drawing/2014/main" id="{E5601899-12C9-B858-FF4F-05B6F467D812}"/>
                </a:ext>
              </a:extLst>
            </p:cNvPr>
            <p:cNvSpPr txBox="1"/>
            <p:nvPr/>
          </p:nvSpPr>
          <p:spPr>
            <a:xfrm>
              <a:off x="4737720" y="1025619"/>
              <a:ext cx="1922015" cy="897053"/>
            </a:xfrm>
            <a:prstGeom prst="rect">
              <a:avLst/>
            </a:prstGeom>
            <a:noFill/>
            <a:ln w="57150">
              <a:noFill/>
            </a:ln>
          </p:spPr>
          <p:txBody>
            <a:bodyPr wrap="square" rtlCol="0" anchor="ctr">
              <a:spAutoFit/>
            </a:bodyPr>
            <a:lstStyle/>
            <a:p>
              <a:pPr algn="ctr"/>
              <a:r>
                <a:rPr lang="fr-FR" b="1" dirty="0"/>
                <a:t>S 07</a:t>
              </a:r>
            </a:p>
          </p:txBody>
        </p:sp>
      </p:grpSp>
      <p:sp>
        <p:nvSpPr>
          <p:cNvPr id="9" name="Espace réservé du contenu 6">
            <a:extLst>
              <a:ext uri="{FF2B5EF4-FFF2-40B4-BE49-F238E27FC236}">
                <a16:creationId xmlns:a16="http://schemas.microsoft.com/office/drawing/2014/main" id="{C050CCA1-5423-0891-7CBC-8A66BF60BDB6}"/>
              </a:ext>
            </a:extLst>
          </p:cNvPr>
          <p:cNvSpPr txBox="1">
            <a:spLocks/>
          </p:cNvSpPr>
          <p:nvPr/>
        </p:nvSpPr>
        <p:spPr>
          <a:xfrm>
            <a:off x="2940827" y="5174000"/>
            <a:ext cx="5006948" cy="354340"/>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fr-FR" sz="2000" dirty="0"/>
              <a:t>L’arrêt cardiaque</a:t>
            </a:r>
          </a:p>
        </p:txBody>
      </p:sp>
    </p:spTree>
    <p:extLst>
      <p:ext uri="{BB962C8B-B14F-4D97-AF65-F5344CB8AC3E}">
        <p14:creationId xmlns:p14="http://schemas.microsoft.com/office/powerpoint/2010/main" val="377892727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D766315B-B9DF-CEAB-6566-9299BFE0BC8D}"/>
              </a:ext>
            </a:extLst>
          </p:cNvPr>
          <p:cNvSpPr>
            <a:spLocks noGrp="1"/>
          </p:cNvSpPr>
          <p:nvPr>
            <p:ph type="sldNum" sz="quarter" idx="4"/>
          </p:nvPr>
        </p:nvSpPr>
        <p:spPr/>
        <p:txBody>
          <a:bodyPr/>
          <a:lstStyle/>
          <a:p>
            <a:fld id="{E08ED9A5-DC0D-4841-8E77-55016E9FD6AD}" type="slidenum">
              <a:rPr lang="fr-FR" smtClean="0"/>
              <a:pPr/>
              <a:t>40</a:t>
            </a:fld>
            <a:endParaRPr lang="fr-FR" dirty="0"/>
          </a:p>
        </p:txBody>
      </p:sp>
      <p:sp>
        <p:nvSpPr>
          <p:cNvPr id="9" name="Espace réservé du contenu 6">
            <a:extLst>
              <a:ext uri="{FF2B5EF4-FFF2-40B4-BE49-F238E27FC236}">
                <a16:creationId xmlns:a16="http://schemas.microsoft.com/office/drawing/2014/main" id="{1E173A2B-D974-8E37-E627-9FF03E32BD5B}"/>
              </a:ext>
            </a:extLst>
          </p:cNvPr>
          <p:cNvSpPr txBox="1">
            <a:spLocks/>
          </p:cNvSpPr>
          <p:nvPr/>
        </p:nvSpPr>
        <p:spPr>
          <a:xfrm>
            <a:off x="3213451" y="23139"/>
            <a:ext cx="6314983" cy="56559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fr-FR" b="1" u="sng" dirty="0"/>
              <a:t>La Libération des Voies Aériennes</a:t>
            </a:r>
          </a:p>
        </p:txBody>
      </p:sp>
      <p:grpSp>
        <p:nvGrpSpPr>
          <p:cNvPr id="2" name="Groupe 1">
            <a:extLst>
              <a:ext uri="{FF2B5EF4-FFF2-40B4-BE49-F238E27FC236}">
                <a16:creationId xmlns:a16="http://schemas.microsoft.com/office/drawing/2014/main" id="{645CA356-56F3-E26A-BD4C-F9AAD2205EA3}"/>
              </a:ext>
            </a:extLst>
          </p:cNvPr>
          <p:cNvGrpSpPr/>
          <p:nvPr/>
        </p:nvGrpSpPr>
        <p:grpSpPr>
          <a:xfrm>
            <a:off x="2551316" y="2219"/>
            <a:ext cx="766273" cy="552082"/>
            <a:chOff x="4737720" y="814350"/>
            <a:chExt cx="1922015" cy="1340926"/>
          </a:xfrm>
        </p:grpSpPr>
        <p:sp>
          <p:nvSpPr>
            <p:cNvPr id="4" name="Ellipse 3">
              <a:extLst>
                <a:ext uri="{FF2B5EF4-FFF2-40B4-BE49-F238E27FC236}">
                  <a16:creationId xmlns:a16="http://schemas.microsoft.com/office/drawing/2014/main" id="{754E42B8-920E-93F2-31C3-234AAB356541}"/>
                </a:ext>
              </a:extLst>
            </p:cNvPr>
            <p:cNvSpPr/>
            <p:nvPr/>
          </p:nvSpPr>
          <p:spPr>
            <a:xfrm>
              <a:off x="4968863" y="814350"/>
              <a:ext cx="1467443" cy="1340926"/>
            </a:xfrm>
            <a:prstGeom prst="ellipse">
              <a:avLst/>
            </a:prstGeom>
            <a:solidFill>
              <a:schemeClr val="bg1"/>
            </a:solidFill>
            <a:ln w="38100">
              <a:solidFill>
                <a:srgbClr val="C104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 name="ZoneTexte 7">
              <a:extLst>
                <a:ext uri="{FF2B5EF4-FFF2-40B4-BE49-F238E27FC236}">
                  <a16:creationId xmlns:a16="http://schemas.microsoft.com/office/drawing/2014/main" id="{31930473-5BF4-1DCC-1A54-BF54241BA066}"/>
                </a:ext>
              </a:extLst>
            </p:cNvPr>
            <p:cNvSpPr txBox="1"/>
            <p:nvPr/>
          </p:nvSpPr>
          <p:spPr>
            <a:xfrm>
              <a:off x="4737720" y="1025619"/>
              <a:ext cx="1922015" cy="897053"/>
            </a:xfrm>
            <a:prstGeom prst="rect">
              <a:avLst/>
            </a:prstGeom>
            <a:noFill/>
            <a:ln w="57150">
              <a:noFill/>
            </a:ln>
          </p:spPr>
          <p:txBody>
            <a:bodyPr wrap="square" rtlCol="0" anchor="ctr">
              <a:spAutoFit/>
            </a:bodyPr>
            <a:lstStyle/>
            <a:p>
              <a:pPr algn="ctr"/>
              <a:r>
                <a:rPr lang="fr-FR" b="1" dirty="0"/>
                <a:t>1</a:t>
              </a:r>
            </a:p>
          </p:txBody>
        </p:sp>
      </p:grpSp>
      <p:grpSp>
        <p:nvGrpSpPr>
          <p:cNvPr id="17" name="Groupe 16">
            <a:extLst>
              <a:ext uri="{FF2B5EF4-FFF2-40B4-BE49-F238E27FC236}">
                <a16:creationId xmlns:a16="http://schemas.microsoft.com/office/drawing/2014/main" id="{C3D6C145-1B06-DAEC-5E67-7E317028F1A4}"/>
              </a:ext>
            </a:extLst>
          </p:cNvPr>
          <p:cNvGrpSpPr/>
          <p:nvPr/>
        </p:nvGrpSpPr>
        <p:grpSpPr>
          <a:xfrm>
            <a:off x="3321558" y="1996886"/>
            <a:ext cx="4598405" cy="2864227"/>
            <a:chOff x="4672483" y="1662157"/>
            <a:chExt cx="4598405" cy="2864227"/>
          </a:xfrm>
        </p:grpSpPr>
        <p:pic>
          <p:nvPicPr>
            <p:cNvPr id="11" name="Image 10" descr="Une image contenant croquis, dessin, Dessin au trait, Livre de coloriage&#10;&#10;Le contenu généré par l’IA peut être incorrect.">
              <a:extLst>
                <a:ext uri="{FF2B5EF4-FFF2-40B4-BE49-F238E27FC236}">
                  <a16:creationId xmlns:a16="http://schemas.microsoft.com/office/drawing/2014/main" id="{3672F0B6-C1FE-4681-BC6A-F4246E5A21A9}"/>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b="5865"/>
            <a:stretch/>
          </p:blipFill>
          <p:spPr>
            <a:xfrm>
              <a:off x="4672483" y="1662157"/>
              <a:ext cx="4598405" cy="2864227"/>
            </a:xfrm>
            <a:prstGeom prst="rect">
              <a:avLst/>
            </a:prstGeom>
          </p:spPr>
        </p:pic>
        <p:sp>
          <p:nvSpPr>
            <p:cNvPr id="16" name="Rectangle 15">
              <a:extLst>
                <a:ext uri="{FF2B5EF4-FFF2-40B4-BE49-F238E27FC236}">
                  <a16:creationId xmlns:a16="http://schemas.microsoft.com/office/drawing/2014/main" id="{D1622F66-2053-D952-2519-47CB2351FF34}"/>
                </a:ext>
              </a:extLst>
            </p:cNvPr>
            <p:cNvSpPr/>
            <p:nvPr/>
          </p:nvSpPr>
          <p:spPr>
            <a:xfrm>
              <a:off x="5787851" y="1662157"/>
              <a:ext cx="2250830" cy="25707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grpSp>
      <p:pic>
        <p:nvPicPr>
          <p:cNvPr id="15" name="Image 14" descr="Une image contenant croquis, dessin, silhouette, noir et blanc&#10;&#10;Le contenu généré par l’IA peut être incorrect.">
            <a:extLst>
              <a:ext uri="{FF2B5EF4-FFF2-40B4-BE49-F238E27FC236}">
                <a16:creationId xmlns:a16="http://schemas.microsoft.com/office/drawing/2014/main" id="{39FB4E9C-18D6-7D97-824B-94185317A2BB}"/>
              </a:ext>
            </a:extLst>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rot="20699227" flipH="1">
            <a:off x="5990607" y="1414156"/>
            <a:ext cx="918440" cy="978640"/>
          </a:xfrm>
          <a:prstGeom prst="rect">
            <a:avLst/>
          </a:prstGeom>
        </p:spPr>
      </p:pic>
      <p:pic>
        <p:nvPicPr>
          <p:cNvPr id="21" name="Image 20" descr="Une image contenant croquis, clipart, conception, typographie&#10;&#10;Le contenu généré par l’IA peut être incorrect.">
            <a:extLst>
              <a:ext uri="{FF2B5EF4-FFF2-40B4-BE49-F238E27FC236}">
                <a16:creationId xmlns:a16="http://schemas.microsoft.com/office/drawing/2014/main" id="{D7391820-A1A6-E2EA-9A0F-06C8FED7F85F}"/>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7537436" y="1632722"/>
            <a:ext cx="1140595" cy="1140595"/>
          </a:xfrm>
          <a:prstGeom prst="rect">
            <a:avLst/>
          </a:prstGeom>
        </p:spPr>
      </p:pic>
      <p:cxnSp>
        <p:nvCxnSpPr>
          <p:cNvPr id="24" name="Connecteur droit avec flèche 23">
            <a:extLst>
              <a:ext uri="{FF2B5EF4-FFF2-40B4-BE49-F238E27FC236}">
                <a16:creationId xmlns:a16="http://schemas.microsoft.com/office/drawing/2014/main" id="{6C9DC0C1-F2A6-187B-E2BD-380C11577053}"/>
              </a:ext>
            </a:extLst>
          </p:cNvPr>
          <p:cNvCxnSpPr/>
          <p:nvPr/>
        </p:nvCxnSpPr>
        <p:spPr>
          <a:xfrm flipH="1">
            <a:off x="2748296" y="2036136"/>
            <a:ext cx="3215473" cy="1392864"/>
          </a:xfrm>
          <a:prstGeom prst="straightConnector1">
            <a:avLst/>
          </a:prstGeom>
          <a:ln w="762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25" name="Sous-titre 4">
            <a:extLst>
              <a:ext uri="{FF2B5EF4-FFF2-40B4-BE49-F238E27FC236}">
                <a16:creationId xmlns:a16="http://schemas.microsoft.com/office/drawing/2014/main" id="{BC104144-4BBE-EC33-EEAB-DE0E5029A3ED}"/>
              </a:ext>
            </a:extLst>
          </p:cNvPr>
          <p:cNvSpPr txBox="1">
            <a:spLocks/>
          </p:cNvSpPr>
          <p:nvPr/>
        </p:nvSpPr>
        <p:spPr>
          <a:xfrm>
            <a:off x="5031067" y="1195941"/>
            <a:ext cx="2506369" cy="44302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1800" b="1" kern="1200">
                <a:solidFill>
                  <a:srgbClr val="00529B"/>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fr-FR" sz="2000" b="0" dirty="0">
                <a:solidFill>
                  <a:srgbClr val="114175"/>
                </a:solidFill>
              </a:rPr>
              <a:t>Je regarde le ventre</a:t>
            </a:r>
          </a:p>
        </p:txBody>
      </p:sp>
      <p:pic>
        <p:nvPicPr>
          <p:cNvPr id="28" name="Graphique 27">
            <a:extLst>
              <a:ext uri="{FF2B5EF4-FFF2-40B4-BE49-F238E27FC236}">
                <a16:creationId xmlns:a16="http://schemas.microsoft.com/office/drawing/2014/main" id="{E8B0306E-23FE-9A34-1745-6F3ABE8BA414}"/>
              </a:ext>
            </a:extLst>
          </p:cNvPr>
          <p:cNvPicPr>
            <a:picLocks noChangeAspect="1"/>
          </p:cNvPicPr>
          <p:nvPr/>
        </p:nvPicPr>
        <p:blipFill>
          <a:blip r:embed="rId9">
            <a:extLst>
              <a:ext uri="{96DAC541-7B7A-43D3-8B79-37D633B846F1}">
                <asvg:svgBlip xmlns:asvg="http://schemas.microsoft.com/office/drawing/2016/SVG/main" r:embed="rId10"/>
              </a:ext>
              <a:ext uri="{837473B0-CC2E-450A-ABE3-18F120FF3D39}">
                <a1611:picAttrSrcUrl xmlns:a1611="http://schemas.microsoft.com/office/drawing/2016/11/main" r:id="rId11"/>
              </a:ext>
            </a:extLst>
          </a:blip>
          <a:stretch>
            <a:fillRect/>
          </a:stretch>
        </p:blipFill>
        <p:spPr>
          <a:xfrm>
            <a:off x="4805614" y="4794764"/>
            <a:ext cx="1630291" cy="1863969"/>
          </a:xfrm>
          <a:prstGeom prst="rect">
            <a:avLst/>
          </a:prstGeom>
        </p:spPr>
      </p:pic>
      <p:sp>
        <p:nvSpPr>
          <p:cNvPr id="29" name="Sous-titre 4">
            <a:extLst>
              <a:ext uri="{FF2B5EF4-FFF2-40B4-BE49-F238E27FC236}">
                <a16:creationId xmlns:a16="http://schemas.microsoft.com/office/drawing/2014/main" id="{9F33481B-CE70-6A02-F90D-36AFC7386976}"/>
              </a:ext>
            </a:extLst>
          </p:cNvPr>
          <p:cNvSpPr txBox="1">
            <a:spLocks/>
          </p:cNvSpPr>
          <p:nvPr/>
        </p:nvSpPr>
        <p:spPr>
          <a:xfrm>
            <a:off x="8399450" y="1942076"/>
            <a:ext cx="2557971" cy="44302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1800" b="1" kern="1200">
                <a:solidFill>
                  <a:srgbClr val="00529B"/>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fr-FR" sz="2000" b="0" dirty="0">
                <a:solidFill>
                  <a:srgbClr val="114175"/>
                </a:solidFill>
              </a:rPr>
              <a:t>J’écoute</a:t>
            </a:r>
          </a:p>
        </p:txBody>
      </p:sp>
      <p:sp>
        <p:nvSpPr>
          <p:cNvPr id="30" name="Sous-titre 4">
            <a:extLst>
              <a:ext uri="{FF2B5EF4-FFF2-40B4-BE49-F238E27FC236}">
                <a16:creationId xmlns:a16="http://schemas.microsoft.com/office/drawing/2014/main" id="{2F805EE3-D144-E00B-7E85-C77547A5EB8C}"/>
              </a:ext>
            </a:extLst>
          </p:cNvPr>
          <p:cNvSpPr txBox="1">
            <a:spLocks/>
          </p:cNvSpPr>
          <p:nvPr/>
        </p:nvSpPr>
        <p:spPr>
          <a:xfrm>
            <a:off x="6330748" y="2803094"/>
            <a:ext cx="2557971" cy="44302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1800" b="1" kern="1200">
                <a:solidFill>
                  <a:srgbClr val="00529B"/>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fr-FR" sz="2000" b="0" dirty="0">
                <a:solidFill>
                  <a:srgbClr val="114175"/>
                </a:solidFill>
              </a:rPr>
              <a:t>Je sens le souffle</a:t>
            </a:r>
          </a:p>
        </p:txBody>
      </p:sp>
      <p:sp>
        <p:nvSpPr>
          <p:cNvPr id="31" name="Sous-titre 4">
            <a:extLst>
              <a:ext uri="{FF2B5EF4-FFF2-40B4-BE49-F238E27FC236}">
                <a16:creationId xmlns:a16="http://schemas.microsoft.com/office/drawing/2014/main" id="{A02A4129-56F3-0F1F-8FB9-6C41E48EA8B5}"/>
              </a:ext>
            </a:extLst>
          </p:cNvPr>
          <p:cNvSpPr txBox="1">
            <a:spLocks/>
          </p:cNvSpPr>
          <p:nvPr/>
        </p:nvSpPr>
        <p:spPr>
          <a:xfrm>
            <a:off x="4985922" y="5882668"/>
            <a:ext cx="1320007" cy="68841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1800" b="1" kern="1200">
                <a:solidFill>
                  <a:srgbClr val="00529B"/>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fr-FR" sz="4000" dirty="0">
                <a:solidFill>
                  <a:srgbClr val="114175"/>
                </a:solidFill>
              </a:rPr>
              <a:t>10 S</a:t>
            </a:r>
          </a:p>
        </p:txBody>
      </p:sp>
      <p:sp>
        <p:nvSpPr>
          <p:cNvPr id="10" name="Sous-titre 4">
            <a:extLst>
              <a:ext uri="{FF2B5EF4-FFF2-40B4-BE49-F238E27FC236}">
                <a16:creationId xmlns:a16="http://schemas.microsoft.com/office/drawing/2014/main" id="{7034B26E-0BC4-17D1-744B-2070A652263D}"/>
              </a:ext>
            </a:extLst>
          </p:cNvPr>
          <p:cNvSpPr>
            <a:spLocks noGrp="1"/>
          </p:cNvSpPr>
          <p:nvPr>
            <p:ph type="subTitle" idx="1"/>
          </p:nvPr>
        </p:nvSpPr>
        <p:spPr>
          <a:xfrm>
            <a:off x="0" y="366178"/>
            <a:ext cx="1464722" cy="805675"/>
          </a:xfrm>
        </p:spPr>
        <p:txBody>
          <a:bodyPr/>
          <a:lstStyle/>
          <a:p>
            <a:r>
              <a:rPr lang="fr-FR" dirty="0"/>
              <a:t>S06</a:t>
            </a:r>
          </a:p>
          <a:p>
            <a:r>
              <a:rPr lang="fr-FR" dirty="0"/>
              <a:t>LVA</a:t>
            </a:r>
          </a:p>
        </p:txBody>
      </p:sp>
    </p:spTree>
    <p:extLst>
      <p:ext uri="{BB962C8B-B14F-4D97-AF65-F5344CB8AC3E}">
        <p14:creationId xmlns:p14="http://schemas.microsoft.com/office/powerpoint/2010/main" val="268832978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D766315B-B9DF-CEAB-6566-9299BFE0BC8D}"/>
              </a:ext>
            </a:extLst>
          </p:cNvPr>
          <p:cNvSpPr>
            <a:spLocks noGrp="1"/>
          </p:cNvSpPr>
          <p:nvPr>
            <p:ph type="sldNum" sz="quarter" idx="4"/>
          </p:nvPr>
        </p:nvSpPr>
        <p:spPr>
          <a:xfrm>
            <a:off x="11113687" y="4834836"/>
            <a:ext cx="752475" cy="381442"/>
          </a:xfrm>
        </p:spPr>
        <p:txBody>
          <a:bodyPr/>
          <a:lstStyle/>
          <a:p>
            <a:fld id="{E08ED9A5-DC0D-4841-8E77-55016E9FD6AD}" type="slidenum">
              <a:rPr lang="fr-FR" smtClean="0"/>
              <a:pPr/>
              <a:t>41</a:t>
            </a:fld>
            <a:endParaRPr lang="fr-FR" dirty="0"/>
          </a:p>
        </p:txBody>
      </p:sp>
      <p:sp>
        <p:nvSpPr>
          <p:cNvPr id="9" name="Espace réservé du contenu 6">
            <a:extLst>
              <a:ext uri="{FF2B5EF4-FFF2-40B4-BE49-F238E27FC236}">
                <a16:creationId xmlns:a16="http://schemas.microsoft.com/office/drawing/2014/main" id="{1E173A2B-D974-8E37-E627-9FF03E32BD5B}"/>
              </a:ext>
            </a:extLst>
          </p:cNvPr>
          <p:cNvSpPr txBox="1">
            <a:spLocks/>
          </p:cNvSpPr>
          <p:nvPr/>
        </p:nvSpPr>
        <p:spPr>
          <a:xfrm>
            <a:off x="3213451" y="23139"/>
            <a:ext cx="6314983" cy="56559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fr-FR" b="1" u="sng" dirty="0"/>
              <a:t>La mise sur le coté (PLS)</a:t>
            </a:r>
          </a:p>
        </p:txBody>
      </p:sp>
      <p:grpSp>
        <p:nvGrpSpPr>
          <p:cNvPr id="2" name="Groupe 1">
            <a:extLst>
              <a:ext uri="{FF2B5EF4-FFF2-40B4-BE49-F238E27FC236}">
                <a16:creationId xmlns:a16="http://schemas.microsoft.com/office/drawing/2014/main" id="{645CA356-56F3-E26A-BD4C-F9AAD2205EA3}"/>
              </a:ext>
            </a:extLst>
          </p:cNvPr>
          <p:cNvGrpSpPr/>
          <p:nvPr/>
        </p:nvGrpSpPr>
        <p:grpSpPr>
          <a:xfrm>
            <a:off x="2551316" y="2219"/>
            <a:ext cx="766273" cy="552082"/>
            <a:chOff x="4737720" y="814350"/>
            <a:chExt cx="1922015" cy="1340926"/>
          </a:xfrm>
        </p:grpSpPr>
        <p:sp>
          <p:nvSpPr>
            <p:cNvPr id="4" name="Ellipse 3">
              <a:extLst>
                <a:ext uri="{FF2B5EF4-FFF2-40B4-BE49-F238E27FC236}">
                  <a16:creationId xmlns:a16="http://schemas.microsoft.com/office/drawing/2014/main" id="{754E42B8-920E-93F2-31C3-234AAB356541}"/>
                </a:ext>
              </a:extLst>
            </p:cNvPr>
            <p:cNvSpPr/>
            <p:nvPr/>
          </p:nvSpPr>
          <p:spPr>
            <a:xfrm>
              <a:off x="4968863" y="814350"/>
              <a:ext cx="1467443" cy="1340926"/>
            </a:xfrm>
            <a:prstGeom prst="ellipse">
              <a:avLst/>
            </a:prstGeom>
            <a:solidFill>
              <a:schemeClr val="bg1"/>
            </a:solidFill>
            <a:ln w="38100">
              <a:solidFill>
                <a:srgbClr val="C104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 name="ZoneTexte 7">
              <a:extLst>
                <a:ext uri="{FF2B5EF4-FFF2-40B4-BE49-F238E27FC236}">
                  <a16:creationId xmlns:a16="http://schemas.microsoft.com/office/drawing/2014/main" id="{31930473-5BF4-1DCC-1A54-BF54241BA066}"/>
                </a:ext>
              </a:extLst>
            </p:cNvPr>
            <p:cNvSpPr txBox="1"/>
            <p:nvPr/>
          </p:nvSpPr>
          <p:spPr>
            <a:xfrm>
              <a:off x="4737720" y="1025619"/>
              <a:ext cx="1922015" cy="897053"/>
            </a:xfrm>
            <a:prstGeom prst="rect">
              <a:avLst/>
            </a:prstGeom>
            <a:noFill/>
            <a:ln w="57150">
              <a:noFill/>
            </a:ln>
          </p:spPr>
          <p:txBody>
            <a:bodyPr wrap="square" rtlCol="0" anchor="ctr">
              <a:spAutoFit/>
            </a:bodyPr>
            <a:lstStyle/>
            <a:p>
              <a:pPr algn="ctr"/>
              <a:r>
                <a:rPr lang="fr-FR" b="1" dirty="0"/>
                <a:t>1</a:t>
              </a:r>
            </a:p>
          </p:txBody>
        </p:sp>
      </p:grpSp>
      <p:pic>
        <p:nvPicPr>
          <p:cNvPr id="13" name="Image 12" descr="Une image contenant arme, dessin humoristique&#10;&#10;Le contenu généré par l’IA peut être incorrect.">
            <a:extLst>
              <a:ext uri="{FF2B5EF4-FFF2-40B4-BE49-F238E27FC236}">
                <a16:creationId xmlns:a16="http://schemas.microsoft.com/office/drawing/2014/main" id="{15AE8FD7-4AE7-8987-6E70-6E07FF3A384B}"/>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rot="10800000" flipV="1">
            <a:off x="2334785" y="675717"/>
            <a:ext cx="9531377" cy="4585852"/>
          </a:xfrm>
          <a:prstGeom prst="rect">
            <a:avLst/>
          </a:prstGeom>
        </p:spPr>
      </p:pic>
      <p:sp>
        <p:nvSpPr>
          <p:cNvPr id="6" name="Sous-titre 4">
            <a:extLst>
              <a:ext uri="{FF2B5EF4-FFF2-40B4-BE49-F238E27FC236}">
                <a16:creationId xmlns:a16="http://schemas.microsoft.com/office/drawing/2014/main" id="{CBFCC875-5331-078D-34D6-17229EF96E20}"/>
              </a:ext>
            </a:extLst>
          </p:cNvPr>
          <p:cNvSpPr txBox="1">
            <a:spLocks/>
          </p:cNvSpPr>
          <p:nvPr/>
        </p:nvSpPr>
        <p:spPr>
          <a:xfrm>
            <a:off x="9880193" y="1863487"/>
            <a:ext cx="1320007" cy="68841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1800" b="1" kern="1200">
                <a:solidFill>
                  <a:srgbClr val="00529B"/>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fr-FR" sz="4000" dirty="0">
                <a:solidFill>
                  <a:srgbClr val="114175"/>
                </a:solidFill>
              </a:rPr>
              <a:t>1</a:t>
            </a:r>
          </a:p>
        </p:txBody>
      </p:sp>
      <p:sp>
        <p:nvSpPr>
          <p:cNvPr id="10" name="Sous-titre 4">
            <a:extLst>
              <a:ext uri="{FF2B5EF4-FFF2-40B4-BE49-F238E27FC236}">
                <a16:creationId xmlns:a16="http://schemas.microsoft.com/office/drawing/2014/main" id="{E5AE780F-D081-64E4-18B4-0F1EA198D79F}"/>
              </a:ext>
            </a:extLst>
          </p:cNvPr>
          <p:cNvSpPr txBox="1">
            <a:spLocks/>
          </p:cNvSpPr>
          <p:nvPr/>
        </p:nvSpPr>
        <p:spPr>
          <a:xfrm>
            <a:off x="6581001" y="1654146"/>
            <a:ext cx="1320007" cy="68841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1800" b="1" kern="1200">
                <a:solidFill>
                  <a:srgbClr val="00529B"/>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fr-FR" sz="4000" dirty="0">
                <a:solidFill>
                  <a:srgbClr val="114175"/>
                </a:solidFill>
              </a:rPr>
              <a:t>2</a:t>
            </a:r>
          </a:p>
        </p:txBody>
      </p:sp>
      <p:sp>
        <p:nvSpPr>
          <p:cNvPr id="12" name="Sous-titre 4">
            <a:extLst>
              <a:ext uri="{FF2B5EF4-FFF2-40B4-BE49-F238E27FC236}">
                <a16:creationId xmlns:a16="http://schemas.microsoft.com/office/drawing/2014/main" id="{2B647B95-2E5D-2E7F-7B02-E2EDD29E6081}"/>
              </a:ext>
            </a:extLst>
          </p:cNvPr>
          <p:cNvSpPr txBox="1">
            <a:spLocks/>
          </p:cNvSpPr>
          <p:nvPr/>
        </p:nvSpPr>
        <p:spPr>
          <a:xfrm>
            <a:off x="3527648" y="1638655"/>
            <a:ext cx="1320007" cy="68841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1800" b="1" kern="1200">
                <a:solidFill>
                  <a:srgbClr val="00529B"/>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fr-FR" sz="4000" dirty="0">
                <a:solidFill>
                  <a:srgbClr val="114175"/>
                </a:solidFill>
              </a:rPr>
              <a:t>3</a:t>
            </a:r>
          </a:p>
        </p:txBody>
      </p:sp>
      <p:sp>
        <p:nvSpPr>
          <p:cNvPr id="14" name="Sous-titre 4">
            <a:extLst>
              <a:ext uri="{FF2B5EF4-FFF2-40B4-BE49-F238E27FC236}">
                <a16:creationId xmlns:a16="http://schemas.microsoft.com/office/drawing/2014/main" id="{95EE17EE-390A-D199-5F6C-7C35D3062017}"/>
              </a:ext>
            </a:extLst>
          </p:cNvPr>
          <p:cNvSpPr txBox="1">
            <a:spLocks/>
          </p:cNvSpPr>
          <p:nvPr/>
        </p:nvSpPr>
        <p:spPr>
          <a:xfrm>
            <a:off x="9809853" y="4157516"/>
            <a:ext cx="1320007" cy="68841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1800" b="1" kern="1200">
                <a:solidFill>
                  <a:srgbClr val="00529B"/>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fr-FR" sz="4000" dirty="0">
                <a:solidFill>
                  <a:srgbClr val="114175"/>
                </a:solidFill>
              </a:rPr>
              <a:t>4</a:t>
            </a:r>
          </a:p>
        </p:txBody>
      </p:sp>
      <p:sp>
        <p:nvSpPr>
          <p:cNvPr id="18" name="Sous-titre 4">
            <a:extLst>
              <a:ext uri="{FF2B5EF4-FFF2-40B4-BE49-F238E27FC236}">
                <a16:creationId xmlns:a16="http://schemas.microsoft.com/office/drawing/2014/main" id="{751A4B79-C588-69B2-5392-5C6605819125}"/>
              </a:ext>
            </a:extLst>
          </p:cNvPr>
          <p:cNvSpPr txBox="1">
            <a:spLocks/>
          </p:cNvSpPr>
          <p:nvPr/>
        </p:nvSpPr>
        <p:spPr>
          <a:xfrm>
            <a:off x="6573549" y="4360157"/>
            <a:ext cx="1320007" cy="68841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1800" b="1" kern="1200">
                <a:solidFill>
                  <a:srgbClr val="00529B"/>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fr-FR" sz="4000" dirty="0">
                <a:solidFill>
                  <a:srgbClr val="114175"/>
                </a:solidFill>
              </a:rPr>
              <a:t>5</a:t>
            </a:r>
          </a:p>
        </p:txBody>
      </p:sp>
      <p:sp>
        <p:nvSpPr>
          <p:cNvPr id="19" name="Sous-titre 4">
            <a:extLst>
              <a:ext uri="{FF2B5EF4-FFF2-40B4-BE49-F238E27FC236}">
                <a16:creationId xmlns:a16="http://schemas.microsoft.com/office/drawing/2014/main" id="{B7F0606C-4984-7831-8006-114CF4AB2F5B}"/>
              </a:ext>
            </a:extLst>
          </p:cNvPr>
          <p:cNvSpPr txBox="1">
            <a:spLocks/>
          </p:cNvSpPr>
          <p:nvPr/>
        </p:nvSpPr>
        <p:spPr>
          <a:xfrm>
            <a:off x="4098575" y="3864003"/>
            <a:ext cx="1320007" cy="68841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1800" b="1" kern="1200">
                <a:solidFill>
                  <a:srgbClr val="00529B"/>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fr-FR" sz="4000" dirty="0">
                <a:solidFill>
                  <a:srgbClr val="114175"/>
                </a:solidFill>
              </a:rPr>
              <a:t>6</a:t>
            </a:r>
          </a:p>
        </p:txBody>
      </p:sp>
      <p:sp>
        <p:nvSpPr>
          <p:cNvPr id="20" name="Sous-titre 4">
            <a:extLst>
              <a:ext uri="{FF2B5EF4-FFF2-40B4-BE49-F238E27FC236}">
                <a16:creationId xmlns:a16="http://schemas.microsoft.com/office/drawing/2014/main" id="{CA945CFD-1780-8B3D-B587-926A93FF81E9}"/>
              </a:ext>
            </a:extLst>
          </p:cNvPr>
          <p:cNvSpPr txBox="1">
            <a:spLocks/>
          </p:cNvSpPr>
          <p:nvPr/>
        </p:nvSpPr>
        <p:spPr>
          <a:xfrm>
            <a:off x="116381" y="3975222"/>
            <a:ext cx="2506369" cy="168110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1800" b="1" kern="1200">
                <a:solidFill>
                  <a:srgbClr val="00529B"/>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r-FR" sz="2000" b="0" dirty="0">
                <a:solidFill>
                  <a:srgbClr val="114175"/>
                </a:solidFill>
              </a:rPr>
              <a:t>Je mets ma main sur le ventre pour vérifier sa respiration</a:t>
            </a:r>
          </a:p>
        </p:txBody>
      </p:sp>
      <p:sp>
        <p:nvSpPr>
          <p:cNvPr id="22" name="Sous-titre 4">
            <a:extLst>
              <a:ext uri="{FF2B5EF4-FFF2-40B4-BE49-F238E27FC236}">
                <a16:creationId xmlns:a16="http://schemas.microsoft.com/office/drawing/2014/main" id="{E0F7DD36-BC93-E7E4-5052-EEF29D3A488F}"/>
              </a:ext>
            </a:extLst>
          </p:cNvPr>
          <p:cNvSpPr txBox="1">
            <a:spLocks/>
          </p:cNvSpPr>
          <p:nvPr/>
        </p:nvSpPr>
        <p:spPr>
          <a:xfrm>
            <a:off x="1154175" y="3429000"/>
            <a:ext cx="1320007" cy="68841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1800" b="1" kern="1200">
                <a:solidFill>
                  <a:srgbClr val="00529B"/>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fr-FR" sz="4000" dirty="0">
                <a:solidFill>
                  <a:srgbClr val="114175"/>
                </a:solidFill>
              </a:rPr>
              <a:t>7</a:t>
            </a:r>
          </a:p>
        </p:txBody>
      </p:sp>
      <p:sp>
        <p:nvSpPr>
          <p:cNvPr id="23" name="Sous-titre 4">
            <a:extLst>
              <a:ext uri="{FF2B5EF4-FFF2-40B4-BE49-F238E27FC236}">
                <a16:creationId xmlns:a16="http://schemas.microsoft.com/office/drawing/2014/main" id="{75B72F82-4294-EC4C-87F3-840FAB8AF38D}"/>
              </a:ext>
            </a:extLst>
          </p:cNvPr>
          <p:cNvSpPr txBox="1">
            <a:spLocks/>
          </p:cNvSpPr>
          <p:nvPr/>
        </p:nvSpPr>
        <p:spPr>
          <a:xfrm>
            <a:off x="2369611" y="5960009"/>
            <a:ext cx="8170585" cy="44302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1800" b="1" kern="1200">
                <a:solidFill>
                  <a:srgbClr val="00529B"/>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fr-FR" sz="2000" dirty="0">
                <a:solidFill>
                  <a:srgbClr val="FF0000"/>
                </a:solidFill>
              </a:rPr>
              <a:t>Si traumatisme du dos et du cou ou un doute : Laissez sur le dos</a:t>
            </a:r>
          </a:p>
        </p:txBody>
      </p:sp>
      <p:sp>
        <p:nvSpPr>
          <p:cNvPr id="15" name="Sous-titre 4">
            <a:extLst>
              <a:ext uri="{FF2B5EF4-FFF2-40B4-BE49-F238E27FC236}">
                <a16:creationId xmlns:a16="http://schemas.microsoft.com/office/drawing/2014/main" id="{9695C346-D6DA-9629-C0DD-5B0F83DA3FCC}"/>
              </a:ext>
            </a:extLst>
          </p:cNvPr>
          <p:cNvSpPr>
            <a:spLocks noGrp="1"/>
          </p:cNvSpPr>
          <p:nvPr>
            <p:ph type="subTitle" idx="1"/>
          </p:nvPr>
        </p:nvSpPr>
        <p:spPr>
          <a:xfrm>
            <a:off x="0" y="366178"/>
            <a:ext cx="1464722" cy="805675"/>
          </a:xfrm>
        </p:spPr>
        <p:txBody>
          <a:bodyPr/>
          <a:lstStyle/>
          <a:p>
            <a:r>
              <a:rPr lang="fr-FR" dirty="0"/>
              <a:t>S06</a:t>
            </a:r>
          </a:p>
          <a:p>
            <a:r>
              <a:rPr lang="fr-FR" dirty="0"/>
              <a:t>PLS</a:t>
            </a:r>
          </a:p>
        </p:txBody>
      </p:sp>
    </p:spTree>
    <p:extLst>
      <p:ext uri="{BB962C8B-B14F-4D97-AF65-F5344CB8AC3E}">
        <p14:creationId xmlns:p14="http://schemas.microsoft.com/office/powerpoint/2010/main" val="54692441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Image 21" descr="Une image contenant blanc&#10;&#10;Description générée automatiquement">
            <a:extLst>
              <a:ext uri="{FF2B5EF4-FFF2-40B4-BE49-F238E27FC236}">
                <a16:creationId xmlns:a16="http://schemas.microsoft.com/office/drawing/2014/main" id="{50D07C13-88F6-9C87-D38F-D85DCD4E35F8}"/>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2863387" y="1254848"/>
            <a:ext cx="2081475" cy="2081475"/>
          </a:xfrm>
          <a:prstGeom prst="rect">
            <a:avLst/>
          </a:prstGeom>
        </p:spPr>
      </p:pic>
      <p:sp>
        <p:nvSpPr>
          <p:cNvPr id="3" name="Espace réservé du numéro de diapositive 2">
            <a:extLst>
              <a:ext uri="{FF2B5EF4-FFF2-40B4-BE49-F238E27FC236}">
                <a16:creationId xmlns:a16="http://schemas.microsoft.com/office/drawing/2014/main" id="{D766315B-B9DF-CEAB-6566-9299BFE0BC8D}"/>
              </a:ext>
            </a:extLst>
          </p:cNvPr>
          <p:cNvSpPr>
            <a:spLocks noGrp="1"/>
          </p:cNvSpPr>
          <p:nvPr>
            <p:ph type="sldNum" sz="quarter" idx="4"/>
          </p:nvPr>
        </p:nvSpPr>
        <p:spPr/>
        <p:txBody>
          <a:bodyPr/>
          <a:lstStyle/>
          <a:p>
            <a:fld id="{E08ED9A5-DC0D-4841-8E77-55016E9FD6AD}" type="slidenum">
              <a:rPr lang="fr-FR" smtClean="0"/>
              <a:pPr/>
              <a:t>42</a:t>
            </a:fld>
            <a:endParaRPr lang="fr-FR" dirty="0"/>
          </a:p>
        </p:txBody>
      </p:sp>
      <p:sp>
        <p:nvSpPr>
          <p:cNvPr id="8" name="Espace réservé du contenu 6">
            <a:extLst>
              <a:ext uri="{FF2B5EF4-FFF2-40B4-BE49-F238E27FC236}">
                <a16:creationId xmlns:a16="http://schemas.microsoft.com/office/drawing/2014/main" id="{3CEC7808-95B2-76AE-E204-37A3C6D1632C}"/>
              </a:ext>
            </a:extLst>
          </p:cNvPr>
          <p:cNvSpPr txBox="1">
            <a:spLocks/>
          </p:cNvSpPr>
          <p:nvPr/>
        </p:nvSpPr>
        <p:spPr>
          <a:xfrm>
            <a:off x="3254497" y="78143"/>
            <a:ext cx="6899058" cy="56559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fr-FR" b="1" u="sng" dirty="0"/>
              <a:t>Conduite à tenir</a:t>
            </a:r>
          </a:p>
        </p:txBody>
      </p:sp>
      <p:sp>
        <p:nvSpPr>
          <p:cNvPr id="6" name="Sous-titre 4">
            <a:extLst>
              <a:ext uri="{FF2B5EF4-FFF2-40B4-BE49-F238E27FC236}">
                <a16:creationId xmlns:a16="http://schemas.microsoft.com/office/drawing/2014/main" id="{DE1BAFC8-BCD7-D1DB-B030-989B208FEA36}"/>
              </a:ext>
            </a:extLst>
          </p:cNvPr>
          <p:cNvSpPr txBox="1">
            <a:spLocks/>
          </p:cNvSpPr>
          <p:nvPr/>
        </p:nvSpPr>
        <p:spPr>
          <a:xfrm>
            <a:off x="2941280" y="807741"/>
            <a:ext cx="6872719" cy="72742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1800" b="1" kern="1200">
                <a:solidFill>
                  <a:srgbClr val="00529B"/>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fr-FR" sz="2200" dirty="0">
                <a:solidFill>
                  <a:srgbClr val="114175"/>
                </a:solidFill>
              </a:rPr>
              <a:t>Victime qui ne répond pas </a:t>
            </a:r>
            <a:r>
              <a:rPr lang="fr-FR" sz="2200" u="sng" dirty="0">
                <a:solidFill>
                  <a:srgbClr val="114175"/>
                </a:solidFill>
              </a:rPr>
              <a:t>Et</a:t>
            </a:r>
            <a:r>
              <a:rPr lang="fr-FR" sz="2200" dirty="0">
                <a:solidFill>
                  <a:srgbClr val="114175"/>
                </a:solidFill>
              </a:rPr>
              <a:t> ne réagit pas</a:t>
            </a:r>
          </a:p>
        </p:txBody>
      </p:sp>
      <p:sp>
        <p:nvSpPr>
          <p:cNvPr id="7" name="Sous-titre 4">
            <a:extLst>
              <a:ext uri="{FF2B5EF4-FFF2-40B4-BE49-F238E27FC236}">
                <a16:creationId xmlns:a16="http://schemas.microsoft.com/office/drawing/2014/main" id="{D43C83E1-3560-F7EE-46A0-380FC4B6CFC6}"/>
              </a:ext>
            </a:extLst>
          </p:cNvPr>
          <p:cNvSpPr txBox="1">
            <a:spLocks/>
          </p:cNvSpPr>
          <p:nvPr/>
        </p:nvSpPr>
        <p:spPr>
          <a:xfrm>
            <a:off x="4659203" y="1307800"/>
            <a:ext cx="2873589" cy="727422"/>
          </a:xfrm>
          <a:prstGeom prst="wedgeEllipseCallout">
            <a:avLst>
              <a:gd name="adj1" fmla="val -76133"/>
              <a:gd name="adj2" fmla="val 35803"/>
            </a:avLst>
          </a:prstGeom>
          <a:solidFill>
            <a:srgbClr val="FFFF00"/>
          </a:solidFill>
          <a:ln>
            <a:solidFill>
              <a:srgbClr val="C00000"/>
            </a:solidFill>
          </a:ln>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1800" b="1" kern="1200">
                <a:solidFill>
                  <a:srgbClr val="00529B"/>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r-FR" dirty="0">
                <a:solidFill>
                  <a:schemeClr val="tx1"/>
                </a:solidFill>
              </a:rPr>
              <a:t>A l’aide au secours</a:t>
            </a:r>
            <a:endParaRPr lang="fr-FR" b="0" dirty="0">
              <a:solidFill>
                <a:schemeClr val="tx1"/>
              </a:solidFill>
            </a:endParaRPr>
          </a:p>
        </p:txBody>
      </p:sp>
      <p:sp>
        <p:nvSpPr>
          <p:cNvPr id="16" name="Sous-titre 4">
            <a:extLst>
              <a:ext uri="{FF2B5EF4-FFF2-40B4-BE49-F238E27FC236}">
                <a16:creationId xmlns:a16="http://schemas.microsoft.com/office/drawing/2014/main" id="{8E69A039-D61F-9975-D9FE-A46A2FD43D8A}"/>
              </a:ext>
            </a:extLst>
          </p:cNvPr>
          <p:cNvSpPr txBox="1">
            <a:spLocks/>
          </p:cNvSpPr>
          <p:nvPr/>
        </p:nvSpPr>
        <p:spPr>
          <a:xfrm>
            <a:off x="4659204" y="2418609"/>
            <a:ext cx="2873589" cy="379935"/>
          </a:xfrm>
          <a:prstGeom prst="rect">
            <a:avLst/>
          </a:prstGeom>
          <a:ln>
            <a:solidFill>
              <a:srgbClr val="00529B"/>
            </a:solidFill>
          </a:ln>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1800" b="1" kern="1200">
                <a:solidFill>
                  <a:srgbClr val="00529B"/>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r-FR" sz="1900" dirty="0">
                <a:solidFill>
                  <a:srgbClr val="114175"/>
                </a:solidFill>
              </a:rPr>
              <a:t>ALLONGER </a:t>
            </a:r>
            <a:r>
              <a:rPr lang="fr-FR" sz="1900" b="0" dirty="0">
                <a:solidFill>
                  <a:srgbClr val="114175"/>
                </a:solidFill>
              </a:rPr>
              <a:t>sur le dos</a:t>
            </a:r>
            <a:endParaRPr lang="fr-FR" sz="1900" dirty="0">
              <a:solidFill>
                <a:srgbClr val="114175"/>
              </a:solidFill>
            </a:endParaRPr>
          </a:p>
        </p:txBody>
      </p:sp>
      <p:sp>
        <p:nvSpPr>
          <p:cNvPr id="35" name="Flèche : bas 34">
            <a:extLst>
              <a:ext uri="{FF2B5EF4-FFF2-40B4-BE49-F238E27FC236}">
                <a16:creationId xmlns:a16="http://schemas.microsoft.com/office/drawing/2014/main" id="{0DCF4E0D-2FFF-1C6A-2C79-9AEAF2286B1F}"/>
              </a:ext>
            </a:extLst>
          </p:cNvPr>
          <p:cNvSpPr/>
          <p:nvPr/>
        </p:nvSpPr>
        <p:spPr>
          <a:xfrm>
            <a:off x="5809880" y="2120478"/>
            <a:ext cx="497150" cy="308879"/>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 name="Flèche : bas 1">
            <a:extLst>
              <a:ext uri="{FF2B5EF4-FFF2-40B4-BE49-F238E27FC236}">
                <a16:creationId xmlns:a16="http://schemas.microsoft.com/office/drawing/2014/main" id="{479D9506-EC74-45CC-5ED2-07AC72FECED2}"/>
              </a:ext>
            </a:extLst>
          </p:cNvPr>
          <p:cNvSpPr/>
          <p:nvPr/>
        </p:nvSpPr>
        <p:spPr>
          <a:xfrm>
            <a:off x="5809880" y="2838574"/>
            <a:ext cx="497150" cy="279354"/>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 name="Sous-titre 4">
            <a:extLst>
              <a:ext uri="{FF2B5EF4-FFF2-40B4-BE49-F238E27FC236}">
                <a16:creationId xmlns:a16="http://schemas.microsoft.com/office/drawing/2014/main" id="{6720E23F-40F4-0BB9-9549-1A3E7C7A0751}"/>
              </a:ext>
            </a:extLst>
          </p:cNvPr>
          <p:cNvSpPr txBox="1">
            <a:spLocks/>
          </p:cNvSpPr>
          <p:nvPr/>
        </p:nvSpPr>
        <p:spPr>
          <a:xfrm>
            <a:off x="1452610" y="5471964"/>
            <a:ext cx="2873589" cy="379935"/>
          </a:xfrm>
          <a:prstGeom prst="rect">
            <a:avLst/>
          </a:prstGeom>
          <a:ln>
            <a:solidFill>
              <a:srgbClr val="00529B"/>
            </a:solidFill>
          </a:ln>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1800" b="1" kern="1200">
                <a:solidFill>
                  <a:srgbClr val="00529B"/>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r-FR" sz="1900" dirty="0">
                <a:solidFill>
                  <a:srgbClr val="114175"/>
                </a:solidFill>
              </a:rPr>
              <a:t>ALERTER</a:t>
            </a:r>
          </a:p>
        </p:txBody>
      </p:sp>
      <p:sp>
        <p:nvSpPr>
          <p:cNvPr id="23" name="Sous-titre 4">
            <a:extLst>
              <a:ext uri="{FF2B5EF4-FFF2-40B4-BE49-F238E27FC236}">
                <a16:creationId xmlns:a16="http://schemas.microsoft.com/office/drawing/2014/main" id="{96D1AACA-3082-E800-CBF1-9FD0643D51D6}"/>
              </a:ext>
            </a:extLst>
          </p:cNvPr>
          <p:cNvSpPr txBox="1">
            <a:spLocks/>
          </p:cNvSpPr>
          <p:nvPr/>
        </p:nvSpPr>
        <p:spPr>
          <a:xfrm>
            <a:off x="5261222" y="3124741"/>
            <a:ext cx="1542757" cy="944258"/>
          </a:xfrm>
          <a:prstGeom prst="ellipse">
            <a:avLst/>
          </a:prstGeom>
          <a:ln w="38100">
            <a:solidFill>
              <a:schemeClr val="tx1"/>
            </a:solidFill>
          </a:ln>
        </p:spPr>
        <p:txBody>
          <a:bodyPr vert="horz" lIns="91440" tIns="45720" rIns="91440" bIns="45720" rtlCol="0">
            <a:normAutofit fontScale="9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1800" b="1" kern="1200">
                <a:solidFill>
                  <a:srgbClr val="00529B"/>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r-FR" sz="2200" dirty="0">
                <a:solidFill>
                  <a:schemeClr val="tx1"/>
                </a:solidFill>
              </a:rPr>
              <a:t>LVA</a:t>
            </a:r>
          </a:p>
          <a:p>
            <a:r>
              <a:rPr lang="fr-FR" sz="2200" b="0" dirty="0">
                <a:solidFill>
                  <a:schemeClr val="tx1"/>
                </a:solidFill>
              </a:rPr>
              <a:t>Sur 10s</a:t>
            </a:r>
          </a:p>
        </p:txBody>
      </p:sp>
      <p:sp>
        <p:nvSpPr>
          <p:cNvPr id="25" name="Arrow: Down 16">
            <a:extLst>
              <a:ext uri="{FF2B5EF4-FFF2-40B4-BE49-F238E27FC236}">
                <a16:creationId xmlns:a16="http://schemas.microsoft.com/office/drawing/2014/main" id="{584921FF-B470-EEBC-7C21-4E2B1B7F9F90}"/>
              </a:ext>
            </a:extLst>
          </p:cNvPr>
          <p:cNvSpPr/>
          <p:nvPr/>
        </p:nvSpPr>
        <p:spPr>
          <a:xfrm rot="5400000">
            <a:off x="4703429" y="3113466"/>
            <a:ext cx="356871" cy="903815"/>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mj-lt"/>
            </a:endParaRPr>
          </a:p>
        </p:txBody>
      </p:sp>
      <p:sp>
        <p:nvSpPr>
          <p:cNvPr id="26" name="Diamond 9">
            <a:extLst>
              <a:ext uri="{FF2B5EF4-FFF2-40B4-BE49-F238E27FC236}">
                <a16:creationId xmlns:a16="http://schemas.microsoft.com/office/drawing/2014/main" id="{1A7FC23C-4FD0-D37C-6910-A4B68A59C299}"/>
              </a:ext>
            </a:extLst>
          </p:cNvPr>
          <p:cNvSpPr/>
          <p:nvPr/>
        </p:nvSpPr>
        <p:spPr>
          <a:xfrm>
            <a:off x="1452609" y="3199466"/>
            <a:ext cx="2977348" cy="794808"/>
          </a:xfrm>
          <a:prstGeom prst="diamond">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latin typeface="+mj-lt"/>
              </a:rPr>
              <a:t>Si aucun traumatisme</a:t>
            </a:r>
          </a:p>
        </p:txBody>
      </p:sp>
      <p:sp>
        <p:nvSpPr>
          <p:cNvPr id="39" name="Sous-titre 4">
            <a:extLst>
              <a:ext uri="{FF2B5EF4-FFF2-40B4-BE49-F238E27FC236}">
                <a16:creationId xmlns:a16="http://schemas.microsoft.com/office/drawing/2014/main" id="{F5EDCCD2-568B-9759-4B6F-43461C5A4D51}"/>
              </a:ext>
            </a:extLst>
          </p:cNvPr>
          <p:cNvSpPr txBox="1">
            <a:spLocks/>
          </p:cNvSpPr>
          <p:nvPr/>
        </p:nvSpPr>
        <p:spPr>
          <a:xfrm>
            <a:off x="1504488" y="4272268"/>
            <a:ext cx="2873589" cy="876782"/>
          </a:xfrm>
          <a:prstGeom prst="rect">
            <a:avLst/>
          </a:prstGeom>
          <a:ln>
            <a:solidFill>
              <a:srgbClr val="00529B"/>
            </a:solidFill>
          </a:ln>
        </p:spPr>
        <p:txBody>
          <a:bodyPr vert="horz" lIns="91440" tIns="45720" rIns="91440" bIns="45720" rtlCol="0">
            <a:normAutofit fontScale="77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1800" b="1" kern="1200">
                <a:solidFill>
                  <a:srgbClr val="00529B"/>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r-FR" sz="1900" dirty="0">
                <a:solidFill>
                  <a:srgbClr val="114175"/>
                </a:solidFill>
              </a:rPr>
              <a:t>Position Latérale de Sécurité</a:t>
            </a:r>
          </a:p>
          <a:p>
            <a:r>
              <a:rPr lang="fr-FR" sz="1900" b="0" dirty="0">
                <a:solidFill>
                  <a:srgbClr val="FF0000"/>
                </a:solidFill>
              </a:rPr>
              <a:t>/!\ </a:t>
            </a:r>
            <a:r>
              <a:rPr lang="fr-FR" sz="1900" u="sng" dirty="0">
                <a:solidFill>
                  <a:srgbClr val="FF0000"/>
                </a:solidFill>
              </a:rPr>
              <a:t>Côté gauche</a:t>
            </a:r>
            <a:r>
              <a:rPr lang="fr-FR" sz="1900" dirty="0">
                <a:solidFill>
                  <a:srgbClr val="FF0000"/>
                </a:solidFill>
              </a:rPr>
              <a:t> </a:t>
            </a:r>
            <a:r>
              <a:rPr lang="fr-FR" sz="1900" b="0" dirty="0">
                <a:solidFill>
                  <a:srgbClr val="FF0000"/>
                </a:solidFill>
              </a:rPr>
              <a:t>pour femmes enceintes et personnes en surpoids</a:t>
            </a:r>
          </a:p>
        </p:txBody>
      </p:sp>
      <p:sp>
        <p:nvSpPr>
          <p:cNvPr id="41" name="Diamond 9">
            <a:extLst>
              <a:ext uri="{FF2B5EF4-FFF2-40B4-BE49-F238E27FC236}">
                <a16:creationId xmlns:a16="http://schemas.microsoft.com/office/drawing/2014/main" id="{F3163EE3-381F-9C85-50F2-B86B864F381F}"/>
              </a:ext>
            </a:extLst>
          </p:cNvPr>
          <p:cNvSpPr/>
          <p:nvPr/>
        </p:nvSpPr>
        <p:spPr>
          <a:xfrm>
            <a:off x="7558845" y="3167970"/>
            <a:ext cx="2977348" cy="794808"/>
          </a:xfrm>
          <a:prstGeom prst="diamond">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latin typeface="+mj-lt"/>
              </a:rPr>
              <a:t>Si traumatisme</a:t>
            </a:r>
          </a:p>
        </p:txBody>
      </p:sp>
      <p:sp>
        <p:nvSpPr>
          <p:cNvPr id="44" name="Arrow: Down 16">
            <a:extLst>
              <a:ext uri="{FF2B5EF4-FFF2-40B4-BE49-F238E27FC236}">
                <a16:creationId xmlns:a16="http://schemas.microsoft.com/office/drawing/2014/main" id="{1AF2BA0F-2813-DAC6-FD66-D8A43DFD42F3}"/>
              </a:ext>
            </a:extLst>
          </p:cNvPr>
          <p:cNvSpPr/>
          <p:nvPr/>
        </p:nvSpPr>
        <p:spPr>
          <a:xfrm rot="16200000">
            <a:off x="7044045" y="3056595"/>
            <a:ext cx="312882" cy="992916"/>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mj-lt"/>
            </a:endParaRPr>
          </a:p>
        </p:txBody>
      </p:sp>
      <p:sp>
        <p:nvSpPr>
          <p:cNvPr id="48" name="Sous-titre 4">
            <a:extLst>
              <a:ext uri="{FF2B5EF4-FFF2-40B4-BE49-F238E27FC236}">
                <a16:creationId xmlns:a16="http://schemas.microsoft.com/office/drawing/2014/main" id="{83E4B9C7-70CF-C8FC-55DD-B7BA158419A2}"/>
              </a:ext>
            </a:extLst>
          </p:cNvPr>
          <p:cNvSpPr txBox="1">
            <a:spLocks/>
          </p:cNvSpPr>
          <p:nvPr/>
        </p:nvSpPr>
        <p:spPr>
          <a:xfrm>
            <a:off x="3830437" y="6865442"/>
            <a:ext cx="2873589" cy="379935"/>
          </a:xfrm>
          <a:prstGeom prst="rect">
            <a:avLst/>
          </a:prstGeom>
          <a:ln>
            <a:solidFill>
              <a:srgbClr val="00529B"/>
            </a:solidFill>
          </a:ln>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1800" b="1" kern="1200">
                <a:solidFill>
                  <a:srgbClr val="00529B"/>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r-FR" sz="1900" dirty="0">
                <a:solidFill>
                  <a:srgbClr val="114175"/>
                </a:solidFill>
              </a:rPr>
              <a:t>Protéger, Surveiller </a:t>
            </a:r>
          </a:p>
        </p:txBody>
      </p:sp>
      <p:sp>
        <p:nvSpPr>
          <p:cNvPr id="49" name="Flèche : bas 48">
            <a:extLst>
              <a:ext uri="{FF2B5EF4-FFF2-40B4-BE49-F238E27FC236}">
                <a16:creationId xmlns:a16="http://schemas.microsoft.com/office/drawing/2014/main" id="{9D255886-844B-1026-E0E7-2D8ADC0F5B49}"/>
              </a:ext>
            </a:extLst>
          </p:cNvPr>
          <p:cNvSpPr/>
          <p:nvPr/>
        </p:nvSpPr>
        <p:spPr>
          <a:xfrm>
            <a:off x="2772775" y="3994274"/>
            <a:ext cx="337010" cy="264692"/>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 name="Sous-titre 4">
            <a:extLst>
              <a:ext uri="{FF2B5EF4-FFF2-40B4-BE49-F238E27FC236}">
                <a16:creationId xmlns:a16="http://schemas.microsoft.com/office/drawing/2014/main" id="{8DF89DFE-4D4C-9173-3F4A-6230B6B07F38}"/>
              </a:ext>
            </a:extLst>
          </p:cNvPr>
          <p:cNvSpPr txBox="1">
            <a:spLocks/>
          </p:cNvSpPr>
          <p:nvPr/>
        </p:nvSpPr>
        <p:spPr>
          <a:xfrm>
            <a:off x="1452609" y="6168181"/>
            <a:ext cx="2873589" cy="567025"/>
          </a:xfrm>
          <a:prstGeom prst="rect">
            <a:avLst/>
          </a:prstGeom>
          <a:ln>
            <a:solidFill>
              <a:srgbClr val="00529B"/>
            </a:solidFill>
          </a:ln>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1800" b="1" kern="1200">
                <a:solidFill>
                  <a:srgbClr val="00529B"/>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r-FR" sz="1900" dirty="0">
                <a:solidFill>
                  <a:srgbClr val="114175"/>
                </a:solidFill>
              </a:rPr>
              <a:t>SURVEILLER la respiration</a:t>
            </a:r>
          </a:p>
        </p:txBody>
      </p:sp>
      <p:sp>
        <p:nvSpPr>
          <p:cNvPr id="11" name="Flèche : bas 10">
            <a:extLst>
              <a:ext uri="{FF2B5EF4-FFF2-40B4-BE49-F238E27FC236}">
                <a16:creationId xmlns:a16="http://schemas.microsoft.com/office/drawing/2014/main" id="{AD472C3E-399E-4314-3FB6-7866BB18FDC9}"/>
              </a:ext>
            </a:extLst>
          </p:cNvPr>
          <p:cNvSpPr/>
          <p:nvPr/>
        </p:nvSpPr>
        <p:spPr>
          <a:xfrm>
            <a:off x="2720898" y="5205697"/>
            <a:ext cx="337010" cy="264692"/>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2" name="Flèche : bas 11">
            <a:extLst>
              <a:ext uri="{FF2B5EF4-FFF2-40B4-BE49-F238E27FC236}">
                <a16:creationId xmlns:a16="http://schemas.microsoft.com/office/drawing/2014/main" id="{8F960FD3-4D95-7079-0C09-07E202245E93}"/>
              </a:ext>
            </a:extLst>
          </p:cNvPr>
          <p:cNvSpPr/>
          <p:nvPr/>
        </p:nvSpPr>
        <p:spPr>
          <a:xfrm>
            <a:off x="2720898" y="5882723"/>
            <a:ext cx="337010" cy="264692"/>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 name="Sous-titre 4">
            <a:extLst>
              <a:ext uri="{FF2B5EF4-FFF2-40B4-BE49-F238E27FC236}">
                <a16:creationId xmlns:a16="http://schemas.microsoft.com/office/drawing/2014/main" id="{7FC4DC57-AB79-69B8-0C90-E50D10D67398}"/>
              </a:ext>
            </a:extLst>
          </p:cNvPr>
          <p:cNvSpPr txBox="1">
            <a:spLocks/>
          </p:cNvSpPr>
          <p:nvPr/>
        </p:nvSpPr>
        <p:spPr>
          <a:xfrm>
            <a:off x="7662604" y="4262713"/>
            <a:ext cx="2873589" cy="379935"/>
          </a:xfrm>
          <a:prstGeom prst="rect">
            <a:avLst/>
          </a:prstGeom>
          <a:ln>
            <a:solidFill>
              <a:srgbClr val="00529B"/>
            </a:solidFill>
          </a:ln>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1800" b="1" kern="1200">
                <a:solidFill>
                  <a:srgbClr val="00529B"/>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r-FR" sz="1900" dirty="0">
                <a:solidFill>
                  <a:srgbClr val="114175"/>
                </a:solidFill>
              </a:rPr>
              <a:t>ALERTER</a:t>
            </a:r>
          </a:p>
        </p:txBody>
      </p:sp>
      <p:sp>
        <p:nvSpPr>
          <p:cNvPr id="15" name="Flèche : bas 14">
            <a:extLst>
              <a:ext uri="{FF2B5EF4-FFF2-40B4-BE49-F238E27FC236}">
                <a16:creationId xmlns:a16="http://schemas.microsoft.com/office/drawing/2014/main" id="{88699802-F217-1C40-9D77-58F5A0D1E1A7}"/>
              </a:ext>
            </a:extLst>
          </p:cNvPr>
          <p:cNvSpPr/>
          <p:nvPr/>
        </p:nvSpPr>
        <p:spPr>
          <a:xfrm>
            <a:off x="8930892" y="3996446"/>
            <a:ext cx="337010" cy="264692"/>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7" name="Flèche : bas 16">
            <a:extLst>
              <a:ext uri="{FF2B5EF4-FFF2-40B4-BE49-F238E27FC236}">
                <a16:creationId xmlns:a16="http://schemas.microsoft.com/office/drawing/2014/main" id="{F1842443-CE18-8DDF-6AFE-B4547A37D3A1}"/>
              </a:ext>
            </a:extLst>
          </p:cNvPr>
          <p:cNvSpPr/>
          <p:nvPr/>
        </p:nvSpPr>
        <p:spPr>
          <a:xfrm>
            <a:off x="8930892" y="4673472"/>
            <a:ext cx="337010" cy="264692"/>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4" name="Groupe 3">
            <a:extLst>
              <a:ext uri="{FF2B5EF4-FFF2-40B4-BE49-F238E27FC236}">
                <a16:creationId xmlns:a16="http://schemas.microsoft.com/office/drawing/2014/main" id="{8BEE2945-D5AF-5A53-6487-9AEFE29C9F96}"/>
              </a:ext>
            </a:extLst>
          </p:cNvPr>
          <p:cNvGrpSpPr/>
          <p:nvPr/>
        </p:nvGrpSpPr>
        <p:grpSpPr>
          <a:xfrm>
            <a:off x="2551316" y="2219"/>
            <a:ext cx="766273" cy="552082"/>
            <a:chOff x="4737720" y="814350"/>
            <a:chExt cx="1922015" cy="1340926"/>
          </a:xfrm>
        </p:grpSpPr>
        <p:sp>
          <p:nvSpPr>
            <p:cNvPr id="18" name="Ellipse 17">
              <a:extLst>
                <a:ext uri="{FF2B5EF4-FFF2-40B4-BE49-F238E27FC236}">
                  <a16:creationId xmlns:a16="http://schemas.microsoft.com/office/drawing/2014/main" id="{977538A6-6AC8-11E7-C6AA-9CF2A811E390}"/>
                </a:ext>
              </a:extLst>
            </p:cNvPr>
            <p:cNvSpPr/>
            <p:nvPr/>
          </p:nvSpPr>
          <p:spPr>
            <a:xfrm>
              <a:off x="4968863" y="814350"/>
              <a:ext cx="1467443" cy="1340926"/>
            </a:xfrm>
            <a:prstGeom prst="ellipse">
              <a:avLst/>
            </a:prstGeom>
            <a:solidFill>
              <a:schemeClr val="bg1"/>
            </a:solidFill>
            <a:ln w="38100">
              <a:solidFill>
                <a:srgbClr val="C104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9" name="ZoneTexte 18">
              <a:extLst>
                <a:ext uri="{FF2B5EF4-FFF2-40B4-BE49-F238E27FC236}">
                  <a16:creationId xmlns:a16="http://schemas.microsoft.com/office/drawing/2014/main" id="{14DCCE09-864A-FE5F-C248-6868A6E913B8}"/>
                </a:ext>
              </a:extLst>
            </p:cNvPr>
            <p:cNvSpPr txBox="1"/>
            <p:nvPr/>
          </p:nvSpPr>
          <p:spPr>
            <a:xfrm>
              <a:off x="4737720" y="1025619"/>
              <a:ext cx="1922015" cy="897053"/>
            </a:xfrm>
            <a:prstGeom prst="rect">
              <a:avLst/>
            </a:prstGeom>
            <a:noFill/>
            <a:ln w="57150">
              <a:noFill/>
            </a:ln>
          </p:spPr>
          <p:txBody>
            <a:bodyPr wrap="square" rtlCol="0" anchor="ctr">
              <a:spAutoFit/>
            </a:bodyPr>
            <a:lstStyle/>
            <a:p>
              <a:pPr algn="ctr"/>
              <a:endParaRPr lang="fr-FR" b="1" dirty="0"/>
            </a:p>
          </p:txBody>
        </p:sp>
      </p:grpSp>
      <p:sp>
        <p:nvSpPr>
          <p:cNvPr id="20" name="Sous-titre 4">
            <a:extLst>
              <a:ext uri="{FF2B5EF4-FFF2-40B4-BE49-F238E27FC236}">
                <a16:creationId xmlns:a16="http://schemas.microsoft.com/office/drawing/2014/main" id="{3416371A-B6A6-83CF-0095-CE675BCDB82F}"/>
              </a:ext>
            </a:extLst>
          </p:cNvPr>
          <p:cNvSpPr txBox="1">
            <a:spLocks/>
          </p:cNvSpPr>
          <p:nvPr/>
        </p:nvSpPr>
        <p:spPr>
          <a:xfrm>
            <a:off x="7662604" y="4942035"/>
            <a:ext cx="2873589" cy="567025"/>
          </a:xfrm>
          <a:prstGeom prst="rect">
            <a:avLst/>
          </a:prstGeom>
          <a:ln>
            <a:solidFill>
              <a:srgbClr val="00529B"/>
            </a:solidFill>
          </a:ln>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1800" b="1" kern="1200">
                <a:solidFill>
                  <a:srgbClr val="00529B"/>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r-FR" sz="1900" dirty="0">
                <a:solidFill>
                  <a:srgbClr val="114175"/>
                </a:solidFill>
              </a:rPr>
              <a:t>SURVEILLER la respiration</a:t>
            </a:r>
          </a:p>
        </p:txBody>
      </p:sp>
      <p:sp>
        <p:nvSpPr>
          <p:cNvPr id="24" name="Sous-titre 4">
            <a:extLst>
              <a:ext uri="{FF2B5EF4-FFF2-40B4-BE49-F238E27FC236}">
                <a16:creationId xmlns:a16="http://schemas.microsoft.com/office/drawing/2014/main" id="{82964C2D-FA9B-341C-8522-1C60D8852B9C}"/>
              </a:ext>
            </a:extLst>
          </p:cNvPr>
          <p:cNvSpPr>
            <a:spLocks noGrp="1"/>
          </p:cNvSpPr>
          <p:nvPr>
            <p:ph type="subTitle" idx="1"/>
          </p:nvPr>
        </p:nvSpPr>
        <p:spPr>
          <a:xfrm>
            <a:off x="0" y="366178"/>
            <a:ext cx="1464722" cy="805675"/>
          </a:xfrm>
        </p:spPr>
        <p:txBody>
          <a:bodyPr/>
          <a:lstStyle/>
          <a:p>
            <a:r>
              <a:rPr lang="fr-FR" dirty="0"/>
              <a:t>S06</a:t>
            </a:r>
          </a:p>
          <a:p>
            <a:r>
              <a:rPr lang="fr-FR" dirty="0"/>
              <a:t>Synthèse</a:t>
            </a:r>
          </a:p>
        </p:txBody>
      </p:sp>
    </p:spTree>
    <p:extLst>
      <p:ext uri="{BB962C8B-B14F-4D97-AF65-F5344CB8AC3E}">
        <p14:creationId xmlns:p14="http://schemas.microsoft.com/office/powerpoint/2010/main" val="4284540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6" grpId="0" animBg="1"/>
      <p:bldP spid="9" grpId="0" animBg="1"/>
      <p:bldP spid="23" grpId="0" animBg="1"/>
      <p:bldP spid="39" grpId="0" animBg="1"/>
      <p:bldP spid="48" grpId="0" animBg="1"/>
      <p:bldP spid="10" grpId="0" animBg="1"/>
      <p:bldP spid="13" grpId="0" animBg="1"/>
      <p:bldP spid="20"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5C835DD-131E-443A-15A2-3234B511545B}"/>
              </a:ext>
            </a:extLst>
          </p:cNvPr>
          <p:cNvSpPr>
            <a:spLocks noGrp="1"/>
          </p:cNvSpPr>
          <p:nvPr>
            <p:ph type="ctrTitle"/>
          </p:nvPr>
        </p:nvSpPr>
        <p:spPr>
          <a:xfrm>
            <a:off x="3665369" y="3195961"/>
            <a:ext cx="8349078" cy="2032987"/>
          </a:xfrm>
        </p:spPr>
        <p:txBody>
          <a:bodyPr>
            <a:normAutofit/>
          </a:bodyPr>
          <a:lstStyle/>
          <a:p>
            <a:r>
              <a:rPr lang="fr-FR" b="1" dirty="0"/>
              <a:t>L’ARRET CARDIAQUE</a:t>
            </a:r>
            <a:br>
              <a:rPr lang="fr-FR" b="1" dirty="0"/>
            </a:br>
            <a:r>
              <a:rPr lang="fr-FR" sz="4000" b="1" dirty="0"/>
              <a:t>Séquence 07</a:t>
            </a:r>
            <a:endParaRPr lang="fr-FR" b="1" dirty="0"/>
          </a:p>
        </p:txBody>
      </p:sp>
      <p:sp>
        <p:nvSpPr>
          <p:cNvPr id="3" name="Espace réservé du numéro de diapositive 2">
            <a:extLst>
              <a:ext uri="{FF2B5EF4-FFF2-40B4-BE49-F238E27FC236}">
                <a16:creationId xmlns:a16="http://schemas.microsoft.com/office/drawing/2014/main" id="{853A84B9-C92F-C33A-1465-75979A7433D7}"/>
              </a:ext>
            </a:extLst>
          </p:cNvPr>
          <p:cNvSpPr>
            <a:spLocks noGrp="1"/>
          </p:cNvSpPr>
          <p:nvPr>
            <p:ph type="sldNum" sz="quarter" idx="4"/>
          </p:nvPr>
        </p:nvSpPr>
        <p:spPr/>
        <p:txBody>
          <a:bodyPr/>
          <a:lstStyle/>
          <a:p>
            <a:fld id="{E08ED9A5-DC0D-4841-8E77-55016E9FD6AD}" type="slidenum">
              <a:rPr lang="fr-FR" smtClean="0"/>
              <a:pPr/>
              <a:t>43</a:t>
            </a:fld>
            <a:endParaRPr lang="fr-FR" dirty="0"/>
          </a:p>
        </p:txBody>
      </p:sp>
    </p:spTree>
    <p:extLst>
      <p:ext uri="{BB962C8B-B14F-4D97-AF65-F5344CB8AC3E}">
        <p14:creationId xmlns:p14="http://schemas.microsoft.com/office/powerpoint/2010/main" val="274951138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ous-titre 1">
            <a:extLst>
              <a:ext uri="{FF2B5EF4-FFF2-40B4-BE49-F238E27FC236}">
                <a16:creationId xmlns:a16="http://schemas.microsoft.com/office/drawing/2014/main" id="{B503B2B2-958F-F5E3-732D-4A4656441D7C}"/>
              </a:ext>
            </a:extLst>
          </p:cNvPr>
          <p:cNvSpPr>
            <a:spLocks noGrp="1"/>
          </p:cNvSpPr>
          <p:nvPr>
            <p:ph type="subTitle" idx="1"/>
          </p:nvPr>
        </p:nvSpPr>
        <p:spPr>
          <a:xfrm>
            <a:off x="312554" y="2121762"/>
            <a:ext cx="4773795" cy="1440588"/>
          </a:xfrm>
        </p:spPr>
        <p:txBody>
          <a:bodyPr>
            <a:normAutofit/>
          </a:bodyPr>
          <a:lstStyle/>
          <a:p>
            <a:r>
              <a:rPr lang="fr-FR" sz="3600" dirty="0">
                <a:solidFill>
                  <a:srgbClr val="00529B"/>
                </a:solidFill>
              </a:rPr>
              <a:t>L’arrêt cardiaque</a:t>
            </a:r>
          </a:p>
        </p:txBody>
      </p:sp>
      <p:sp>
        <p:nvSpPr>
          <p:cNvPr id="3" name="Espace réservé du texte 2">
            <a:extLst>
              <a:ext uri="{FF2B5EF4-FFF2-40B4-BE49-F238E27FC236}">
                <a16:creationId xmlns:a16="http://schemas.microsoft.com/office/drawing/2014/main" id="{F2E52BA9-F3D3-9E94-7072-EA4101513115}"/>
              </a:ext>
            </a:extLst>
          </p:cNvPr>
          <p:cNvSpPr>
            <a:spLocks noGrp="1"/>
          </p:cNvSpPr>
          <p:nvPr>
            <p:ph type="body" sz="quarter" idx="10"/>
          </p:nvPr>
        </p:nvSpPr>
        <p:spPr>
          <a:xfrm>
            <a:off x="5897747" y="1873615"/>
            <a:ext cx="5981699" cy="3110769"/>
          </a:xfrm>
        </p:spPr>
        <p:txBody>
          <a:bodyPr>
            <a:normAutofit/>
          </a:bodyPr>
          <a:lstStyle/>
          <a:p>
            <a:pPr algn="ctr"/>
            <a:r>
              <a:rPr lang="fr-FR" sz="3500" b="1" u="sng" dirty="0">
                <a:solidFill>
                  <a:srgbClr val="C10435"/>
                </a:solidFill>
                <a:latin typeface="+mj-lt"/>
              </a:rPr>
              <a:t>OBJECTIF:</a:t>
            </a:r>
          </a:p>
          <a:p>
            <a:pPr algn="ctr"/>
            <a:endParaRPr lang="fr-FR" sz="2800" dirty="0">
              <a:solidFill>
                <a:srgbClr val="C10435"/>
              </a:solidFill>
              <a:latin typeface="+mj-lt"/>
            </a:endParaRPr>
          </a:p>
          <a:p>
            <a:pPr algn="ctr"/>
            <a:r>
              <a:rPr lang="fr-FR" sz="2800" dirty="0">
                <a:solidFill>
                  <a:srgbClr val="C10435"/>
                </a:solidFill>
                <a:latin typeface="+mj-lt"/>
              </a:rPr>
              <a:t>Etre capable d’identifier un arrêt cardiaque et d’adopter la bonne conduite à tenir</a:t>
            </a:r>
          </a:p>
        </p:txBody>
      </p:sp>
      <p:sp>
        <p:nvSpPr>
          <p:cNvPr id="4" name="Espace réservé du texte 3">
            <a:extLst>
              <a:ext uri="{FF2B5EF4-FFF2-40B4-BE49-F238E27FC236}">
                <a16:creationId xmlns:a16="http://schemas.microsoft.com/office/drawing/2014/main" id="{0C828031-3C42-70D9-FD32-56E0032215FD}"/>
              </a:ext>
            </a:extLst>
          </p:cNvPr>
          <p:cNvSpPr>
            <a:spLocks noGrp="1"/>
          </p:cNvSpPr>
          <p:nvPr>
            <p:ph type="body" sz="quarter" idx="11"/>
          </p:nvPr>
        </p:nvSpPr>
        <p:spPr>
          <a:xfrm>
            <a:off x="2733743" y="6115481"/>
            <a:ext cx="1802746" cy="381442"/>
          </a:xfrm>
        </p:spPr>
        <p:txBody>
          <a:bodyPr>
            <a:normAutofit/>
          </a:bodyPr>
          <a:lstStyle/>
          <a:p>
            <a:r>
              <a:rPr lang="fr-FR" dirty="0"/>
              <a:t>16 min</a:t>
            </a:r>
          </a:p>
        </p:txBody>
      </p:sp>
      <p:sp>
        <p:nvSpPr>
          <p:cNvPr id="5" name="Espace réservé du numéro de diapositive 4">
            <a:extLst>
              <a:ext uri="{FF2B5EF4-FFF2-40B4-BE49-F238E27FC236}">
                <a16:creationId xmlns:a16="http://schemas.microsoft.com/office/drawing/2014/main" id="{CBA93FB0-9FB8-C81E-601E-C02EC33E2CA4}"/>
              </a:ext>
            </a:extLst>
          </p:cNvPr>
          <p:cNvSpPr>
            <a:spLocks noGrp="1"/>
          </p:cNvSpPr>
          <p:nvPr>
            <p:ph type="sldNum" sz="quarter" idx="4"/>
          </p:nvPr>
        </p:nvSpPr>
        <p:spPr/>
        <p:txBody>
          <a:bodyPr/>
          <a:lstStyle/>
          <a:p>
            <a:fld id="{E08ED9A5-DC0D-4841-8E77-55016E9FD6AD}" type="slidenum">
              <a:rPr lang="fr-FR" smtClean="0"/>
              <a:pPr/>
              <a:t>44</a:t>
            </a:fld>
            <a:endParaRPr lang="fr-FR" dirty="0"/>
          </a:p>
        </p:txBody>
      </p:sp>
    </p:spTree>
    <p:extLst>
      <p:ext uri="{BB962C8B-B14F-4D97-AF65-F5344CB8AC3E}">
        <p14:creationId xmlns:p14="http://schemas.microsoft.com/office/powerpoint/2010/main" val="403910946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D766315B-B9DF-CEAB-6566-9299BFE0BC8D}"/>
              </a:ext>
            </a:extLst>
          </p:cNvPr>
          <p:cNvSpPr>
            <a:spLocks noGrp="1"/>
          </p:cNvSpPr>
          <p:nvPr>
            <p:ph type="sldNum" sz="quarter" idx="4"/>
          </p:nvPr>
        </p:nvSpPr>
        <p:spPr/>
        <p:txBody>
          <a:bodyPr/>
          <a:lstStyle/>
          <a:p>
            <a:fld id="{E08ED9A5-DC0D-4841-8E77-55016E9FD6AD}" type="slidenum">
              <a:rPr lang="fr-FR" smtClean="0"/>
              <a:pPr/>
              <a:t>45</a:t>
            </a:fld>
            <a:endParaRPr lang="fr-FR" dirty="0"/>
          </a:p>
        </p:txBody>
      </p:sp>
      <p:sp>
        <p:nvSpPr>
          <p:cNvPr id="8" name="Espace réservé du contenu 6">
            <a:extLst>
              <a:ext uri="{FF2B5EF4-FFF2-40B4-BE49-F238E27FC236}">
                <a16:creationId xmlns:a16="http://schemas.microsoft.com/office/drawing/2014/main" id="{3CEC7808-95B2-76AE-E204-37A3C6D1632C}"/>
              </a:ext>
            </a:extLst>
          </p:cNvPr>
          <p:cNvSpPr txBox="1">
            <a:spLocks/>
          </p:cNvSpPr>
          <p:nvPr/>
        </p:nvSpPr>
        <p:spPr>
          <a:xfrm>
            <a:off x="3441575" y="83380"/>
            <a:ext cx="6314983" cy="56559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fr-FR" b="1" u="sng" dirty="0"/>
              <a:t>Question ouverte</a:t>
            </a:r>
          </a:p>
        </p:txBody>
      </p:sp>
      <p:sp>
        <p:nvSpPr>
          <p:cNvPr id="2" name="Sous-titre 4">
            <a:extLst>
              <a:ext uri="{FF2B5EF4-FFF2-40B4-BE49-F238E27FC236}">
                <a16:creationId xmlns:a16="http://schemas.microsoft.com/office/drawing/2014/main" id="{FF23C661-1709-C12F-2191-9D66804404F9}"/>
              </a:ext>
            </a:extLst>
          </p:cNvPr>
          <p:cNvSpPr txBox="1">
            <a:spLocks/>
          </p:cNvSpPr>
          <p:nvPr/>
        </p:nvSpPr>
        <p:spPr>
          <a:xfrm>
            <a:off x="2076635" y="2459606"/>
            <a:ext cx="10115365" cy="96939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1800" b="1" kern="1200">
                <a:solidFill>
                  <a:srgbClr val="00529B"/>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fr-FR" sz="3200" dirty="0">
                <a:solidFill>
                  <a:srgbClr val="114175"/>
                </a:solidFill>
              </a:rPr>
              <a:t>Pour vous, c’est quoi un arrêt cardiaque ?</a:t>
            </a:r>
          </a:p>
        </p:txBody>
      </p:sp>
      <p:pic>
        <p:nvPicPr>
          <p:cNvPr id="6" name="Image 5">
            <a:extLst>
              <a:ext uri="{FF2B5EF4-FFF2-40B4-BE49-F238E27FC236}">
                <a16:creationId xmlns:a16="http://schemas.microsoft.com/office/drawing/2014/main" id="{F1DD2E84-DD84-FD5E-B9BF-F6115E02F2A4}"/>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0" y="1853401"/>
            <a:ext cx="2064248" cy="2062126"/>
          </a:xfrm>
          <a:prstGeom prst="rect">
            <a:avLst/>
          </a:prstGeom>
        </p:spPr>
      </p:pic>
      <p:sp>
        <p:nvSpPr>
          <p:cNvPr id="9" name="Sous-titre 4">
            <a:extLst>
              <a:ext uri="{FF2B5EF4-FFF2-40B4-BE49-F238E27FC236}">
                <a16:creationId xmlns:a16="http://schemas.microsoft.com/office/drawing/2014/main" id="{46E01A05-C763-986D-2AAE-1DACB762DB07}"/>
              </a:ext>
            </a:extLst>
          </p:cNvPr>
          <p:cNvSpPr>
            <a:spLocks noGrp="1"/>
          </p:cNvSpPr>
          <p:nvPr>
            <p:ph type="subTitle" idx="1"/>
          </p:nvPr>
        </p:nvSpPr>
        <p:spPr>
          <a:xfrm>
            <a:off x="0" y="366178"/>
            <a:ext cx="1464722" cy="805675"/>
          </a:xfrm>
        </p:spPr>
        <p:txBody>
          <a:bodyPr/>
          <a:lstStyle/>
          <a:p>
            <a:r>
              <a:rPr lang="fr-FR" dirty="0"/>
              <a:t>S07</a:t>
            </a:r>
          </a:p>
          <a:p>
            <a:r>
              <a:rPr lang="fr-FR" dirty="0"/>
              <a:t>Question</a:t>
            </a:r>
          </a:p>
        </p:txBody>
      </p:sp>
      <p:grpSp>
        <p:nvGrpSpPr>
          <p:cNvPr id="10" name="Groupe 9">
            <a:extLst>
              <a:ext uri="{FF2B5EF4-FFF2-40B4-BE49-F238E27FC236}">
                <a16:creationId xmlns:a16="http://schemas.microsoft.com/office/drawing/2014/main" id="{AC3598BE-B528-561A-C8C6-95B87AB59D1F}"/>
              </a:ext>
            </a:extLst>
          </p:cNvPr>
          <p:cNvGrpSpPr/>
          <p:nvPr/>
        </p:nvGrpSpPr>
        <p:grpSpPr>
          <a:xfrm>
            <a:off x="2551316" y="2219"/>
            <a:ext cx="766273" cy="552082"/>
            <a:chOff x="4737720" y="814350"/>
            <a:chExt cx="1922015" cy="1340926"/>
          </a:xfrm>
        </p:grpSpPr>
        <p:sp>
          <p:nvSpPr>
            <p:cNvPr id="11" name="Ellipse 10">
              <a:extLst>
                <a:ext uri="{FF2B5EF4-FFF2-40B4-BE49-F238E27FC236}">
                  <a16:creationId xmlns:a16="http://schemas.microsoft.com/office/drawing/2014/main" id="{37066C92-1955-0751-2E84-1BAE14ADE64D}"/>
                </a:ext>
              </a:extLst>
            </p:cNvPr>
            <p:cNvSpPr/>
            <p:nvPr/>
          </p:nvSpPr>
          <p:spPr>
            <a:xfrm>
              <a:off x="4968863" y="814350"/>
              <a:ext cx="1467443" cy="1340926"/>
            </a:xfrm>
            <a:prstGeom prst="ellipse">
              <a:avLst/>
            </a:prstGeom>
            <a:solidFill>
              <a:schemeClr val="bg1"/>
            </a:solidFill>
            <a:ln w="38100">
              <a:solidFill>
                <a:srgbClr val="C104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2" name="ZoneTexte 11">
              <a:extLst>
                <a:ext uri="{FF2B5EF4-FFF2-40B4-BE49-F238E27FC236}">
                  <a16:creationId xmlns:a16="http://schemas.microsoft.com/office/drawing/2014/main" id="{D4491CDB-DD0D-46F2-1ABA-48AEA66FB08A}"/>
                </a:ext>
              </a:extLst>
            </p:cNvPr>
            <p:cNvSpPr txBox="1"/>
            <p:nvPr/>
          </p:nvSpPr>
          <p:spPr>
            <a:xfrm>
              <a:off x="4737720" y="1025619"/>
              <a:ext cx="1922015" cy="897053"/>
            </a:xfrm>
            <a:prstGeom prst="rect">
              <a:avLst/>
            </a:prstGeom>
            <a:noFill/>
            <a:ln w="57150">
              <a:noFill/>
            </a:ln>
          </p:spPr>
          <p:txBody>
            <a:bodyPr wrap="square" rtlCol="0" anchor="ctr">
              <a:spAutoFit/>
            </a:bodyPr>
            <a:lstStyle/>
            <a:p>
              <a:pPr algn="ctr"/>
              <a:endParaRPr lang="fr-FR" b="1" dirty="0"/>
            </a:p>
          </p:txBody>
        </p:sp>
      </p:grpSp>
    </p:spTree>
    <p:extLst>
      <p:ext uri="{BB962C8B-B14F-4D97-AF65-F5344CB8AC3E}">
        <p14:creationId xmlns:p14="http://schemas.microsoft.com/office/powerpoint/2010/main" val="268283813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D766315B-B9DF-CEAB-6566-9299BFE0BC8D}"/>
              </a:ext>
            </a:extLst>
          </p:cNvPr>
          <p:cNvSpPr>
            <a:spLocks noGrp="1"/>
          </p:cNvSpPr>
          <p:nvPr>
            <p:ph type="sldNum" sz="quarter" idx="4"/>
          </p:nvPr>
        </p:nvSpPr>
        <p:spPr/>
        <p:txBody>
          <a:bodyPr/>
          <a:lstStyle/>
          <a:p>
            <a:fld id="{E08ED9A5-DC0D-4841-8E77-55016E9FD6AD}" type="slidenum">
              <a:rPr lang="fr-FR" smtClean="0"/>
              <a:pPr/>
              <a:t>46</a:t>
            </a:fld>
            <a:endParaRPr lang="fr-FR" dirty="0"/>
          </a:p>
        </p:txBody>
      </p:sp>
      <p:sp>
        <p:nvSpPr>
          <p:cNvPr id="6" name="Sous-titre 4">
            <a:extLst>
              <a:ext uri="{FF2B5EF4-FFF2-40B4-BE49-F238E27FC236}">
                <a16:creationId xmlns:a16="http://schemas.microsoft.com/office/drawing/2014/main" id="{DE1BAFC8-BCD7-D1DB-B030-989B208FEA36}"/>
              </a:ext>
            </a:extLst>
          </p:cNvPr>
          <p:cNvSpPr txBox="1">
            <a:spLocks/>
          </p:cNvSpPr>
          <p:nvPr/>
        </p:nvSpPr>
        <p:spPr>
          <a:xfrm>
            <a:off x="1718569" y="804183"/>
            <a:ext cx="10473431" cy="142633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1800" b="1" kern="1200">
                <a:solidFill>
                  <a:srgbClr val="00529B"/>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fr-FR" sz="2000" u="sng" dirty="0">
                <a:solidFill>
                  <a:srgbClr val="114175"/>
                </a:solidFill>
              </a:rPr>
              <a:t>Définition :</a:t>
            </a:r>
          </a:p>
          <a:p>
            <a:pPr algn="l"/>
            <a:endParaRPr lang="fr-FR" sz="2000" u="sng" dirty="0">
              <a:solidFill>
                <a:srgbClr val="114175"/>
              </a:solidFill>
            </a:endParaRPr>
          </a:p>
          <a:p>
            <a:pPr algn="l">
              <a:spcBef>
                <a:spcPts val="0"/>
              </a:spcBef>
            </a:pPr>
            <a:r>
              <a:rPr lang="fr-FR" sz="2000" b="0" dirty="0">
                <a:solidFill>
                  <a:srgbClr val="114175"/>
                </a:solidFill>
              </a:rPr>
              <a:t>Une personne est en arrêt cardiaque lorsque son cœur ne fonctionne plus ou fonctionne d’une façon  anarchique, ne permettant plus d’assurer l’oxygénation du cerveau. </a:t>
            </a:r>
          </a:p>
          <a:p>
            <a:pPr algn="l">
              <a:spcBef>
                <a:spcPts val="0"/>
              </a:spcBef>
            </a:pPr>
            <a:endParaRPr lang="fr-FR" sz="2000" b="0" dirty="0">
              <a:solidFill>
                <a:srgbClr val="114175"/>
              </a:solidFill>
            </a:endParaRPr>
          </a:p>
          <a:p>
            <a:pPr algn="l">
              <a:spcBef>
                <a:spcPts val="0"/>
              </a:spcBef>
            </a:pPr>
            <a:endParaRPr lang="fr-FR" sz="2000" b="0" dirty="0">
              <a:solidFill>
                <a:srgbClr val="114175"/>
              </a:solidFill>
            </a:endParaRPr>
          </a:p>
          <a:p>
            <a:pPr algn="l">
              <a:spcBef>
                <a:spcPts val="0"/>
              </a:spcBef>
            </a:pPr>
            <a:endParaRPr lang="fr-FR" sz="2000" b="0" dirty="0">
              <a:solidFill>
                <a:srgbClr val="114175"/>
              </a:solidFill>
            </a:endParaRPr>
          </a:p>
          <a:p>
            <a:pPr algn="l">
              <a:spcBef>
                <a:spcPts val="0"/>
              </a:spcBef>
            </a:pPr>
            <a:endParaRPr lang="fr-FR" sz="2000" b="0" dirty="0">
              <a:solidFill>
                <a:srgbClr val="114175"/>
              </a:solidFill>
            </a:endParaRPr>
          </a:p>
          <a:p>
            <a:pPr algn="l">
              <a:spcBef>
                <a:spcPts val="0"/>
              </a:spcBef>
            </a:pPr>
            <a:endParaRPr lang="fr-FR" sz="2000" b="0" dirty="0">
              <a:solidFill>
                <a:srgbClr val="114175"/>
              </a:solidFill>
            </a:endParaRPr>
          </a:p>
          <a:p>
            <a:pPr algn="l">
              <a:spcBef>
                <a:spcPts val="0"/>
              </a:spcBef>
            </a:pPr>
            <a:endParaRPr lang="fr-FR" sz="2000" b="0" dirty="0">
              <a:solidFill>
                <a:srgbClr val="114175"/>
              </a:solidFill>
            </a:endParaRPr>
          </a:p>
          <a:p>
            <a:pPr algn="l">
              <a:spcBef>
                <a:spcPts val="0"/>
              </a:spcBef>
            </a:pPr>
            <a:endParaRPr lang="fr-FR" sz="2000" b="0" dirty="0">
              <a:solidFill>
                <a:srgbClr val="114175"/>
              </a:solidFill>
            </a:endParaRPr>
          </a:p>
          <a:p>
            <a:pPr algn="l">
              <a:spcBef>
                <a:spcPts val="0"/>
              </a:spcBef>
            </a:pPr>
            <a:endParaRPr lang="fr-FR" sz="2000" b="0" dirty="0">
              <a:solidFill>
                <a:srgbClr val="114175"/>
              </a:solidFill>
            </a:endParaRPr>
          </a:p>
          <a:p>
            <a:pPr algn="l">
              <a:spcBef>
                <a:spcPts val="0"/>
              </a:spcBef>
            </a:pPr>
            <a:endParaRPr lang="fr-FR" sz="2000" b="0" dirty="0">
              <a:solidFill>
                <a:srgbClr val="114175"/>
              </a:solidFill>
            </a:endParaRPr>
          </a:p>
        </p:txBody>
      </p:sp>
      <p:sp>
        <p:nvSpPr>
          <p:cNvPr id="7" name="Sous-titre 4">
            <a:extLst>
              <a:ext uri="{FF2B5EF4-FFF2-40B4-BE49-F238E27FC236}">
                <a16:creationId xmlns:a16="http://schemas.microsoft.com/office/drawing/2014/main" id="{E014872B-81BB-0598-A847-0B1F6B7B5CBE}"/>
              </a:ext>
            </a:extLst>
          </p:cNvPr>
          <p:cNvSpPr txBox="1">
            <a:spLocks/>
          </p:cNvSpPr>
          <p:nvPr/>
        </p:nvSpPr>
        <p:spPr>
          <a:xfrm>
            <a:off x="1644580" y="2408208"/>
            <a:ext cx="10353152" cy="369096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1800" b="1" kern="1200">
                <a:solidFill>
                  <a:srgbClr val="00529B"/>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0"/>
              </a:spcBef>
            </a:pPr>
            <a:r>
              <a:rPr lang="fr-FR" sz="2000" u="sng" dirty="0">
                <a:solidFill>
                  <a:srgbClr val="114175"/>
                </a:solidFill>
              </a:rPr>
              <a:t>Les causes :</a:t>
            </a:r>
          </a:p>
          <a:p>
            <a:pPr algn="l">
              <a:spcBef>
                <a:spcPts val="0"/>
              </a:spcBef>
            </a:pPr>
            <a:endParaRPr lang="fr-FR" sz="2000" u="sng" dirty="0">
              <a:solidFill>
                <a:srgbClr val="114175"/>
              </a:solidFill>
            </a:endParaRPr>
          </a:p>
          <a:p>
            <a:pPr algn="l">
              <a:spcBef>
                <a:spcPts val="0"/>
              </a:spcBef>
            </a:pPr>
            <a:r>
              <a:rPr lang="fr-FR" sz="2000" b="0" dirty="0">
                <a:solidFill>
                  <a:srgbClr val="114175"/>
                </a:solidFill>
              </a:rPr>
              <a:t>Chez l’adulte, l’arrêt cardiaque est le plus souvent causé par certaines maladies du cœur.</a:t>
            </a:r>
          </a:p>
          <a:p>
            <a:pPr algn="l">
              <a:spcBef>
                <a:spcPts val="0"/>
              </a:spcBef>
            </a:pPr>
            <a:r>
              <a:rPr lang="fr-FR" sz="2000" b="0" dirty="0">
                <a:solidFill>
                  <a:srgbClr val="114175"/>
                </a:solidFill>
              </a:rPr>
              <a:t>Chez l’enfant, l’arrêt cardiaque est le plus souvent d’origine respiratoire.</a:t>
            </a:r>
          </a:p>
          <a:p>
            <a:pPr algn="l"/>
            <a:endParaRPr lang="fr-FR" sz="2000" u="sng" dirty="0">
              <a:solidFill>
                <a:srgbClr val="114175"/>
              </a:solidFill>
            </a:endParaRPr>
          </a:p>
          <a:p>
            <a:pPr algn="l"/>
            <a:endParaRPr lang="fr-FR" sz="2000" u="sng" dirty="0">
              <a:solidFill>
                <a:srgbClr val="114175"/>
              </a:solidFill>
            </a:endParaRPr>
          </a:p>
          <a:p>
            <a:pPr algn="l"/>
            <a:r>
              <a:rPr lang="fr-FR" sz="2000" u="sng" dirty="0">
                <a:solidFill>
                  <a:srgbClr val="114175"/>
                </a:solidFill>
              </a:rPr>
              <a:t>Risque :</a:t>
            </a:r>
          </a:p>
          <a:p>
            <a:pPr algn="l"/>
            <a:r>
              <a:rPr lang="fr-FR" sz="2000" b="0" dirty="0">
                <a:solidFill>
                  <a:srgbClr val="114175"/>
                </a:solidFill>
              </a:rPr>
              <a:t>Le risque d’un arrêt cardiaque est la mort de la victime en quelques minutes.</a:t>
            </a:r>
          </a:p>
        </p:txBody>
      </p:sp>
      <p:sp>
        <p:nvSpPr>
          <p:cNvPr id="9" name="Espace réservé du contenu 6">
            <a:extLst>
              <a:ext uri="{FF2B5EF4-FFF2-40B4-BE49-F238E27FC236}">
                <a16:creationId xmlns:a16="http://schemas.microsoft.com/office/drawing/2014/main" id="{1E173A2B-D974-8E37-E627-9FF03E32BD5B}"/>
              </a:ext>
            </a:extLst>
          </p:cNvPr>
          <p:cNvSpPr txBox="1">
            <a:spLocks/>
          </p:cNvSpPr>
          <p:nvPr/>
        </p:nvSpPr>
        <p:spPr>
          <a:xfrm>
            <a:off x="3441575" y="83380"/>
            <a:ext cx="6314983" cy="56559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fr-FR" b="1" u="sng" dirty="0"/>
              <a:t>Question ouverte</a:t>
            </a:r>
          </a:p>
        </p:txBody>
      </p:sp>
      <p:sp>
        <p:nvSpPr>
          <p:cNvPr id="2" name="Sous-titre 4">
            <a:extLst>
              <a:ext uri="{FF2B5EF4-FFF2-40B4-BE49-F238E27FC236}">
                <a16:creationId xmlns:a16="http://schemas.microsoft.com/office/drawing/2014/main" id="{A0162541-3A56-112E-3566-23069B396704}"/>
              </a:ext>
            </a:extLst>
          </p:cNvPr>
          <p:cNvSpPr txBox="1">
            <a:spLocks/>
          </p:cNvSpPr>
          <p:nvPr/>
        </p:nvSpPr>
        <p:spPr>
          <a:xfrm>
            <a:off x="0" y="366177"/>
            <a:ext cx="1464722" cy="80567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1800" b="1" kern="1200">
                <a:solidFill>
                  <a:srgbClr val="00529B"/>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r-FR" dirty="0"/>
              <a:t>S07</a:t>
            </a:r>
          </a:p>
          <a:p>
            <a:r>
              <a:rPr lang="fr-FR" dirty="0"/>
              <a:t>Question</a:t>
            </a:r>
          </a:p>
        </p:txBody>
      </p:sp>
    </p:spTree>
    <p:extLst>
      <p:ext uri="{BB962C8B-B14F-4D97-AF65-F5344CB8AC3E}">
        <p14:creationId xmlns:p14="http://schemas.microsoft.com/office/powerpoint/2010/main" val="2603229581"/>
      </p:ext>
    </p:extLst>
  </p:cSld>
  <p:clrMapOvr>
    <a:masterClrMapping/>
  </p:clrMapOvr>
  <mc:AlternateContent xmlns:mc="http://schemas.openxmlformats.org/markup-compatibility/2006" xmlns:p14="http://schemas.microsoft.com/office/powerpoint/2010/main">
    <mc:Choice Requires="p14">
      <p:transition spd="slow" p14:dur="2000" advTm="1490"/>
    </mc:Choice>
    <mc:Fallback xmlns="">
      <p:transition spd="slow" advTm="149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D766315B-B9DF-CEAB-6566-9299BFE0BC8D}"/>
              </a:ext>
            </a:extLst>
          </p:cNvPr>
          <p:cNvSpPr>
            <a:spLocks noGrp="1"/>
          </p:cNvSpPr>
          <p:nvPr>
            <p:ph type="sldNum" sz="quarter" idx="4"/>
          </p:nvPr>
        </p:nvSpPr>
        <p:spPr/>
        <p:txBody>
          <a:bodyPr/>
          <a:lstStyle/>
          <a:p>
            <a:fld id="{E08ED9A5-DC0D-4841-8E77-55016E9FD6AD}" type="slidenum">
              <a:rPr lang="fr-FR" smtClean="0"/>
              <a:pPr/>
              <a:t>47</a:t>
            </a:fld>
            <a:endParaRPr lang="fr-FR" dirty="0"/>
          </a:p>
        </p:txBody>
      </p:sp>
      <p:sp>
        <p:nvSpPr>
          <p:cNvPr id="9" name="Espace réservé du contenu 6">
            <a:extLst>
              <a:ext uri="{FF2B5EF4-FFF2-40B4-BE49-F238E27FC236}">
                <a16:creationId xmlns:a16="http://schemas.microsoft.com/office/drawing/2014/main" id="{1E173A2B-D974-8E37-E627-9FF03E32BD5B}"/>
              </a:ext>
            </a:extLst>
          </p:cNvPr>
          <p:cNvSpPr txBox="1">
            <a:spLocks/>
          </p:cNvSpPr>
          <p:nvPr/>
        </p:nvSpPr>
        <p:spPr>
          <a:xfrm>
            <a:off x="655028" y="1479832"/>
            <a:ext cx="3572175" cy="56559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fr-FR" b="1" u="sng" dirty="0"/>
              <a:t>Chaine de survie</a:t>
            </a:r>
          </a:p>
        </p:txBody>
      </p:sp>
      <p:pic>
        <p:nvPicPr>
          <p:cNvPr id="4" name="Image 3" descr="Une image contenant diagramme&#10;&#10;Description générée automatiquement">
            <a:extLst>
              <a:ext uri="{FF2B5EF4-FFF2-40B4-BE49-F238E27FC236}">
                <a16:creationId xmlns:a16="http://schemas.microsoft.com/office/drawing/2014/main" id="{EC8A20B6-E880-1F7C-3657-DBBEB5B34E9F}"/>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266240" y="2145867"/>
            <a:ext cx="4940416" cy="1462479"/>
          </a:xfrm>
          <a:prstGeom prst="rect">
            <a:avLst/>
          </a:prstGeom>
        </p:spPr>
      </p:pic>
      <p:sp>
        <p:nvSpPr>
          <p:cNvPr id="10" name="Sous-titre 4">
            <a:extLst>
              <a:ext uri="{FF2B5EF4-FFF2-40B4-BE49-F238E27FC236}">
                <a16:creationId xmlns:a16="http://schemas.microsoft.com/office/drawing/2014/main" id="{8CBDF7C7-3D08-0302-C564-5A3A698F5E14}"/>
              </a:ext>
            </a:extLst>
          </p:cNvPr>
          <p:cNvSpPr txBox="1">
            <a:spLocks/>
          </p:cNvSpPr>
          <p:nvPr/>
        </p:nvSpPr>
        <p:spPr>
          <a:xfrm>
            <a:off x="1074247" y="3958771"/>
            <a:ext cx="3928784" cy="341442"/>
          </a:xfrm>
          <a:prstGeom prst="rect">
            <a:avLst/>
          </a:prstGeom>
        </p:spPr>
        <p:txBody>
          <a:bodyPr vert="horz" lIns="91440" tIns="45720" rIns="91440" bIns="45720" rtlCol="0">
            <a:normAutofit fontScale="70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1800" b="1" kern="1200">
                <a:solidFill>
                  <a:srgbClr val="00529B"/>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fr-FR" sz="3200" dirty="0">
                <a:solidFill>
                  <a:srgbClr val="114175"/>
                </a:solidFill>
              </a:rPr>
              <a:t>+ 40% de chance de survie</a:t>
            </a:r>
          </a:p>
          <a:p>
            <a:pPr algn="l">
              <a:spcBef>
                <a:spcPts val="0"/>
              </a:spcBef>
            </a:pPr>
            <a:endParaRPr lang="fr-FR" sz="3200" b="0" dirty="0">
              <a:solidFill>
                <a:srgbClr val="114175"/>
              </a:solidFill>
            </a:endParaRPr>
          </a:p>
          <a:p>
            <a:pPr algn="l">
              <a:spcBef>
                <a:spcPts val="0"/>
              </a:spcBef>
            </a:pPr>
            <a:endParaRPr lang="fr-FR" sz="3200" b="0" dirty="0">
              <a:solidFill>
                <a:srgbClr val="114175"/>
              </a:solidFill>
            </a:endParaRPr>
          </a:p>
          <a:p>
            <a:pPr algn="l">
              <a:spcBef>
                <a:spcPts val="0"/>
              </a:spcBef>
            </a:pPr>
            <a:endParaRPr lang="fr-FR" sz="3200" b="0" dirty="0">
              <a:solidFill>
                <a:srgbClr val="114175"/>
              </a:solidFill>
            </a:endParaRPr>
          </a:p>
          <a:p>
            <a:pPr algn="l">
              <a:spcBef>
                <a:spcPts val="0"/>
              </a:spcBef>
            </a:pPr>
            <a:endParaRPr lang="fr-FR" sz="3200" b="0" dirty="0">
              <a:solidFill>
                <a:srgbClr val="114175"/>
              </a:solidFill>
            </a:endParaRPr>
          </a:p>
          <a:p>
            <a:pPr algn="l">
              <a:spcBef>
                <a:spcPts val="0"/>
              </a:spcBef>
            </a:pPr>
            <a:endParaRPr lang="fr-FR" sz="3200" b="0" dirty="0">
              <a:solidFill>
                <a:srgbClr val="114175"/>
              </a:solidFill>
            </a:endParaRPr>
          </a:p>
          <a:p>
            <a:pPr algn="l">
              <a:spcBef>
                <a:spcPts val="0"/>
              </a:spcBef>
            </a:pPr>
            <a:endParaRPr lang="fr-FR" sz="3200" b="0" dirty="0">
              <a:solidFill>
                <a:srgbClr val="114175"/>
              </a:solidFill>
            </a:endParaRPr>
          </a:p>
          <a:p>
            <a:pPr algn="l">
              <a:spcBef>
                <a:spcPts val="0"/>
              </a:spcBef>
            </a:pPr>
            <a:endParaRPr lang="fr-FR" sz="3200" b="0" dirty="0">
              <a:solidFill>
                <a:srgbClr val="114175"/>
              </a:solidFill>
            </a:endParaRPr>
          </a:p>
          <a:p>
            <a:pPr algn="l">
              <a:spcBef>
                <a:spcPts val="0"/>
              </a:spcBef>
            </a:pPr>
            <a:endParaRPr lang="fr-FR" sz="3200" b="0" dirty="0">
              <a:solidFill>
                <a:srgbClr val="114175"/>
              </a:solidFill>
            </a:endParaRPr>
          </a:p>
          <a:p>
            <a:pPr algn="l">
              <a:spcBef>
                <a:spcPts val="0"/>
              </a:spcBef>
            </a:pPr>
            <a:endParaRPr lang="fr-FR" sz="3200" b="0" dirty="0">
              <a:solidFill>
                <a:srgbClr val="114175"/>
              </a:solidFill>
            </a:endParaRPr>
          </a:p>
        </p:txBody>
      </p:sp>
      <p:sp>
        <p:nvSpPr>
          <p:cNvPr id="11" name="Accolade fermante 10">
            <a:extLst>
              <a:ext uri="{FF2B5EF4-FFF2-40B4-BE49-F238E27FC236}">
                <a16:creationId xmlns:a16="http://schemas.microsoft.com/office/drawing/2014/main" id="{4715E6EF-7DDA-C2F9-11C6-FAC2F59AE13B}"/>
              </a:ext>
            </a:extLst>
          </p:cNvPr>
          <p:cNvSpPr/>
          <p:nvPr/>
        </p:nvSpPr>
        <p:spPr>
          <a:xfrm rot="5400000">
            <a:off x="2594474" y="1010197"/>
            <a:ext cx="283948" cy="5412319"/>
          </a:xfrm>
          <a:prstGeom prst="rightBrace">
            <a:avLst>
              <a:gd name="adj1" fmla="val 102184"/>
              <a:gd name="adj2" fmla="val 50000"/>
            </a:avLst>
          </a:prstGeom>
          <a:ln w="571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14" name="Espace réservé du contenu 6">
            <a:extLst>
              <a:ext uri="{FF2B5EF4-FFF2-40B4-BE49-F238E27FC236}">
                <a16:creationId xmlns:a16="http://schemas.microsoft.com/office/drawing/2014/main" id="{23C02F3E-6F31-3FEA-FFD7-A40C1C0072AD}"/>
              </a:ext>
            </a:extLst>
          </p:cNvPr>
          <p:cNvSpPr txBox="1">
            <a:spLocks/>
          </p:cNvSpPr>
          <p:nvPr/>
        </p:nvSpPr>
        <p:spPr>
          <a:xfrm>
            <a:off x="6188903" y="1327715"/>
            <a:ext cx="6314983" cy="56559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fr-FR" b="1" u="sng" dirty="0"/>
              <a:t>La survie en fonction du temps</a:t>
            </a:r>
          </a:p>
        </p:txBody>
      </p:sp>
      <p:cxnSp>
        <p:nvCxnSpPr>
          <p:cNvPr id="26" name="Connecteur droit 25">
            <a:extLst>
              <a:ext uri="{FF2B5EF4-FFF2-40B4-BE49-F238E27FC236}">
                <a16:creationId xmlns:a16="http://schemas.microsoft.com/office/drawing/2014/main" id="{EBCCDAFA-D7B2-B727-BF2C-33CE5FAC5936}"/>
              </a:ext>
            </a:extLst>
          </p:cNvPr>
          <p:cNvCxnSpPr>
            <a:cxnSpLocks/>
          </p:cNvCxnSpPr>
          <p:nvPr/>
        </p:nvCxnSpPr>
        <p:spPr>
          <a:xfrm>
            <a:off x="6253785" y="2796215"/>
            <a:ext cx="144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8" name="Groupe 57">
            <a:extLst>
              <a:ext uri="{FF2B5EF4-FFF2-40B4-BE49-F238E27FC236}">
                <a16:creationId xmlns:a16="http://schemas.microsoft.com/office/drawing/2014/main" id="{49E2ED50-6213-E3D8-A553-BC4FAFCD6BA9}"/>
              </a:ext>
            </a:extLst>
          </p:cNvPr>
          <p:cNvGrpSpPr/>
          <p:nvPr/>
        </p:nvGrpSpPr>
        <p:grpSpPr>
          <a:xfrm>
            <a:off x="5442608" y="1762393"/>
            <a:ext cx="6703771" cy="3998089"/>
            <a:chOff x="5442608" y="1762393"/>
            <a:chExt cx="6703771" cy="3998089"/>
          </a:xfrm>
        </p:grpSpPr>
        <p:pic>
          <p:nvPicPr>
            <p:cNvPr id="6" name="Image 5" descr="Une image contenant diagramme, Tracé&#10;&#10;Le contenu généré par l’IA peut être incorrect.">
              <a:extLst>
                <a:ext uri="{FF2B5EF4-FFF2-40B4-BE49-F238E27FC236}">
                  <a16:creationId xmlns:a16="http://schemas.microsoft.com/office/drawing/2014/main" id="{A6F8FBE3-79C6-0C1D-723B-7DC8558BB716}"/>
                </a:ext>
              </a:extLst>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5442608" y="1762393"/>
              <a:ext cx="6703771" cy="3998089"/>
            </a:xfrm>
            <a:prstGeom prst="rect">
              <a:avLst/>
            </a:prstGeom>
          </p:spPr>
        </p:pic>
        <p:cxnSp>
          <p:nvCxnSpPr>
            <p:cNvPr id="27" name="Connecteur droit 26">
              <a:extLst>
                <a:ext uri="{FF2B5EF4-FFF2-40B4-BE49-F238E27FC236}">
                  <a16:creationId xmlns:a16="http://schemas.microsoft.com/office/drawing/2014/main" id="{2AFC43D8-4238-188D-48A7-EEA0052BC079}"/>
                </a:ext>
              </a:extLst>
            </p:cNvPr>
            <p:cNvCxnSpPr>
              <a:cxnSpLocks/>
            </p:cNvCxnSpPr>
            <p:nvPr/>
          </p:nvCxnSpPr>
          <p:spPr>
            <a:xfrm>
              <a:off x="6240450" y="2788605"/>
              <a:ext cx="5580000" cy="0"/>
            </a:xfrm>
            <a:prstGeom prst="line">
              <a:avLst/>
            </a:prstGeom>
            <a:ln w="9525">
              <a:solidFill>
                <a:schemeClr val="tx1">
                  <a:lumMod val="75000"/>
                  <a:lumOff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Connecteur droit 36">
              <a:extLst>
                <a:ext uri="{FF2B5EF4-FFF2-40B4-BE49-F238E27FC236}">
                  <a16:creationId xmlns:a16="http://schemas.microsoft.com/office/drawing/2014/main" id="{6591A7CC-1078-FFC5-A2FD-EDBFAFD66928}"/>
                </a:ext>
              </a:extLst>
            </p:cNvPr>
            <p:cNvCxnSpPr>
              <a:cxnSpLocks/>
            </p:cNvCxnSpPr>
            <p:nvPr/>
          </p:nvCxnSpPr>
          <p:spPr>
            <a:xfrm>
              <a:off x="6240450" y="2628964"/>
              <a:ext cx="5580000" cy="0"/>
            </a:xfrm>
            <a:prstGeom prst="line">
              <a:avLst/>
            </a:prstGeom>
            <a:ln w="9525">
              <a:solidFill>
                <a:schemeClr val="tx1">
                  <a:lumMod val="75000"/>
                  <a:lumOff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Connecteur droit 39">
              <a:extLst>
                <a:ext uri="{FF2B5EF4-FFF2-40B4-BE49-F238E27FC236}">
                  <a16:creationId xmlns:a16="http://schemas.microsoft.com/office/drawing/2014/main" id="{23F6833E-C619-8396-37DD-43B1432E9FF3}"/>
                </a:ext>
              </a:extLst>
            </p:cNvPr>
            <p:cNvCxnSpPr>
              <a:cxnSpLocks/>
            </p:cNvCxnSpPr>
            <p:nvPr/>
          </p:nvCxnSpPr>
          <p:spPr>
            <a:xfrm>
              <a:off x="6240450" y="2469323"/>
              <a:ext cx="5580000" cy="0"/>
            </a:xfrm>
            <a:prstGeom prst="line">
              <a:avLst/>
            </a:prstGeom>
            <a:ln w="9525">
              <a:solidFill>
                <a:schemeClr val="tx1">
                  <a:lumMod val="75000"/>
                  <a:lumOff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Connecteur droit 40">
              <a:extLst>
                <a:ext uri="{FF2B5EF4-FFF2-40B4-BE49-F238E27FC236}">
                  <a16:creationId xmlns:a16="http://schemas.microsoft.com/office/drawing/2014/main" id="{0E42938F-B58A-41A6-F7BA-24204F4016CA}"/>
                </a:ext>
              </a:extLst>
            </p:cNvPr>
            <p:cNvCxnSpPr>
              <a:cxnSpLocks/>
            </p:cNvCxnSpPr>
            <p:nvPr/>
          </p:nvCxnSpPr>
          <p:spPr>
            <a:xfrm>
              <a:off x="6240450" y="2309682"/>
              <a:ext cx="5580000" cy="0"/>
            </a:xfrm>
            <a:prstGeom prst="line">
              <a:avLst/>
            </a:prstGeom>
            <a:ln w="9525">
              <a:solidFill>
                <a:schemeClr val="tx1">
                  <a:lumMod val="75000"/>
                  <a:lumOff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Connecteur droit 41">
              <a:extLst>
                <a:ext uri="{FF2B5EF4-FFF2-40B4-BE49-F238E27FC236}">
                  <a16:creationId xmlns:a16="http://schemas.microsoft.com/office/drawing/2014/main" id="{609B0B6B-73CB-3603-E24E-7BC4A3864D79}"/>
                </a:ext>
              </a:extLst>
            </p:cNvPr>
            <p:cNvCxnSpPr>
              <a:cxnSpLocks/>
            </p:cNvCxnSpPr>
            <p:nvPr/>
          </p:nvCxnSpPr>
          <p:spPr>
            <a:xfrm>
              <a:off x="6240450" y="2150041"/>
              <a:ext cx="5580000" cy="0"/>
            </a:xfrm>
            <a:prstGeom prst="line">
              <a:avLst/>
            </a:prstGeom>
            <a:ln w="9525">
              <a:solidFill>
                <a:schemeClr val="tx1">
                  <a:lumMod val="75000"/>
                  <a:lumOff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Connecteur droit 42">
              <a:extLst>
                <a:ext uri="{FF2B5EF4-FFF2-40B4-BE49-F238E27FC236}">
                  <a16:creationId xmlns:a16="http://schemas.microsoft.com/office/drawing/2014/main" id="{BC275716-08AF-6D83-AD9D-D152B50AB37E}"/>
                </a:ext>
              </a:extLst>
            </p:cNvPr>
            <p:cNvCxnSpPr>
              <a:cxnSpLocks/>
            </p:cNvCxnSpPr>
            <p:nvPr/>
          </p:nvCxnSpPr>
          <p:spPr>
            <a:xfrm>
              <a:off x="6240450" y="1990400"/>
              <a:ext cx="5580000" cy="0"/>
            </a:xfrm>
            <a:prstGeom prst="line">
              <a:avLst/>
            </a:prstGeom>
            <a:ln w="9525">
              <a:solidFill>
                <a:schemeClr val="tx1">
                  <a:lumMod val="75000"/>
                  <a:lumOff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Connecteur droit 43">
              <a:extLst>
                <a:ext uri="{FF2B5EF4-FFF2-40B4-BE49-F238E27FC236}">
                  <a16:creationId xmlns:a16="http://schemas.microsoft.com/office/drawing/2014/main" id="{FBC2BC97-8507-4196-15AD-9EA5E43A6208}"/>
                </a:ext>
              </a:extLst>
            </p:cNvPr>
            <p:cNvCxnSpPr>
              <a:cxnSpLocks/>
            </p:cNvCxnSpPr>
            <p:nvPr/>
          </p:nvCxnSpPr>
          <p:spPr>
            <a:xfrm>
              <a:off x="6240450" y="4385015"/>
              <a:ext cx="5580000" cy="0"/>
            </a:xfrm>
            <a:prstGeom prst="line">
              <a:avLst/>
            </a:prstGeom>
            <a:ln w="9525">
              <a:solidFill>
                <a:schemeClr val="tx1">
                  <a:lumMod val="75000"/>
                  <a:lumOff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Connecteur droit 44">
              <a:extLst>
                <a:ext uri="{FF2B5EF4-FFF2-40B4-BE49-F238E27FC236}">
                  <a16:creationId xmlns:a16="http://schemas.microsoft.com/office/drawing/2014/main" id="{7ADEE079-3D0D-75C8-BC36-CF9368BA3641}"/>
                </a:ext>
              </a:extLst>
            </p:cNvPr>
            <p:cNvCxnSpPr>
              <a:cxnSpLocks/>
            </p:cNvCxnSpPr>
            <p:nvPr/>
          </p:nvCxnSpPr>
          <p:spPr>
            <a:xfrm>
              <a:off x="6253785" y="3427169"/>
              <a:ext cx="5580000" cy="0"/>
            </a:xfrm>
            <a:prstGeom prst="line">
              <a:avLst/>
            </a:prstGeom>
            <a:ln w="9525">
              <a:solidFill>
                <a:schemeClr val="tx1">
                  <a:lumMod val="75000"/>
                  <a:lumOff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6" name="Connecteur droit 45">
              <a:extLst>
                <a:ext uri="{FF2B5EF4-FFF2-40B4-BE49-F238E27FC236}">
                  <a16:creationId xmlns:a16="http://schemas.microsoft.com/office/drawing/2014/main" id="{FD5D448B-3ECF-6122-D212-BBE2AB5A33FD}"/>
                </a:ext>
              </a:extLst>
            </p:cNvPr>
            <p:cNvCxnSpPr>
              <a:cxnSpLocks/>
            </p:cNvCxnSpPr>
            <p:nvPr/>
          </p:nvCxnSpPr>
          <p:spPr>
            <a:xfrm>
              <a:off x="6253785" y="3267528"/>
              <a:ext cx="5580000" cy="0"/>
            </a:xfrm>
            <a:prstGeom prst="line">
              <a:avLst/>
            </a:prstGeom>
            <a:ln w="9525">
              <a:solidFill>
                <a:schemeClr val="tx1">
                  <a:lumMod val="75000"/>
                  <a:lumOff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7" name="Connecteur droit 46">
              <a:extLst>
                <a:ext uri="{FF2B5EF4-FFF2-40B4-BE49-F238E27FC236}">
                  <a16:creationId xmlns:a16="http://schemas.microsoft.com/office/drawing/2014/main" id="{1E9748D8-E921-FEFC-885E-88F84E74CD6A}"/>
                </a:ext>
              </a:extLst>
            </p:cNvPr>
            <p:cNvCxnSpPr>
              <a:cxnSpLocks/>
            </p:cNvCxnSpPr>
            <p:nvPr/>
          </p:nvCxnSpPr>
          <p:spPr>
            <a:xfrm>
              <a:off x="6253785" y="3107887"/>
              <a:ext cx="5580000" cy="0"/>
            </a:xfrm>
            <a:prstGeom prst="line">
              <a:avLst/>
            </a:prstGeom>
            <a:ln w="9525">
              <a:solidFill>
                <a:schemeClr val="tx1">
                  <a:lumMod val="75000"/>
                  <a:lumOff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8" name="Connecteur droit 47">
              <a:extLst>
                <a:ext uri="{FF2B5EF4-FFF2-40B4-BE49-F238E27FC236}">
                  <a16:creationId xmlns:a16="http://schemas.microsoft.com/office/drawing/2014/main" id="{70BD706F-92E8-4D37-3E79-07DA7C14DC06}"/>
                </a:ext>
              </a:extLst>
            </p:cNvPr>
            <p:cNvCxnSpPr>
              <a:cxnSpLocks/>
            </p:cNvCxnSpPr>
            <p:nvPr/>
          </p:nvCxnSpPr>
          <p:spPr>
            <a:xfrm>
              <a:off x="6253785" y="2948246"/>
              <a:ext cx="5580000" cy="0"/>
            </a:xfrm>
            <a:prstGeom prst="line">
              <a:avLst/>
            </a:prstGeom>
            <a:ln w="9525">
              <a:solidFill>
                <a:schemeClr val="tx1">
                  <a:lumMod val="75000"/>
                  <a:lumOff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Connecteur droit 48">
              <a:extLst>
                <a:ext uri="{FF2B5EF4-FFF2-40B4-BE49-F238E27FC236}">
                  <a16:creationId xmlns:a16="http://schemas.microsoft.com/office/drawing/2014/main" id="{9EA5FE53-FF6D-57CF-87D2-1977283BF37B}"/>
                </a:ext>
              </a:extLst>
            </p:cNvPr>
            <p:cNvCxnSpPr>
              <a:cxnSpLocks/>
            </p:cNvCxnSpPr>
            <p:nvPr/>
          </p:nvCxnSpPr>
          <p:spPr>
            <a:xfrm>
              <a:off x="6240450" y="3586810"/>
              <a:ext cx="5580000" cy="0"/>
            </a:xfrm>
            <a:prstGeom prst="line">
              <a:avLst/>
            </a:prstGeom>
            <a:ln w="9525">
              <a:solidFill>
                <a:schemeClr val="tx1">
                  <a:lumMod val="75000"/>
                  <a:lumOff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Connecteur droit 49">
              <a:extLst>
                <a:ext uri="{FF2B5EF4-FFF2-40B4-BE49-F238E27FC236}">
                  <a16:creationId xmlns:a16="http://schemas.microsoft.com/office/drawing/2014/main" id="{DDF35E0F-E9A6-5191-EAFF-295D0AED5DCB}"/>
                </a:ext>
              </a:extLst>
            </p:cNvPr>
            <p:cNvCxnSpPr>
              <a:cxnSpLocks/>
            </p:cNvCxnSpPr>
            <p:nvPr/>
          </p:nvCxnSpPr>
          <p:spPr>
            <a:xfrm>
              <a:off x="6253785" y="4225374"/>
              <a:ext cx="5580000" cy="0"/>
            </a:xfrm>
            <a:prstGeom prst="line">
              <a:avLst/>
            </a:prstGeom>
            <a:ln w="9525">
              <a:solidFill>
                <a:schemeClr val="tx1">
                  <a:lumMod val="75000"/>
                  <a:lumOff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Connecteur droit 50">
              <a:extLst>
                <a:ext uri="{FF2B5EF4-FFF2-40B4-BE49-F238E27FC236}">
                  <a16:creationId xmlns:a16="http://schemas.microsoft.com/office/drawing/2014/main" id="{F5726E63-BE5F-0925-920D-819E39054D1E}"/>
                </a:ext>
              </a:extLst>
            </p:cNvPr>
            <p:cNvCxnSpPr>
              <a:cxnSpLocks/>
            </p:cNvCxnSpPr>
            <p:nvPr/>
          </p:nvCxnSpPr>
          <p:spPr>
            <a:xfrm>
              <a:off x="6253785" y="4065733"/>
              <a:ext cx="5580000" cy="0"/>
            </a:xfrm>
            <a:prstGeom prst="line">
              <a:avLst/>
            </a:prstGeom>
            <a:ln w="9525">
              <a:solidFill>
                <a:schemeClr val="tx1">
                  <a:lumMod val="75000"/>
                  <a:lumOff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2" name="Connecteur droit 51">
              <a:extLst>
                <a:ext uri="{FF2B5EF4-FFF2-40B4-BE49-F238E27FC236}">
                  <a16:creationId xmlns:a16="http://schemas.microsoft.com/office/drawing/2014/main" id="{9236E1B4-1FB0-5A4A-2AFA-C5C2F141CA46}"/>
                </a:ext>
              </a:extLst>
            </p:cNvPr>
            <p:cNvCxnSpPr>
              <a:cxnSpLocks/>
            </p:cNvCxnSpPr>
            <p:nvPr/>
          </p:nvCxnSpPr>
          <p:spPr>
            <a:xfrm>
              <a:off x="6253785" y="3906092"/>
              <a:ext cx="5580000" cy="0"/>
            </a:xfrm>
            <a:prstGeom prst="line">
              <a:avLst/>
            </a:prstGeom>
            <a:ln w="9525">
              <a:solidFill>
                <a:schemeClr val="tx1">
                  <a:lumMod val="75000"/>
                  <a:lumOff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3" name="Connecteur droit 52">
              <a:extLst>
                <a:ext uri="{FF2B5EF4-FFF2-40B4-BE49-F238E27FC236}">
                  <a16:creationId xmlns:a16="http://schemas.microsoft.com/office/drawing/2014/main" id="{35ADB681-93B3-8E7D-1041-04F99BFF00DB}"/>
                </a:ext>
              </a:extLst>
            </p:cNvPr>
            <p:cNvCxnSpPr>
              <a:cxnSpLocks/>
            </p:cNvCxnSpPr>
            <p:nvPr/>
          </p:nvCxnSpPr>
          <p:spPr>
            <a:xfrm>
              <a:off x="6253785" y="3746451"/>
              <a:ext cx="5580000" cy="0"/>
            </a:xfrm>
            <a:prstGeom prst="line">
              <a:avLst/>
            </a:prstGeom>
            <a:ln w="9525">
              <a:solidFill>
                <a:schemeClr val="tx1">
                  <a:lumMod val="75000"/>
                  <a:lumOff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4" name="Connecteur droit 53">
              <a:extLst>
                <a:ext uri="{FF2B5EF4-FFF2-40B4-BE49-F238E27FC236}">
                  <a16:creationId xmlns:a16="http://schemas.microsoft.com/office/drawing/2014/main" id="{EFE4F173-B02E-82A1-EA52-FAF37989E5B1}"/>
                </a:ext>
              </a:extLst>
            </p:cNvPr>
            <p:cNvCxnSpPr>
              <a:cxnSpLocks/>
            </p:cNvCxnSpPr>
            <p:nvPr/>
          </p:nvCxnSpPr>
          <p:spPr>
            <a:xfrm>
              <a:off x="6253785" y="5023572"/>
              <a:ext cx="5580000" cy="0"/>
            </a:xfrm>
            <a:prstGeom prst="line">
              <a:avLst/>
            </a:prstGeom>
            <a:ln w="9525">
              <a:solidFill>
                <a:schemeClr val="tx1">
                  <a:lumMod val="75000"/>
                  <a:lumOff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Connecteur droit 54">
              <a:extLst>
                <a:ext uri="{FF2B5EF4-FFF2-40B4-BE49-F238E27FC236}">
                  <a16:creationId xmlns:a16="http://schemas.microsoft.com/office/drawing/2014/main" id="{A7F454B9-EFFA-7240-1EF5-F373A7DA973B}"/>
                </a:ext>
              </a:extLst>
            </p:cNvPr>
            <p:cNvCxnSpPr>
              <a:cxnSpLocks/>
            </p:cNvCxnSpPr>
            <p:nvPr/>
          </p:nvCxnSpPr>
          <p:spPr>
            <a:xfrm>
              <a:off x="6253785" y="4863938"/>
              <a:ext cx="5580000" cy="0"/>
            </a:xfrm>
            <a:prstGeom prst="line">
              <a:avLst/>
            </a:prstGeom>
            <a:ln w="9525">
              <a:solidFill>
                <a:schemeClr val="tx1">
                  <a:lumMod val="75000"/>
                  <a:lumOff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Connecteur droit 55">
              <a:extLst>
                <a:ext uri="{FF2B5EF4-FFF2-40B4-BE49-F238E27FC236}">
                  <a16:creationId xmlns:a16="http://schemas.microsoft.com/office/drawing/2014/main" id="{D7FDE9B5-43D6-2BA6-69B6-C2B420972BD5}"/>
                </a:ext>
              </a:extLst>
            </p:cNvPr>
            <p:cNvCxnSpPr>
              <a:cxnSpLocks/>
            </p:cNvCxnSpPr>
            <p:nvPr/>
          </p:nvCxnSpPr>
          <p:spPr>
            <a:xfrm>
              <a:off x="6253785" y="4704297"/>
              <a:ext cx="5580000" cy="0"/>
            </a:xfrm>
            <a:prstGeom prst="line">
              <a:avLst/>
            </a:prstGeom>
            <a:ln w="9525">
              <a:solidFill>
                <a:schemeClr val="tx1">
                  <a:lumMod val="75000"/>
                  <a:lumOff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Connecteur droit 56">
              <a:extLst>
                <a:ext uri="{FF2B5EF4-FFF2-40B4-BE49-F238E27FC236}">
                  <a16:creationId xmlns:a16="http://schemas.microsoft.com/office/drawing/2014/main" id="{A2D2B5A5-E4F4-509C-67E5-F8598B1E83F3}"/>
                </a:ext>
              </a:extLst>
            </p:cNvPr>
            <p:cNvCxnSpPr>
              <a:cxnSpLocks/>
            </p:cNvCxnSpPr>
            <p:nvPr/>
          </p:nvCxnSpPr>
          <p:spPr>
            <a:xfrm>
              <a:off x="6253785" y="4544656"/>
              <a:ext cx="5580000" cy="0"/>
            </a:xfrm>
            <a:prstGeom prst="line">
              <a:avLst/>
            </a:prstGeom>
            <a:ln w="9525">
              <a:solidFill>
                <a:schemeClr val="tx1">
                  <a:lumMod val="75000"/>
                  <a:lumOff val="2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59" name="ZoneTexte 58">
            <a:extLst>
              <a:ext uri="{FF2B5EF4-FFF2-40B4-BE49-F238E27FC236}">
                <a16:creationId xmlns:a16="http://schemas.microsoft.com/office/drawing/2014/main" id="{9475045E-6E29-0DBD-9A99-8CA23391DE29}"/>
              </a:ext>
            </a:extLst>
          </p:cNvPr>
          <p:cNvSpPr txBox="1"/>
          <p:nvPr/>
        </p:nvSpPr>
        <p:spPr>
          <a:xfrm>
            <a:off x="5935699" y="2162100"/>
            <a:ext cx="390086" cy="276999"/>
          </a:xfrm>
          <a:prstGeom prst="rect">
            <a:avLst/>
          </a:prstGeom>
          <a:noFill/>
          <a:ln>
            <a:noFill/>
          </a:ln>
        </p:spPr>
        <p:txBody>
          <a:bodyPr wrap="square" rtlCol="0">
            <a:spAutoFit/>
          </a:bodyPr>
          <a:lstStyle/>
          <a:p>
            <a:r>
              <a:rPr lang="fr-FR" sz="1200" b="1" dirty="0"/>
              <a:t>90</a:t>
            </a:r>
          </a:p>
        </p:txBody>
      </p:sp>
      <p:sp>
        <p:nvSpPr>
          <p:cNvPr id="61" name="ZoneTexte 60">
            <a:extLst>
              <a:ext uri="{FF2B5EF4-FFF2-40B4-BE49-F238E27FC236}">
                <a16:creationId xmlns:a16="http://schemas.microsoft.com/office/drawing/2014/main" id="{D0F1C5C5-469C-5A18-00FF-EA9F4FA704C3}"/>
              </a:ext>
            </a:extLst>
          </p:cNvPr>
          <p:cNvSpPr txBox="1"/>
          <p:nvPr/>
        </p:nvSpPr>
        <p:spPr>
          <a:xfrm>
            <a:off x="5800115" y="1853479"/>
            <a:ext cx="440336" cy="276999"/>
          </a:xfrm>
          <a:prstGeom prst="rect">
            <a:avLst/>
          </a:prstGeom>
          <a:solidFill>
            <a:schemeClr val="bg1"/>
          </a:solidFill>
          <a:ln>
            <a:noFill/>
          </a:ln>
        </p:spPr>
        <p:txBody>
          <a:bodyPr wrap="square" rtlCol="0">
            <a:spAutoFit/>
          </a:bodyPr>
          <a:lstStyle/>
          <a:p>
            <a:r>
              <a:rPr lang="fr-FR" sz="1200" b="1" dirty="0"/>
              <a:t>100</a:t>
            </a:r>
          </a:p>
        </p:txBody>
      </p:sp>
      <p:sp>
        <p:nvSpPr>
          <p:cNvPr id="8" name="Sous-titre 4">
            <a:extLst>
              <a:ext uri="{FF2B5EF4-FFF2-40B4-BE49-F238E27FC236}">
                <a16:creationId xmlns:a16="http://schemas.microsoft.com/office/drawing/2014/main" id="{C7EEB14F-8237-9E31-2FCB-876712E0CE4F}"/>
              </a:ext>
            </a:extLst>
          </p:cNvPr>
          <p:cNvSpPr txBox="1">
            <a:spLocks/>
          </p:cNvSpPr>
          <p:nvPr/>
        </p:nvSpPr>
        <p:spPr>
          <a:xfrm>
            <a:off x="0" y="366177"/>
            <a:ext cx="1464722" cy="80567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1800" b="1" kern="1200">
                <a:solidFill>
                  <a:srgbClr val="00529B"/>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r-FR" dirty="0"/>
              <a:t>S07</a:t>
            </a:r>
          </a:p>
          <a:p>
            <a:r>
              <a:rPr lang="fr-FR" dirty="0"/>
              <a:t>Question</a:t>
            </a:r>
          </a:p>
        </p:txBody>
      </p:sp>
    </p:spTree>
    <p:extLst>
      <p:ext uri="{BB962C8B-B14F-4D97-AF65-F5344CB8AC3E}">
        <p14:creationId xmlns:p14="http://schemas.microsoft.com/office/powerpoint/2010/main" val="3676326233"/>
      </p:ext>
    </p:extLst>
  </p:cSld>
  <p:clrMapOvr>
    <a:masterClrMapping/>
  </p:clrMapOvr>
  <mc:AlternateContent xmlns:mc="http://schemas.openxmlformats.org/markup-compatibility/2006" xmlns:p14="http://schemas.microsoft.com/office/powerpoint/2010/main">
    <mc:Choice Requires="p14">
      <p:transition spd="slow" p14:dur="2000" advTm="1490"/>
    </mc:Choice>
    <mc:Fallback xmlns="">
      <p:transition spd="slow" advTm="1490"/>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D766315B-B9DF-CEAB-6566-9299BFE0BC8D}"/>
              </a:ext>
            </a:extLst>
          </p:cNvPr>
          <p:cNvSpPr>
            <a:spLocks noGrp="1"/>
          </p:cNvSpPr>
          <p:nvPr>
            <p:ph type="sldNum" sz="quarter" idx="4"/>
          </p:nvPr>
        </p:nvSpPr>
        <p:spPr/>
        <p:txBody>
          <a:bodyPr/>
          <a:lstStyle/>
          <a:p>
            <a:fld id="{E08ED9A5-DC0D-4841-8E77-55016E9FD6AD}" type="slidenum">
              <a:rPr lang="fr-FR" smtClean="0"/>
              <a:pPr/>
              <a:t>48</a:t>
            </a:fld>
            <a:endParaRPr lang="fr-FR" dirty="0"/>
          </a:p>
        </p:txBody>
      </p:sp>
      <p:sp>
        <p:nvSpPr>
          <p:cNvPr id="8" name="Sous-titre 4">
            <a:extLst>
              <a:ext uri="{FF2B5EF4-FFF2-40B4-BE49-F238E27FC236}">
                <a16:creationId xmlns:a16="http://schemas.microsoft.com/office/drawing/2014/main" id="{C7EEB14F-8237-9E31-2FCB-876712E0CE4F}"/>
              </a:ext>
            </a:extLst>
          </p:cNvPr>
          <p:cNvSpPr txBox="1">
            <a:spLocks/>
          </p:cNvSpPr>
          <p:nvPr/>
        </p:nvSpPr>
        <p:spPr>
          <a:xfrm>
            <a:off x="0" y="366177"/>
            <a:ext cx="1464722" cy="80567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1800" b="1" kern="1200">
                <a:solidFill>
                  <a:srgbClr val="00529B"/>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r-FR" dirty="0"/>
              <a:t>S07</a:t>
            </a:r>
          </a:p>
          <a:p>
            <a:r>
              <a:rPr lang="fr-FR" dirty="0"/>
              <a:t>Massage</a:t>
            </a:r>
          </a:p>
        </p:txBody>
      </p:sp>
      <p:sp>
        <p:nvSpPr>
          <p:cNvPr id="2" name="Espace réservé du contenu 6">
            <a:extLst>
              <a:ext uri="{FF2B5EF4-FFF2-40B4-BE49-F238E27FC236}">
                <a16:creationId xmlns:a16="http://schemas.microsoft.com/office/drawing/2014/main" id="{228A643E-2090-104C-115D-2E4B42729152}"/>
              </a:ext>
            </a:extLst>
          </p:cNvPr>
          <p:cNvSpPr txBox="1">
            <a:spLocks/>
          </p:cNvSpPr>
          <p:nvPr/>
        </p:nvSpPr>
        <p:spPr>
          <a:xfrm>
            <a:off x="3441575" y="83380"/>
            <a:ext cx="6314983" cy="56559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fr-FR" b="1" u="sng" dirty="0"/>
              <a:t>Masser un adulte</a:t>
            </a:r>
          </a:p>
        </p:txBody>
      </p:sp>
      <p:pic>
        <p:nvPicPr>
          <p:cNvPr id="21" name="Image 20" descr="Une image contenant personne, joint, Membre, Pieds nus&#10;&#10;Le contenu généré par l’IA peut être incorrect.">
            <a:extLst>
              <a:ext uri="{FF2B5EF4-FFF2-40B4-BE49-F238E27FC236}">
                <a16:creationId xmlns:a16="http://schemas.microsoft.com/office/drawing/2014/main" id="{4F1F7015-D379-7625-83FE-2AC73BB23DDD}"/>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441575" y="861901"/>
            <a:ext cx="5686148" cy="5686148"/>
          </a:xfrm>
          <a:prstGeom prst="rect">
            <a:avLst/>
          </a:prstGeom>
        </p:spPr>
      </p:pic>
      <p:cxnSp>
        <p:nvCxnSpPr>
          <p:cNvPr id="22" name="Connecteur droit avec flèche 21">
            <a:extLst>
              <a:ext uri="{FF2B5EF4-FFF2-40B4-BE49-F238E27FC236}">
                <a16:creationId xmlns:a16="http://schemas.microsoft.com/office/drawing/2014/main" id="{58167760-EEF5-AE20-EBA3-C99B8B158575}"/>
              </a:ext>
            </a:extLst>
          </p:cNvPr>
          <p:cNvCxnSpPr>
            <a:cxnSpLocks/>
          </p:cNvCxnSpPr>
          <p:nvPr/>
        </p:nvCxnSpPr>
        <p:spPr>
          <a:xfrm>
            <a:off x="4991207" y="4430526"/>
            <a:ext cx="2199132" cy="0"/>
          </a:xfrm>
          <a:prstGeom prst="straightConnector1">
            <a:avLst/>
          </a:prstGeom>
          <a:ln w="76200">
            <a:solidFill>
              <a:srgbClr val="C00000"/>
            </a:solidFill>
            <a:prstDash val="sysDot"/>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8" name="Connecteur droit 27">
            <a:extLst>
              <a:ext uri="{FF2B5EF4-FFF2-40B4-BE49-F238E27FC236}">
                <a16:creationId xmlns:a16="http://schemas.microsoft.com/office/drawing/2014/main" id="{982F9D98-41CD-57F2-ABA9-DF0535B7E7CB}"/>
              </a:ext>
            </a:extLst>
          </p:cNvPr>
          <p:cNvCxnSpPr>
            <a:cxnSpLocks/>
          </p:cNvCxnSpPr>
          <p:nvPr/>
        </p:nvCxnSpPr>
        <p:spPr>
          <a:xfrm>
            <a:off x="6090773" y="4121484"/>
            <a:ext cx="0" cy="618084"/>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30" name="Sous-titre 4">
            <a:extLst>
              <a:ext uri="{FF2B5EF4-FFF2-40B4-BE49-F238E27FC236}">
                <a16:creationId xmlns:a16="http://schemas.microsoft.com/office/drawing/2014/main" id="{124E718D-A733-4A38-4C5C-EFB8527C25D3}"/>
              </a:ext>
            </a:extLst>
          </p:cNvPr>
          <p:cNvSpPr txBox="1">
            <a:spLocks/>
          </p:cNvSpPr>
          <p:nvPr/>
        </p:nvSpPr>
        <p:spPr>
          <a:xfrm>
            <a:off x="349986" y="4121484"/>
            <a:ext cx="3423078" cy="618083"/>
          </a:xfrm>
          <a:prstGeom prst="rect">
            <a:avLst/>
          </a:prstGeom>
          <a:ln w="19050">
            <a:solidFill>
              <a:srgbClr val="FF0000"/>
            </a:solidFill>
          </a:ln>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1800" b="1" kern="1200">
                <a:solidFill>
                  <a:srgbClr val="00529B"/>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spcBef>
                <a:spcPts val="0"/>
              </a:spcBef>
            </a:pPr>
            <a:r>
              <a:rPr lang="fr-FR" sz="2000" b="0" dirty="0">
                <a:solidFill>
                  <a:srgbClr val="114175"/>
                </a:solidFill>
              </a:rPr>
              <a:t>La paume de la main sur la moitié inférieur du sternum</a:t>
            </a:r>
          </a:p>
          <a:p>
            <a:pPr algn="r">
              <a:spcBef>
                <a:spcPts val="0"/>
              </a:spcBef>
            </a:pPr>
            <a:endParaRPr lang="fr-FR" sz="2000" b="0" dirty="0">
              <a:solidFill>
                <a:srgbClr val="114175"/>
              </a:solidFill>
            </a:endParaRPr>
          </a:p>
          <a:p>
            <a:pPr algn="r">
              <a:spcBef>
                <a:spcPts val="0"/>
              </a:spcBef>
            </a:pPr>
            <a:endParaRPr lang="fr-FR" sz="2000" b="0" dirty="0">
              <a:solidFill>
                <a:srgbClr val="114175"/>
              </a:solidFill>
            </a:endParaRPr>
          </a:p>
          <a:p>
            <a:pPr algn="r">
              <a:spcBef>
                <a:spcPts val="0"/>
              </a:spcBef>
            </a:pPr>
            <a:endParaRPr lang="fr-FR" sz="2000" b="0" dirty="0">
              <a:solidFill>
                <a:srgbClr val="114175"/>
              </a:solidFill>
            </a:endParaRPr>
          </a:p>
          <a:p>
            <a:pPr algn="r">
              <a:spcBef>
                <a:spcPts val="0"/>
              </a:spcBef>
            </a:pPr>
            <a:endParaRPr lang="fr-FR" sz="2000" b="0" dirty="0">
              <a:solidFill>
                <a:srgbClr val="114175"/>
              </a:solidFill>
            </a:endParaRPr>
          </a:p>
          <a:p>
            <a:pPr algn="r">
              <a:spcBef>
                <a:spcPts val="0"/>
              </a:spcBef>
            </a:pPr>
            <a:endParaRPr lang="fr-FR" sz="2000" b="0" dirty="0">
              <a:solidFill>
                <a:srgbClr val="114175"/>
              </a:solidFill>
            </a:endParaRPr>
          </a:p>
          <a:p>
            <a:pPr algn="r">
              <a:spcBef>
                <a:spcPts val="0"/>
              </a:spcBef>
            </a:pPr>
            <a:endParaRPr lang="fr-FR" sz="2000" b="0" dirty="0">
              <a:solidFill>
                <a:srgbClr val="114175"/>
              </a:solidFill>
            </a:endParaRPr>
          </a:p>
        </p:txBody>
      </p:sp>
      <p:cxnSp>
        <p:nvCxnSpPr>
          <p:cNvPr id="31" name="Connecteur droit avec flèche 30">
            <a:extLst>
              <a:ext uri="{FF2B5EF4-FFF2-40B4-BE49-F238E27FC236}">
                <a16:creationId xmlns:a16="http://schemas.microsoft.com/office/drawing/2014/main" id="{9AFC837D-A6F3-2A00-8BC5-D2CDB86245D2}"/>
              </a:ext>
            </a:extLst>
          </p:cNvPr>
          <p:cNvCxnSpPr>
            <a:cxnSpLocks/>
          </p:cNvCxnSpPr>
          <p:nvPr/>
        </p:nvCxnSpPr>
        <p:spPr>
          <a:xfrm flipV="1">
            <a:off x="5743047" y="4430526"/>
            <a:ext cx="0" cy="914840"/>
          </a:xfrm>
          <a:prstGeom prst="straightConnector1">
            <a:avLst/>
          </a:prstGeom>
          <a:ln w="76200">
            <a:solidFill>
              <a:srgbClr val="7030A0"/>
            </a:solidFill>
            <a:prstDash val="sysDot"/>
            <a:headEnd type="triangle"/>
            <a:tailEnd type="triangle"/>
          </a:ln>
        </p:spPr>
        <p:style>
          <a:lnRef idx="1">
            <a:schemeClr val="accent1"/>
          </a:lnRef>
          <a:fillRef idx="0">
            <a:schemeClr val="accent1"/>
          </a:fillRef>
          <a:effectRef idx="0">
            <a:schemeClr val="accent1"/>
          </a:effectRef>
          <a:fontRef idx="minor">
            <a:schemeClr val="tx1"/>
          </a:fontRef>
        </p:style>
      </p:cxnSp>
      <p:sp>
        <p:nvSpPr>
          <p:cNvPr id="34" name="Sous-titre 4">
            <a:extLst>
              <a:ext uri="{FF2B5EF4-FFF2-40B4-BE49-F238E27FC236}">
                <a16:creationId xmlns:a16="http://schemas.microsoft.com/office/drawing/2014/main" id="{5C6949BB-0885-BE77-AF3D-661A0F0A8246}"/>
              </a:ext>
            </a:extLst>
          </p:cNvPr>
          <p:cNvSpPr txBox="1">
            <a:spLocks/>
          </p:cNvSpPr>
          <p:nvPr/>
        </p:nvSpPr>
        <p:spPr>
          <a:xfrm>
            <a:off x="8558533" y="4983187"/>
            <a:ext cx="3423078" cy="618083"/>
          </a:xfrm>
          <a:prstGeom prst="rect">
            <a:avLst/>
          </a:prstGeom>
          <a:ln w="19050">
            <a:solidFill>
              <a:srgbClr val="7030A0"/>
            </a:solidFill>
          </a:ln>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1800" b="1" kern="1200">
                <a:solidFill>
                  <a:srgbClr val="00529B"/>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spcBef>
                <a:spcPts val="0"/>
              </a:spcBef>
            </a:pPr>
            <a:r>
              <a:rPr lang="fr-FR" sz="2000" b="0" dirty="0">
                <a:solidFill>
                  <a:srgbClr val="114175"/>
                </a:solidFill>
              </a:rPr>
              <a:t>Profondeur de 5 à 6 cm</a:t>
            </a:r>
          </a:p>
          <a:p>
            <a:pPr algn="r">
              <a:spcBef>
                <a:spcPts val="0"/>
              </a:spcBef>
            </a:pPr>
            <a:r>
              <a:rPr lang="fr-FR" sz="2000" b="0" dirty="0">
                <a:solidFill>
                  <a:srgbClr val="114175"/>
                </a:solidFill>
              </a:rPr>
              <a:t>Rythme 100 à 120/min</a:t>
            </a:r>
          </a:p>
          <a:p>
            <a:pPr algn="r">
              <a:spcBef>
                <a:spcPts val="0"/>
              </a:spcBef>
            </a:pPr>
            <a:endParaRPr lang="fr-FR" sz="2000" b="0" dirty="0">
              <a:solidFill>
                <a:srgbClr val="114175"/>
              </a:solidFill>
            </a:endParaRPr>
          </a:p>
          <a:p>
            <a:pPr algn="r">
              <a:spcBef>
                <a:spcPts val="0"/>
              </a:spcBef>
            </a:pPr>
            <a:endParaRPr lang="fr-FR" sz="2000" b="0" dirty="0">
              <a:solidFill>
                <a:srgbClr val="114175"/>
              </a:solidFill>
            </a:endParaRPr>
          </a:p>
          <a:p>
            <a:pPr algn="r">
              <a:spcBef>
                <a:spcPts val="0"/>
              </a:spcBef>
            </a:pPr>
            <a:endParaRPr lang="fr-FR" sz="2000" b="0" dirty="0">
              <a:solidFill>
                <a:srgbClr val="114175"/>
              </a:solidFill>
            </a:endParaRPr>
          </a:p>
          <a:p>
            <a:pPr algn="r">
              <a:spcBef>
                <a:spcPts val="0"/>
              </a:spcBef>
            </a:pPr>
            <a:endParaRPr lang="fr-FR" sz="2000" b="0" dirty="0">
              <a:solidFill>
                <a:srgbClr val="114175"/>
              </a:solidFill>
            </a:endParaRPr>
          </a:p>
          <a:p>
            <a:pPr algn="r">
              <a:spcBef>
                <a:spcPts val="0"/>
              </a:spcBef>
            </a:pPr>
            <a:endParaRPr lang="fr-FR" sz="2000" b="0" dirty="0">
              <a:solidFill>
                <a:srgbClr val="114175"/>
              </a:solidFill>
            </a:endParaRPr>
          </a:p>
          <a:p>
            <a:pPr algn="r">
              <a:spcBef>
                <a:spcPts val="0"/>
              </a:spcBef>
            </a:pPr>
            <a:endParaRPr lang="fr-FR" sz="2000" b="0" dirty="0">
              <a:solidFill>
                <a:srgbClr val="114175"/>
              </a:solidFill>
            </a:endParaRPr>
          </a:p>
        </p:txBody>
      </p:sp>
    </p:spTree>
    <p:extLst>
      <p:ext uri="{BB962C8B-B14F-4D97-AF65-F5344CB8AC3E}">
        <p14:creationId xmlns:p14="http://schemas.microsoft.com/office/powerpoint/2010/main" val="1012624839"/>
      </p:ext>
    </p:extLst>
  </p:cSld>
  <p:clrMapOvr>
    <a:masterClrMapping/>
  </p:clrMapOvr>
  <mc:AlternateContent xmlns:mc="http://schemas.openxmlformats.org/markup-compatibility/2006" xmlns:p14="http://schemas.microsoft.com/office/powerpoint/2010/main">
    <mc:Choice Requires="p14">
      <p:transition spd="slow" p14:dur="2000" advTm="1490"/>
    </mc:Choice>
    <mc:Fallback xmlns="">
      <p:transition spd="slow" advTm="1490"/>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D766315B-B9DF-CEAB-6566-9299BFE0BC8D}"/>
              </a:ext>
            </a:extLst>
          </p:cNvPr>
          <p:cNvSpPr>
            <a:spLocks noGrp="1"/>
          </p:cNvSpPr>
          <p:nvPr>
            <p:ph type="sldNum" sz="quarter" idx="4"/>
          </p:nvPr>
        </p:nvSpPr>
        <p:spPr/>
        <p:txBody>
          <a:bodyPr/>
          <a:lstStyle/>
          <a:p>
            <a:fld id="{E08ED9A5-DC0D-4841-8E77-55016E9FD6AD}" type="slidenum">
              <a:rPr lang="fr-FR" smtClean="0"/>
              <a:pPr/>
              <a:t>49</a:t>
            </a:fld>
            <a:endParaRPr lang="fr-FR" dirty="0"/>
          </a:p>
        </p:txBody>
      </p:sp>
      <p:sp>
        <p:nvSpPr>
          <p:cNvPr id="8" name="Sous-titre 4">
            <a:extLst>
              <a:ext uri="{FF2B5EF4-FFF2-40B4-BE49-F238E27FC236}">
                <a16:creationId xmlns:a16="http://schemas.microsoft.com/office/drawing/2014/main" id="{C7EEB14F-8237-9E31-2FCB-876712E0CE4F}"/>
              </a:ext>
            </a:extLst>
          </p:cNvPr>
          <p:cNvSpPr txBox="1">
            <a:spLocks/>
          </p:cNvSpPr>
          <p:nvPr/>
        </p:nvSpPr>
        <p:spPr>
          <a:xfrm>
            <a:off x="0" y="366177"/>
            <a:ext cx="1464722" cy="80567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1800" b="1" kern="1200">
                <a:solidFill>
                  <a:srgbClr val="00529B"/>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r-FR" dirty="0"/>
              <a:t>S07</a:t>
            </a:r>
          </a:p>
          <a:p>
            <a:r>
              <a:rPr lang="fr-FR" dirty="0"/>
              <a:t>Massage</a:t>
            </a:r>
          </a:p>
        </p:txBody>
      </p:sp>
      <p:sp>
        <p:nvSpPr>
          <p:cNvPr id="2" name="Espace réservé du contenu 6">
            <a:extLst>
              <a:ext uri="{FF2B5EF4-FFF2-40B4-BE49-F238E27FC236}">
                <a16:creationId xmlns:a16="http://schemas.microsoft.com/office/drawing/2014/main" id="{228A643E-2090-104C-115D-2E4B42729152}"/>
              </a:ext>
            </a:extLst>
          </p:cNvPr>
          <p:cNvSpPr txBox="1">
            <a:spLocks/>
          </p:cNvSpPr>
          <p:nvPr/>
        </p:nvSpPr>
        <p:spPr>
          <a:xfrm>
            <a:off x="3468561" y="83379"/>
            <a:ext cx="6314983" cy="56559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fr-FR" b="1" u="sng" dirty="0"/>
              <a:t>Défibriller un adulte</a:t>
            </a:r>
          </a:p>
        </p:txBody>
      </p:sp>
      <p:pic>
        <p:nvPicPr>
          <p:cNvPr id="5" name="Image 4" descr="Une image contenant croquis, personne, art&#10;&#10;Le contenu généré par l’IA peut être incorrect.">
            <a:extLst>
              <a:ext uri="{FF2B5EF4-FFF2-40B4-BE49-F238E27FC236}">
                <a16:creationId xmlns:a16="http://schemas.microsoft.com/office/drawing/2014/main" id="{7D272FC9-3D77-F636-4604-CD6872EAD3B3}"/>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386015" y="288478"/>
            <a:ext cx="2376367" cy="3455543"/>
          </a:xfrm>
          <a:prstGeom prst="rect">
            <a:avLst/>
          </a:prstGeom>
        </p:spPr>
      </p:pic>
      <p:pic>
        <p:nvPicPr>
          <p:cNvPr id="7" name="Image 6" descr="Une image contenant texte, écriture manuscrite, Police, calligraphie&#10;&#10;Le contenu généré par l’IA peut être incorrect.">
            <a:extLst>
              <a:ext uri="{FF2B5EF4-FFF2-40B4-BE49-F238E27FC236}">
                <a16:creationId xmlns:a16="http://schemas.microsoft.com/office/drawing/2014/main" id="{56ECF96C-E4F4-B0B1-FB61-CD76FBD0EC94}"/>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b="40685"/>
          <a:stretch/>
        </p:blipFill>
        <p:spPr>
          <a:xfrm>
            <a:off x="725738" y="4421163"/>
            <a:ext cx="3048000" cy="1205875"/>
          </a:xfrm>
          <a:prstGeom prst="rect">
            <a:avLst/>
          </a:prstGeom>
        </p:spPr>
      </p:pic>
      <p:pic>
        <p:nvPicPr>
          <p:cNvPr id="11" name="Image 10" descr="Une image contenant texte, Police, logo, Graphique&#10;&#10;Le contenu généré par l’IA peut être incorrect.">
            <a:extLst>
              <a:ext uri="{FF2B5EF4-FFF2-40B4-BE49-F238E27FC236}">
                <a16:creationId xmlns:a16="http://schemas.microsoft.com/office/drawing/2014/main" id="{9D172773-13BA-C5C8-F9B8-BD9229F5517B}"/>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rcRect b="6522"/>
          <a:stretch/>
        </p:blipFill>
        <p:spPr>
          <a:xfrm>
            <a:off x="6307748" y="2454011"/>
            <a:ext cx="1290015" cy="1205875"/>
          </a:xfrm>
          <a:prstGeom prst="rect">
            <a:avLst/>
          </a:prstGeom>
        </p:spPr>
      </p:pic>
      <p:sp>
        <p:nvSpPr>
          <p:cNvPr id="13" name="Sous-titre 4">
            <a:extLst>
              <a:ext uri="{FF2B5EF4-FFF2-40B4-BE49-F238E27FC236}">
                <a16:creationId xmlns:a16="http://schemas.microsoft.com/office/drawing/2014/main" id="{7483617B-5C1A-0502-372A-43A4EAA210C7}"/>
              </a:ext>
            </a:extLst>
          </p:cNvPr>
          <p:cNvSpPr txBox="1">
            <a:spLocks/>
          </p:cNvSpPr>
          <p:nvPr/>
        </p:nvSpPr>
        <p:spPr>
          <a:xfrm>
            <a:off x="3337425" y="3739937"/>
            <a:ext cx="2873589" cy="379935"/>
          </a:xfrm>
          <a:prstGeom prst="rect">
            <a:avLst/>
          </a:prstGeom>
          <a:ln>
            <a:solidFill>
              <a:srgbClr val="00529B"/>
            </a:solidFill>
          </a:ln>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1800" b="1" kern="1200">
                <a:solidFill>
                  <a:srgbClr val="00529B"/>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r-FR" sz="1900" dirty="0">
                <a:solidFill>
                  <a:srgbClr val="114175"/>
                </a:solidFill>
              </a:rPr>
              <a:t>ANALYSE</a:t>
            </a:r>
          </a:p>
        </p:txBody>
      </p:sp>
      <p:sp>
        <p:nvSpPr>
          <p:cNvPr id="16" name="Flèche : bas 15">
            <a:extLst>
              <a:ext uri="{FF2B5EF4-FFF2-40B4-BE49-F238E27FC236}">
                <a16:creationId xmlns:a16="http://schemas.microsoft.com/office/drawing/2014/main" id="{E329BA93-048E-9750-F1CE-B1DB877A457A}"/>
              </a:ext>
            </a:extLst>
          </p:cNvPr>
          <p:cNvSpPr/>
          <p:nvPr/>
        </p:nvSpPr>
        <p:spPr>
          <a:xfrm rot="2621242">
            <a:off x="6078294" y="3519591"/>
            <a:ext cx="355904" cy="258219"/>
          </a:xfrm>
          <a:prstGeom prst="downArrow">
            <a:avLst>
              <a:gd name="adj1" fmla="val 50000"/>
              <a:gd name="adj2" fmla="val 10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20" name="Image 19" descr="Une image contenant texte, écriture manuscrite, Police, calligraphie&#10;&#10;Le contenu généré par l’IA peut être incorrect.">
            <a:extLst>
              <a:ext uri="{FF2B5EF4-FFF2-40B4-BE49-F238E27FC236}">
                <a16:creationId xmlns:a16="http://schemas.microsoft.com/office/drawing/2014/main" id="{A146C8D6-89ED-3AB5-5394-853F46D5B8E0}"/>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l="5722" t="52261"/>
          <a:stretch/>
        </p:blipFill>
        <p:spPr>
          <a:xfrm>
            <a:off x="5464348" y="4538831"/>
            <a:ext cx="2873590" cy="970538"/>
          </a:xfrm>
          <a:prstGeom prst="rect">
            <a:avLst/>
          </a:prstGeom>
        </p:spPr>
      </p:pic>
      <p:pic>
        <p:nvPicPr>
          <p:cNvPr id="24" name="Image 23" descr="Une image contenant motif, ligne&#10;&#10;Le contenu généré par l’IA peut être incorrect.">
            <a:extLst>
              <a:ext uri="{FF2B5EF4-FFF2-40B4-BE49-F238E27FC236}">
                <a16:creationId xmlns:a16="http://schemas.microsoft.com/office/drawing/2014/main" id="{DEF61CDE-9C8D-4F48-7DA3-95E98CA4AB5D}"/>
              </a:ext>
            </a:extLst>
          </p:cNvPr>
          <p:cNvPicPr>
            <a:picLocks noChangeAspect="1"/>
          </p:cNvPicPr>
          <p:nvPr/>
        </p:nvPicPr>
        <p:blipFill>
          <a:blip r:embed="rId9">
            <a:extLst>
              <a:ext uri="{28A0092B-C50C-407E-A947-70E740481C1C}">
                <a14:useLocalDpi xmlns:a14="http://schemas.microsoft.com/office/drawing/2010/main" val="0"/>
              </a:ext>
              <a:ext uri="{837473B0-CC2E-450A-ABE3-18F120FF3D39}">
                <a1611:picAttrSrcUrl xmlns:a1611="http://schemas.microsoft.com/office/drawing/2016/11/main" r:id="rId10"/>
              </a:ext>
            </a:extLst>
          </a:blip>
          <a:stretch>
            <a:fillRect/>
          </a:stretch>
        </p:blipFill>
        <p:spPr>
          <a:xfrm>
            <a:off x="3259010" y="5656631"/>
            <a:ext cx="2737916" cy="938291"/>
          </a:xfrm>
          <a:prstGeom prst="rect">
            <a:avLst/>
          </a:prstGeom>
        </p:spPr>
      </p:pic>
      <p:sp>
        <p:nvSpPr>
          <p:cNvPr id="18" name="ZoneTexte 13">
            <a:extLst>
              <a:ext uri="{FF2B5EF4-FFF2-40B4-BE49-F238E27FC236}">
                <a16:creationId xmlns:a16="http://schemas.microsoft.com/office/drawing/2014/main" id="{33D3F345-5826-7FDE-EAAE-CE6ECEA3B24C}"/>
              </a:ext>
            </a:extLst>
          </p:cNvPr>
          <p:cNvSpPr txBox="1"/>
          <p:nvPr/>
        </p:nvSpPr>
        <p:spPr>
          <a:xfrm>
            <a:off x="1401609" y="4548130"/>
            <a:ext cx="2099394" cy="276999"/>
          </a:xfrm>
          <a:prstGeom prst="rect">
            <a:avLst/>
          </a:prstGeom>
          <a:solidFill>
            <a:schemeClr val="bg1"/>
          </a:solidFill>
          <a:ln>
            <a:noFill/>
          </a:ln>
        </p:spPr>
        <p:txBody>
          <a:bodyPr wrap="square" rtlCol="0">
            <a:spAutoFit/>
          </a:bodyPr>
          <a:lstStyle/>
          <a:p>
            <a:pPr algn="r"/>
            <a:r>
              <a:rPr lang="fr-FR" sz="1200" dirty="0">
                <a:latin typeface="+mj-lt"/>
              </a:rPr>
              <a:t>Normal</a:t>
            </a:r>
          </a:p>
        </p:txBody>
      </p:sp>
      <p:sp>
        <p:nvSpPr>
          <p:cNvPr id="26" name="ZoneTexte 13">
            <a:extLst>
              <a:ext uri="{FF2B5EF4-FFF2-40B4-BE49-F238E27FC236}">
                <a16:creationId xmlns:a16="http://schemas.microsoft.com/office/drawing/2014/main" id="{1958DB95-3ED5-4FD0-B77F-DF54A0798F81}"/>
              </a:ext>
            </a:extLst>
          </p:cNvPr>
          <p:cNvSpPr txBox="1"/>
          <p:nvPr/>
        </p:nvSpPr>
        <p:spPr>
          <a:xfrm>
            <a:off x="5788030" y="4613209"/>
            <a:ext cx="1923410" cy="276999"/>
          </a:xfrm>
          <a:prstGeom prst="rect">
            <a:avLst/>
          </a:prstGeom>
          <a:solidFill>
            <a:schemeClr val="bg1"/>
          </a:solidFill>
          <a:ln>
            <a:noFill/>
          </a:ln>
        </p:spPr>
        <p:txBody>
          <a:bodyPr wrap="square" rtlCol="0">
            <a:spAutoFit/>
          </a:bodyPr>
          <a:lstStyle/>
          <a:p>
            <a:r>
              <a:rPr lang="fr-FR" sz="1200" dirty="0">
                <a:latin typeface="+mj-lt"/>
              </a:rPr>
              <a:t>Fibrillation</a:t>
            </a:r>
          </a:p>
        </p:txBody>
      </p:sp>
      <p:sp>
        <p:nvSpPr>
          <p:cNvPr id="19" name="Arrow: Down 16">
            <a:extLst>
              <a:ext uri="{FF2B5EF4-FFF2-40B4-BE49-F238E27FC236}">
                <a16:creationId xmlns:a16="http://schemas.microsoft.com/office/drawing/2014/main" id="{5FE871F4-8CA9-DCAE-2132-9421D9BCB0CA}"/>
              </a:ext>
            </a:extLst>
          </p:cNvPr>
          <p:cNvSpPr/>
          <p:nvPr/>
        </p:nvSpPr>
        <p:spPr>
          <a:xfrm rot="16200000">
            <a:off x="8394548" y="4825042"/>
            <a:ext cx="356871" cy="658110"/>
          </a:xfrm>
          <a:prstGeom prst="down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mj-lt"/>
            </a:endParaRPr>
          </a:p>
        </p:txBody>
      </p:sp>
      <p:sp>
        <p:nvSpPr>
          <p:cNvPr id="27" name="ZoneTexte 13">
            <a:extLst>
              <a:ext uri="{FF2B5EF4-FFF2-40B4-BE49-F238E27FC236}">
                <a16:creationId xmlns:a16="http://schemas.microsoft.com/office/drawing/2014/main" id="{83418E5D-5CFB-91F6-0432-65BE25448DF6}"/>
              </a:ext>
            </a:extLst>
          </p:cNvPr>
          <p:cNvSpPr txBox="1"/>
          <p:nvPr/>
        </p:nvSpPr>
        <p:spPr>
          <a:xfrm>
            <a:off x="3898828" y="5627038"/>
            <a:ext cx="1440429" cy="283192"/>
          </a:xfrm>
          <a:prstGeom prst="rect">
            <a:avLst/>
          </a:prstGeom>
          <a:solidFill>
            <a:schemeClr val="bg1"/>
          </a:solidFill>
          <a:ln>
            <a:noFill/>
          </a:ln>
        </p:spPr>
        <p:txBody>
          <a:bodyPr wrap="square" rtlCol="0">
            <a:spAutoFit/>
          </a:bodyPr>
          <a:lstStyle/>
          <a:p>
            <a:pPr algn="ctr"/>
            <a:r>
              <a:rPr lang="fr-FR" sz="1200" dirty="0">
                <a:latin typeface="+mj-lt"/>
              </a:rPr>
              <a:t>Tracé plat</a:t>
            </a:r>
          </a:p>
        </p:txBody>
      </p:sp>
      <p:sp>
        <p:nvSpPr>
          <p:cNvPr id="29" name="Flèche : bas 28">
            <a:extLst>
              <a:ext uri="{FF2B5EF4-FFF2-40B4-BE49-F238E27FC236}">
                <a16:creationId xmlns:a16="http://schemas.microsoft.com/office/drawing/2014/main" id="{5B3DFDFD-BD87-AD85-EEFA-905A338D23E7}"/>
              </a:ext>
            </a:extLst>
          </p:cNvPr>
          <p:cNvSpPr/>
          <p:nvPr/>
        </p:nvSpPr>
        <p:spPr>
          <a:xfrm rot="2565408">
            <a:off x="3610062" y="4178285"/>
            <a:ext cx="355904" cy="584224"/>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2" name="Flèche : bas 31">
            <a:extLst>
              <a:ext uri="{FF2B5EF4-FFF2-40B4-BE49-F238E27FC236}">
                <a16:creationId xmlns:a16="http://schemas.microsoft.com/office/drawing/2014/main" id="{3B192DBB-6FB8-608A-2600-2DC8857C24CB}"/>
              </a:ext>
            </a:extLst>
          </p:cNvPr>
          <p:cNvSpPr/>
          <p:nvPr/>
        </p:nvSpPr>
        <p:spPr>
          <a:xfrm rot="19819875">
            <a:off x="5397070" y="4219449"/>
            <a:ext cx="355904" cy="584224"/>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3" name="Flèche : bas 32">
            <a:extLst>
              <a:ext uri="{FF2B5EF4-FFF2-40B4-BE49-F238E27FC236}">
                <a16:creationId xmlns:a16="http://schemas.microsoft.com/office/drawing/2014/main" id="{8196C424-E3CC-1AD3-A37F-BC68504CA3B1}"/>
              </a:ext>
            </a:extLst>
          </p:cNvPr>
          <p:cNvSpPr/>
          <p:nvPr/>
        </p:nvSpPr>
        <p:spPr>
          <a:xfrm>
            <a:off x="4447814" y="4768270"/>
            <a:ext cx="355904" cy="584224"/>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7" name="ZoneTexte 13">
            <a:extLst>
              <a:ext uri="{FF2B5EF4-FFF2-40B4-BE49-F238E27FC236}">
                <a16:creationId xmlns:a16="http://schemas.microsoft.com/office/drawing/2014/main" id="{A15024AD-E9C7-69CD-4643-339206741350}"/>
              </a:ext>
            </a:extLst>
          </p:cNvPr>
          <p:cNvSpPr txBox="1"/>
          <p:nvPr/>
        </p:nvSpPr>
        <p:spPr>
          <a:xfrm>
            <a:off x="8187314" y="4990666"/>
            <a:ext cx="658109" cy="276999"/>
          </a:xfrm>
          <a:prstGeom prst="rect">
            <a:avLst/>
          </a:prstGeom>
          <a:noFill/>
          <a:ln>
            <a:noFill/>
          </a:ln>
        </p:spPr>
        <p:txBody>
          <a:bodyPr wrap="square" rtlCol="0">
            <a:spAutoFit/>
          </a:bodyPr>
          <a:lstStyle/>
          <a:p>
            <a:r>
              <a:rPr lang="fr-FR" sz="1200" i="1" dirty="0">
                <a:latin typeface="+mj-lt"/>
              </a:rPr>
              <a:t>Choc</a:t>
            </a:r>
          </a:p>
        </p:txBody>
      </p:sp>
      <p:sp>
        <p:nvSpPr>
          <p:cNvPr id="35" name="Éclair 34">
            <a:extLst>
              <a:ext uri="{FF2B5EF4-FFF2-40B4-BE49-F238E27FC236}">
                <a16:creationId xmlns:a16="http://schemas.microsoft.com/office/drawing/2014/main" id="{787C9E94-703D-C959-3865-E1185F9CADEB}"/>
              </a:ext>
            </a:extLst>
          </p:cNvPr>
          <p:cNvSpPr/>
          <p:nvPr/>
        </p:nvSpPr>
        <p:spPr>
          <a:xfrm flipH="1">
            <a:off x="8750530" y="4766655"/>
            <a:ext cx="640787" cy="938291"/>
          </a:xfrm>
          <a:prstGeom prst="lightningBolt">
            <a:avLst/>
          </a:prstGeom>
          <a:solidFill>
            <a:srgbClr val="FFFF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6" name="Flèche : bas 35">
            <a:extLst>
              <a:ext uri="{FF2B5EF4-FFF2-40B4-BE49-F238E27FC236}">
                <a16:creationId xmlns:a16="http://schemas.microsoft.com/office/drawing/2014/main" id="{10DC087D-5583-1584-7730-742C5FEB33F4}"/>
              </a:ext>
            </a:extLst>
          </p:cNvPr>
          <p:cNvSpPr/>
          <p:nvPr/>
        </p:nvSpPr>
        <p:spPr>
          <a:xfrm rot="16200000">
            <a:off x="9385351" y="5067937"/>
            <a:ext cx="355904" cy="197714"/>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37" name="Graphique 36">
            <a:extLst>
              <a:ext uri="{FF2B5EF4-FFF2-40B4-BE49-F238E27FC236}">
                <a16:creationId xmlns:a16="http://schemas.microsoft.com/office/drawing/2014/main" id="{25DE3160-91D8-7080-6424-0EE2D50CF394}"/>
              </a:ext>
            </a:extLst>
          </p:cNvPr>
          <p:cNvPicPr>
            <a:picLocks noChangeAspect="1"/>
          </p:cNvPicPr>
          <p:nvPr/>
        </p:nvPicPr>
        <p:blipFill>
          <a:blip r:embed="rId11">
            <a:extLst>
              <a:ext uri="{96DAC541-7B7A-43D3-8B79-37D633B846F1}">
                <asvg:svgBlip xmlns:asvg="http://schemas.microsoft.com/office/drawing/2016/SVG/main" r:embed="rId12"/>
              </a:ext>
              <a:ext uri="{837473B0-CC2E-450A-ABE3-18F120FF3D39}">
                <a1611:picAttrSrcUrl xmlns:a1611="http://schemas.microsoft.com/office/drawing/2016/11/main" r:id="rId13"/>
              </a:ext>
            </a:extLst>
          </a:blip>
          <a:stretch>
            <a:fillRect/>
          </a:stretch>
        </p:blipFill>
        <p:spPr>
          <a:xfrm>
            <a:off x="9678054" y="4418331"/>
            <a:ext cx="946235" cy="1081864"/>
          </a:xfrm>
          <a:prstGeom prst="rect">
            <a:avLst/>
          </a:prstGeom>
        </p:spPr>
      </p:pic>
      <p:sp>
        <p:nvSpPr>
          <p:cNvPr id="38" name="Sous-titre 4">
            <a:extLst>
              <a:ext uri="{FF2B5EF4-FFF2-40B4-BE49-F238E27FC236}">
                <a16:creationId xmlns:a16="http://schemas.microsoft.com/office/drawing/2014/main" id="{C7A68BFD-D024-CAA4-DFD4-8CC97F5ECEE9}"/>
              </a:ext>
            </a:extLst>
          </p:cNvPr>
          <p:cNvSpPr txBox="1">
            <a:spLocks/>
          </p:cNvSpPr>
          <p:nvPr/>
        </p:nvSpPr>
        <p:spPr>
          <a:xfrm>
            <a:off x="9758912" y="5057800"/>
            <a:ext cx="873457" cy="40844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1800" b="1" kern="1200">
                <a:solidFill>
                  <a:srgbClr val="00529B"/>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fr-FR" dirty="0">
                <a:solidFill>
                  <a:srgbClr val="114175"/>
                </a:solidFill>
              </a:rPr>
              <a:t>2 min</a:t>
            </a:r>
          </a:p>
        </p:txBody>
      </p:sp>
      <p:sp>
        <p:nvSpPr>
          <p:cNvPr id="39" name="Flèche : bas 38">
            <a:extLst>
              <a:ext uri="{FF2B5EF4-FFF2-40B4-BE49-F238E27FC236}">
                <a16:creationId xmlns:a16="http://schemas.microsoft.com/office/drawing/2014/main" id="{69483D20-5333-AC4F-1FC9-C175C38B7189}"/>
              </a:ext>
            </a:extLst>
          </p:cNvPr>
          <p:cNvSpPr/>
          <p:nvPr/>
        </p:nvSpPr>
        <p:spPr>
          <a:xfrm rot="5400000">
            <a:off x="8042408" y="2124077"/>
            <a:ext cx="355904" cy="3950562"/>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0" name="Flèche : bas 39">
            <a:extLst>
              <a:ext uri="{FF2B5EF4-FFF2-40B4-BE49-F238E27FC236}">
                <a16:creationId xmlns:a16="http://schemas.microsoft.com/office/drawing/2014/main" id="{F94DF173-0CEC-8250-B715-CEB338AB169D}"/>
              </a:ext>
            </a:extLst>
          </p:cNvPr>
          <p:cNvSpPr/>
          <p:nvPr/>
        </p:nvSpPr>
        <p:spPr>
          <a:xfrm rot="10646293">
            <a:off x="9943831" y="4023516"/>
            <a:ext cx="355904" cy="308141"/>
          </a:xfrm>
          <a:prstGeom prst="downArrow">
            <a:avLst>
              <a:gd name="adj1" fmla="val 50000"/>
              <a:gd name="adj2" fmla="val 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ZoneTexte 13">
            <a:extLst>
              <a:ext uri="{FF2B5EF4-FFF2-40B4-BE49-F238E27FC236}">
                <a16:creationId xmlns:a16="http://schemas.microsoft.com/office/drawing/2014/main" id="{B99B9708-F9DD-86E8-BE8A-692BFF669E61}"/>
              </a:ext>
            </a:extLst>
          </p:cNvPr>
          <p:cNvSpPr txBox="1"/>
          <p:nvPr/>
        </p:nvSpPr>
        <p:spPr>
          <a:xfrm>
            <a:off x="8060767" y="3950230"/>
            <a:ext cx="2661100" cy="276999"/>
          </a:xfrm>
          <a:prstGeom prst="rect">
            <a:avLst/>
          </a:prstGeom>
          <a:noFill/>
          <a:ln>
            <a:noFill/>
          </a:ln>
        </p:spPr>
        <p:txBody>
          <a:bodyPr wrap="square" rtlCol="0">
            <a:spAutoFit/>
          </a:bodyPr>
          <a:lstStyle/>
          <a:p>
            <a:r>
              <a:rPr lang="fr-FR" sz="1200" i="1" dirty="0">
                <a:solidFill>
                  <a:schemeClr val="bg1"/>
                </a:solidFill>
                <a:latin typeface="+mj-lt"/>
              </a:rPr>
              <a:t>Re synchronisation du cœur</a:t>
            </a:r>
          </a:p>
        </p:txBody>
      </p:sp>
    </p:spTree>
    <p:extLst>
      <p:ext uri="{BB962C8B-B14F-4D97-AF65-F5344CB8AC3E}">
        <p14:creationId xmlns:p14="http://schemas.microsoft.com/office/powerpoint/2010/main" val="30509424"/>
      </p:ext>
    </p:extLst>
  </p:cSld>
  <p:clrMapOvr>
    <a:masterClrMapping/>
  </p:clrMapOvr>
  <mc:AlternateContent xmlns:mc="http://schemas.openxmlformats.org/markup-compatibility/2006" xmlns:p14="http://schemas.microsoft.com/office/powerpoint/2010/main">
    <mc:Choice Requires="p14">
      <p:transition spd="slow" p14:dur="2000" advTm="1490"/>
    </mc:Choice>
    <mc:Fallback xmlns="">
      <p:transition spd="slow" advTm="149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ous-titre 1">
            <a:extLst>
              <a:ext uri="{FF2B5EF4-FFF2-40B4-BE49-F238E27FC236}">
                <a16:creationId xmlns:a16="http://schemas.microsoft.com/office/drawing/2014/main" id="{95DE728F-3F32-CEC9-C228-14F296B65C2B}"/>
              </a:ext>
            </a:extLst>
          </p:cNvPr>
          <p:cNvSpPr>
            <a:spLocks noGrp="1"/>
          </p:cNvSpPr>
          <p:nvPr>
            <p:ph type="subTitle" idx="1"/>
          </p:nvPr>
        </p:nvSpPr>
        <p:spPr>
          <a:xfrm>
            <a:off x="-70929" y="545727"/>
            <a:ext cx="1589655" cy="377524"/>
          </a:xfrm>
        </p:spPr>
        <p:txBody>
          <a:bodyPr/>
          <a:lstStyle/>
          <a:p>
            <a:r>
              <a:rPr lang="fr-FR" dirty="0"/>
              <a:t>S01</a:t>
            </a:r>
          </a:p>
        </p:txBody>
      </p:sp>
      <p:sp>
        <p:nvSpPr>
          <p:cNvPr id="5" name="Espace réservé du numéro de diapositive 4">
            <a:extLst>
              <a:ext uri="{FF2B5EF4-FFF2-40B4-BE49-F238E27FC236}">
                <a16:creationId xmlns:a16="http://schemas.microsoft.com/office/drawing/2014/main" id="{D8E82A62-13E2-36EC-73D5-DE5AD9FC89FD}"/>
              </a:ext>
            </a:extLst>
          </p:cNvPr>
          <p:cNvSpPr>
            <a:spLocks noGrp="1"/>
          </p:cNvSpPr>
          <p:nvPr>
            <p:ph type="sldNum" sz="quarter" idx="4"/>
          </p:nvPr>
        </p:nvSpPr>
        <p:spPr/>
        <p:txBody>
          <a:bodyPr/>
          <a:lstStyle/>
          <a:p>
            <a:fld id="{E08ED9A5-DC0D-4841-8E77-55016E9FD6AD}" type="slidenum">
              <a:rPr lang="fr-FR" smtClean="0"/>
              <a:pPr/>
              <a:t>5</a:t>
            </a:fld>
            <a:endParaRPr lang="fr-FR" dirty="0"/>
          </a:p>
        </p:txBody>
      </p:sp>
      <p:sp>
        <p:nvSpPr>
          <p:cNvPr id="8" name="Espace réservé du contenu 6">
            <a:extLst>
              <a:ext uri="{FF2B5EF4-FFF2-40B4-BE49-F238E27FC236}">
                <a16:creationId xmlns:a16="http://schemas.microsoft.com/office/drawing/2014/main" id="{6A92BB04-1D52-DD3D-6B4A-3665E2F8C4E2}"/>
              </a:ext>
            </a:extLst>
          </p:cNvPr>
          <p:cNvSpPr txBox="1">
            <a:spLocks/>
          </p:cNvSpPr>
          <p:nvPr/>
        </p:nvSpPr>
        <p:spPr>
          <a:xfrm>
            <a:off x="2124724" y="438466"/>
            <a:ext cx="4347098" cy="48478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fr-FR" b="1" u="sng" dirty="0"/>
              <a:t>Accueil et présentation</a:t>
            </a:r>
          </a:p>
        </p:txBody>
      </p:sp>
      <p:sp>
        <p:nvSpPr>
          <p:cNvPr id="11" name="ZoneTexte 2">
            <a:extLst>
              <a:ext uri="{FF2B5EF4-FFF2-40B4-BE49-F238E27FC236}">
                <a16:creationId xmlns:a16="http://schemas.microsoft.com/office/drawing/2014/main" id="{83F9B875-9965-7E1E-CAF5-20E131C56460}"/>
              </a:ext>
            </a:extLst>
          </p:cNvPr>
          <p:cNvSpPr txBox="1">
            <a:spLocks noChangeArrowheads="1"/>
          </p:cNvSpPr>
          <p:nvPr/>
        </p:nvSpPr>
        <p:spPr bwMode="auto">
          <a:xfrm>
            <a:off x="4115361" y="1685608"/>
            <a:ext cx="483892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fr-FR" altLang="fr-FR" sz="2800" b="0" i="0" u="none" strike="noStrike" kern="1200" cap="none" spc="0" normalizeH="0" baseline="0" noProof="0" dirty="0">
                <a:ln>
                  <a:noFill/>
                </a:ln>
                <a:solidFill>
                  <a:srgbClr val="114175"/>
                </a:solidFill>
                <a:effectLst/>
                <a:uLnTx/>
                <a:uFillTx/>
                <a:latin typeface="+mj-lt"/>
                <a:ea typeface="Verdana" panose="020B0604030504040204" pitchFamily="34" charset="0"/>
                <a:cs typeface="Verdana" panose="020B0604030504040204" pitchFamily="34" charset="0"/>
              </a:rPr>
              <a:t>Présentation</a:t>
            </a:r>
            <a:r>
              <a:rPr kumimoji="0" lang="fr-FR" altLang="fr-FR" sz="2800" b="0" i="0" u="none" strike="noStrike" kern="1200" cap="none" spc="0" normalizeH="0" noProof="0" dirty="0">
                <a:ln>
                  <a:noFill/>
                </a:ln>
                <a:solidFill>
                  <a:srgbClr val="114175"/>
                </a:solidFill>
                <a:effectLst/>
                <a:uLnTx/>
                <a:uFillTx/>
                <a:latin typeface="+mj-lt"/>
                <a:ea typeface="Verdana" panose="020B0604030504040204" pitchFamily="34" charset="0"/>
                <a:cs typeface="Verdana" panose="020B0604030504040204" pitchFamily="34" charset="0"/>
              </a:rPr>
              <a:t> des apprenants</a:t>
            </a:r>
            <a:endParaRPr kumimoji="0" lang="fr-FR" altLang="fr-FR" sz="2800" b="0" i="0" u="none" strike="noStrike" kern="1200" cap="none" spc="0" normalizeH="0" baseline="0" noProof="0" dirty="0">
              <a:ln>
                <a:noFill/>
              </a:ln>
              <a:solidFill>
                <a:srgbClr val="114175"/>
              </a:solidFill>
              <a:effectLst/>
              <a:uLnTx/>
              <a:uFillTx/>
              <a:latin typeface="+mj-lt"/>
              <a:ea typeface="Verdana" panose="020B0604030504040204" pitchFamily="34" charset="0"/>
              <a:cs typeface="Verdana" panose="020B0604030504040204" pitchFamily="34" charset="0"/>
            </a:endParaRPr>
          </a:p>
        </p:txBody>
      </p:sp>
      <p:sp>
        <p:nvSpPr>
          <p:cNvPr id="13" name="ZoneTexte 2">
            <a:extLst>
              <a:ext uri="{FF2B5EF4-FFF2-40B4-BE49-F238E27FC236}">
                <a16:creationId xmlns:a16="http://schemas.microsoft.com/office/drawing/2014/main" id="{DE3C7E36-0D93-3B68-DA15-27A5C2E2E8F2}"/>
              </a:ext>
            </a:extLst>
          </p:cNvPr>
          <p:cNvSpPr txBox="1">
            <a:spLocks noChangeArrowheads="1"/>
          </p:cNvSpPr>
          <p:nvPr/>
        </p:nvSpPr>
        <p:spPr bwMode="auto">
          <a:xfrm>
            <a:off x="806770" y="3105811"/>
            <a:ext cx="11090284"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lvl="0">
              <a:defRPr/>
            </a:pPr>
            <a:r>
              <a:rPr lang="fr-FR" altLang="fr-FR" sz="1800" b="1" dirty="0">
                <a:latin typeface="+mj-lt"/>
                <a:ea typeface="Verdana" panose="020B0604030504040204" pitchFamily="34" charset="0"/>
                <a:cs typeface="Verdana" panose="020B0604030504040204" pitchFamily="34" charset="0"/>
              </a:rPr>
              <a:t>La loi de 2004, dite de « modernisation de la sécurité civile », </a:t>
            </a:r>
            <a:r>
              <a:rPr lang="fr-FR" altLang="fr-FR" sz="1800" dirty="0">
                <a:latin typeface="+mj-lt"/>
                <a:ea typeface="Verdana" panose="020B0604030504040204" pitchFamily="34" charset="0"/>
                <a:cs typeface="Verdana" panose="020B0604030504040204" pitchFamily="34" charset="0"/>
              </a:rPr>
              <a:t>faisait du citoyen un acteur majeur de la</a:t>
            </a:r>
          </a:p>
          <a:p>
            <a:pPr lvl="0">
              <a:defRPr/>
            </a:pPr>
            <a:r>
              <a:rPr lang="fr-FR" altLang="fr-FR" sz="1800" dirty="0">
                <a:latin typeface="+mj-lt"/>
                <a:ea typeface="Verdana" panose="020B0604030504040204" pitchFamily="34" charset="0"/>
                <a:cs typeface="Verdana" panose="020B0604030504040204" pitchFamily="34" charset="0"/>
              </a:rPr>
              <a:t>Sécurité Civile. Reprise dans l’article L721‐1 du code de la Sécurité Intérieure, elle affirme entre autres que</a:t>
            </a:r>
          </a:p>
          <a:p>
            <a:pPr lvl="0">
              <a:defRPr/>
            </a:pPr>
            <a:r>
              <a:rPr lang="fr-FR" altLang="fr-FR" sz="1800" i="1" dirty="0">
                <a:latin typeface="+mj-lt"/>
                <a:ea typeface="Verdana" panose="020B0604030504040204" pitchFamily="34" charset="0"/>
                <a:cs typeface="Verdana" panose="020B0604030504040204" pitchFamily="34" charset="0"/>
              </a:rPr>
              <a:t>« Toute personne concourt par son comportement à la sécurité civile. En fonction des situations auxquelles</a:t>
            </a:r>
          </a:p>
          <a:p>
            <a:pPr lvl="0">
              <a:defRPr/>
            </a:pPr>
            <a:r>
              <a:rPr lang="fr-FR" altLang="fr-FR" sz="1800" i="1" dirty="0">
                <a:latin typeface="+mj-lt"/>
                <a:ea typeface="Verdana" panose="020B0604030504040204" pitchFamily="34" charset="0"/>
                <a:cs typeface="Verdana" panose="020B0604030504040204" pitchFamily="34" charset="0"/>
              </a:rPr>
              <a:t>elle est confrontée et dans la mesure de ses possibilités, elle veille à prévenir les services de secours et à</a:t>
            </a:r>
          </a:p>
          <a:p>
            <a:pPr lvl="0">
              <a:defRPr/>
            </a:pPr>
            <a:r>
              <a:rPr lang="fr-FR" altLang="fr-FR" sz="1800" i="1" dirty="0">
                <a:latin typeface="+mj-lt"/>
                <a:ea typeface="Verdana" panose="020B0604030504040204" pitchFamily="34" charset="0"/>
                <a:cs typeface="Verdana" panose="020B0604030504040204" pitchFamily="34" charset="0"/>
              </a:rPr>
              <a:t>prendre les premières dispositions nécessaires. »</a:t>
            </a:r>
          </a:p>
          <a:p>
            <a:pPr lvl="0">
              <a:defRPr/>
            </a:pPr>
            <a:endParaRPr kumimoji="0" lang="fr-FR" altLang="fr-FR" sz="1800" b="0" i="1" u="none" strike="noStrike" kern="1200" cap="none" spc="0" normalizeH="0" baseline="0" noProof="0" dirty="0">
              <a:ln>
                <a:noFill/>
              </a:ln>
              <a:effectLst/>
              <a:uLnTx/>
              <a:uFillTx/>
              <a:latin typeface="+mj-lt"/>
              <a:ea typeface="Verdana" panose="020B0604030504040204" pitchFamily="34" charset="0"/>
              <a:cs typeface="Verdana" panose="020B0604030504040204" pitchFamily="34" charset="0"/>
            </a:endParaRPr>
          </a:p>
          <a:p>
            <a:pPr lvl="0">
              <a:defRPr/>
            </a:pPr>
            <a:r>
              <a:rPr lang="fr-FR" altLang="fr-FR" sz="1800" b="1" dirty="0">
                <a:latin typeface="+mj-lt"/>
                <a:ea typeface="Verdana" panose="020B0604030504040204" pitchFamily="34" charset="0"/>
                <a:cs typeface="Verdana" panose="020B0604030504040204" pitchFamily="34" charset="0"/>
              </a:rPr>
              <a:t>La loi n°2020‐840 du 3 juillet 2020.</a:t>
            </a:r>
          </a:p>
          <a:p>
            <a:pPr lvl="0">
              <a:defRPr/>
            </a:pPr>
            <a:r>
              <a:rPr lang="fr-FR" altLang="fr-FR" sz="1800" i="1" dirty="0">
                <a:latin typeface="+mj-lt"/>
                <a:ea typeface="Verdana" panose="020B0604030504040204" pitchFamily="34" charset="0"/>
                <a:cs typeface="Verdana" panose="020B0604030504040204" pitchFamily="34" charset="0"/>
              </a:rPr>
              <a:t>« ... Quiconque porte assistance de manière bénévole à une personne en situation apparente de péril grave et imminent est un citoyen sauveteur et bénéficie de la qualité de collaborateur occasionnel du service public ... ».</a:t>
            </a:r>
          </a:p>
        </p:txBody>
      </p:sp>
      <p:pic>
        <p:nvPicPr>
          <p:cNvPr id="6" name="Image 5" descr="Une image contenant femme, mur, personne, pose&#10;&#10;Description générée automatiquement">
            <a:extLst>
              <a:ext uri="{FF2B5EF4-FFF2-40B4-BE49-F238E27FC236}">
                <a16:creationId xmlns:a16="http://schemas.microsoft.com/office/drawing/2014/main" id="{B2D28E3F-D5CC-59E5-F268-9D52CCFD8D05}"/>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2336569" y="976129"/>
            <a:ext cx="1778792" cy="1778792"/>
          </a:xfrm>
          <a:prstGeom prst="rect">
            <a:avLst/>
          </a:prstGeom>
        </p:spPr>
      </p:pic>
      <p:sp>
        <p:nvSpPr>
          <p:cNvPr id="7" name="ZoneTexte 2">
            <a:extLst>
              <a:ext uri="{FF2B5EF4-FFF2-40B4-BE49-F238E27FC236}">
                <a16:creationId xmlns:a16="http://schemas.microsoft.com/office/drawing/2014/main" id="{2599261E-7ADA-C3F1-1B88-661DCB99F04B}"/>
              </a:ext>
            </a:extLst>
          </p:cNvPr>
          <p:cNvSpPr txBox="1">
            <a:spLocks noChangeArrowheads="1"/>
          </p:cNvSpPr>
          <p:nvPr/>
        </p:nvSpPr>
        <p:spPr bwMode="auto">
          <a:xfrm>
            <a:off x="3932448" y="2493311"/>
            <a:ext cx="483892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defTabSz="914400" rtl="0" eaLnBrk="1" fontAlgn="auto" latinLnBrk="0" hangingPunct="1">
              <a:lnSpc>
                <a:spcPct val="100000"/>
              </a:lnSpc>
              <a:spcBef>
                <a:spcPts val="0"/>
              </a:spcBef>
              <a:spcAft>
                <a:spcPts val="0"/>
              </a:spcAft>
              <a:buClrTx/>
              <a:buSzTx/>
              <a:buFontTx/>
              <a:buNone/>
              <a:tabLst/>
              <a:defRPr/>
            </a:pPr>
            <a:r>
              <a:rPr lang="fr-FR" altLang="fr-FR" sz="2800" u="sng" dirty="0">
                <a:solidFill>
                  <a:srgbClr val="C10435"/>
                </a:solidFill>
                <a:latin typeface="+mj-lt"/>
                <a:ea typeface="Verdana" panose="020B0604030504040204" pitchFamily="34" charset="0"/>
                <a:cs typeface="Verdana" panose="020B0604030504040204" pitchFamily="34" charset="0"/>
              </a:rPr>
              <a:t>Le citoyen de sécurité civile</a:t>
            </a:r>
            <a:endParaRPr kumimoji="0" lang="fr-FR" altLang="fr-FR" sz="2800" b="0" i="0" u="sng" strike="noStrike" kern="1200" cap="none" spc="0" normalizeH="0" baseline="0" noProof="0" dirty="0">
              <a:ln>
                <a:noFill/>
              </a:ln>
              <a:solidFill>
                <a:srgbClr val="C10435"/>
              </a:solidFill>
              <a:effectLst/>
              <a:uLnTx/>
              <a:uFillTx/>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3563198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D8E82A62-13E2-36EC-73D5-DE5AD9FC89FD}"/>
              </a:ext>
            </a:extLst>
          </p:cNvPr>
          <p:cNvSpPr>
            <a:spLocks noGrp="1"/>
          </p:cNvSpPr>
          <p:nvPr>
            <p:ph type="sldNum" sz="quarter" idx="4"/>
          </p:nvPr>
        </p:nvSpPr>
        <p:spPr/>
        <p:txBody>
          <a:bodyPr/>
          <a:lstStyle/>
          <a:p>
            <a:fld id="{E08ED9A5-DC0D-4841-8E77-55016E9FD6AD}" type="slidenum">
              <a:rPr lang="fr-FR" smtClean="0"/>
              <a:pPr/>
              <a:t>6</a:t>
            </a:fld>
            <a:endParaRPr lang="fr-FR" dirty="0"/>
          </a:p>
        </p:txBody>
      </p:sp>
      <p:sp>
        <p:nvSpPr>
          <p:cNvPr id="8" name="Espace réservé du contenu 6">
            <a:extLst>
              <a:ext uri="{FF2B5EF4-FFF2-40B4-BE49-F238E27FC236}">
                <a16:creationId xmlns:a16="http://schemas.microsoft.com/office/drawing/2014/main" id="{6A92BB04-1D52-DD3D-6B4A-3665E2F8C4E2}"/>
              </a:ext>
            </a:extLst>
          </p:cNvPr>
          <p:cNvSpPr txBox="1">
            <a:spLocks/>
          </p:cNvSpPr>
          <p:nvPr/>
        </p:nvSpPr>
        <p:spPr>
          <a:xfrm>
            <a:off x="2124724" y="438466"/>
            <a:ext cx="4347098" cy="48478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fr-FR" b="1" u="sng" dirty="0"/>
              <a:t>Accueil et présentation</a:t>
            </a:r>
          </a:p>
        </p:txBody>
      </p:sp>
      <p:sp>
        <p:nvSpPr>
          <p:cNvPr id="7" name="ZoneTexte 2">
            <a:extLst>
              <a:ext uri="{FF2B5EF4-FFF2-40B4-BE49-F238E27FC236}">
                <a16:creationId xmlns:a16="http://schemas.microsoft.com/office/drawing/2014/main" id="{2599261E-7ADA-C3F1-1B88-661DCB99F04B}"/>
              </a:ext>
            </a:extLst>
          </p:cNvPr>
          <p:cNvSpPr txBox="1">
            <a:spLocks noChangeArrowheads="1"/>
          </p:cNvSpPr>
          <p:nvPr/>
        </p:nvSpPr>
        <p:spPr bwMode="auto">
          <a:xfrm>
            <a:off x="3676536" y="1285072"/>
            <a:ext cx="483892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defTabSz="914400" rtl="0" eaLnBrk="1" fontAlgn="auto" latinLnBrk="0" hangingPunct="1">
              <a:lnSpc>
                <a:spcPct val="100000"/>
              </a:lnSpc>
              <a:spcBef>
                <a:spcPts val="0"/>
              </a:spcBef>
              <a:spcAft>
                <a:spcPts val="0"/>
              </a:spcAft>
              <a:buClrTx/>
              <a:buSzTx/>
              <a:buFontTx/>
              <a:buNone/>
              <a:tabLst/>
              <a:defRPr/>
            </a:pPr>
            <a:r>
              <a:rPr lang="fr-FR" altLang="fr-FR" sz="2800" u="sng" dirty="0">
                <a:solidFill>
                  <a:srgbClr val="C10435"/>
                </a:solidFill>
                <a:latin typeface="+mj-lt"/>
                <a:ea typeface="Verdana" panose="020B0604030504040204" pitchFamily="34" charset="0"/>
                <a:cs typeface="Verdana" panose="020B0604030504040204" pitchFamily="34" charset="0"/>
              </a:rPr>
              <a:t>Le citoyen de sécurité civile</a:t>
            </a:r>
            <a:endParaRPr kumimoji="0" lang="fr-FR" altLang="fr-FR" sz="2800" b="0" i="0" u="sng" strike="noStrike" kern="1200" cap="none" spc="0" normalizeH="0" baseline="0" noProof="0" dirty="0">
              <a:ln>
                <a:noFill/>
              </a:ln>
              <a:solidFill>
                <a:srgbClr val="C10435"/>
              </a:solidFill>
              <a:effectLst/>
              <a:uLnTx/>
              <a:uFillTx/>
              <a:latin typeface="+mj-lt"/>
              <a:ea typeface="Verdana" panose="020B0604030504040204" pitchFamily="34" charset="0"/>
              <a:cs typeface="Verdana" panose="020B0604030504040204" pitchFamily="34" charset="0"/>
            </a:endParaRPr>
          </a:p>
        </p:txBody>
      </p:sp>
      <p:grpSp>
        <p:nvGrpSpPr>
          <p:cNvPr id="15" name="Groupe 14">
            <a:extLst>
              <a:ext uri="{FF2B5EF4-FFF2-40B4-BE49-F238E27FC236}">
                <a16:creationId xmlns:a16="http://schemas.microsoft.com/office/drawing/2014/main" id="{E8393A87-2276-1FC0-29A3-23131A2E0C52}"/>
              </a:ext>
            </a:extLst>
          </p:cNvPr>
          <p:cNvGrpSpPr/>
          <p:nvPr/>
        </p:nvGrpSpPr>
        <p:grpSpPr>
          <a:xfrm>
            <a:off x="884062" y="2435147"/>
            <a:ext cx="3534431" cy="2614562"/>
            <a:chOff x="4737720" y="814350"/>
            <a:chExt cx="1922015" cy="1340926"/>
          </a:xfrm>
          <a:noFill/>
        </p:grpSpPr>
        <p:sp>
          <p:nvSpPr>
            <p:cNvPr id="16" name="Ellipse 15">
              <a:extLst>
                <a:ext uri="{FF2B5EF4-FFF2-40B4-BE49-F238E27FC236}">
                  <a16:creationId xmlns:a16="http://schemas.microsoft.com/office/drawing/2014/main" id="{1B180A18-F501-E52B-CFC0-F2DE918F9B0A}"/>
                </a:ext>
              </a:extLst>
            </p:cNvPr>
            <p:cNvSpPr/>
            <p:nvPr/>
          </p:nvSpPr>
          <p:spPr>
            <a:xfrm>
              <a:off x="4968863" y="814350"/>
              <a:ext cx="1467443" cy="1340926"/>
            </a:xfrm>
            <a:prstGeom prst="ellipse">
              <a:avLst/>
            </a:prstGeom>
            <a:grpFill/>
            <a:ln w="38100">
              <a:solidFill>
                <a:srgbClr val="C104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7" name="ZoneTexte 16">
              <a:extLst>
                <a:ext uri="{FF2B5EF4-FFF2-40B4-BE49-F238E27FC236}">
                  <a16:creationId xmlns:a16="http://schemas.microsoft.com/office/drawing/2014/main" id="{5F6BDC3F-8416-2A7D-9249-AB728BC58012}"/>
                </a:ext>
              </a:extLst>
            </p:cNvPr>
            <p:cNvSpPr txBox="1"/>
            <p:nvPr/>
          </p:nvSpPr>
          <p:spPr>
            <a:xfrm>
              <a:off x="4737720" y="1289480"/>
              <a:ext cx="1922015" cy="369332"/>
            </a:xfrm>
            <a:prstGeom prst="rect">
              <a:avLst/>
            </a:prstGeom>
            <a:grpFill/>
            <a:ln w="57150">
              <a:noFill/>
            </a:ln>
          </p:spPr>
          <p:txBody>
            <a:bodyPr wrap="square" rtlCol="0" anchor="ctr">
              <a:spAutoFit/>
            </a:bodyPr>
            <a:lstStyle/>
            <a:p>
              <a:pPr algn="ctr"/>
              <a:r>
                <a:rPr lang="fr-FR" b="1" dirty="0"/>
                <a:t>PROTEGER</a:t>
              </a:r>
            </a:p>
          </p:txBody>
        </p:sp>
      </p:grpSp>
      <p:grpSp>
        <p:nvGrpSpPr>
          <p:cNvPr id="18" name="Groupe 17">
            <a:extLst>
              <a:ext uri="{FF2B5EF4-FFF2-40B4-BE49-F238E27FC236}">
                <a16:creationId xmlns:a16="http://schemas.microsoft.com/office/drawing/2014/main" id="{9DCDE6F5-6EC8-4AC7-2D5E-27B06F1E6EA3}"/>
              </a:ext>
            </a:extLst>
          </p:cNvPr>
          <p:cNvGrpSpPr/>
          <p:nvPr/>
        </p:nvGrpSpPr>
        <p:grpSpPr>
          <a:xfrm>
            <a:off x="3232061" y="2419289"/>
            <a:ext cx="3433842" cy="2614562"/>
            <a:chOff x="4737720" y="814350"/>
            <a:chExt cx="1922015" cy="1340926"/>
          </a:xfrm>
          <a:noFill/>
        </p:grpSpPr>
        <p:sp>
          <p:nvSpPr>
            <p:cNvPr id="19" name="Ellipse 18">
              <a:extLst>
                <a:ext uri="{FF2B5EF4-FFF2-40B4-BE49-F238E27FC236}">
                  <a16:creationId xmlns:a16="http://schemas.microsoft.com/office/drawing/2014/main" id="{24FA8578-902D-40F9-3E56-F0CF2CFB4A32}"/>
                </a:ext>
              </a:extLst>
            </p:cNvPr>
            <p:cNvSpPr/>
            <p:nvPr/>
          </p:nvSpPr>
          <p:spPr>
            <a:xfrm>
              <a:off x="4968863" y="814350"/>
              <a:ext cx="1467443" cy="1340926"/>
            </a:xfrm>
            <a:prstGeom prst="ellipse">
              <a:avLst/>
            </a:prstGeom>
            <a:grpFill/>
            <a:ln w="38100">
              <a:solidFill>
                <a:srgbClr val="C104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0" name="ZoneTexte 19">
              <a:extLst>
                <a:ext uri="{FF2B5EF4-FFF2-40B4-BE49-F238E27FC236}">
                  <a16:creationId xmlns:a16="http://schemas.microsoft.com/office/drawing/2014/main" id="{EB366F09-0EFE-A978-A9B2-AF199E8BD3D1}"/>
                </a:ext>
              </a:extLst>
            </p:cNvPr>
            <p:cNvSpPr txBox="1"/>
            <p:nvPr/>
          </p:nvSpPr>
          <p:spPr>
            <a:xfrm>
              <a:off x="4737720" y="1289480"/>
              <a:ext cx="1922015" cy="369332"/>
            </a:xfrm>
            <a:prstGeom prst="rect">
              <a:avLst/>
            </a:prstGeom>
            <a:grpFill/>
            <a:ln w="57150">
              <a:noFill/>
            </a:ln>
          </p:spPr>
          <p:txBody>
            <a:bodyPr wrap="square" rtlCol="0" anchor="ctr">
              <a:spAutoFit/>
            </a:bodyPr>
            <a:lstStyle/>
            <a:p>
              <a:pPr algn="ctr"/>
              <a:r>
                <a:rPr lang="fr-FR" b="1" dirty="0"/>
                <a:t>ALERTER</a:t>
              </a:r>
            </a:p>
          </p:txBody>
        </p:sp>
      </p:grpSp>
      <p:grpSp>
        <p:nvGrpSpPr>
          <p:cNvPr id="21" name="Groupe 20">
            <a:extLst>
              <a:ext uri="{FF2B5EF4-FFF2-40B4-BE49-F238E27FC236}">
                <a16:creationId xmlns:a16="http://schemas.microsoft.com/office/drawing/2014/main" id="{EF97309B-4D55-8543-BE14-3AE8539EE17F}"/>
              </a:ext>
            </a:extLst>
          </p:cNvPr>
          <p:cNvGrpSpPr/>
          <p:nvPr/>
        </p:nvGrpSpPr>
        <p:grpSpPr>
          <a:xfrm>
            <a:off x="5551246" y="2403431"/>
            <a:ext cx="3568499" cy="2614562"/>
            <a:chOff x="4737720" y="814350"/>
            <a:chExt cx="1922015" cy="1340926"/>
          </a:xfrm>
          <a:noFill/>
        </p:grpSpPr>
        <p:sp>
          <p:nvSpPr>
            <p:cNvPr id="22" name="Ellipse 21">
              <a:extLst>
                <a:ext uri="{FF2B5EF4-FFF2-40B4-BE49-F238E27FC236}">
                  <a16:creationId xmlns:a16="http://schemas.microsoft.com/office/drawing/2014/main" id="{2F527FA9-54FF-EAC0-F240-50A1C12C9CCC}"/>
                </a:ext>
              </a:extLst>
            </p:cNvPr>
            <p:cNvSpPr/>
            <p:nvPr/>
          </p:nvSpPr>
          <p:spPr>
            <a:xfrm>
              <a:off x="4968863" y="814350"/>
              <a:ext cx="1467443" cy="1340926"/>
            </a:xfrm>
            <a:prstGeom prst="ellipse">
              <a:avLst/>
            </a:prstGeom>
            <a:grpFill/>
            <a:ln w="38100">
              <a:solidFill>
                <a:srgbClr val="C104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3" name="ZoneTexte 22">
              <a:extLst>
                <a:ext uri="{FF2B5EF4-FFF2-40B4-BE49-F238E27FC236}">
                  <a16:creationId xmlns:a16="http://schemas.microsoft.com/office/drawing/2014/main" id="{F29A73D6-07CB-9A31-398D-B417A1F61538}"/>
                </a:ext>
              </a:extLst>
            </p:cNvPr>
            <p:cNvSpPr txBox="1"/>
            <p:nvPr/>
          </p:nvSpPr>
          <p:spPr>
            <a:xfrm>
              <a:off x="4737720" y="1353858"/>
              <a:ext cx="1922015" cy="240576"/>
            </a:xfrm>
            <a:prstGeom prst="rect">
              <a:avLst/>
            </a:prstGeom>
            <a:grpFill/>
            <a:ln w="57150">
              <a:noFill/>
            </a:ln>
          </p:spPr>
          <p:txBody>
            <a:bodyPr wrap="square" rtlCol="0" anchor="ctr">
              <a:spAutoFit/>
            </a:bodyPr>
            <a:lstStyle/>
            <a:p>
              <a:pPr algn="ctr"/>
              <a:r>
                <a:rPr lang="fr-FR" b="1" dirty="0"/>
                <a:t>SECOURIR</a:t>
              </a:r>
            </a:p>
          </p:txBody>
        </p:sp>
      </p:grpSp>
      <p:grpSp>
        <p:nvGrpSpPr>
          <p:cNvPr id="24" name="Groupe 23">
            <a:extLst>
              <a:ext uri="{FF2B5EF4-FFF2-40B4-BE49-F238E27FC236}">
                <a16:creationId xmlns:a16="http://schemas.microsoft.com/office/drawing/2014/main" id="{9EA08752-BC31-531D-9942-7890C7A1835C}"/>
              </a:ext>
            </a:extLst>
          </p:cNvPr>
          <p:cNvGrpSpPr/>
          <p:nvPr/>
        </p:nvGrpSpPr>
        <p:grpSpPr>
          <a:xfrm>
            <a:off x="8006361" y="2403431"/>
            <a:ext cx="3592727" cy="2614562"/>
            <a:chOff x="4737720" y="814350"/>
            <a:chExt cx="1922015" cy="1340926"/>
          </a:xfrm>
          <a:noFill/>
        </p:grpSpPr>
        <p:sp>
          <p:nvSpPr>
            <p:cNvPr id="25" name="Ellipse 24">
              <a:extLst>
                <a:ext uri="{FF2B5EF4-FFF2-40B4-BE49-F238E27FC236}">
                  <a16:creationId xmlns:a16="http://schemas.microsoft.com/office/drawing/2014/main" id="{CD702C24-1F16-C361-D64E-25119BBFF446}"/>
                </a:ext>
              </a:extLst>
            </p:cNvPr>
            <p:cNvSpPr/>
            <p:nvPr/>
          </p:nvSpPr>
          <p:spPr>
            <a:xfrm>
              <a:off x="4968863" y="814350"/>
              <a:ext cx="1467443" cy="1340926"/>
            </a:xfrm>
            <a:prstGeom prst="ellipse">
              <a:avLst/>
            </a:prstGeom>
            <a:grpFill/>
            <a:ln w="38100">
              <a:solidFill>
                <a:srgbClr val="C104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6" name="ZoneTexte 25">
              <a:extLst>
                <a:ext uri="{FF2B5EF4-FFF2-40B4-BE49-F238E27FC236}">
                  <a16:creationId xmlns:a16="http://schemas.microsoft.com/office/drawing/2014/main" id="{74C043C3-4B3D-48E0-F9DB-5900763AAC0D}"/>
                </a:ext>
              </a:extLst>
            </p:cNvPr>
            <p:cNvSpPr txBox="1"/>
            <p:nvPr/>
          </p:nvSpPr>
          <p:spPr>
            <a:xfrm>
              <a:off x="4737720" y="1263643"/>
              <a:ext cx="1922015" cy="421008"/>
            </a:xfrm>
            <a:prstGeom prst="rect">
              <a:avLst/>
            </a:prstGeom>
            <a:grpFill/>
            <a:ln w="57150">
              <a:noFill/>
            </a:ln>
          </p:spPr>
          <p:txBody>
            <a:bodyPr wrap="square" rtlCol="0" anchor="ctr">
              <a:spAutoFit/>
            </a:bodyPr>
            <a:lstStyle/>
            <a:p>
              <a:pPr algn="ctr"/>
              <a:r>
                <a:rPr lang="fr-FR" b="1" dirty="0"/>
                <a:t>PRISE en CHARGE</a:t>
              </a:r>
            </a:p>
            <a:p>
              <a:pPr algn="ctr"/>
              <a:r>
                <a:rPr lang="fr-FR" b="1" dirty="0"/>
                <a:t>Pré Hospitalière</a:t>
              </a:r>
            </a:p>
          </p:txBody>
        </p:sp>
      </p:grpSp>
      <p:sp>
        <p:nvSpPr>
          <p:cNvPr id="34" name="Flèche : virage 33">
            <a:extLst>
              <a:ext uri="{FF2B5EF4-FFF2-40B4-BE49-F238E27FC236}">
                <a16:creationId xmlns:a16="http://schemas.microsoft.com/office/drawing/2014/main" id="{E2DBADC2-9796-477E-5227-57B64A3A8FEA}"/>
              </a:ext>
            </a:extLst>
          </p:cNvPr>
          <p:cNvSpPr/>
          <p:nvPr/>
        </p:nvSpPr>
        <p:spPr>
          <a:xfrm rot="16200000" flipV="1">
            <a:off x="1799973" y="4699189"/>
            <a:ext cx="870011" cy="861134"/>
          </a:xfrm>
          <a:prstGeom prst="bentArrow">
            <a:avLst>
              <a:gd name="adj1" fmla="val 25000"/>
              <a:gd name="adj2" fmla="val 25000"/>
              <a:gd name="adj3" fmla="val 25000"/>
              <a:gd name="adj4" fmla="val 5438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1"/>
              </a:solidFill>
            </a:endParaRPr>
          </a:p>
        </p:txBody>
      </p:sp>
      <p:sp>
        <p:nvSpPr>
          <p:cNvPr id="35" name="Flèche : virage 34">
            <a:extLst>
              <a:ext uri="{FF2B5EF4-FFF2-40B4-BE49-F238E27FC236}">
                <a16:creationId xmlns:a16="http://schemas.microsoft.com/office/drawing/2014/main" id="{33ADE803-0F43-633E-4927-1FDB7E64BC94}"/>
              </a:ext>
            </a:extLst>
          </p:cNvPr>
          <p:cNvSpPr/>
          <p:nvPr/>
        </p:nvSpPr>
        <p:spPr>
          <a:xfrm rot="16200000" flipV="1">
            <a:off x="2805618" y="3676734"/>
            <a:ext cx="1183372" cy="3219404"/>
          </a:xfrm>
          <a:prstGeom prst="bentArrow">
            <a:avLst>
              <a:gd name="adj1" fmla="val 21249"/>
              <a:gd name="adj2" fmla="val 18623"/>
              <a:gd name="adj3" fmla="val 15998"/>
              <a:gd name="adj4" fmla="val 8400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1"/>
              </a:solidFill>
            </a:endParaRPr>
          </a:p>
        </p:txBody>
      </p:sp>
      <p:sp>
        <p:nvSpPr>
          <p:cNvPr id="36" name="Flèche : virage 35">
            <a:extLst>
              <a:ext uri="{FF2B5EF4-FFF2-40B4-BE49-F238E27FC236}">
                <a16:creationId xmlns:a16="http://schemas.microsoft.com/office/drawing/2014/main" id="{60D8878B-F485-66AA-DE4B-9DD612963F59}"/>
              </a:ext>
            </a:extLst>
          </p:cNvPr>
          <p:cNvSpPr/>
          <p:nvPr/>
        </p:nvSpPr>
        <p:spPr>
          <a:xfrm rot="16200000" flipV="1">
            <a:off x="3950977" y="2514758"/>
            <a:ext cx="1494950" cy="5854931"/>
          </a:xfrm>
          <a:prstGeom prst="bentArrow">
            <a:avLst>
              <a:gd name="adj1" fmla="val 17686"/>
              <a:gd name="adj2" fmla="val 15950"/>
              <a:gd name="adj3" fmla="val 15998"/>
              <a:gd name="adj4" fmla="val 8400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1"/>
              </a:solidFill>
            </a:endParaRPr>
          </a:p>
        </p:txBody>
      </p:sp>
      <p:grpSp>
        <p:nvGrpSpPr>
          <p:cNvPr id="4" name="Groupe 3">
            <a:extLst>
              <a:ext uri="{FF2B5EF4-FFF2-40B4-BE49-F238E27FC236}">
                <a16:creationId xmlns:a16="http://schemas.microsoft.com/office/drawing/2014/main" id="{EDD64F75-EDE6-E833-C5B5-5810ABB552B6}"/>
              </a:ext>
            </a:extLst>
          </p:cNvPr>
          <p:cNvGrpSpPr/>
          <p:nvPr/>
        </p:nvGrpSpPr>
        <p:grpSpPr>
          <a:xfrm>
            <a:off x="965020" y="4863220"/>
            <a:ext cx="1661974" cy="1661974"/>
            <a:chOff x="287778" y="5209804"/>
            <a:chExt cx="1661974" cy="1661974"/>
          </a:xfrm>
        </p:grpSpPr>
        <p:pic>
          <p:nvPicPr>
            <p:cNvPr id="31" name="Image 30">
              <a:extLst>
                <a:ext uri="{FF2B5EF4-FFF2-40B4-BE49-F238E27FC236}">
                  <a16:creationId xmlns:a16="http://schemas.microsoft.com/office/drawing/2014/main" id="{695EF88C-B670-3C1A-A0C4-3618157E2547}"/>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287778" y="5209804"/>
              <a:ext cx="1661974" cy="1661974"/>
            </a:xfrm>
            <a:prstGeom prst="rect">
              <a:avLst/>
            </a:prstGeom>
          </p:spPr>
        </p:pic>
        <p:pic>
          <p:nvPicPr>
            <p:cNvPr id="3" name="Image 2" descr="Une image contenant logo, symbole, texte, Police&#10;&#10;Le contenu généré par l’IA peut être incorrect.">
              <a:extLst>
                <a:ext uri="{FF2B5EF4-FFF2-40B4-BE49-F238E27FC236}">
                  <a16:creationId xmlns:a16="http://schemas.microsoft.com/office/drawing/2014/main" id="{474686EA-5281-12C6-5A44-0C4F54C0A3A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0870" y="6238493"/>
              <a:ext cx="302694" cy="302694"/>
            </a:xfrm>
            <a:prstGeom prst="rect">
              <a:avLst/>
            </a:prstGeom>
            <a:scene3d>
              <a:camera prst="perspectiveHeroicExtremeLeftFacing"/>
              <a:lightRig rig="threePt" dir="t"/>
            </a:scene3d>
          </p:spPr>
        </p:pic>
      </p:grpSp>
    </p:spTree>
    <p:extLst>
      <p:ext uri="{BB962C8B-B14F-4D97-AF65-F5344CB8AC3E}">
        <p14:creationId xmlns:p14="http://schemas.microsoft.com/office/powerpoint/2010/main" val="13665140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5C835DD-131E-443A-15A2-3234B511545B}"/>
              </a:ext>
            </a:extLst>
          </p:cNvPr>
          <p:cNvSpPr>
            <a:spLocks noGrp="1"/>
          </p:cNvSpPr>
          <p:nvPr>
            <p:ph type="ctrTitle"/>
          </p:nvPr>
        </p:nvSpPr>
        <p:spPr>
          <a:xfrm>
            <a:off x="3842922" y="2849732"/>
            <a:ext cx="8349078" cy="2032987"/>
          </a:xfrm>
        </p:spPr>
        <p:txBody>
          <a:bodyPr>
            <a:normAutofit/>
          </a:bodyPr>
          <a:lstStyle/>
          <a:p>
            <a:r>
              <a:rPr lang="fr-FR" b="1" dirty="0"/>
              <a:t>LA PROTECTION</a:t>
            </a:r>
            <a:br>
              <a:rPr lang="fr-FR" b="1" dirty="0"/>
            </a:br>
            <a:r>
              <a:rPr lang="fr-FR" sz="4000" b="1" dirty="0"/>
              <a:t>Séquence 02</a:t>
            </a:r>
            <a:endParaRPr lang="fr-FR" b="1" dirty="0"/>
          </a:p>
        </p:txBody>
      </p:sp>
      <p:sp>
        <p:nvSpPr>
          <p:cNvPr id="3" name="Espace réservé du numéro de diapositive 2">
            <a:extLst>
              <a:ext uri="{FF2B5EF4-FFF2-40B4-BE49-F238E27FC236}">
                <a16:creationId xmlns:a16="http://schemas.microsoft.com/office/drawing/2014/main" id="{853A84B9-C92F-C33A-1465-75979A7433D7}"/>
              </a:ext>
            </a:extLst>
          </p:cNvPr>
          <p:cNvSpPr>
            <a:spLocks noGrp="1"/>
          </p:cNvSpPr>
          <p:nvPr>
            <p:ph type="sldNum" sz="quarter" idx="4"/>
          </p:nvPr>
        </p:nvSpPr>
        <p:spPr/>
        <p:txBody>
          <a:bodyPr/>
          <a:lstStyle/>
          <a:p>
            <a:fld id="{E08ED9A5-DC0D-4841-8E77-55016E9FD6AD}" type="slidenum">
              <a:rPr lang="fr-FR" smtClean="0"/>
              <a:pPr/>
              <a:t>7</a:t>
            </a:fld>
            <a:endParaRPr lang="fr-FR" dirty="0"/>
          </a:p>
        </p:txBody>
      </p:sp>
    </p:spTree>
    <p:extLst>
      <p:ext uri="{BB962C8B-B14F-4D97-AF65-F5344CB8AC3E}">
        <p14:creationId xmlns:p14="http://schemas.microsoft.com/office/powerpoint/2010/main" val="27565533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ous-titre 1">
            <a:extLst>
              <a:ext uri="{FF2B5EF4-FFF2-40B4-BE49-F238E27FC236}">
                <a16:creationId xmlns:a16="http://schemas.microsoft.com/office/drawing/2014/main" id="{B503B2B2-958F-F5E3-732D-4A4656441D7C}"/>
              </a:ext>
            </a:extLst>
          </p:cNvPr>
          <p:cNvSpPr>
            <a:spLocks noGrp="1"/>
          </p:cNvSpPr>
          <p:nvPr>
            <p:ph type="subTitle" idx="1"/>
          </p:nvPr>
        </p:nvSpPr>
        <p:spPr>
          <a:xfrm>
            <a:off x="312555" y="2121763"/>
            <a:ext cx="4596798" cy="1074198"/>
          </a:xfrm>
        </p:spPr>
        <p:txBody>
          <a:bodyPr>
            <a:normAutofit/>
          </a:bodyPr>
          <a:lstStyle/>
          <a:p>
            <a:r>
              <a:rPr lang="fr-FR" sz="6000" dirty="0">
                <a:solidFill>
                  <a:srgbClr val="00529B"/>
                </a:solidFill>
              </a:rPr>
              <a:t>La protection</a:t>
            </a:r>
          </a:p>
        </p:txBody>
      </p:sp>
      <p:sp>
        <p:nvSpPr>
          <p:cNvPr id="3" name="Espace réservé du texte 2">
            <a:extLst>
              <a:ext uri="{FF2B5EF4-FFF2-40B4-BE49-F238E27FC236}">
                <a16:creationId xmlns:a16="http://schemas.microsoft.com/office/drawing/2014/main" id="{F2E52BA9-F3D3-9E94-7072-EA4101513115}"/>
              </a:ext>
            </a:extLst>
          </p:cNvPr>
          <p:cNvSpPr>
            <a:spLocks noGrp="1"/>
          </p:cNvSpPr>
          <p:nvPr>
            <p:ph type="body" sz="quarter" idx="10"/>
          </p:nvPr>
        </p:nvSpPr>
        <p:spPr>
          <a:xfrm>
            <a:off x="5424256" y="1411550"/>
            <a:ext cx="6653443" cy="3110769"/>
          </a:xfrm>
        </p:spPr>
        <p:txBody>
          <a:bodyPr>
            <a:normAutofit/>
          </a:bodyPr>
          <a:lstStyle/>
          <a:p>
            <a:pPr algn="ctr"/>
            <a:r>
              <a:rPr lang="fr-FR" sz="3500" b="1" u="sng" dirty="0">
                <a:solidFill>
                  <a:srgbClr val="C10435"/>
                </a:solidFill>
                <a:latin typeface="+mj-lt"/>
              </a:rPr>
              <a:t>OBJECTIF:</a:t>
            </a:r>
          </a:p>
          <a:p>
            <a:pPr algn="ctr"/>
            <a:endParaRPr lang="fr-FR" sz="2800" dirty="0">
              <a:solidFill>
                <a:srgbClr val="C10435"/>
              </a:solidFill>
              <a:latin typeface="+mj-lt"/>
            </a:endParaRPr>
          </a:p>
          <a:p>
            <a:pPr algn="ctr"/>
            <a:r>
              <a:rPr lang="fr-FR" sz="2800" dirty="0">
                <a:solidFill>
                  <a:srgbClr val="C10435"/>
                </a:solidFill>
                <a:latin typeface="+mj-lt"/>
              </a:rPr>
              <a:t>Etre capable d’effectuer une protection, en supprimant ou en écartant le danger, ou en faisant, si nécessaire, un dégagement d’urgence</a:t>
            </a:r>
          </a:p>
        </p:txBody>
      </p:sp>
      <p:sp>
        <p:nvSpPr>
          <p:cNvPr id="4" name="Espace réservé du texte 3">
            <a:extLst>
              <a:ext uri="{FF2B5EF4-FFF2-40B4-BE49-F238E27FC236}">
                <a16:creationId xmlns:a16="http://schemas.microsoft.com/office/drawing/2014/main" id="{0C828031-3C42-70D9-FD32-56E0032215FD}"/>
              </a:ext>
            </a:extLst>
          </p:cNvPr>
          <p:cNvSpPr>
            <a:spLocks noGrp="1"/>
          </p:cNvSpPr>
          <p:nvPr>
            <p:ph type="body" sz="quarter" idx="11"/>
          </p:nvPr>
        </p:nvSpPr>
        <p:spPr>
          <a:xfrm>
            <a:off x="2733743" y="6115481"/>
            <a:ext cx="1802746" cy="381442"/>
          </a:xfrm>
        </p:spPr>
        <p:txBody>
          <a:bodyPr>
            <a:normAutofit/>
          </a:bodyPr>
          <a:lstStyle/>
          <a:p>
            <a:r>
              <a:rPr lang="fr-FR" dirty="0"/>
              <a:t>15 min</a:t>
            </a:r>
          </a:p>
        </p:txBody>
      </p:sp>
      <p:sp>
        <p:nvSpPr>
          <p:cNvPr id="5" name="Espace réservé du numéro de diapositive 4">
            <a:extLst>
              <a:ext uri="{FF2B5EF4-FFF2-40B4-BE49-F238E27FC236}">
                <a16:creationId xmlns:a16="http://schemas.microsoft.com/office/drawing/2014/main" id="{CBA93FB0-9FB8-C81E-601E-C02EC33E2CA4}"/>
              </a:ext>
            </a:extLst>
          </p:cNvPr>
          <p:cNvSpPr>
            <a:spLocks noGrp="1"/>
          </p:cNvSpPr>
          <p:nvPr>
            <p:ph type="sldNum" sz="quarter" idx="4"/>
          </p:nvPr>
        </p:nvSpPr>
        <p:spPr/>
        <p:txBody>
          <a:bodyPr/>
          <a:lstStyle/>
          <a:p>
            <a:fld id="{E08ED9A5-DC0D-4841-8E77-55016E9FD6AD}" type="slidenum">
              <a:rPr lang="fr-FR" smtClean="0"/>
              <a:pPr/>
              <a:t>8</a:t>
            </a:fld>
            <a:endParaRPr lang="fr-FR" dirty="0"/>
          </a:p>
        </p:txBody>
      </p:sp>
    </p:spTree>
    <p:extLst>
      <p:ext uri="{BB962C8B-B14F-4D97-AF65-F5344CB8AC3E}">
        <p14:creationId xmlns:p14="http://schemas.microsoft.com/office/powerpoint/2010/main" val="37318852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ous-titre 4">
            <a:extLst>
              <a:ext uri="{FF2B5EF4-FFF2-40B4-BE49-F238E27FC236}">
                <a16:creationId xmlns:a16="http://schemas.microsoft.com/office/drawing/2014/main" id="{02941ED6-ECCB-FDD6-CB5A-35EA41F27A91}"/>
              </a:ext>
            </a:extLst>
          </p:cNvPr>
          <p:cNvSpPr>
            <a:spLocks noGrp="1"/>
          </p:cNvSpPr>
          <p:nvPr>
            <p:ph type="subTitle" idx="1"/>
          </p:nvPr>
        </p:nvSpPr>
        <p:spPr>
          <a:xfrm>
            <a:off x="0" y="366178"/>
            <a:ext cx="1464722" cy="805675"/>
          </a:xfrm>
        </p:spPr>
        <p:txBody>
          <a:bodyPr/>
          <a:lstStyle/>
          <a:p>
            <a:r>
              <a:rPr lang="fr-FR" dirty="0"/>
              <a:t>S02</a:t>
            </a:r>
          </a:p>
          <a:p>
            <a:r>
              <a:rPr lang="fr-FR" dirty="0"/>
              <a:t>Etude</a:t>
            </a:r>
          </a:p>
        </p:txBody>
      </p:sp>
      <p:sp>
        <p:nvSpPr>
          <p:cNvPr id="3" name="Espace réservé du numéro de diapositive 2">
            <a:extLst>
              <a:ext uri="{FF2B5EF4-FFF2-40B4-BE49-F238E27FC236}">
                <a16:creationId xmlns:a16="http://schemas.microsoft.com/office/drawing/2014/main" id="{D766315B-B9DF-CEAB-6566-9299BFE0BC8D}"/>
              </a:ext>
            </a:extLst>
          </p:cNvPr>
          <p:cNvSpPr>
            <a:spLocks noGrp="1"/>
          </p:cNvSpPr>
          <p:nvPr>
            <p:ph type="sldNum" sz="quarter" idx="4"/>
          </p:nvPr>
        </p:nvSpPr>
        <p:spPr/>
        <p:txBody>
          <a:bodyPr/>
          <a:lstStyle/>
          <a:p>
            <a:fld id="{E08ED9A5-DC0D-4841-8E77-55016E9FD6AD}" type="slidenum">
              <a:rPr lang="fr-FR" smtClean="0"/>
              <a:pPr/>
              <a:t>9</a:t>
            </a:fld>
            <a:endParaRPr lang="fr-FR" dirty="0"/>
          </a:p>
        </p:txBody>
      </p:sp>
      <p:sp>
        <p:nvSpPr>
          <p:cNvPr id="7" name="Titre 1">
            <a:extLst>
              <a:ext uri="{FF2B5EF4-FFF2-40B4-BE49-F238E27FC236}">
                <a16:creationId xmlns:a16="http://schemas.microsoft.com/office/drawing/2014/main" id="{22C518AF-1F9D-A83A-1B5D-6CA139691D46}"/>
              </a:ext>
            </a:extLst>
          </p:cNvPr>
          <p:cNvSpPr txBox="1">
            <a:spLocks/>
          </p:cNvSpPr>
          <p:nvPr/>
        </p:nvSpPr>
        <p:spPr>
          <a:xfrm>
            <a:off x="1668503" y="2439139"/>
            <a:ext cx="9352143" cy="1695635"/>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3600" dirty="0">
                <a:solidFill>
                  <a:srgbClr val="114175"/>
                </a:solidFill>
              </a:rPr>
              <a:t>Dans les situations qui vont suivre, identifiez le risque ainsi que les mesures de protection qui pourraient être mises en place.</a:t>
            </a:r>
          </a:p>
        </p:txBody>
      </p:sp>
      <p:sp>
        <p:nvSpPr>
          <p:cNvPr id="8" name="Espace réservé du contenu 6">
            <a:extLst>
              <a:ext uri="{FF2B5EF4-FFF2-40B4-BE49-F238E27FC236}">
                <a16:creationId xmlns:a16="http://schemas.microsoft.com/office/drawing/2014/main" id="{3CEC7808-95B2-76AE-E204-37A3C6D1632C}"/>
              </a:ext>
            </a:extLst>
          </p:cNvPr>
          <p:cNvSpPr txBox="1">
            <a:spLocks/>
          </p:cNvSpPr>
          <p:nvPr/>
        </p:nvSpPr>
        <p:spPr>
          <a:xfrm>
            <a:off x="3441575" y="83380"/>
            <a:ext cx="6314983" cy="56559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fr-FR" b="1" u="sng" dirty="0"/>
              <a:t>Etude de cas</a:t>
            </a:r>
          </a:p>
        </p:txBody>
      </p:sp>
    </p:spTree>
    <p:extLst>
      <p:ext uri="{BB962C8B-B14F-4D97-AF65-F5344CB8AC3E}">
        <p14:creationId xmlns:p14="http://schemas.microsoft.com/office/powerpoint/2010/main" val="676858673"/>
      </p:ext>
    </p:extLst>
  </p:cSld>
  <p:clrMapOvr>
    <a:masterClrMapping/>
  </p:clrMapOvr>
</p:sld>
</file>

<file path=ppt/theme/theme1.xml><?xml version="1.0" encoding="utf-8"?>
<a:theme xmlns:a="http://schemas.openxmlformats.org/drawingml/2006/main" name="Associatio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ersonnalisé 2">
      <a:majorFont>
        <a:latin typeface="Arial Rounded"/>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ssociation" id="{85D5585D-5F96-4DAC-A21D-A8964BEDD45A}" vid="{B633665A-92FD-4EF9-915A-04023161F4E8}"/>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Association</Template>
  <TotalTime>1666</TotalTime>
  <Words>2805</Words>
  <Application>Microsoft Office PowerPoint</Application>
  <PresentationFormat>Grand écran</PresentationFormat>
  <Paragraphs>616</Paragraphs>
  <Slides>49</Slides>
  <Notes>49</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49</vt:i4>
      </vt:variant>
    </vt:vector>
  </HeadingPairs>
  <TitlesOfParts>
    <vt:vector size="55" baseType="lpstr">
      <vt:lpstr>Aptos</vt:lpstr>
      <vt:lpstr>Arial</vt:lpstr>
      <vt:lpstr>Arial Rounded</vt:lpstr>
      <vt:lpstr>Calibri</vt:lpstr>
      <vt:lpstr>Times New Roman</vt:lpstr>
      <vt:lpstr>Association</vt:lpstr>
      <vt:lpstr>GQS Gestes Qui Sauvent</vt:lpstr>
      <vt:lpstr>Présentation PowerPoint</vt:lpstr>
      <vt:lpstr>Présentation PowerPoint</vt:lpstr>
      <vt:lpstr>Présentation PowerPoint</vt:lpstr>
      <vt:lpstr>Présentation PowerPoint</vt:lpstr>
      <vt:lpstr>Présentation PowerPoint</vt:lpstr>
      <vt:lpstr>LA PROTECTION Séquence 02</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L’ALERTE Séquence 03</vt:lpstr>
      <vt:lpstr>Présentation PowerPoint</vt:lpstr>
      <vt:lpstr>Présentation PowerPoint</vt:lpstr>
      <vt:lpstr>Présentation PowerPoint</vt:lpstr>
      <vt:lpstr>Présentation PowerPoint</vt:lpstr>
      <vt:lpstr>Présentation PowerPoint</vt:lpstr>
      <vt:lpstr>Présentation PowerPoint</vt:lpstr>
      <vt:lpstr>LES HEMORRAGIES EXTERNES Séquence 04</vt:lpstr>
      <vt:lpstr>Présentation PowerPoint</vt:lpstr>
      <vt:lpstr>Présentation PowerPoint</vt:lpstr>
      <vt:lpstr>Présentation PowerPoint</vt:lpstr>
      <vt:lpstr>Présentation PowerPoint</vt:lpstr>
      <vt:lpstr>Présentation PowerPoint</vt:lpstr>
      <vt:lpstr>Présentation PowerPoint</vt:lpstr>
      <vt:lpstr>LES PLAIES Séquence 05</vt:lpstr>
      <vt:lpstr>Présentation PowerPoint</vt:lpstr>
      <vt:lpstr>Présentation PowerPoint</vt:lpstr>
      <vt:lpstr>Présentation PowerPoint</vt:lpstr>
      <vt:lpstr>Présentation PowerPoint</vt:lpstr>
      <vt:lpstr>LA PERTE DE CONNAISSANCE Séquence 06</vt:lpstr>
      <vt:lpstr>Présentation PowerPoint</vt:lpstr>
      <vt:lpstr>Présentation PowerPoint</vt:lpstr>
      <vt:lpstr>Présentation PowerPoint</vt:lpstr>
      <vt:lpstr>Présentation PowerPoint</vt:lpstr>
      <vt:lpstr>Présentation PowerPoint</vt:lpstr>
      <vt:lpstr>Présentation PowerPoint</vt:lpstr>
      <vt:lpstr>L’ARRET CARDIAQUE Séquence 07</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ALERTE</dc:title>
  <dc:creator>frf eeee</dc:creator>
  <cp:lastModifiedBy>Johan Fraisse</cp:lastModifiedBy>
  <cp:revision>91</cp:revision>
  <dcterms:created xsi:type="dcterms:W3CDTF">2023-04-21T20:56:05Z</dcterms:created>
  <dcterms:modified xsi:type="dcterms:W3CDTF">2025-09-14T19:39:01Z</dcterms:modified>
</cp:coreProperties>
</file>