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0"/>
  </p:notesMasterIdLst>
  <p:handoutMasterIdLst>
    <p:handoutMasterId r:id="rId141"/>
  </p:handoutMasterIdLst>
  <p:sldIdLst>
    <p:sldId id="256" r:id="rId2"/>
    <p:sldId id="257" r:id="rId3"/>
    <p:sldId id="258" r:id="rId4"/>
    <p:sldId id="259" r:id="rId5"/>
    <p:sldId id="260" r:id="rId6"/>
    <p:sldId id="405" r:id="rId7"/>
    <p:sldId id="387" r:id="rId8"/>
    <p:sldId id="406" r:id="rId9"/>
    <p:sldId id="261" r:id="rId10"/>
    <p:sldId id="262" r:id="rId11"/>
    <p:sldId id="272" r:id="rId12"/>
    <p:sldId id="273" r:id="rId13"/>
    <p:sldId id="274" r:id="rId14"/>
    <p:sldId id="275" r:id="rId15"/>
    <p:sldId id="277" r:id="rId16"/>
    <p:sldId id="278" r:id="rId17"/>
    <p:sldId id="403" r:id="rId18"/>
    <p:sldId id="401" r:id="rId19"/>
    <p:sldId id="402" r:id="rId20"/>
    <p:sldId id="283" r:id="rId21"/>
    <p:sldId id="279" r:id="rId22"/>
    <p:sldId id="263" r:id="rId23"/>
    <p:sldId id="280" r:id="rId24"/>
    <p:sldId id="282" r:id="rId25"/>
    <p:sldId id="284" r:id="rId26"/>
    <p:sldId id="264" r:id="rId27"/>
    <p:sldId id="285" r:id="rId28"/>
    <p:sldId id="286" r:id="rId29"/>
    <p:sldId id="287" r:id="rId30"/>
    <p:sldId id="288" r:id="rId31"/>
    <p:sldId id="289" r:id="rId32"/>
    <p:sldId id="290" r:id="rId33"/>
    <p:sldId id="291" r:id="rId34"/>
    <p:sldId id="392" r:id="rId35"/>
    <p:sldId id="292" r:id="rId36"/>
    <p:sldId id="293" r:id="rId37"/>
    <p:sldId id="294" r:id="rId38"/>
    <p:sldId id="391" r:id="rId39"/>
    <p:sldId id="295" r:id="rId40"/>
    <p:sldId id="296" r:id="rId41"/>
    <p:sldId id="265" r:id="rId42"/>
    <p:sldId id="297" r:id="rId43"/>
    <p:sldId id="298" r:id="rId44"/>
    <p:sldId id="299" r:id="rId45"/>
    <p:sldId id="300" r:id="rId46"/>
    <p:sldId id="301" r:id="rId47"/>
    <p:sldId id="302" r:id="rId48"/>
    <p:sldId id="303" r:id="rId49"/>
    <p:sldId id="390" r:id="rId50"/>
    <p:sldId id="304" r:id="rId51"/>
    <p:sldId id="305" r:id="rId52"/>
    <p:sldId id="306" r:id="rId53"/>
    <p:sldId id="307" r:id="rId54"/>
    <p:sldId id="316" r:id="rId55"/>
    <p:sldId id="317" r:id="rId56"/>
    <p:sldId id="266" r:id="rId57"/>
    <p:sldId id="318" r:id="rId58"/>
    <p:sldId id="319" r:id="rId59"/>
    <p:sldId id="320" r:id="rId60"/>
    <p:sldId id="388" r:id="rId61"/>
    <p:sldId id="322" r:id="rId62"/>
    <p:sldId id="321" r:id="rId63"/>
    <p:sldId id="323" r:id="rId64"/>
    <p:sldId id="324" r:id="rId65"/>
    <p:sldId id="325" r:id="rId66"/>
    <p:sldId id="326" r:id="rId67"/>
    <p:sldId id="327" r:id="rId68"/>
    <p:sldId id="267" r:id="rId69"/>
    <p:sldId id="333"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28" r:id="rId83"/>
    <p:sldId id="268" r:id="rId84"/>
    <p:sldId id="334" r:id="rId85"/>
    <p:sldId id="350" r:id="rId86"/>
    <p:sldId id="351" r:id="rId87"/>
    <p:sldId id="352" r:id="rId88"/>
    <p:sldId id="353" r:id="rId89"/>
    <p:sldId id="354" r:id="rId90"/>
    <p:sldId id="355" r:id="rId91"/>
    <p:sldId id="356" r:id="rId92"/>
    <p:sldId id="393" r:id="rId93"/>
    <p:sldId id="357" r:id="rId94"/>
    <p:sldId id="329" r:id="rId95"/>
    <p:sldId id="269" r:id="rId96"/>
    <p:sldId id="335" r:id="rId97"/>
    <p:sldId id="359" r:id="rId98"/>
    <p:sldId id="360" r:id="rId99"/>
    <p:sldId id="361" r:id="rId100"/>
    <p:sldId id="362" r:id="rId101"/>
    <p:sldId id="363" r:id="rId102"/>
    <p:sldId id="365" r:id="rId103"/>
    <p:sldId id="366" r:id="rId104"/>
    <p:sldId id="369" r:id="rId105"/>
    <p:sldId id="370" r:id="rId106"/>
    <p:sldId id="394" r:id="rId107"/>
    <p:sldId id="367" r:id="rId108"/>
    <p:sldId id="368" r:id="rId109"/>
    <p:sldId id="372" r:id="rId110"/>
    <p:sldId id="373" r:id="rId111"/>
    <p:sldId id="374" r:id="rId112"/>
    <p:sldId id="330" r:id="rId113"/>
    <p:sldId id="270" r:id="rId114"/>
    <p:sldId id="336" r:id="rId115"/>
    <p:sldId id="389" r:id="rId116"/>
    <p:sldId id="375" r:id="rId117"/>
    <p:sldId id="376" r:id="rId118"/>
    <p:sldId id="377" r:id="rId119"/>
    <p:sldId id="378" r:id="rId120"/>
    <p:sldId id="379" r:id="rId121"/>
    <p:sldId id="380" r:id="rId122"/>
    <p:sldId id="395" r:id="rId123"/>
    <p:sldId id="397" r:id="rId124"/>
    <p:sldId id="396" r:id="rId125"/>
    <p:sldId id="404" r:id="rId126"/>
    <p:sldId id="381" r:id="rId127"/>
    <p:sldId id="331" r:id="rId128"/>
    <p:sldId id="271" r:id="rId129"/>
    <p:sldId id="337" r:id="rId130"/>
    <p:sldId id="382" r:id="rId131"/>
    <p:sldId id="383" r:id="rId132"/>
    <p:sldId id="384" r:id="rId133"/>
    <p:sldId id="385" r:id="rId134"/>
    <p:sldId id="386" r:id="rId135"/>
    <p:sldId id="398" r:id="rId136"/>
    <p:sldId id="399" r:id="rId137"/>
    <p:sldId id="358" r:id="rId138"/>
    <p:sldId id="332" r:id="rId1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WO9LJIxtyfSN5KIMa0Mgg==" hashData="EKAt92jGjOwAHvC89G+S1nsSsK6LQunt+6Y4hQYKKUxbMp3VkT+uSe4kphYG8pYZTIrcki295Giozn2IBX2UkA=="/>
  <p:extLst>
    <p:ext uri="{521415D9-36F7-43E2-AB2F-B90AF26B5E84}">
      <p14:sectionLst xmlns:p14="http://schemas.microsoft.com/office/powerpoint/2010/main">
        <p14:section name="Section par défaut" id="{F2791233-5410-4C71-8077-69A649C350E3}">
          <p14:sldIdLst>
            <p14:sldId id="256"/>
            <p14:sldId id="257"/>
            <p14:sldId id="258"/>
            <p14:sldId id="259"/>
            <p14:sldId id="260"/>
            <p14:sldId id="405"/>
            <p14:sldId id="387"/>
            <p14:sldId id="406"/>
            <p14:sldId id="261"/>
          </p14:sldIdLst>
        </p14:section>
        <p14:section name="LA PROTECTION" id="{AABBCF23-85CE-4D68-AE51-937588663D28}">
          <p14:sldIdLst>
            <p14:sldId id="262"/>
            <p14:sldId id="272"/>
            <p14:sldId id="273"/>
            <p14:sldId id="274"/>
            <p14:sldId id="275"/>
            <p14:sldId id="277"/>
            <p14:sldId id="278"/>
            <p14:sldId id="403"/>
          </p14:sldIdLst>
        </p14:section>
        <p14:section name="L’ALERTE ET PROTECTION DES POPULATIONS" id="{FFCF3007-94B9-EE46-9B0F-D7B430F4C576}">
          <p14:sldIdLst>
            <p14:sldId id="401"/>
            <p14:sldId id="402"/>
            <p14:sldId id="283"/>
            <p14:sldId id="279"/>
          </p14:sldIdLst>
        </p14:section>
        <p14:section name="L'ALERTE" id="{2AB15AB0-190D-4FA2-977D-4F19EAD704A8}">
          <p14:sldIdLst>
            <p14:sldId id="263"/>
            <p14:sldId id="280"/>
            <p14:sldId id="282"/>
            <p14:sldId id="284"/>
          </p14:sldIdLst>
        </p14:section>
        <p14:section name="L'OBSTRUCTION DES VOIES AÉRIENNES" id="{963FB5D2-22D1-4C4E-B228-6D76FBDB104E}">
          <p14:sldIdLst>
            <p14:sldId id="264"/>
            <p14:sldId id="285"/>
            <p14:sldId id="286"/>
            <p14:sldId id="287"/>
            <p14:sldId id="288"/>
            <p14:sldId id="289"/>
            <p14:sldId id="290"/>
            <p14:sldId id="291"/>
            <p14:sldId id="392"/>
            <p14:sldId id="292"/>
            <p14:sldId id="293"/>
            <p14:sldId id="294"/>
            <p14:sldId id="391"/>
            <p14:sldId id="295"/>
            <p14:sldId id="296"/>
          </p14:sldIdLst>
        </p14:section>
        <p14:section name="LES HÉMORRAGIES EXTERNES" id="{0EA2536D-1F27-4CBF-8B41-956E0848335D}">
          <p14:sldIdLst>
            <p14:sldId id="265"/>
            <p14:sldId id="297"/>
            <p14:sldId id="298"/>
            <p14:sldId id="299"/>
            <p14:sldId id="300"/>
            <p14:sldId id="301"/>
            <p14:sldId id="302"/>
            <p14:sldId id="303"/>
            <p14:sldId id="390"/>
            <p14:sldId id="304"/>
            <p14:sldId id="305"/>
            <p14:sldId id="306"/>
            <p14:sldId id="307"/>
            <p14:sldId id="316"/>
            <p14:sldId id="317"/>
          </p14:sldIdLst>
        </p14:section>
        <p14:section name="LES PLAIES" id="{83852BD7-F95B-4650-83E7-4AA4221904E6}">
          <p14:sldIdLst>
            <p14:sldId id="266"/>
            <p14:sldId id="318"/>
            <p14:sldId id="319"/>
            <p14:sldId id="320"/>
            <p14:sldId id="388"/>
            <p14:sldId id="322"/>
            <p14:sldId id="321"/>
            <p14:sldId id="323"/>
            <p14:sldId id="324"/>
            <p14:sldId id="325"/>
            <p14:sldId id="326"/>
            <p14:sldId id="327"/>
          </p14:sldIdLst>
        </p14:section>
        <p14:section name="LES BRÛLURES" id="{5742DC2C-4235-4038-8476-F66C9B5C7C0B}">
          <p14:sldIdLst>
            <p14:sldId id="267"/>
            <p14:sldId id="333"/>
            <p14:sldId id="338"/>
            <p14:sldId id="339"/>
            <p14:sldId id="340"/>
            <p14:sldId id="341"/>
            <p14:sldId id="342"/>
            <p14:sldId id="343"/>
            <p14:sldId id="344"/>
            <p14:sldId id="345"/>
            <p14:sldId id="346"/>
            <p14:sldId id="347"/>
            <p14:sldId id="348"/>
            <p14:sldId id="349"/>
            <p14:sldId id="328"/>
          </p14:sldIdLst>
        </p14:section>
        <p14:section name="LES TRAUMATISMES" id="{88D88F47-D03F-4BB4-B870-E3EFB2DF72F4}">
          <p14:sldIdLst>
            <p14:sldId id="268"/>
            <p14:sldId id="334"/>
            <p14:sldId id="350"/>
            <p14:sldId id="351"/>
            <p14:sldId id="352"/>
            <p14:sldId id="353"/>
            <p14:sldId id="354"/>
            <p14:sldId id="355"/>
            <p14:sldId id="356"/>
            <p14:sldId id="393"/>
            <p14:sldId id="357"/>
            <p14:sldId id="329"/>
          </p14:sldIdLst>
        </p14:section>
        <p14:section name="LES MALAISES" id="{BC40922C-B851-44E4-82CD-C6500372D5F7}">
          <p14:sldIdLst>
            <p14:sldId id="269"/>
            <p14:sldId id="335"/>
            <p14:sldId id="359"/>
            <p14:sldId id="360"/>
            <p14:sldId id="361"/>
            <p14:sldId id="362"/>
            <p14:sldId id="363"/>
            <p14:sldId id="365"/>
            <p14:sldId id="366"/>
            <p14:sldId id="369"/>
            <p14:sldId id="370"/>
            <p14:sldId id="394"/>
            <p14:sldId id="367"/>
            <p14:sldId id="368"/>
            <p14:sldId id="372"/>
            <p14:sldId id="373"/>
            <p14:sldId id="374"/>
            <p14:sldId id="330"/>
          </p14:sldIdLst>
        </p14:section>
        <p14:section name="LA PERTE DE CONNAISSANCE" id="{60D1DB3A-2394-4CE6-9660-0A2886774B0F}">
          <p14:sldIdLst>
            <p14:sldId id="270"/>
            <p14:sldId id="336"/>
            <p14:sldId id="389"/>
            <p14:sldId id="375"/>
            <p14:sldId id="376"/>
            <p14:sldId id="377"/>
            <p14:sldId id="378"/>
            <p14:sldId id="379"/>
            <p14:sldId id="380"/>
            <p14:sldId id="395"/>
            <p14:sldId id="397"/>
            <p14:sldId id="396"/>
            <p14:sldId id="404"/>
            <p14:sldId id="381"/>
            <p14:sldId id="331"/>
          </p14:sldIdLst>
        </p14:section>
        <p14:section name="L'ARRÊT CARDIAQUE" id="{BDB0E598-184D-412E-A8DA-C0124D85F338}">
          <p14:sldIdLst>
            <p14:sldId id="271"/>
            <p14:sldId id="337"/>
            <p14:sldId id="382"/>
            <p14:sldId id="383"/>
            <p14:sldId id="384"/>
            <p14:sldId id="385"/>
            <p14:sldId id="386"/>
            <p14:sldId id="398"/>
            <p14:sldId id="399"/>
            <p14:sldId id="358"/>
          </p14:sldIdLst>
        </p14:section>
        <p14:section name="MISE EN SITUATION" id="{25BBF2A0-3A0E-8740-886F-CE58EC355B58}">
          <p14:sldIdLst>
            <p14:sldId id="33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497E"/>
    <a:srgbClr val="C2D1EC"/>
    <a:srgbClr val="FF4F6F"/>
    <a:srgbClr val="BA242B"/>
    <a:srgbClr val="931D23"/>
    <a:srgbClr val="80191F"/>
    <a:srgbClr val="9D1F26"/>
    <a:srgbClr val="BA242C"/>
    <a:srgbClr val="015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46" autoAdjust="0"/>
    <p:restoredTop sz="72903" autoAdjust="0"/>
  </p:normalViewPr>
  <p:slideViewPr>
    <p:cSldViewPr snapToGrid="0">
      <p:cViewPr varScale="1">
        <p:scale>
          <a:sx n="80" d="100"/>
          <a:sy n="80" d="100"/>
        </p:scale>
        <p:origin x="1566" y="96"/>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 CHESNOY" userId="f014af82-ee22-425c-b212-abb0ed189ae6" providerId="ADAL" clId="{523DD285-5F16-42A5-B128-A9F47B724C06}"/>
    <pc:docChg chg="undo custSel addSld delSld modSld modSection">
      <pc:chgData name="Marin CHESNOY" userId="f014af82-ee22-425c-b212-abb0ed189ae6" providerId="ADAL" clId="{523DD285-5F16-42A5-B128-A9F47B724C06}" dt="2024-10-20T19:22:31.010" v="291" actId="113"/>
      <pc:docMkLst>
        <pc:docMk/>
      </pc:docMkLst>
      <pc:sldChg chg="modSp mod modClrScheme chgLayout">
        <pc:chgData name="Marin CHESNOY" userId="f014af82-ee22-425c-b212-abb0ed189ae6" providerId="ADAL" clId="{523DD285-5F16-42A5-B128-A9F47B724C06}" dt="2024-10-20T19:03:05.419" v="54" actId="700"/>
        <pc:sldMkLst>
          <pc:docMk/>
          <pc:sldMk cId="3904649583" sldId="260"/>
        </pc:sldMkLst>
        <pc:spChg chg="mod ord">
          <ac:chgData name="Marin CHESNOY" userId="f014af82-ee22-425c-b212-abb0ed189ae6" providerId="ADAL" clId="{523DD285-5F16-42A5-B128-A9F47B724C06}" dt="2024-10-20T19:03:05.419" v="54" actId="700"/>
          <ac:spMkLst>
            <pc:docMk/>
            <pc:sldMk cId="3904649583" sldId="260"/>
            <ac:spMk id="2" creationId="{73303574-09C3-2E49-1267-46C1D414F536}"/>
          </ac:spMkLst>
        </pc:spChg>
        <pc:spChg chg="mod ord">
          <ac:chgData name="Marin CHESNOY" userId="f014af82-ee22-425c-b212-abb0ed189ae6" providerId="ADAL" clId="{523DD285-5F16-42A5-B128-A9F47B724C06}" dt="2024-10-20T19:03:05.419" v="54" actId="700"/>
          <ac:spMkLst>
            <pc:docMk/>
            <pc:sldMk cId="3904649583" sldId="260"/>
            <ac:spMk id="3" creationId="{7984A91D-A025-8765-AB55-5D702629970C}"/>
          </ac:spMkLst>
        </pc:spChg>
      </pc:sldChg>
      <pc:sldChg chg="delSp modSp mod modAnim">
        <pc:chgData name="Marin CHESNOY" userId="f014af82-ee22-425c-b212-abb0ed189ae6" providerId="ADAL" clId="{523DD285-5F16-42A5-B128-A9F47B724C06}" dt="2024-10-20T19:07:29.154" v="104" actId="12788"/>
        <pc:sldMkLst>
          <pc:docMk/>
          <pc:sldMk cId="2326155901" sldId="273"/>
        </pc:sldMkLst>
        <pc:spChg chg="mod">
          <ac:chgData name="Marin CHESNOY" userId="f014af82-ee22-425c-b212-abb0ed189ae6" providerId="ADAL" clId="{523DD285-5F16-42A5-B128-A9F47B724C06}" dt="2024-10-20T19:07:29.154" v="104" actId="12788"/>
          <ac:spMkLst>
            <pc:docMk/>
            <pc:sldMk cId="2326155901" sldId="273"/>
            <ac:spMk id="8" creationId="{366AD492-DB89-5F57-554A-5B74E205FC35}"/>
          </ac:spMkLst>
        </pc:spChg>
        <pc:spChg chg="mod">
          <ac:chgData name="Marin CHESNOY" userId="f014af82-ee22-425c-b212-abb0ed189ae6" providerId="ADAL" clId="{523DD285-5F16-42A5-B128-A9F47B724C06}" dt="2024-10-20T19:07:29.154" v="104" actId="12788"/>
          <ac:spMkLst>
            <pc:docMk/>
            <pc:sldMk cId="2326155901" sldId="273"/>
            <ac:spMk id="11" creationId="{232D93D4-A422-41F8-8501-2E7C60D7868A}"/>
          </ac:spMkLst>
        </pc:spChg>
        <pc:spChg chg="mod">
          <ac:chgData name="Marin CHESNOY" userId="f014af82-ee22-425c-b212-abb0ed189ae6" providerId="ADAL" clId="{523DD285-5F16-42A5-B128-A9F47B724C06}" dt="2024-10-20T19:07:29.154" v="104" actId="12788"/>
          <ac:spMkLst>
            <pc:docMk/>
            <pc:sldMk cId="2326155901" sldId="273"/>
            <ac:spMk id="14" creationId="{A89E34EF-6EC5-2959-1F47-1D0C528B6F6B}"/>
          </ac:spMkLst>
        </pc:spChg>
        <pc:spChg chg="del">
          <ac:chgData name="Marin CHESNOY" userId="f014af82-ee22-425c-b212-abb0ed189ae6" providerId="ADAL" clId="{523DD285-5F16-42A5-B128-A9F47B724C06}" dt="2024-10-20T19:02:39.401" v="49" actId="478"/>
          <ac:spMkLst>
            <pc:docMk/>
            <pc:sldMk cId="2326155901" sldId="273"/>
            <ac:spMk id="16" creationId="{A9AEC9B1-9CB9-313C-3954-7D2EFA708CD7}"/>
          </ac:spMkLst>
        </pc:spChg>
        <pc:spChg chg="del">
          <ac:chgData name="Marin CHESNOY" userId="f014af82-ee22-425c-b212-abb0ed189ae6" providerId="ADAL" clId="{523DD285-5F16-42A5-B128-A9F47B724C06}" dt="2024-10-20T19:02:39.401" v="49" actId="478"/>
          <ac:spMkLst>
            <pc:docMk/>
            <pc:sldMk cId="2326155901" sldId="273"/>
            <ac:spMk id="18" creationId="{69399A09-41DA-A5FD-F410-F2013F8D0F78}"/>
          </ac:spMkLst>
        </pc:spChg>
        <pc:spChg chg="del">
          <ac:chgData name="Marin CHESNOY" userId="f014af82-ee22-425c-b212-abb0ed189ae6" providerId="ADAL" clId="{523DD285-5F16-42A5-B128-A9F47B724C06}" dt="2024-10-20T19:02:39.401" v="49" actId="478"/>
          <ac:spMkLst>
            <pc:docMk/>
            <pc:sldMk cId="2326155901" sldId="273"/>
            <ac:spMk id="19" creationId="{E704B1DE-A137-51C8-3311-7B3B7C938C3D}"/>
          </ac:spMkLst>
        </pc:spChg>
      </pc:sldChg>
      <pc:sldChg chg="modSp mod modAnim">
        <pc:chgData name="Marin CHESNOY" userId="f014af82-ee22-425c-b212-abb0ed189ae6" providerId="ADAL" clId="{523DD285-5F16-42A5-B128-A9F47B724C06}" dt="2024-10-20T19:02:27.443" v="48"/>
        <pc:sldMkLst>
          <pc:docMk/>
          <pc:sldMk cId="1790324368" sldId="286"/>
        </pc:sldMkLst>
        <pc:spChg chg="mod">
          <ac:chgData name="Marin CHESNOY" userId="f014af82-ee22-425c-b212-abb0ed189ae6" providerId="ADAL" clId="{523DD285-5F16-42A5-B128-A9F47B724C06}" dt="2024-10-20T19:02:24.170" v="47" actId="20577"/>
          <ac:spMkLst>
            <pc:docMk/>
            <pc:sldMk cId="1790324368" sldId="286"/>
            <ac:spMk id="12" creationId="{5F5AE405-1D5A-96B8-427E-04BED4DD8376}"/>
          </ac:spMkLst>
        </pc:spChg>
      </pc:sldChg>
      <pc:sldChg chg="modSp mod">
        <pc:chgData name="Marin CHESNOY" userId="f014af82-ee22-425c-b212-abb0ed189ae6" providerId="ADAL" clId="{523DD285-5F16-42A5-B128-A9F47B724C06}" dt="2024-10-20T19:11:21.710" v="105" actId="1076"/>
        <pc:sldMkLst>
          <pc:docMk/>
          <pc:sldMk cId="1591474905" sldId="303"/>
        </pc:sldMkLst>
        <pc:spChg chg="mod">
          <ac:chgData name="Marin CHESNOY" userId="f014af82-ee22-425c-b212-abb0ed189ae6" providerId="ADAL" clId="{523DD285-5F16-42A5-B128-A9F47B724C06}" dt="2024-10-20T19:11:21.710" v="105" actId="1076"/>
          <ac:spMkLst>
            <pc:docMk/>
            <pc:sldMk cId="1591474905" sldId="303"/>
            <ac:spMk id="41" creationId="{0B4F27E3-20B3-AF97-1181-4F47C92B9679}"/>
          </ac:spMkLst>
        </pc:spChg>
      </pc:sldChg>
      <pc:sldChg chg="addSp modSp mod">
        <pc:chgData name="Marin CHESNOY" userId="f014af82-ee22-425c-b212-abb0ed189ae6" providerId="ADAL" clId="{523DD285-5F16-42A5-B128-A9F47B724C06}" dt="2024-10-20T19:14:52.619" v="116" actId="14100"/>
        <pc:sldMkLst>
          <pc:docMk/>
          <pc:sldMk cId="3380816552" sldId="347"/>
        </pc:sldMkLst>
        <pc:spChg chg="mod">
          <ac:chgData name="Marin CHESNOY" userId="f014af82-ee22-425c-b212-abb0ed189ae6" providerId="ADAL" clId="{523DD285-5F16-42A5-B128-A9F47B724C06}" dt="2024-10-20T19:14:52.619" v="116" actId="14100"/>
          <ac:spMkLst>
            <pc:docMk/>
            <pc:sldMk cId="3380816552" sldId="347"/>
            <ac:spMk id="4" creationId="{19B5BE02-88D0-2B83-E4A5-470D759350FE}"/>
          </ac:spMkLst>
        </pc:spChg>
        <pc:spChg chg="add">
          <ac:chgData name="Marin CHESNOY" userId="f014af82-ee22-425c-b212-abb0ed189ae6" providerId="ADAL" clId="{523DD285-5F16-42A5-B128-A9F47B724C06}" dt="2024-10-20T19:14:30.553" v="108"/>
          <ac:spMkLst>
            <pc:docMk/>
            <pc:sldMk cId="3380816552" sldId="347"/>
            <ac:spMk id="5" creationId="{917D622E-03FC-47A5-9647-167D709BC117}"/>
          </ac:spMkLst>
        </pc:spChg>
        <pc:picChg chg="add mod">
          <ac:chgData name="Marin CHESNOY" userId="f014af82-ee22-425c-b212-abb0ed189ae6" providerId="ADAL" clId="{523DD285-5F16-42A5-B128-A9F47B724C06}" dt="2024-10-20T19:14:49.949" v="115" actId="14100"/>
          <ac:picMkLst>
            <pc:docMk/>
            <pc:sldMk cId="3380816552" sldId="347"/>
            <ac:picMk id="1028" creationId="{9625B322-1DBF-9B12-3CB8-287BDD60AD03}"/>
          </ac:picMkLst>
        </pc:picChg>
      </pc:sldChg>
      <pc:sldChg chg="modSp mod">
        <pc:chgData name="Marin CHESNOY" userId="f014af82-ee22-425c-b212-abb0ed189ae6" providerId="ADAL" clId="{523DD285-5F16-42A5-B128-A9F47B724C06}" dt="2024-10-20T19:17:16.546" v="123" actId="20577"/>
        <pc:sldMkLst>
          <pc:docMk/>
          <pc:sldMk cId="2077604968" sldId="353"/>
        </pc:sldMkLst>
        <pc:spChg chg="mod">
          <ac:chgData name="Marin CHESNOY" userId="f014af82-ee22-425c-b212-abb0ed189ae6" providerId="ADAL" clId="{523DD285-5F16-42A5-B128-A9F47B724C06}" dt="2024-10-20T19:17:16.546" v="123" actId="20577"/>
          <ac:spMkLst>
            <pc:docMk/>
            <pc:sldMk cId="2077604968" sldId="353"/>
            <ac:spMk id="3" creationId="{8BECC919-CC09-39C0-3158-301E17057E6C}"/>
          </ac:spMkLst>
        </pc:spChg>
      </pc:sldChg>
      <pc:sldChg chg="addSp modSp mod modAnim">
        <pc:chgData name="Marin CHESNOY" userId="f014af82-ee22-425c-b212-abb0ed189ae6" providerId="ADAL" clId="{523DD285-5F16-42A5-B128-A9F47B724C06}" dt="2024-10-20T19:20:26.005" v="237" actId="20577"/>
        <pc:sldMkLst>
          <pc:docMk/>
          <pc:sldMk cId="1168742360" sldId="381"/>
        </pc:sldMkLst>
        <pc:spChg chg="add mod">
          <ac:chgData name="Marin CHESNOY" userId="f014af82-ee22-425c-b212-abb0ed189ae6" providerId="ADAL" clId="{523DD285-5F16-42A5-B128-A9F47B724C06}" dt="2024-10-20T19:20:26.005" v="237" actId="20577"/>
          <ac:spMkLst>
            <pc:docMk/>
            <pc:sldMk cId="1168742360" sldId="381"/>
            <ac:spMk id="5" creationId="{2320CA9E-55AB-1854-6672-D6EAFA3DCBCB}"/>
          </ac:spMkLst>
        </pc:spChg>
      </pc:sldChg>
      <pc:sldChg chg="modSp">
        <pc:chgData name="Marin CHESNOY" userId="f014af82-ee22-425c-b212-abb0ed189ae6" providerId="ADAL" clId="{523DD285-5F16-42A5-B128-A9F47B724C06}" dt="2024-10-20T19:22:31.010" v="291" actId="113"/>
        <pc:sldMkLst>
          <pc:docMk/>
          <pc:sldMk cId="140577560" sldId="386"/>
        </pc:sldMkLst>
        <pc:spChg chg="mod">
          <ac:chgData name="Marin CHESNOY" userId="f014af82-ee22-425c-b212-abb0ed189ae6" providerId="ADAL" clId="{523DD285-5F16-42A5-B128-A9F47B724C06}" dt="2024-10-20T19:22:31.010" v="291" actId="113"/>
          <ac:spMkLst>
            <pc:docMk/>
            <pc:sldMk cId="140577560" sldId="386"/>
            <ac:spMk id="32" creationId="{00769E38-1988-D264-F39A-13279293D676}"/>
          </ac:spMkLst>
        </pc:spChg>
      </pc:sldChg>
      <pc:sldChg chg="add del modNotesTx">
        <pc:chgData name="Marin CHESNOY" userId="f014af82-ee22-425c-b212-abb0ed189ae6" providerId="ADAL" clId="{523DD285-5F16-42A5-B128-A9F47B724C06}" dt="2024-10-20T19:00:42.867" v="2" actId="20577"/>
        <pc:sldMkLst>
          <pc:docMk/>
          <pc:sldMk cId="1408727992" sldId="389"/>
        </pc:sldMkLst>
      </pc:sldChg>
      <pc:sldChg chg="modSp mod">
        <pc:chgData name="Marin CHESNOY" userId="f014af82-ee22-425c-b212-abb0ed189ae6" providerId="ADAL" clId="{523DD285-5F16-42A5-B128-A9F47B724C06}" dt="2024-10-20T19:20:46.662" v="238" actId="1076"/>
        <pc:sldMkLst>
          <pc:docMk/>
          <pc:sldMk cId="3332589651" sldId="396"/>
        </pc:sldMkLst>
        <pc:spChg chg="mod">
          <ac:chgData name="Marin CHESNOY" userId="f014af82-ee22-425c-b212-abb0ed189ae6" providerId="ADAL" clId="{523DD285-5F16-42A5-B128-A9F47B724C06}" dt="2024-10-20T19:20:46.662" v="238" actId="1076"/>
          <ac:spMkLst>
            <pc:docMk/>
            <pc:sldMk cId="3332589651" sldId="396"/>
            <ac:spMk id="18" creationId="{B2E16898-1E24-AA96-0107-E1D9AB870966}"/>
          </ac:spMkLst>
        </pc:spChg>
      </pc:sldChg>
      <pc:sldChg chg="modSp mod modTransition modClrScheme chgLayout">
        <pc:chgData name="Marin CHESNOY" userId="f014af82-ee22-425c-b212-abb0ed189ae6" providerId="ADAL" clId="{523DD285-5F16-42A5-B128-A9F47B724C06}" dt="2024-10-20T19:04:13.819" v="71" actId="1035"/>
        <pc:sldMkLst>
          <pc:docMk/>
          <pc:sldMk cId="1052191910" sldId="405"/>
        </pc:sldMkLst>
        <pc:spChg chg="mod">
          <ac:chgData name="Marin CHESNOY" userId="f014af82-ee22-425c-b212-abb0ed189ae6" providerId="ADAL" clId="{523DD285-5F16-42A5-B128-A9F47B724C06}" dt="2024-10-20T19:04:07.926" v="67" actId="14100"/>
          <ac:spMkLst>
            <pc:docMk/>
            <pc:sldMk cId="1052191910" sldId="405"/>
            <ac:spMk id="2" creationId="{3BCA31EE-F67C-7A05-297C-FAA1ECC70FE4}"/>
          </ac:spMkLst>
        </pc:spChg>
        <pc:spChg chg="mod ord">
          <ac:chgData name="Marin CHESNOY" userId="f014af82-ee22-425c-b212-abb0ed189ae6" providerId="ADAL" clId="{523DD285-5F16-42A5-B128-A9F47B724C06}" dt="2024-10-20T19:03:32.638" v="56" actId="700"/>
          <ac:spMkLst>
            <pc:docMk/>
            <pc:sldMk cId="1052191910" sldId="405"/>
            <ac:spMk id="3" creationId="{B7453000-001A-DD96-B40A-298AA5502FBE}"/>
          </ac:spMkLst>
        </pc:spChg>
        <pc:spChg chg="mod">
          <ac:chgData name="Marin CHESNOY" userId="f014af82-ee22-425c-b212-abb0ed189ae6" providerId="ADAL" clId="{523DD285-5F16-42A5-B128-A9F47B724C06}" dt="2024-10-20T19:04:03.323" v="65" actId="1076"/>
          <ac:spMkLst>
            <pc:docMk/>
            <pc:sldMk cId="1052191910" sldId="405"/>
            <ac:spMk id="11" creationId="{CA15D5C8-8339-DA5C-7702-2E6085F86F09}"/>
          </ac:spMkLst>
        </pc:spChg>
        <pc:spChg chg="mod">
          <ac:chgData name="Marin CHESNOY" userId="f014af82-ee22-425c-b212-abb0ed189ae6" providerId="ADAL" clId="{523DD285-5F16-42A5-B128-A9F47B724C06}" dt="2024-10-20T19:04:03.323" v="65" actId="1076"/>
          <ac:spMkLst>
            <pc:docMk/>
            <pc:sldMk cId="1052191910" sldId="405"/>
            <ac:spMk id="12" creationId="{27FFF25C-A42F-DB53-3DF4-09BF4DBDE732}"/>
          </ac:spMkLst>
        </pc:spChg>
        <pc:spChg chg="mod">
          <ac:chgData name="Marin CHESNOY" userId="f014af82-ee22-425c-b212-abb0ed189ae6" providerId="ADAL" clId="{523DD285-5F16-42A5-B128-A9F47B724C06}" dt="2024-10-20T19:04:03.323" v="65" actId="1076"/>
          <ac:spMkLst>
            <pc:docMk/>
            <pc:sldMk cId="1052191910" sldId="405"/>
            <ac:spMk id="13" creationId="{F456B690-448C-5A1C-21C9-CE4D217ABF8D}"/>
          </ac:spMkLst>
        </pc:spChg>
        <pc:spChg chg="mod">
          <ac:chgData name="Marin CHESNOY" userId="f014af82-ee22-425c-b212-abb0ed189ae6" providerId="ADAL" clId="{523DD285-5F16-42A5-B128-A9F47B724C06}" dt="2024-10-20T19:04:03.323" v="65" actId="1076"/>
          <ac:spMkLst>
            <pc:docMk/>
            <pc:sldMk cId="1052191910" sldId="405"/>
            <ac:spMk id="14" creationId="{FA821E72-B367-60CA-E816-EC2A97744BEE}"/>
          </ac:spMkLst>
        </pc:spChg>
        <pc:spChg chg="mod">
          <ac:chgData name="Marin CHESNOY" userId="f014af82-ee22-425c-b212-abb0ed189ae6" providerId="ADAL" clId="{523DD285-5F16-42A5-B128-A9F47B724C06}" dt="2024-10-20T19:04:03.323" v="65" actId="1076"/>
          <ac:spMkLst>
            <pc:docMk/>
            <pc:sldMk cId="1052191910" sldId="405"/>
            <ac:spMk id="15" creationId="{5F5C5341-5DB5-C77C-D23E-8406D6769A8A}"/>
          </ac:spMkLst>
        </pc:spChg>
        <pc:spChg chg="mod">
          <ac:chgData name="Marin CHESNOY" userId="f014af82-ee22-425c-b212-abb0ed189ae6" providerId="ADAL" clId="{523DD285-5F16-42A5-B128-A9F47B724C06}" dt="2024-10-20T19:04:03.323" v="65" actId="1076"/>
          <ac:spMkLst>
            <pc:docMk/>
            <pc:sldMk cId="1052191910" sldId="405"/>
            <ac:spMk id="16" creationId="{E42D5784-1E48-6482-4CA2-4444AC4C2694}"/>
          </ac:spMkLst>
        </pc:spChg>
        <pc:spChg chg="mod ord">
          <ac:chgData name="Marin CHESNOY" userId="f014af82-ee22-425c-b212-abb0ed189ae6" providerId="ADAL" clId="{523DD285-5F16-42A5-B128-A9F47B724C06}" dt="2024-10-20T19:03:32.638" v="56" actId="700"/>
          <ac:spMkLst>
            <pc:docMk/>
            <pc:sldMk cId="1052191910" sldId="405"/>
            <ac:spMk id="19" creationId="{DBF72601-A190-C37D-0A6F-AE306C6E8EEC}"/>
          </ac:spMkLst>
        </pc:spChg>
        <pc:spChg chg="mod">
          <ac:chgData name="Marin CHESNOY" userId="f014af82-ee22-425c-b212-abb0ed189ae6" providerId="ADAL" clId="{523DD285-5F16-42A5-B128-A9F47B724C06}" dt="2024-10-20T19:04:13.819" v="71" actId="1035"/>
          <ac:spMkLst>
            <pc:docMk/>
            <pc:sldMk cId="1052191910" sldId="405"/>
            <ac:spMk id="1510" creationId="{E2BB2D9C-7735-DFD6-2E2E-FC255320DAEF}"/>
          </ac:spMkLst>
        </pc:spChg>
        <pc:picChg chg="mod">
          <ac:chgData name="Marin CHESNOY" userId="f014af82-ee22-425c-b212-abb0ed189ae6" providerId="ADAL" clId="{523DD285-5F16-42A5-B128-A9F47B724C06}" dt="2024-10-20T19:04:03.323" v="65" actId="1076"/>
          <ac:picMkLst>
            <pc:docMk/>
            <pc:sldMk cId="1052191910" sldId="405"/>
            <ac:picMk id="10" creationId="{3D6AE9FE-FA8E-2BD9-4B45-C3BCBAD9B1E2}"/>
          </ac:picMkLst>
        </pc:picChg>
        <pc:picChg chg="mod">
          <ac:chgData name="Marin CHESNOY" userId="f014af82-ee22-425c-b212-abb0ed189ae6" providerId="ADAL" clId="{523DD285-5F16-42A5-B128-A9F47B724C06}" dt="2024-10-20T19:03:53.178" v="61" actId="1076"/>
          <ac:picMkLst>
            <pc:docMk/>
            <pc:sldMk cId="1052191910" sldId="405"/>
            <ac:picMk id="1511" creationId="{0FB052FD-D1DA-F33D-BF1D-461EF518F6A9}"/>
          </ac:picMkLst>
        </pc:picChg>
        <pc:cxnChg chg="mod">
          <ac:chgData name="Marin CHESNOY" userId="f014af82-ee22-425c-b212-abb0ed189ae6" providerId="ADAL" clId="{523DD285-5F16-42A5-B128-A9F47B724C06}" dt="2024-10-20T19:03:55.206" v="62" actId="14100"/>
          <ac:cxnSpMkLst>
            <pc:docMk/>
            <pc:sldMk cId="1052191910" sldId="405"/>
            <ac:cxnSpMk id="1535" creationId="{621765E7-2A1B-0757-0A30-807E8BB47A6D}"/>
          </ac:cxnSpMkLst>
        </pc:cxnChg>
      </pc:sldChg>
      <pc:sldChg chg="modSp mod">
        <pc:chgData name="Marin CHESNOY" userId="f014af82-ee22-425c-b212-abb0ed189ae6" providerId="ADAL" clId="{523DD285-5F16-42A5-B128-A9F47B724C06}" dt="2024-10-20T19:05:54.276" v="87" actId="1076"/>
        <pc:sldMkLst>
          <pc:docMk/>
          <pc:sldMk cId="4066116449" sldId="406"/>
        </pc:sldMkLst>
        <pc:spChg chg="mod">
          <ac:chgData name="Marin CHESNOY" userId="f014af82-ee22-425c-b212-abb0ed189ae6" providerId="ADAL" clId="{523DD285-5F16-42A5-B128-A9F47B724C06}" dt="2024-10-20T19:05:54.276" v="87" actId="1076"/>
          <ac:spMkLst>
            <pc:docMk/>
            <pc:sldMk cId="4066116449" sldId="406"/>
            <ac:spMk id="11" creationId="{54B61A70-29B5-40D1-4195-06BF5894D5C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CF89D89-5BC7-C4B4-B091-DC9EBCD6B3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437891C-170D-FF4A-5501-3430B77E76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2BC450-214D-4366-961E-3039554D12B8}" type="datetimeFigureOut">
              <a:rPr lang="fr-FR" smtClean="0"/>
              <a:t>21/10/2024</a:t>
            </a:fld>
            <a:endParaRPr lang="fr-FR"/>
          </a:p>
        </p:txBody>
      </p:sp>
      <p:sp>
        <p:nvSpPr>
          <p:cNvPr id="4" name="Espace réservé du pied de page 3">
            <a:extLst>
              <a:ext uri="{FF2B5EF4-FFF2-40B4-BE49-F238E27FC236}">
                <a16:creationId xmlns:a16="http://schemas.microsoft.com/office/drawing/2014/main" id="{B5F3004C-F413-7E08-8294-CC83D5EF5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6625228-07BE-5985-4CF8-4660E0BC7B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8F07BE-ECEF-434D-BD34-8D9A62C72BE6}" type="slidenum">
              <a:rPr lang="fr-FR" smtClean="0"/>
              <a:t>‹N°›</a:t>
            </a:fld>
            <a:endParaRPr lang="fr-FR"/>
          </a:p>
        </p:txBody>
      </p:sp>
    </p:spTree>
    <p:extLst>
      <p:ext uri="{BB962C8B-B14F-4D97-AF65-F5344CB8AC3E}">
        <p14:creationId xmlns:p14="http://schemas.microsoft.com/office/powerpoint/2010/main" val="2180241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0A1AF-E706-40FE-BC11-CECB3EA615C1}" type="datetimeFigureOut">
              <a:rPr lang="fr-FR" smtClean="0"/>
              <a:t>21/10/2024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6756A-7FBB-4857-B614-8B62276E72BE}" type="slidenum">
              <a:rPr lang="fr-FR" smtClean="0"/>
              <a:t>‹N°›</a:t>
            </a:fld>
            <a:endParaRPr lang="fr-FR"/>
          </a:p>
        </p:txBody>
      </p:sp>
    </p:spTree>
    <p:extLst>
      <p:ext uri="{BB962C8B-B14F-4D97-AF65-F5344CB8AC3E}">
        <p14:creationId xmlns:p14="http://schemas.microsoft.com/office/powerpoint/2010/main" val="73529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a:t>
            </a:fld>
            <a:endParaRPr lang="fr-FR"/>
          </a:p>
        </p:txBody>
      </p:sp>
    </p:spTree>
    <p:extLst>
      <p:ext uri="{BB962C8B-B14F-4D97-AF65-F5344CB8AC3E}">
        <p14:creationId xmlns:p14="http://schemas.microsoft.com/office/powerpoint/2010/main" val="158312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a:t>
            </a:fld>
            <a:endParaRPr lang="fr-FR"/>
          </a:p>
        </p:txBody>
      </p:sp>
    </p:spTree>
    <p:extLst>
      <p:ext uri="{BB962C8B-B14F-4D97-AF65-F5344CB8AC3E}">
        <p14:creationId xmlns:p14="http://schemas.microsoft.com/office/powerpoint/2010/main" val="3900435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a:t>
            </a:fld>
            <a:endParaRPr lang="fr-FR"/>
          </a:p>
        </p:txBody>
      </p:sp>
    </p:spTree>
    <p:extLst>
      <p:ext uri="{BB962C8B-B14F-4D97-AF65-F5344CB8AC3E}">
        <p14:creationId xmlns:p14="http://schemas.microsoft.com/office/powerpoint/2010/main" val="2965229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a:t>
            </a:fld>
            <a:endParaRPr lang="fr-FR"/>
          </a:p>
        </p:txBody>
      </p:sp>
    </p:spTree>
    <p:extLst>
      <p:ext uri="{BB962C8B-B14F-4D97-AF65-F5344CB8AC3E}">
        <p14:creationId xmlns:p14="http://schemas.microsoft.com/office/powerpoint/2010/main" val="58304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14</a:t>
            </a:fld>
            <a:endParaRPr lang="fr-FR"/>
          </a:p>
        </p:txBody>
      </p:sp>
    </p:spTree>
    <p:extLst>
      <p:ext uri="{BB962C8B-B14F-4D97-AF65-F5344CB8AC3E}">
        <p14:creationId xmlns:p14="http://schemas.microsoft.com/office/powerpoint/2010/main" val="109075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15</a:t>
            </a:fld>
            <a:endParaRPr lang="fr-FR"/>
          </a:p>
        </p:txBody>
      </p:sp>
    </p:spTree>
    <p:extLst>
      <p:ext uri="{BB962C8B-B14F-4D97-AF65-F5344CB8AC3E}">
        <p14:creationId xmlns:p14="http://schemas.microsoft.com/office/powerpoint/2010/main" val="280169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16</a:t>
            </a:fld>
            <a:endParaRPr lang="fr-FR"/>
          </a:p>
        </p:txBody>
      </p:sp>
    </p:spTree>
    <p:extLst>
      <p:ext uri="{BB962C8B-B14F-4D97-AF65-F5344CB8AC3E}">
        <p14:creationId xmlns:p14="http://schemas.microsoft.com/office/powerpoint/2010/main" val="44471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17</a:t>
            </a:fld>
            <a:endParaRPr lang="fr-FR"/>
          </a:p>
        </p:txBody>
      </p:sp>
    </p:spTree>
    <p:extLst>
      <p:ext uri="{BB962C8B-B14F-4D97-AF65-F5344CB8AC3E}">
        <p14:creationId xmlns:p14="http://schemas.microsoft.com/office/powerpoint/2010/main" val="2130566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18</a:t>
            </a:fld>
            <a:endParaRPr lang="fr-FR"/>
          </a:p>
        </p:txBody>
      </p:sp>
    </p:spTree>
    <p:extLst>
      <p:ext uri="{BB962C8B-B14F-4D97-AF65-F5344CB8AC3E}">
        <p14:creationId xmlns:p14="http://schemas.microsoft.com/office/powerpoint/2010/main" val="120867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19</a:t>
            </a:fld>
            <a:endParaRPr lang="fr-FR"/>
          </a:p>
        </p:txBody>
      </p:sp>
    </p:spTree>
    <p:extLst>
      <p:ext uri="{BB962C8B-B14F-4D97-AF65-F5344CB8AC3E}">
        <p14:creationId xmlns:p14="http://schemas.microsoft.com/office/powerpoint/2010/main" val="222242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fin de l’alerte aux populations est signalée par un son continu de 30 secondes</a:t>
            </a:r>
          </a:p>
          <a:p>
            <a:r>
              <a:rPr lang="fr-FR" dirty="0"/>
              <a:t>Barrage = 2min de sons de 2 sec à intervalles de 3 sec =&gt; fin d’alerte 30sec de son continu</a:t>
            </a:r>
          </a:p>
          <a:p>
            <a:endParaRPr lang="fr-FR" dirty="0"/>
          </a:p>
          <a:p>
            <a:r>
              <a:rPr lang="fr-FR" b="0" i="0" dirty="0">
                <a:solidFill>
                  <a:srgbClr val="000000"/>
                </a:solidFill>
                <a:effectLst/>
                <a:latin typeface="opensansregular"/>
              </a:rPr>
              <a:t>Les premiers mercredis des mois de mars, juin, septembre et décembre, à 12h15, les alarmes de barrage sont elles aussi testées. Lors de ces essais, les alarmes produisent </a:t>
            </a:r>
            <a:r>
              <a:rPr lang="fr-FR" b="1" i="0" dirty="0">
                <a:solidFill>
                  <a:srgbClr val="000000"/>
                </a:solidFill>
                <a:effectLst/>
                <a:latin typeface="opensansregular"/>
              </a:rPr>
              <a:t>un signal de 12 secondes</a:t>
            </a:r>
            <a:r>
              <a:rPr lang="fr-FR" b="0" i="0" dirty="0">
                <a:solidFill>
                  <a:srgbClr val="000000"/>
                </a:solidFill>
                <a:effectLst/>
                <a:latin typeface="opensansregular"/>
              </a:rPr>
              <a:t>, composé de</a:t>
            </a:r>
            <a:r>
              <a:rPr lang="fr-FR" b="1" i="0" dirty="0">
                <a:solidFill>
                  <a:srgbClr val="000000"/>
                </a:solidFill>
                <a:effectLst/>
                <a:latin typeface="opensansregular"/>
              </a:rPr>
              <a:t> trois séquences de deux secondes</a:t>
            </a:r>
            <a:r>
              <a:rPr lang="fr-FR" b="0" i="0" dirty="0">
                <a:solidFill>
                  <a:srgbClr val="000000"/>
                </a:solidFill>
                <a:effectLst/>
                <a:latin typeface="opensansregular"/>
              </a:rPr>
              <a:t>, espacées de</a:t>
            </a:r>
            <a:r>
              <a:rPr lang="fr-FR" b="1" i="0" dirty="0">
                <a:solidFill>
                  <a:srgbClr val="000000"/>
                </a:solidFill>
                <a:effectLst/>
                <a:latin typeface="opensansregular"/>
              </a:rPr>
              <a:t> trois secondes de pause.</a:t>
            </a:r>
          </a:p>
          <a:p>
            <a:endParaRPr lang="fr-FR" b="1" i="0" dirty="0">
              <a:solidFill>
                <a:srgbClr val="000000"/>
              </a:solidFill>
              <a:effectLst/>
              <a:latin typeface="opensansregular"/>
            </a:endParaRPr>
          </a:p>
          <a:p>
            <a:endParaRPr lang="fr-FR" b="1" i="0" dirty="0">
              <a:solidFill>
                <a:srgbClr val="000000"/>
              </a:solidFill>
              <a:effectLst/>
              <a:latin typeface="opensansregular"/>
            </a:endParaRPr>
          </a:p>
          <a:p>
            <a:r>
              <a:rPr lang="fr-FR" b="1" i="0" dirty="0">
                <a:solidFill>
                  <a:srgbClr val="000000"/>
                </a:solidFill>
                <a:effectLst/>
                <a:latin typeface="opensansregular"/>
              </a:rPr>
              <a:t>Sites internet permettant de s’informer sur les risques et les alertes en cours</a:t>
            </a:r>
          </a:p>
          <a:p>
            <a:r>
              <a:rPr lang="fr-FR" b="0" i="0" dirty="0">
                <a:solidFill>
                  <a:srgbClr val="212121"/>
                </a:solidFill>
                <a:effectLst/>
                <a:latin typeface="Segoe UI" panose="020B0502040204020203" pitchFamily="34" charset="0"/>
              </a:rPr>
              <a:t>www.interieur.gouv.fr/Alerte/Alerte-ORSEC</a:t>
            </a:r>
          </a:p>
          <a:p>
            <a:r>
              <a:rPr lang="fr-FR" b="0" i="0" dirty="0">
                <a:solidFill>
                  <a:srgbClr val="212121"/>
                </a:solidFill>
                <a:effectLst/>
                <a:latin typeface="Segoe UI" panose="020B0502040204020203" pitchFamily="34" charset="0"/>
              </a:rPr>
              <a:t> www.gouvernement.fr/risques .</a:t>
            </a:r>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20</a:t>
            </a:fld>
            <a:endParaRPr lang="fr-FR"/>
          </a:p>
        </p:txBody>
      </p:sp>
    </p:spTree>
    <p:extLst>
      <p:ext uri="{BB962C8B-B14F-4D97-AF65-F5344CB8AC3E}">
        <p14:creationId xmlns:p14="http://schemas.microsoft.com/office/powerpoint/2010/main" val="320934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Ainsi elle doit être capable d’exécuter une action citoyenne d’assistance à personne en réalisant les gestes de premiers secours</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a:t>
            </a:fld>
            <a:endParaRPr lang="fr-FR"/>
          </a:p>
        </p:txBody>
      </p:sp>
    </p:spTree>
    <p:extLst>
      <p:ext uri="{BB962C8B-B14F-4D97-AF65-F5344CB8AC3E}">
        <p14:creationId xmlns:p14="http://schemas.microsoft.com/office/powerpoint/2010/main" val="2830293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21</a:t>
            </a:fld>
            <a:endParaRPr lang="fr-FR"/>
          </a:p>
        </p:txBody>
      </p:sp>
    </p:spTree>
    <p:extLst>
      <p:ext uri="{BB962C8B-B14F-4D97-AF65-F5344CB8AC3E}">
        <p14:creationId xmlns:p14="http://schemas.microsoft.com/office/powerpoint/2010/main" val="4188352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114, numéro d’appel accessible par SMS, fax, </a:t>
            </a:r>
            <a:r>
              <a:rPr lang="fr-FR" dirty="0" err="1"/>
              <a:t>visio</a:t>
            </a:r>
            <a:r>
              <a:rPr lang="fr-FR" dirty="0"/>
              <a:t> et tchat, réservé aux déficients auditifs (réception et orientation des personnes malentendantes vers les autres numéros d’urgence). Ce service peut aussi être utilisé pour les personnes qui souhaitent alerter les secours dans le cadre de violences intrafamiliales et qui ne peuvent pas parler à voix haute.</a:t>
            </a:r>
          </a:p>
          <a:p>
            <a:endParaRPr lang="fr-FR" dirty="0"/>
          </a:p>
          <a:p>
            <a:r>
              <a:rPr lang="fr-FR" b="1" dirty="0"/>
              <a:t>Cas particulier :</a:t>
            </a:r>
          </a:p>
          <a:p>
            <a:r>
              <a:rPr lang="fr-FR" dirty="0"/>
              <a:t>la victime présente des manifestations qui peuvent faire évoquer une maladie infectieuse respiratoire (grippe, covid-19, etc.) : </a:t>
            </a:r>
          </a:p>
          <a:p>
            <a:pPr marL="171450" indent="-171450">
              <a:buFont typeface="Arial" panose="020B0604020202020204" pitchFamily="34" charset="0"/>
              <a:buChar char="•"/>
            </a:pPr>
            <a:r>
              <a:rPr lang="fr-FR" dirty="0"/>
              <a:t>Si la victime présente des signes comme de la toux et de la fièvre ou tout autre symptôme grippal sans signe de détresse vitale, demander à la victime ou à son entourage : </a:t>
            </a:r>
          </a:p>
          <a:p>
            <a:pPr marL="628650" lvl="1" indent="-171450">
              <a:buFont typeface="Arial" panose="020B0604020202020204" pitchFamily="34" charset="0"/>
              <a:buChar char="•"/>
            </a:pPr>
            <a:r>
              <a:rPr lang="fr-FR" dirty="0"/>
              <a:t>d’appeler son médecin traitant. Ce dernier pourra éventuellement réaliser une téléconsultation </a:t>
            </a:r>
          </a:p>
          <a:p>
            <a:pPr marL="628650" lvl="1" indent="-171450">
              <a:buFont typeface="Arial" panose="020B0604020202020204" pitchFamily="34" charset="0"/>
              <a:buChar char="•"/>
            </a:pPr>
            <a:r>
              <a:rPr lang="fr-FR" dirty="0"/>
              <a:t>de respecter les mesures barrières et de distanciation physique.</a:t>
            </a:r>
          </a:p>
          <a:p>
            <a:pPr marL="171450" indent="-171450">
              <a:buFont typeface="Arial" panose="020B0604020202020204" pitchFamily="34" charset="0"/>
              <a:buChar char="•"/>
            </a:pPr>
            <a:r>
              <a:rPr lang="fr-FR" dirty="0"/>
              <a:t>Si la victime a du mal à respirer au repos ou à l’effort ou présente les signes d’une urgence vitale, appeler un numéro d’urgence</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24</a:t>
            </a:fld>
            <a:endParaRPr lang="fr-FR"/>
          </a:p>
        </p:txBody>
      </p:sp>
    </p:spTree>
    <p:extLst>
      <p:ext uri="{BB962C8B-B14F-4D97-AF65-F5344CB8AC3E}">
        <p14:creationId xmlns:p14="http://schemas.microsoft.com/office/powerpoint/2010/main" val="3622552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28</a:t>
            </a:fld>
            <a:endParaRPr lang="fr-FR"/>
          </a:p>
        </p:txBody>
      </p:sp>
    </p:spTree>
    <p:extLst>
      <p:ext uri="{BB962C8B-B14F-4D97-AF65-F5344CB8AC3E}">
        <p14:creationId xmlns:p14="http://schemas.microsoft.com/office/powerpoint/2010/main" val="119262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Une obstruction brutale des voies aériennes par un corps étranger peut mettre en jeu immédiatement la vie de la victime </a:t>
            </a:r>
            <a:r>
              <a:rPr lang="fr-FR" b="1" dirty="0"/>
              <a:t>ou entraîner des complications qui peuvent survenir plusieurs jours après.</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31</a:t>
            </a:fld>
            <a:endParaRPr lang="fr-FR"/>
          </a:p>
        </p:txBody>
      </p:sp>
    </p:spTree>
    <p:extLst>
      <p:ext uri="{BB962C8B-B14F-4D97-AF65-F5344CB8AC3E}">
        <p14:creationId xmlns:p14="http://schemas.microsoft.com/office/powerpoint/2010/main" val="3324597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personne qui s’étouffe totalement va s’agiter de plus en plus</a:t>
            </a:r>
          </a:p>
          <a:p>
            <a:r>
              <a:rPr lang="fr-FR" dirty="0"/>
              <a:t>Demander à la victime « est-ce que vous vous étouffez ?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32</a:t>
            </a:fld>
            <a:endParaRPr lang="fr-FR"/>
          </a:p>
        </p:txBody>
      </p:sp>
    </p:spTree>
    <p:extLst>
      <p:ext uri="{BB962C8B-B14F-4D97-AF65-F5344CB8AC3E}">
        <p14:creationId xmlns:p14="http://schemas.microsoft.com/office/powerpoint/2010/main" val="811676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Prise en charge du nourrisson : </a:t>
            </a:r>
          </a:p>
          <a:p>
            <a:r>
              <a:rPr lang="fr-FR" dirty="0"/>
              <a:t>maintenir sa tête avec les doigts, de part et d'autre de la bouche : le pouce d'un côté et un ou deux doigts de la même main de l'autre côté placés au niveau de l'angle de la mâchoire inférieure sans appuyer sur la gorge</a:t>
            </a:r>
          </a:p>
          <a:p>
            <a:endParaRPr lang="fr-FR" dirty="0"/>
          </a:p>
          <a:p>
            <a:r>
              <a:rPr lang="fr-FR" b="1" dirty="0"/>
              <a:t>Personne alitée ou allongée, difficilement mobilisable :</a:t>
            </a:r>
          </a:p>
          <a:p>
            <a:r>
              <a:rPr lang="fr-FR" dirty="0"/>
              <a:t>effectuer des compressions thoraciques, comme pour une victime en arrêt cardiaque.</a:t>
            </a:r>
            <a:endParaRPr lang="fr-FR" b="1"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38</a:t>
            </a:fld>
            <a:endParaRPr lang="fr-FR"/>
          </a:p>
        </p:txBody>
      </p:sp>
    </p:spTree>
    <p:extLst>
      <p:ext uri="{BB962C8B-B14F-4D97-AF65-F5344CB8AC3E}">
        <p14:creationId xmlns:p14="http://schemas.microsoft.com/office/powerpoint/2010/main" val="3234997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39</a:t>
            </a:fld>
            <a:endParaRPr lang="fr-FR"/>
          </a:p>
        </p:txBody>
      </p:sp>
    </p:spTree>
    <p:extLst>
      <p:ext uri="{BB962C8B-B14F-4D97-AF65-F5344CB8AC3E}">
        <p14:creationId xmlns:p14="http://schemas.microsoft.com/office/powerpoint/2010/main" val="51690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43</a:t>
            </a:fld>
            <a:endParaRPr lang="fr-FR"/>
          </a:p>
        </p:txBody>
      </p:sp>
    </p:spTree>
    <p:extLst>
      <p:ext uri="{BB962C8B-B14F-4D97-AF65-F5344CB8AC3E}">
        <p14:creationId xmlns:p14="http://schemas.microsoft.com/office/powerpoint/2010/main" val="571168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dirty="0"/>
              <a:t>Un pansement compressif peut remplacer la compression manuelle </a:t>
            </a:r>
            <a:r>
              <a:rPr lang="fr-FR" sz="1200" dirty="0">
                <a:solidFill>
                  <a:srgbClr val="FF0000"/>
                </a:solidFill>
              </a:rPr>
              <a:t>seulement si elle a permis d’arrêter le saignement</a:t>
            </a:r>
            <a:r>
              <a:rPr lang="fr-FR" sz="1200" b="0" dirty="0"/>
              <a:t>. Le pansement compressif ne peut pas remplacer la compression manuelle si l’hémorragie n’est pas contrôlée.</a:t>
            </a:r>
          </a:p>
          <a:p>
            <a:endParaRPr lang="fr-FR" dirty="0"/>
          </a:p>
          <a:p>
            <a:r>
              <a:rPr lang="fr-FR" sz="1100" b="0" i="1" dirty="0"/>
              <a:t>Si le saignement se poursuit après la mise en place d’un pansement compressif, reprendre la compression directe par-dessus le pansement compressif</a:t>
            </a:r>
            <a:endParaRPr lang="en-US" sz="1100" b="0" i="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0000"/>
                </a:solidFill>
              </a:rPr>
              <a:t>Si la compression directe d’une hémorragie d’un membre est inefficace </a:t>
            </a:r>
            <a:r>
              <a:rPr lang="fr-FR" sz="1200" b="0" dirty="0"/>
              <a:t>(le saignement persiste malgré tout) </a:t>
            </a:r>
            <a:r>
              <a:rPr lang="fr-FR" sz="1200" dirty="0">
                <a:solidFill>
                  <a:srgbClr val="FF0000"/>
                </a:solidFill>
              </a:rPr>
              <a:t>ou impossible </a:t>
            </a:r>
            <a:r>
              <a:rPr lang="fr-FR" sz="1200" b="0" dirty="0"/>
              <a:t>(nombreuses victimes, catastrophes, situations de violence collective ou de guerre, nombreuses lésions, plaie inaccessible, corps étranger), </a:t>
            </a:r>
            <a:r>
              <a:rPr lang="fr-FR" sz="1200" dirty="0">
                <a:solidFill>
                  <a:srgbClr val="FF0000"/>
                </a:solidFill>
              </a:rPr>
              <a:t>mettre en place un garrot </a:t>
            </a:r>
            <a:r>
              <a:rPr lang="fr-FR" sz="1200" b="0" dirty="0"/>
              <a:t>au-dessus de la plaie (entre le cœur et la plaie) pour arrêter le saignement</a:t>
            </a:r>
            <a:endParaRPr lang="en-US" sz="800" b="0" i="1" dirty="0"/>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48</a:t>
            </a:fld>
            <a:endParaRPr lang="fr-FR"/>
          </a:p>
        </p:txBody>
      </p:sp>
    </p:spTree>
    <p:extLst>
      <p:ext uri="{BB962C8B-B14F-4D97-AF65-F5344CB8AC3E}">
        <p14:creationId xmlns:p14="http://schemas.microsoft.com/office/powerpoint/2010/main" val="2304689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Par compression manuelle</a:t>
            </a:r>
          </a:p>
          <a:p>
            <a:r>
              <a:rPr lang="fr-FR" dirty="0"/>
              <a:t>Appuyer fortement sur l’endroit qui saigne avec la main, en interposant une épaisseur de tissu (mouchoirs, torchons, vêtements, etc.), si possible propre, recouvrant complètement la plaie et ce jusqu’à l’arrivée des secours.</a:t>
            </a:r>
          </a:p>
          <a:p>
            <a:endParaRPr lang="fr-FR" dirty="0"/>
          </a:p>
          <a:p>
            <a:r>
              <a:rPr lang="fr-FR" b="1" dirty="0"/>
              <a:t>Garrot improvisé :</a:t>
            </a:r>
          </a:p>
          <a:p>
            <a:pPr marL="171450" indent="-171450">
              <a:buFont typeface="Arial" panose="020B0604020202020204" pitchFamily="34" charset="0"/>
              <a:buChar char="•"/>
            </a:pPr>
            <a:r>
              <a:rPr lang="fr-FR" dirty="0"/>
              <a:t>faire deux tours autour du membre avec le lien large à l’endroit où le garrot doit être placé</a:t>
            </a:r>
          </a:p>
          <a:p>
            <a:pPr marL="171450" indent="-171450">
              <a:buFont typeface="Arial" panose="020B0604020202020204" pitchFamily="34" charset="0"/>
              <a:buChar char="•"/>
            </a:pPr>
            <a:r>
              <a:rPr lang="fr-FR" dirty="0"/>
              <a:t>faire un nœud</a:t>
            </a:r>
          </a:p>
          <a:p>
            <a:pPr marL="171450" indent="-171450">
              <a:buFont typeface="Arial" panose="020B0604020202020204" pitchFamily="34" charset="0"/>
              <a:buChar char="•"/>
            </a:pPr>
            <a:r>
              <a:rPr lang="fr-FR" dirty="0"/>
              <a:t>placer au-dessus du nœud la barre et faire deux nœuds par-dessus pour la maintenir</a:t>
            </a:r>
          </a:p>
          <a:p>
            <a:pPr marL="171450" indent="-171450">
              <a:buFont typeface="Arial" panose="020B0604020202020204" pitchFamily="34" charset="0"/>
              <a:buChar char="•"/>
            </a:pPr>
            <a:r>
              <a:rPr lang="fr-FR" dirty="0"/>
              <a:t>tourner la barre de façon à serrer le garrot jusqu'à l'arrêt du saignement</a:t>
            </a:r>
          </a:p>
          <a:p>
            <a:pPr marL="171450" indent="-171450">
              <a:buFont typeface="Arial" panose="020B0604020202020204" pitchFamily="34" charset="0"/>
              <a:buChar char="•"/>
            </a:pPr>
            <a:r>
              <a:rPr lang="fr-FR" dirty="0"/>
              <a:t>maintenir le serrage par :</a:t>
            </a:r>
          </a:p>
          <a:p>
            <a:pPr marL="628650" lvl="1" indent="-171450">
              <a:buFont typeface="Arial" panose="020B0604020202020204" pitchFamily="34" charset="0"/>
              <a:buChar char="•"/>
            </a:pPr>
            <a:r>
              <a:rPr lang="fr-FR" dirty="0"/>
              <a:t>le sauveteur même si la douleur provoquée est intense</a:t>
            </a:r>
          </a:p>
          <a:p>
            <a:pPr marL="628650" lvl="1" indent="-171450">
              <a:buFont typeface="Arial" panose="020B0604020202020204" pitchFamily="34" charset="0"/>
              <a:buChar char="•"/>
            </a:pPr>
            <a:r>
              <a:rPr lang="fr-FR" dirty="0"/>
              <a:t>quelque moyen que ce soit (autre lien, </a:t>
            </a:r>
            <a:r>
              <a:rPr lang="fr-FR" dirty="0" err="1"/>
              <a:t>etc</a:t>
            </a:r>
            <a:r>
              <a:rPr lang="fr-FR" dirty="0"/>
              <a:t>) si le sauveteur doit se libérer</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49</a:t>
            </a:fld>
            <a:endParaRPr lang="fr-FR"/>
          </a:p>
        </p:txBody>
      </p:sp>
    </p:spTree>
    <p:extLst>
      <p:ext uri="{BB962C8B-B14F-4D97-AF65-F5344CB8AC3E}">
        <p14:creationId xmlns:p14="http://schemas.microsoft.com/office/powerpoint/2010/main" val="193325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3</a:t>
            </a:fld>
            <a:endParaRPr lang="fr-FR"/>
          </a:p>
        </p:txBody>
      </p:sp>
    </p:spTree>
    <p:extLst>
      <p:ext uri="{BB962C8B-B14F-4D97-AF65-F5344CB8AC3E}">
        <p14:creationId xmlns:p14="http://schemas.microsoft.com/office/powerpoint/2010/main" val="2851951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Ne pas se toucher le visage :</a:t>
            </a:r>
          </a:p>
          <a:p>
            <a:r>
              <a:rPr lang="fr-FR" dirty="0"/>
              <a:t>ne pas porter les mains à la bouche, au nez ou aux yeux </a:t>
            </a:r>
          </a:p>
          <a:p>
            <a:r>
              <a:rPr lang="fr-FR" dirty="0"/>
              <a:t>ne pas manger avant de s’être lavé les mains et de s’être changé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53</a:t>
            </a:fld>
            <a:endParaRPr lang="fr-FR"/>
          </a:p>
        </p:txBody>
      </p:sp>
    </p:spTree>
    <p:extLst>
      <p:ext uri="{BB962C8B-B14F-4D97-AF65-F5344CB8AC3E}">
        <p14:creationId xmlns:p14="http://schemas.microsoft.com/office/powerpoint/2010/main" val="2624051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54</a:t>
            </a:fld>
            <a:endParaRPr lang="fr-FR"/>
          </a:p>
        </p:txBody>
      </p:sp>
    </p:spTree>
    <p:extLst>
      <p:ext uri="{BB962C8B-B14F-4D97-AF65-F5344CB8AC3E}">
        <p14:creationId xmlns:p14="http://schemas.microsoft.com/office/powerpoint/2010/main" val="2973136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58</a:t>
            </a:fld>
            <a:endParaRPr lang="fr-FR"/>
          </a:p>
        </p:txBody>
      </p:sp>
    </p:spTree>
    <p:extLst>
      <p:ext uri="{BB962C8B-B14F-4D97-AF65-F5344CB8AC3E}">
        <p14:creationId xmlns:p14="http://schemas.microsoft.com/office/powerpoint/2010/main" val="2294343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66</a:t>
            </a:fld>
            <a:endParaRPr lang="fr-FR"/>
          </a:p>
        </p:txBody>
      </p:sp>
    </p:spTree>
    <p:extLst>
      <p:ext uri="{BB962C8B-B14F-4D97-AF65-F5344CB8AC3E}">
        <p14:creationId xmlns:p14="http://schemas.microsoft.com/office/powerpoint/2010/main" val="158252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70</a:t>
            </a:fld>
            <a:endParaRPr lang="fr-FR"/>
          </a:p>
        </p:txBody>
      </p:sp>
    </p:spTree>
    <p:extLst>
      <p:ext uri="{BB962C8B-B14F-4D97-AF65-F5344CB8AC3E}">
        <p14:creationId xmlns:p14="http://schemas.microsoft.com/office/powerpoint/2010/main" val="4233423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verrons au cours de l’analyse des signes comment distinguer une brûlure simple d’une brûlure grave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71</a:t>
            </a:fld>
            <a:endParaRPr lang="fr-FR"/>
          </a:p>
        </p:txBody>
      </p:sp>
    </p:spTree>
    <p:extLst>
      <p:ext uri="{BB962C8B-B14F-4D97-AF65-F5344CB8AC3E}">
        <p14:creationId xmlns:p14="http://schemas.microsoft.com/office/powerpoint/2010/main" val="1685257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Début de CAT identique à la brûlure grave</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77</a:t>
            </a:fld>
            <a:endParaRPr lang="fr-FR"/>
          </a:p>
        </p:txBody>
      </p:sp>
    </p:spTree>
    <p:extLst>
      <p:ext uri="{BB962C8B-B14F-4D97-AF65-F5344CB8AC3E}">
        <p14:creationId xmlns:p14="http://schemas.microsoft.com/office/powerpoint/2010/main" val="3680258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mj-lt"/>
              <a:buAutoNum type="arabicPeriod" startAt="2"/>
            </a:pPr>
            <a:r>
              <a:rPr lang="fr-FR" sz="1400" b="1" dirty="0">
                <a:solidFill>
                  <a:srgbClr val="BA242C"/>
                </a:solidFill>
              </a:rPr>
              <a:t>Demander à la victime de se rincer immédiatement </a:t>
            </a:r>
            <a:r>
              <a:rPr lang="fr-FR" sz="1400" dirty="0">
                <a:solidFill>
                  <a:srgbClr val="BA242C"/>
                </a:solidFill>
              </a:rPr>
              <a:t>: </a:t>
            </a:r>
          </a:p>
          <a:p>
            <a:pPr marL="800100" lvl="1" indent="-342900">
              <a:spcAft>
                <a:spcPts val="600"/>
              </a:spcAft>
              <a:buFont typeface="Arial" panose="020B0604020202020204" pitchFamily="34" charset="0"/>
              <a:buChar char="•"/>
            </a:pPr>
            <a:r>
              <a:rPr lang="fr-FR" sz="1400" dirty="0">
                <a:solidFill>
                  <a:srgbClr val="00497E"/>
                </a:solidFill>
              </a:rPr>
              <a:t>En cas de projection sur les vêtements ou la peau, </a:t>
            </a:r>
            <a:r>
              <a:rPr lang="fr-FR" sz="1400" b="1" dirty="0">
                <a:solidFill>
                  <a:srgbClr val="00497E"/>
                </a:solidFill>
              </a:rPr>
              <a:t>l’ensemble du corps de la victime doit être rincé</a:t>
            </a:r>
            <a:r>
              <a:rPr lang="fr-FR" sz="1400" dirty="0">
                <a:solidFill>
                  <a:srgbClr val="00497E"/>
                </a:solidFill>
              </a:rPr>
              <a:t>. </a:t>
            </a:r>
            <a:br>
              <a:rPr lang="fr-FR" sz="1400" dirty="0">
                <a:solidFill>
                  <a:srgbClr val="00497E"/>
                </a:solidFill>
              </a:rPr>
            </a:br>
            <a:r>
              <a:rPr lang="fr-FR" sz="1400" dirty="0">
                <a:solidFill>
                  <a:srgbClr val="00497E"/>
                </a:solidFill>
              </a:rPr>
              <a:t>Ses vêtements imbibés de produit </a:t>
            </a:r>
            <a:r>
              <a:rPr lang="fr-FR" sz="1400" b="1" dirty="0">
                <a:solidFill>
                  <a:srgbClr val="00497E"/>
                </a:solidFill>
              </a:rPr>
              <a:t>sont ôtés sous l’eau. </a:t>
            </a:r>
          </a:p>
          <a:p>
            <a:pPr marL="800100" lvl="1" indent="-342900">
              <a:spcAft>
                <a:spcPts val="600"/>
              </a:spcAft>
              <a:buFont typeface="Arial" panose="020B0604020202020204" pitchFamily="34" charset="0"/>
              <a:buChar char="•"/>
            </a:pPr>
            <a:r>
              <a:rPr lang="fr-FR" sz="1400" dirty="0">
                <a:solidFill>
                  <a:srgbClr val="00497E"/>
                </a:solidFill>
              </a:rPr>
              <a:t>En cas de projection dans l’œil, </a:t>
            </a:r>
            <a:r>
              <a:rPr lang="fr-FR" sz="1400" b="1" dirty="0">
                <a:solidFill>
                  <a:srgbClr val="00497E"/>
                </a:solidFill>
              </a:rPr>
              <a:t>l’œil atteint doit être rincé en veillant à ce que l’eau de lavage ne coule pas dans l’autre œil</a:t>
            </a:r>
            <a:r>
              <a:rPr lang="fr-FR" sz="1400" dirty="0">
                <a:solidFill>
                  <a:srgbClr val="00497E"/>
                </a:solidFill>
              </a:rPr>
              <a:t>. </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78</a:t>
            </a:fld>
            <a:endParaRPr lang="fr-FR"/>
          </a:p>
        </p:txBody>
      </p:sp>
    </p:spTree>
    <p:extLst>
      <p:ext uri="{BB962C8B-B14F-4D97-AF65-F5344CB8AC3E}">
        <p14:creationId xmlns:p14="http://schemas.microsoft.com/office/powerpoint/2010/main" val="3428695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79</a:t>
            </a:fld>
            <a:endParaRPr lang="fr-FR"/>
          </a:p>
        </p:txBody>
      </p:sp>
    </p:spTree>
    <p:extLst>
      <p:ext uri="{BB962C8B-B14F-4D97-AF65-F5344CB8AC3E}">
        <p14:creationId xmlns:p14="http://schemas.microsoft.com/office/powerpoint/2010/main" val="98382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85</a:t>
            </a:fld>
            <a:endParaRPr lang="fr-FR"/>
          </a:p>
        </p:txBody>
      </p:sp>
    </p:spTree>
    <p:extLst>
      <p:ext uri="{BB962C8B-B14F-4D97-AF65-F5344CB8AC3E}">
        <p14:creationId xmlns:p14="http://schemas.microsoft.com/office/powerpoint/2010/main" val="320578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4</a:t>
            </a:fld>
            <a:endParaRPr lang="fr-FR"/>
          </a:p>
        </p:txBody>
      </p:sp>
    </p:spTree>
    <p:extLst>
      <p:ext uri="{BB962C8B-B14F-4D97-AF65-F5344CB8AC3E}">
        <p14:creationId xmlns:p14="http://schemas.microsoft.com/office/powerpoint/2010/main" val="3336109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92</a:t>
            </a:fld>
            <a:endParaRPr lang="fr-FR"/>
          </a:p>
        </p:txBody>
      </p:sp>
    </p:spTree>
    <p:extLst>
      <p:ext uri="{BB962C8B-B14F-4D97-AF65-F5344CB8AC3E}">
        <p14:creationId xmlns:p14="http://schemas.microsoft.com/office/powerpoint/2010/main" val="543937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107</a:t>
            </a:fld>
            <a:endParaRPr lang="fr-FR"/>
          </a:p>
        </p:txBody>
      </p:sp>
    </p:spTree>
    <p:extLst>
      <p:ext uri="{BB962C8B-B14F-4D97-AF65-F5344CB8AC3E}">
        <p14:creationId xmlns:p14="http://schemas.microsoft.com/office/powerpoint/2010/main" val="385714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115</a:t>
            </a:fld>
            <a:endParaRPr lang="fr-FR"/>
          </a:p>
        </p:txBody>
      </p:sp>
    </p:spTree>
    <p:extLst>
      <p:ext uri="{BB962C8B-B14F-4D97-AF65-F5344CB8AC3E}">
        <p14:creationId xmlns:p14="http://schemas.microsoft.com/office/powerpoint/2010/main" val="3319461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PLS : </a:t>
            </a:r>
            <a:r>
              <a:rPr lang="fr-FR" dirty="0"/>
              <a:t>Cette technique est indiquée chez toute victime qui ne répond pas, ne réagit pas, mais respire (perte de connaissance) à la suite d’un évènement non traumatique ou à la demande du service de secours alerté.</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123</a:t>
            </a:fld>
            <a:endParaRPr lang="fr-FR"/>
          </a:p>
        </p:txBody>
      </p:sp>
    </p:spTree>
    <p:extLst>
      <p:ext uri="{BB962C8B-B14F-4D97-AF65-F5344CB8AC3E}">
        <p14:creationId xmlns:p14="http://schemas.microsoft.com/office/powerpoint/2010/main" val="4282887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En période d’épidémie :</a:t>
            </a:r>
          </a:p>
          <a:p>
            <a:r>
              <a:rPr lang="fr-FR" b="1" dirty="0"/>
              <a:t>CAT particulière :</a:t>
            </a:r>
            <a:endParaRPr lang="fr-FR" dirty="0"/>
          </a:p>
          <a:p>
            <a:r>
              <a:rPr lang="fr-FR" dirty="0"/>
              <a:t>ne pas procéder à la bascule de la tête de la victime en arrière</a:t>
            </a:r>
          </a:p>
          <a:p>
            <a:r>
              <a:rPr lang="fr-FR" dirty="0"/>
              <a:t>ne pas tenter de lui ouvrir la bouche</a:t>
            </a:r>
          </a:p>
          <a:p>
            <a:r>
              <a:rPr lang="fr-FR" dirty="0"/>
              <a:t>ne pas se pencher au-dessus de la face de la victime </a:t>
            </a:r>
          </a:p>
          <a:p>
            <a:r>
              <a:rPr lang="fr-FR" dirty="0"/>
              <a:t>ne pas mettre son oreille et sa joue au-dessus de la bouche et du nez de la victime. </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125</a:t>
            </a:fld>
            <a:endParaRPr lang="fr-FR"/>
          </a:p>
        </p:txBody>
      </p:sp>
    </p:spTree>
    <p:extLst>
      <p:ext uri="{BB962C8B-B14F-4D97-AF65-F5344CB8AC3E}">
        <p14:creationId xmlns:p14="http://schemas.microsoft.com/office/powerpoint/2010/main" val="22852585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128</a:t>
            </a:fld>
            <a:endParaRPr lang="fr-FR"/>
          </a:p>
        </p:txBody>
      </p:sp>
    </p:spTree>
    <p:extLst>
      <p:ext uri="{BB962C8B-B14F-4D97-AF65-F5344CB8AC3E}">
        <p14:creationId xmlns:p14="http://schemas.microsoft.com/office/powerpoint/2010/main" val="2570840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Installer sur son téléphone une application de sollicitation citoyenne (exemples : </a:t>
            </a:r>
            <a:r>
              <a:rPr lang="fr-FR" dirty="0" err="1"/>
              <a:t>Staying</a:t>
            </a:r>
            <a:r>
              <a:rPr lang="fr-FR" dirty="0"/>
              <a:t> Alive, SAUV Life, permis de sauver, etc.) permet d’être alerté et mobilisé par les services de secours en cas d’arrêt cardiaque à proximité et contribue à une prise en charge précoce en attendant leur arrivée.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134</a:t>
            </a:fld>
            <a:endParaRPr lang="fr-FR"/>
          </a:p>
        </p:txBody>
      </p:sp>
    </p:spTree>
    <p:extLst>
      <p:ext uri="{BB962C8B-B14F-4D97-AF65-F5344CB8AC3E}">
        <p14:creationId xmlns:p14="http://schemas.microsoft.com/office/powerpoint/2010/main" val="3485308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Si le DAE détecte un mouvement au cours de l’analyse :</a:t>
            </a:r>
          </a:p>
          <a:p>
            <a:pPr marL="171450" indent="-171450">
              <a:buFont typeface="Arial" panose="020B0604020202020204" pitchFamily="34" charset="0"/>
              <a:buChar char="•"/>
            </a:pPr>
            <a:r>
              <a:rPr lang="fr-FR" dirty="0"/>
              <a:t>le sauveteur s’assure qu’il n’est pas en contact avec la victime</a:t>
            </a:r>
          </a:p>
          <a:p>
            <a:pPr marL="171450" indent="-171450">
              <a:buFont typeface="Arial" panose="020B0604020202020204" pitchFamily="34" charset="0"/>
              <a:buChar char="•"/>
            </a:pPr>
            <a:r>
              <a:rPr lang="fr-FR" dirty="0"/>
              <a:t>le cas échéant, il vérifie la respiration. </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136</a:t>
            </a:fld>
            <a:endParaRPr lang="fr-FR"/>
          </a:p>
        </p:txBody>
      </p:sp>
    </p:spTree>
    <p:extLst>
      <p:ext uri="{BB962C8B-B14F-4D97-AF65-F5344CB8AC3E}">
        <p14:creationId xmlns:p14="http://schemas.microsoft.com/office/powerpoint/2010/main" val="3733928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137</a:t>
            </a:fld>
            <a:endParaRPr lang="fr-FR"/>
          </a:p>
        </p:txBody>
      </p:sp>
    </p:spTree>
    <p:extLst>
      <p:ext uri="{BB962C8B-B14F-4D97-AF65-F5344CB8AC3E}">
        <p14:creationId xmlns:p14="http://schemas.microsoft.com/office/powerpoint/2010/main" val="3868469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PRESENTER : </a:t>
            </a:r>
            <a:r>
              <a:rPr lang="fr-FR" dirty="0"/>
              <a:t>hppts://www.gouvernement.fr/risques/s-engager-pouraider-en-cas-de-crise</a:t>
            </a:r>
          </a:p>
          <a:p>
            <a:endParaRPr lang="fr-FR" dirty="0"/>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138</a:t>
            </a:fld>
            <a:endParaRPr lang="fr-FR"/>
          </a:p>
        </p:txBody>
      </p:sp>
    </p:spTree>
    <p:extLst>
      <p:ext uri="{BB962C8B-B14F-4D97-AF65-F5344CB8AC3E}">
        <p14:creationId xmlns:p14="http://schemas.microsoft.com/office/powerpoint/2010/main" val="172139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5</a:t>
            </a:fld>
            <a:endParaRPr lang="fr-FR"/>
          </a:p>
        </p:txBody>
      </p:sp>
    </p:spTree>
    <p:extLst>
      <p:ext uri="{BB962C8B-B14F-4D97-AF65-F5344CB8AC3E}">
        <p14:creationId xmlns:p14="http://schemas.microsoft.com/office/powerpoint/2010/main" val="221926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Principe de l’action de secours :</a:t>
            </a:r>
          </a:p>
          <a:p>
            <a:r>
              <a:rPr lang="fr-FR" dirty="0"/>
              <a:t>- Protéger les lieux</a:t>
            </a:r>
          </a:p>
          <a:p>
            <a:r>
              <a:rPr lang="fr-FR" dirty="0"/>
              <a:t>- Alerter les secours</a:t>
            </a:r>
          </a:p>
          <a:p>
            <a:r>
              <a:rPr lang="fr-FR" dirty="0"/>
              <a:t>- Secourir les potentielles victimes</a:t>
            </a:r>
          </a:p>
          <a:p>
            <a:endParaRPr lang="fr-FR" dirty="0"/>
          </a:p>
          <a:p>
            <a:endParaRPr lang="fr-FR" dirty="0"/>
          </a:p>
          <a:p>
            <a:r>
              <a:rPr lang="fr-FR" b="1" dirty="0"/>
              <a:t>Prévenir les accidents de la vie courante ou l’aggravation de situations :</a:t>
            </a:r>
            <a:endParaRPr lang="fr-FR" dirty="0"/>
          </a:p>
          <a:p>
            <a:r>
              <a:rPr lang="fr-FR" dirty="0"/>
              <a:t>Toute action que le citoyen peut mettre en œuvre pour éviter un accident, en supprimant un danger ou en le réduisant, pour lui‐même ou son entourage</a:t>
            </a:r>
          </a:p>
          <a:p>
            <a:endParaRPr lang="fr-FR" dirty="0"/>
          </a:p>
          <a:p>
            <a:r>
              <a:rPr lang="fr-FR" b="1" dirty="0"/>
              <a:t>S’engager : </a:t>
            </a:r>
          </a:p>
          <a:p>
            <a:pPr marL="171450" indent="-171450">
              <a:buFontTx/>
              <a:buChar char="-"/>
            </a:pPr>
            <a:r>
              <a:rPr lang="fr-FR" b="0" dirty="0"/>
              <a:t>Donner son sang</a:t>
            </a:r>
          </a:p>
          <a:p>
            <a:pPr marL="171450" indent="-171450">
              <a:buFontTx/>
              <a:buChar char="-"/>
            </a:pPr>
            <a:r>
              <a:rPr lang="fr-FR" b="0" dirty="0"/>
              <a:t>Bonnes pratiques numériques face à l’urgence</a:t>
            </a:r>
          </a:p>
          <a:p>
            <a:pPr marL="171450" indent="-171450">
              <a:buFontTx/>
              <a:buChar char="-"/>
            </a:pPr>
            <a:r>
              <a:rPr lang="fr-FR" b="0" dirty="0"/>
              <a:t>Installer des applications téléphoniques de sollicitation citoyenne permettant d’être alerté et mobilisé</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7</a:t>
            </a:fld>
            <a:endParaRPr lang="fr-FR"/>
          </a:p>
        </p:txBody>
      </p:sp>
    </p:spTree>
    <p:extLst>
      <p:ext uri="{BB962C8B-B14F-4D97-AF65-F5344CB8AC3E}">
        <p14:creationId xmlns:p14="http://schemas.microsoft.com/office/powerpoint/2010/main" val="4178460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Principe de l’action de secours :</a:t>
            </a:r>
          </a:p>
          <a:p>
            <a:r>
              <a:rPr lang="fr-FR" dirty="0"/>
              <a:t>- Protéger les lieux</a:t>
            </a:r>
          </a:p>
          <a:p>
            <a:r>
              <a:rPr lang="fr-FR" dirty="0"/>
              <a:t>- Alerter les secours</a:t>
            </a:r>
          </a:p>
          <a:p>
            <a:r>
              <a:rPr lang="fr-FR" dirty="0"/>
              <a:t>- Secourir les potentielles victimes</a:t>
            </a:r>
          </a:p>
          <a:p>
            <a:endParaRPr lang="fr-FR" dirty="0"/>
          </a:p>
          <a:p>
            <a:endParaRPr lang="fr-FR" dirty="0"/>
          </a:p>
          <a:p>
            <a:r>
              <a:rPr lang="fr-FR" b="1" dirty="0"/>
              <a:t>Prévenir les accidents de la vie courante ou l’aggravation de situations :</a:t>
            </a:r>
            <a:endParaRPr lang="fr-FR" dirty="0"/>
          </a:p>
          <a:p>
            <a:r>
              <a:rPr lang="fr-FR" dirty="0"/>
              <a:t>Toute action que le citoyen peut mettre en œuvre pour éviter un accident, en supprimant un danger ou en le réduisant, pour lui‐même ou son entourage</a:t>
            </a:r>
          </a:p>
          <a:p>
            <a:endParaRPr lang="fr-FR" dirty="0"/>
          </a:p>
          <a:p>
            <a:r>
              <a:rPr lang="fr-FR" b="1" dirty="0"/>
              <a:t>S’engager : </a:t>
            </a:r>
          </a:p>
          <a:p>
            <a:pPr marL="171450" indent="-171450">
              <a:buFontTx/>
              <a:buChar char="-"/>
            </a:pPr>
            <a:r>
              <a:rPr lang="fr-FR" b="0" dirty="0"/>
              <a:t>Donner son sang</a:t>
            </a:r>
          </a:p>
          <a:p>
            <a:pPr marL="171450" indent="-171450">
              <a:buFontTx/>
              <a:buChar char="-"/>
            </a:pPr>
            <a:r>
              <a:rPr lang="fr-FR" b="0" dirty="0"/>
              <a:t>Bonnes pratiques numériques face à l’urgence</a:t>
            </a:r>
          </a:p>
          <a:p>
            <a:pPr marL="171450" indent="-171450">
              <a:buFontTx/>
              <a:buChar char="-"/>
            </a:pPr>
            <a:r>
              <a:rPr lang="fr-FR" b="0" dirty="0"/>
              <a:t>Installer des applications téléphoniques de sollicitation citoyenne permettant d’être alerté et mobilisé</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8</a:t>
            </a:fld>
            <a:endParaRPr lang="fr-FR"/>
          </a:p>
        </p:txBody>
      </p:sp>
    </p:spTree>
    <p:extLst>
      <p:ext uri="{BB962C8B-B14F-4D97-AF65-F5344CB8AC3E}">
        <p14:creationId xmlns:p14="http://schemas.microsoft.com/office/powerpoint/2010/main" val="415971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9</a:t>
            </a:fld>
            <a:endParaRPr lang="fr-FR"/>
          </a:p>
        </p:txBody>
      </p:sp>
    </p:spTree>
    <p:extLst>
      <p:ext uri="{BB962C8B-B14F-4D97-AF65-F5344CB8AC3E}">
        <p14:creationId xmlns:p14="http://schemas.microsoft.com/office/powerpoint/2010/main" val="119133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PRÉSENCE DE NOTES DANS CETTE PRÉSENTATION</a:t>
            </a:r>
          </a:p>
        </p:txBody>
      </p:sp>
      <p:sp>
        <p:nvSpPr>
          <p:cNvPr id="4" name="Espace réservé du numéro de diapositive 3"/>
          <p:cNvSpPr>
            <a:spLocks noGrp="1"/>
          </p:cNvSpPr>
          <p:nvPr>
            <p:ph type="sldNum" sz="quarter" idx="5"/>
          </p:nvPr>
        </p:nvSpPr>
        <p:spPr/>
        <p:txBody>
          <a:bodyPr/>
          <a:lstStyle/>
          <a:p>
            <a:fld id="{ACC6756A-7FBB-4857-B614-8B62276E72BE}" type="slidenum">
              <a:rPr lang="fr-FR" smtClean="0"/>
              <a:t>10</a:t>
            </a:fld>
            <a:endParaRPr lang="fr-FR"/>
          </a:p>
        </p:txBody>
      </p:sp>
    </p:spTree>
    <p:extLst>
      <p:ext uri="{BB962C8B-B14F-4D97-AF65-F5344CB8AC3E}">
        <p14:creationId xmlns:p14="http://schemas.microsoft.com/office/powerpoint/2010/main" val="1908958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de la présentation">
    <p:spTree>
      <p:nvGrpSpPr>
        <p:cNvPr id="1" name=""/>
        <p:cNvGrpSpPr/>
        <p:nvPr/>
      </p:nvGrpSpPr>
      <p:grpSpPr>
        <a:xfrm>
          <a:off x="0" y="0"/>
          <a:ext cx="0" cy="0"/>
          <a:chOff x="0" y="0"/>
          <a:chExt cx="0" cy="0"/>
        </a:xfrm>
      </p:grpSpPr>
      <p:pic>
        <p:nvPicPr>
          <p:cNvPr id="8" name="Picture 2" descr="Aucune description de photo disponible.">
            <a:extLst>
              <a:ext uri="{FF2B5EF4-FFF2-40B4-BE49-F238E27FC236}">
                <a16:creationId xmlns:a16="http://schemas.microsoft.com/office/drawing/2014/main" id="{4BF701B7-0861-75D0-F04B-0000C3C96715}"/>
              </a:ext>
            </a:extLst>
          </p:cNvPr>
          <p:cNvPicPr>
            <a:picLocks noChangeAspect="1" noChangeArrowheads="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901825" y="-12702"/>
            <a:ext cx="10290175" cy="38326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306623F-EB94-F231-DD3A-4DDC685E544E}"/>
              </a:ext>
            </a:extLst>
          </p:cNvPr>
          <p:cNvSpPr/>
          <p:nvPr userDrawn="1"/>
        </p:nvSpPr>
        <p:spPr>
          <a:xfrm>
            <a:off x="0" y="0"/>
            <a:ext cx="7315200" cy="3832676"/>
          </a:xfrm>
          <a:prstGeom prst="rect">
            <a:avLst/>
          </a:prstGeom>
          <a:gradFill flip="none" rotWithShape="1">
            <a:gsLst>
              <a:gs pos="27000">
                <a:srgbClr val="00497E"/>
              </a:gs>
              <a:gs pos="87000">
                <a:srgbClr val="00529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eur droit 14">
            <a:extLst>
              <a:ext uri="{FF2B5EF4-FFF2-40B4-BE49-F238E27FC236}">
                <a16:creationId xmlns:a16="http://schemas.microsoft.com/office/drawing/2014/main" id="{F1E7E381-EE04-F4E6-8A1D-843CA5F4E06D}"/>
              </a:ext>
            </a:extLst>
          </p:cNvPr>
          <p:cNvCxnSpPr/>
          <p:nvPr userDrawn="1"/>
        </p:nvCxnSpPr>
        <p:spPr>
          <a:xfrm>
            <a:off x="0" y="3832676"/>
            <a:ext cx="12192000" cy="0"/>
          </a:xfrm>
          <a:prstGeom prst="line">
            <a:avLst/>
          </a:prstGeom>
          <a:ln w="38100">
            <a:solidFill>
              <a:srgbClr val="BA242C"/>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9A89073-04B8-823E-D033-CBC51739792F}"/>
              </a:ext>
            </a:extLst>
          </p:cNvPr>
          <p:cNvPicPr>
            <a:picLocks/>
          </p:cNvPicPr>
          <p:nvPr userDrawn="1"/>
        </p:nvPicPr>
        <p:blipFill rotWithShape="1">
          <a:blip r:embed="rId3">
            <a:extLst>
              <a:ext uri="{28A0092B-C50C-407E-A947-70E740481C1C}">
                <a14:useLocalDpi xmlns:a14="http://schemas.microsoft.com/office/drawing/2010/main" val="0"/>
              </a:ext>
            </a:extLst>
          </a:blip>
          <a:srcRect l="6292" t="6355" r="7425" b="7361"/>
          <a:stretch/>
        </p:blipFill>
        <p:spPr>
          <a:xfrm>
            <a:off x="801226" y="2174138"/>
            <a:ext cx="3319200" cy="3319200"/>
          </a:xfrm>
          <a:prstGeom prst="flowChartConnector">
            <a:avLst/>
          </a:prstGeom>
          <a:ln w="38100">
            <a:solidFill>
              <a:srgbClr val="BA242C"/>
            </a:solidFill>
          </a:ln>
        </p:spPr>
      </p:pic>
      <p:cxnSp>
        <p:nvCxnSpPr>
          <p:cNvPr id="17" name="Connecteur droit 16">
            <a:extLst>
              <a:ext uri="{FF2B5EF4-FFF2-40B4-BE49-F238E27FC236}">
                <a16:creationId xmlns:a16="http://schemas.microsoft.com/office/drawing/2014/main" id="{1254AC46-A5DA-82D0-4725-6E6D17117C61}"/>
              </a:ext>
            </a:extLst>
          </p:cNvPr>
          <p:cNvCxnSpPr>
            <a:cxnSpLocks/>
          </p:cNvCxnSpPr>
          <p:nvPr userDrawn="1"/>
        </p:nvCxnSpPr>
        <p:spPr>
          <a:xfrm>
            <a:off x="5775074" y="5038043"/>
            <a:ext cx="5605428" cy="0"/>
          </a:xfrm>
          <a:prstGeom prst="line">
            <a:avLst/>
          </a:prstGeom>
          <a:ln w="57150">
            <a:solidFill>
              <a:srgbClr val="00497E"/>
            </a:solidFill>
          </a:ln>
        </p:spPr>
        <p:style>
          <a:lnRef idx="1">
            <a:schemeClr val="accent1"/>
          </a:lnRef>
          <a:fillRef idx="0">
            <a:schemeClr val="accent1"/>
          </a:fillRef>
          <a:effectRef idx="0">
            <a:schemeClr val="accent1"/>
          </a:effectRef>
          <a:fontRef idx="minor">
            <a:schemeClr val="tx1"/>
          </a:fontRef>
        </p:style>
      </p:cxnSp>
      <p:sp>
        <p:nvSpPr>
          <p:cNvPr id="20" name="Espace réservé du texte 19">
            <a:extLst>
              <a:ext uri="{FF2B5EF4-FFF2-40B4-BE49-F238E27FC236}">
                <a16:creationId xmlns:a16="http://schemas.microsoft.com/office/drawing/2014/main" id="{DFE2D1FD-B64C-4CA2-9C9E-60E1D545842A}"/>
              </a:ext>
            </a:extLst>
          </p:cNvPr>
          <p:cNvSpPr>
            <a:spLocks noGrp="1"/>
          </p:cNvSpPr>
          <p:nvPr>
            <p:ph type="body" sz="quarter" idx="10" hasCustomPrompt="1"/>
          </p:nvPr>
        </p:nvSpPr>
        <p:spPr>
          <a:xfrm>
            <a:off x="5777969" y="4538756"/>
            <a:ext cx="5605428" cy="424732"/>
          </a:xfrm>
          <a:prstGeom prst="rect">
            <a:avLst/>
          </a:prstGeom>
          <a:noFill/>
        </p:spPr>
        <p:txBody>
          <a:bodyPr wrap="square" rtlCol="0">
            <a:spAutoFit/>
          </a:bodyPr>
          <a:lstStyle>
            <a:lvl1pPr marL="0" indent="0" algn="r">
              <a:buNone/>
              <a:defRPr lang="fr-FR" sz="2400" b="1" cap="all" baseline="0" smtClean="0">
                <a:solidFill>
                  <a:srgbClr val="BA242C"/>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r>
              <a:rPr lang="fr-FR" dirty="0"/>
              <a:t>TITRE DE LA présentation</a:t>
            </a:r>
          </a:p>
        </p:txBody>
      </p:sp>
      <p:sp>
        <p:nvSpPr>
          <p:cNvPr id="21" name="Espace réservé du texte 19">
            <a:extLst>
              <a:ext uri="{FF2B5EF4-FFF2-40B4-BE49-F238E27FC236}">
                <a16:creationId xmlns:a16="http://schemas.microsoft.com/office/drawing/2014/main" id="{FB0109B3-A0DA-A5D3-FB56-9C9E8C2B61C2}"/>
              </a:ext>
            </a:extLst>
          </p:cNvPr>
          <p:cNvSpPr>
            <a:spLocks noGrp="1"/>
          </p:cNvSpPr>
          <p:nvPr>
            <p:ph type="body" sz="quarter" idx="11" hasCustomPrompt="1"/>
          </p:nvPr>
        </p:nvSpPr>
        <p:spPr>
          <a:xfrm>
            <a:off x="5775074" y="5112598"/>
            <a:ext cx="5605428" cy="341632"/>
          </a:xfrm>
          <a:prstGeom prst="rect">
            <a:avLst/>
          </a:prstGeom>
          <a:noFill/>
        </p:spPr>
        <p:txBody>
          <a:bodyPr wrap="square" rtlCol="0">
            <a:spAutoFit/>
          </a:bodyPr>
          <a:lstStyle>
            <a:lvl1pPr marL="0" indent="0">
              <a:buNone/>
              <a:defRPr lang="fr-FR" sz="1800" b="1" dirty="0" smtClean="0">
                <a:solidFill>
                  <a:srgbClr val="00497E"/>
                </a:solidFill>
                <a:latin typeface="Arial" panose="020B0604020202020204" pitchFamily="34" charset="0"/>
                <a:cs typeface="Arial" panose="020B0604020202020204" pitchFamily="34" charset="0"/>
              </a:defRPr>
            </a:lvl1pPr>
          </a:lstStyle>
          <a:p>
            <a:pPr marL="0" lvl="0" algn="r"/>
            <a:r>
              <a:rPr lang="fr-FR" dirty="0"/>
              <a:t>Sous-titre de la présentation</a:t>
            </a:r>
          </a:p>
        </p:txBody>
      </p:sp>
      <p:sp>
        <p:nvSpPr>
          <p:cNvPr id="22" name="ZoneTexte 21">
            <a:extLst>
              <a:ext uri="{FF2B5EF4-FFF2-40B4-BE49-F238E27FC236}">
                <a16:creationId xmlns:a16="http://schemas.microsoft.com/office/drawing/2014/main" id="{2BDD67A4-0C18-869E-F0D5-1E901721FF8E}"/>
              </a:ext>
            </a:extLst>
          </p:cNvPr>
          <p:cNvSpPr txBox="1"/>
          <p:nvPr userDrawn="1"/>
        </p:nvSpPr>
        <p:spPr>
          <a:xfrm>
            <a:off x="86264" y="6362275"/>
            <a:ext cx="2222500" cy="215444"/>
          </a:xfrm>
          <a:prstGeom prst="rect">
            <a:avLst/>
          </a:prstGeom>
          <a:noFill/>
        </p:spPr>
        <p:txBody>
          <a:bodyPr wrap="square" rtlCol="0" anchor="ctr">
            <a:spAutoFit/>
          </a:bodyPr>
          <a:lstStyle/>
          <a:p>
            <a:r>
              <a:rPr lang="fr-FR" sz="800" b="1" i="1">
                <a:solidFill>
                  <a:schemeClr val="bg1">
                    <a:lumMod val="85000"/>
                  </a:schemeClr>
                </a:solidFill>
              </a:rPr>
              <a:t>Document préparé par :</a:t>
            </a:r>
          </a:p>
        </p:txBody>
      </p:sp>
      <p:sp>
        <p:nvSpPr>
          <p:cNvPr id="24" name="Espace réservé du texte 23">
            <a:extLst>
              <a:ext uri="{FF2B5EF4-FFF2-40B4-BE49-F238E27FC236}">
                <a16:creationId xmlns:a16="http://schemas.microsoft.com/office/drawing/2014/main" id="{7A6F3CAB-ADD4-0654-32A2-BFCEBDF06C3E}"/>
              </a:ext>
            </a:extLst>
          </p:cNvPr>
          <p:cNvSpPr>
            <a:spLocks noGrp="1"/>
          </p:cNvSpPr>
          <p:nvPr>
            <p:ph type="body" sz="quarter" idx="12"/>
          </p:nvPr>
        </p:nvSpPr>
        <p:spPr>
          <a:xfrm>
            <a:off x="1383444" y="6422291"/>
            <a:ext cx="2222499" cy="110800"/>
          </a:xfrm>
          <a:prstGeom prst="rect">
            <a:avLst/>
          </a:prstGeom>
          <a:noFill/>
        </p:spPr>
        <p:txBody>
          <a:bodyPr wrap="square" lIns="0" tIns="0" rIns="0" bIns="0" rtlCol="0" anchor="ctr">
            <a:spAutoFit/>
          </a:bodyPr>
          <a:lstStyle>
            <a:lvl1pPr marL="0" indent="0">
              <a:buNone/>
              <a:defRPr lang="fr-FR" sz="800" b="1" i="1" dirty="0">
                <a:solidFill>
                  <a:schemeClr val="bg1">
                    <a:lumMod val="85000"/>
                  </a:schemeClr>
                </a:solidFill>
              </a:defRPr>
            </a:lvl1pPr>
          </a:lstStyle>
          <a:p>
            <a:pPr marL="0" lvl="0"/>
            <a:endParaRPr lang="fr-FR" dirty="0"/>
          </a:p>
        </p:txBody>
      </p:sp>
      <p:sp>
        <p:nvSpPr>
          <p:cNvPr id="25" name="Espace réservé du texte 19">
            <a:extLst>
              <a:ext uri="{FF2B5EF4-FFF2-40B4-BE49-F238E27FC236}">
                <a16:creationId xmlns:a16="http://schemas.microsoft.com/office/drawing/2014/main" id="{27DB26D2-5DF2-F766-F34E-27D26AF466AD}"/>
              </a:ext>
            </a:extLst>
          </p:cNvPr>
          <p:cNvSpPr>
            <a:spLocks noGrp="1"/>
          </p:cNvSpPr>
          <p:nvPr>
            <p:ph type="body" sz="quarter" idx="13" hasCustomPrompt="1"/>
          </p:nvPr>
        </p:nvSpPr>
        <p:spPr>
          <a:xfrm>
            <a:off x="5775074" y="5603340"/>
            <a:ext cx="5605428" cy="286232"/>
          </a:xfrm>
          <a:prstGeom prst="rect">
            <a:avLst/>
          </a:prstGeom>
          <a:noFill/>
        </p:spPr>
        <p:txBody>
          <a:bodyPr wrap="square" rtlCol="0">
            <a:spAutoFit/>
          </a:bodyPr>
          <a:lstStyle>
            <a:lvl1pPr marL="0" indent="0">
              <a:buNone/>
              <a:defRPr lang="fr-FR" sz="1400" b="0" i="0" dirty="0" smtClean="0">
                <a:solidFill>
                  <a:schemeClr val="bg1">
                    <a:lumMod val="65000"/>
                  </a:schemeClr>
                </a:solidFill>
                <a:latin typeface="Arial" panose="020B0604020202020204" pitchFamily="34" charset="0"/>
                <a:cs typeface="Arial" panose="020B0604020202020204" pitchFamily="34" charset="0"/>
              </a:defRPr>
            </a:lvl1pPr>
          </a:lstStyle>
          <a:p>
            <a:pPr marL="0" lvl="0" algn="r"/>
            <a:r>
              <a:rPr lang="fr-FR"/>
              <a:t>Date</a:t>
            </a:r>
          </a:p>
        </p:txBody>
      </p:sp>
      <p:sp>
        <p:nvSpPr>
          <p:cNvPr id="3" name="ZoneTexte 2">
            <a:extLst>
              <a:ext uri="{FF2B5EF4-FFF2-40B4-BE49-F238E27FC236}">
                <a16:creationId xmlns:a16="http://schemas.microsoft.com/office/drawing/2014/main" id="{4113823D-9B4D-513F-3589-9BA70446A9E4}"/>
              </a:ext>
            </a:extLst>
          </p:cNvPr>
          <p:cNvSpPr txBox="1"/>
          <p:nvPr userDrawn="1"/>
        </p:nvSpPr>
        <p:spPr>
          <a:xfrm>
            <a:off x="86264" y="6586670"/>
            <a:ext cx="4201064" cy="215444"/>
          </a:xfrm>
          <a:prstGeom prst="rect">
            <a:avLst/>
          </a:prstGeom>
          <a:noFill/>
        </p:spPr>
        <p:txBody>
          <a:bodyPr wrap="square" rtlCol="0">
            <a:spAutoFit/>
          </a:bodyPr>
          <a:lstStyle/>
          <a:p>
            <a:r>
              <a:rPr lang="fr-FR" sz="800" b="0" i="1" dirty="0">
                <a:solidFill>
                  <a:schemeClr val="bg1">
                    <a:lumMod val="75000"/>
                  </a:schemeClr>
                </a:solidFill>
              </a:rPr>
              <a:t>Cette présentation a été conçue en utilisant les ressources de </a:t>
            </a:r>
            <a:r>
              <a:rPr lang="fr-FR" sz="800" b="0" i="1" dirty="0" err="1">
                <a:solidFill>
                  <a:schemeClr val="bg1">
                    <a:lumMod val="75000"/>
                  </a:schemeClr>
                </a:solidFill>
              </a:rPr>
              <a:t>Flaticon.com</a:t>
            </a:r>
            <a:endParaRPr lang="fr-FR" sz="800" b="0" i="1" dirty="0">
              <a:solidFill>
                <a:schemeClr val="bg1">
                  <a:lumMod val="75000"/>
                </a:schemeClr>
              </a:solidFill>
            </a:endParaRPr>
          </a:p>
        </p:txBody>
      </p:sp>
    </p:spTree>
    <p:extLst>
      <p:ext uri="{BB962C8B-B14F-4D97-AF65-F5344CB8AC3E}">
        <p14:creationId xmlns:p14="http://schemas.microsoft.com/office/powerpoint/2010/main" val="85329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VA">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6A1D484F-E065-2C3F-7C39-E0246F47ABBC}"/>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BFBA9D1-7150-EA90-6FB5-DDE3FCEB3ADD}"/>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18D7BF92-1A74-B949-443C-6A89E66921BE}"/>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0288684D-1EB5-B422-2FED-CC056EC3633B}"/>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62CC8B54-9423-1926-7289-89EF677ABE8E}"/>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4833961A-BE9D-7419-BF68-FC21BA8C95DA}"/>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4303D684-FB85-3DE9-6A2B-B56C9642EC68}"/>
              </a:ext>
            </a:extLst>
          </p:cNvPr>
          <p:cNvGrpSpPr/>
          <p:nvPr userDrawn="1"/>
        </p:nvGrpSpPr>
        <p:grpSpPr>
          <a:xfrm>
            <a:off x="1165469" y="2599788"/>
            <a:ext cx="5638563" cy="2102303"/>
            <a:chOff x="1165469" y="2599788"/>
            <a:chExt cx="5638563" cy="2102303"/>
          </a:xfrm>
        </p:grpSpPr>
        <p:sp>
          <p:nvSpPr>
            <p:cNvPr id="17" name="ZoneTexte 16">
              <a:extLst>
                <a:ext uri="{FF2B5EF4-FFF2-40B4-BE49-F238E27FC236}">
                  <a16:creationId xmlns:a16="http://schemas.microsoft.com/office/drawing/2014/main" id="{B44ECB28-0511-DA68-4E01-C1604D497867}"/>
                </a:ext>
              </a:extLst>
            </p:cNvPr>
            <p:cNvSpPr txBox="1">
              <a:spLocks/>
            </p:cNvSpPr>
            <p:nvPr userDrawn="1"/>
          </p:nvSpPr>
          <p:spPr>
            <a:xfrm>
              <a:off x="1165469" y="2599788"/>
              <a:ext cx="5638563"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000" dirty="0">
                  <a:solidFill>
                    <a:schemeClr val="bg1"/>
                  </a:solidFill>
                  <a:latin typeface="Arial Rounded MT Bold" panose="020F0704030504030204" pitchFamily="34" charset="0"/>
                </a:rPr>
                <a:t>L’OBSTRUCTION DES VOIES AÉRIENNES</a:t>
              </a:r>
            </a:p>
          </p:txBody>
        </p:sp>
        <p:sp>
          <p:nvSpPr>
            <p:cNvPr id="18" name="Rectangle : coins arrondis 17">
              <a:extLst>
                <a:ext uri="{FF2B5EF4-FFF2-40B4-BE49-F238E27FC236}">
                  <a16:creationId xmlns:a16="http://schemas.microsoft.com/office/drawing/2014/main" id="{EDFE84D0-F0E2-50FF-BE2A-46CEEE8AB904}"/>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7963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émorragies extern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018D0F54-4B2D-0B3B-12AA-E9FC1DD6B81D}"/>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CFFC31-DB8C-F297-3071-BC5724E7613F}"/>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064ACDAC-E2F5-A1AB-7A47-45097D88F668}"/>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9" name="Espace réservé du texte 3">
            <a:extLst>
              <a:ext uri="{FF2B5EF4-FFF2-40B4-BE49-F238E27FC236}">
                <a16:creationId xmlns:a16="http://schemas.microsoft.com/office/drawing/2014/main" id="{74ADAA35-9AB7-6338-2BA7-629A3A21F667}"/>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15" name="Espace réservé du texte 3">
            <a:extLst>
              <a:ext uri="{FF2B5EF4-FFF2-40B4-BE49-F238E27FC236}">
                <a16:creationId xmlns:a16="http://schemas.microsoft.com/office/drawing/2014/main" id="{A4DF50B9-D668-5171-5DD2-701EEA4625DD}"/>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6" name="ZoneTexte 15">
            <a:extLst>
              <a:ext uri="{FF2B5EF4-FFF2-40B4-BE49-F238E27FC236}">
                <a16:creationId xmlns:a16="http://schemas.microsoft.com/office/drawing/2014/main" id="{E1D6B285-388D-4FE2-D095-28E886BA436D}"/>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7" name="Groupe 16">
            <a:extLst>
              <a:ext uri="{FF2B5EF4-FFF2-40B4-BE49-F238E27FC236}">
                <a16:creationId xmlns:a16="http://schemas.microsoft.com/office/drawing/2014/main" id="{6B7F47CD-AF41-F6C0-6DB1-6D4CE8E9BDA2}"/>
              </a:ext>
            </a:extLst>
          </p:cNvPr>
          <p:cNvGrpSpPr/>
          <p:nvPr userDrawn="1"/>
        </p:nvGrpSpPr>
        <p:grpSpPr>
          <a:xfrm>
            <a:off x="1284751" y="2599788"/>
            <a:ext cx="5400000" cy="2102303"/>
            <a:chOff x="1284751" y="2599788"/>
            <a:chExt cx="5400000" cy="2102303"/>
          </a:xfrm>
        </p:grpSpPr>
        <p:sp>
          <p:nvSpPr>
            <p:cNvPr id="18" name="ZoneTexte 17">
              <a:extLst>
                <a:ext uri="{FF2B5EF4-FFF2-40B4-BE49-F238E27FC236}">
                  <a16:creationId xmlns:a16="http://schemas.microsoft.com/office/drawing/2014/main" id="{C0605B49-73C3-268D-1D35-BC7F20285EB7}"/>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000" dirty="0">
                  <a:solidFill>
                    <a:schemeClr val="bg1"/>
                  </a:solidFill>
                  <a:latin typeface="Arial Rounded MT Bold" panose="020F0704030504030204" pitchFamily="34" charset="0"/>
                </a:rPr>
                <a:t>LES HÉMORRAGIES EXTERNES</a:t>
              </a:r>
            </a:p>
          </p:txBody>
        </p:sp>
        <p:sp>
          <p:nvSpPr>
            <p:cNvPr id="19" name="Rectangle : coins arrondis 18">
              <a:extLst>
                <a:ext uri="{FF2B5EF4-FFF2-40B4-BE49-F238E27FC236}">
                  <a16:creationId xmlns:a16="http://schemas.microsoft.com/office/drawing/2014/main" id="{98077C4D-E979-056B-0F33-A8FFFAD5C571}"/>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54879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lai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5F44DE9A-76F3-C961-7616-25550B2ADEC9}"/>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2D67880-AB9A-DC9B-9033-C30B7CCE2E9E}"/>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A417746F-7BBA-414D-597A-1C7689279213}"/>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2828AD0D-B479-A532-0E0E-55502064598C}"/>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925C738B-18ED-7CF0-E3BA-343258D8A5CC}"/>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6B197080-7679-30E6-4A19-07ED0994D9A3}"/>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BB1CB25C-D670-90C3-26C9-C01CB2F5C5D9}"/>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F41C15F2-B7E5-6872-E118-78FE5453A327}"/>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LES PLAIES</a:t>
              </a:r>
            </a:p>
          </p:txBody>
        </p:sp>
        <p:sp>
          <p:nvSpPr>
            <p:cNvPr id="18" name="Rectangle : coins arrondis 17">
              <a:extLst>
                <a:ext uri="{FF2B5EF4-FFF2-40B4-BE49-F238E27FC236}">
                  <a16:creationId xmlns:a16="http://schemas.microsoft.com/office/drawing/2014/main" id="{808CFBB6-8EDF-B39A-D26C-B47C79EF4464}"/>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775880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ûlur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98A9B3A3-BC4B-5DDD-57C8-AB12C01A8B40}"/>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FBACA72-0404-7037-9E9E-39389E9EB38B}"/>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1BFD9433-DE58-4539-9C8F-96FF443EF621}"/>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AF00608B-D243-C99D-1D84-FA0D2412EAF5}"/>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33644CDF-2A93-9F46-BEC5-4F74974E327E}"/>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E84B547F-5987-2916-707E-73F62288D600}"/>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B8E6AB71-1387-4DF0-055F-9D6AF1F91182}"/>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335F81F0-A90B-30D1-F7CD-D83FA833F27C}"/>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LES BRÛLURES</a:t>
              </a:r>
            </a:p>
          </p:txBody>
        </p:sp>
        <p:sp>
          <p:nvSpPr>
            <p:cNvPr id="18" name="Rectangle : coins arrondis 17">
              <a:extLst>
                <a:ext uri="{FF2B5EF4-FFF2-40B4-BE49-F238E27FC236}">
                  <a16:creationId xmlns:a16="http://schemas.microsoft.com/office/drawing/2014/main" id="{CEB6C813-89EC-46F2-77BF-ED1313E432EB}"/>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81877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umatism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3745BBD1-2A08-FE62-2254-6F0B91C5A648}"/>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3876EC-0223-A181-59D9-37AA3C137CE6}"/>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819B2509-B27C-B4FA-7598-C147BC912203}"/>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9" name="Espace réservé du texte 3">
            <a:extLst>
              <a:ext uri="{FF2B5EF4-FFF2-40B4-BE49-F238E27FC236}">
                <a16:creationId xmlns:a16="http://schemas.microsoft.com/office/drawing/2014/main" id="{97950BEE-5B3A-5323-FA76-58FF395CA268}"/>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15" name="Espace réservé du texte 3">
            <a:extLst>
              <a:ext uri="{FF2B5EF4-FFF2-40B4-BE49-F238E27FC236}">
                <a16:creationId xmlns:a16="http://schemas.microsoft.com/office/drawing/2014/main" id="{2D6F14DA-08FD-20B6-B68C-452DDAA269FE}"/>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6" name="ZoneTexte 15">
            <a:extLst>
              <a:ext uri="{FF2B5EF4-FFF2-40B4-BE49-F238E27FC236}">
                <a16:creationId xmlns:a16="http://schemas.microsoft.com/office/drawing/2014/main" id="{078B6DA9-2AD5-BA9E-0BBC-74453D6C1162}"/>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7" name="Groupe 16">
            <a:extLst>
              <a:ext uri="{FF2B5EF4-FFF2-40B4-BE49-F238E27FC236}">
                <a16:creationId xmlns:a16="http://schemas.microsoft.com/office/drawing/2014/main" id="{516D22C3-4ED0-276E-8C58-6365B1E7FBAD}"/>
              </a:ext>
            </a:extLst>
          </p:cNvPr>
          <p:cNvGrpSpPr/>
          <p:nvPr userDrawn="1"/>
        </p:nvGrpSpPr>
        <p:grpSpPr>
          <a:xfrm>
            <a:off x="1284751" y="2599788"/>
            <a:ext cx="5400000" cy="2102303"/>
            <a:chOff x="1284751" y="2599788"/>
            <a:chExt cx="5400000" cy="2102303"/>
          </a:xfrm>
        </p:grpSpPr>
        <p:sp>
          <p:nvSpPr>
            <p:cNvPr id="18" name="ZoneTexte 17">
              <a:extLst>
                <a:ext uri="{FF2B5EF4-FFF2-40B4-BE49-F238E27FC236}">
                  <a16:creationId xmlns:a16="http://schemas.microsoft.com/office/drawing/2014/main" id="{05E962B2-F356-4E2F-7750-803439F843F0}"/>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000" dirty="0">
                  <a:solidFill>
                    <a:schemeClr val="bg1"/>
                  </a:solidFill>
                  <a:latin typeface="Arial Rounded MT Bold" panose="020F0704030504030204" pitchFamily="34" charset="0"/>
                </a:rPr>
                <a:t>LES TRAUMATISMES</a:t>
              </a:r>
            </a:p>
          </p:txBody>
        </p:sp>
        <p:sp>
          <p:nvSpPr>
            <p:cNvPr id="19" name="Rectangle : coins arrondis 18">
              <a:extLst>
                <a:ext uri="{FF2B5EF4-FFF2-40B4-BE49-F238E27FC236}">
                  <a16:creationId xmlns:a16="http://schemas.microsoft.com/office/drawing/2014/main" id="{48C6C9D0-0A04-5E0C-0FFB-A8E662548555}"/>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2188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laise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2ACA1423-BD6A-60D1-A359-DE52FA460874}"/>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F23C6AE-460C-9C97-CA92-60238588C27D}"/>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266418F3-A2DE-3CD4-8C1D-C419CDC156A9}"/>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6A3883AF-AA30-F246-B958-5329FDBD8FAF}"/>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19E6D656-23CA-9DF8-667B-74ECF317DC34}"/>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C772BCDF-92B1-7DD7-1FE8-61466DEE0484}"/>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F0F922C1-77C8-097C-8D81-B9EC3E4252C6}"/>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CE8DAD1A-A472-3C4B-CEAB-BD437726BF18}"/>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LES MALAISES</a:t>
              </a:r>
            </a:p>
          </p:txBody>
        </p:sp>
        <p:sp>
          <p:nvSpPr>
            <p:cNvPr id="18" name="Rectangle : coins arrondis 17">
              <a:extLst>
                <a:ext uri="{FF2B5EF4-FFF2-40B4-BE49-F238E27FC236}">
                  <a16:creationId xmlns:a16="http://schemas.microsoft.com/office/drawing/2014/main" id="{20CC9E28-431C-ACE3-44CC-718B3A06BCE1}"/>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36470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te de connaissance">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1F9A3715-A91B-9AFC-F75D-0821F9935E95}"/>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DD07734-9BD1-8429-AC50-E275D6C097D7}"/>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3BD31770-A776-2392-DD16-D05091780C3B}"/>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5E3A3048-1EAC-5CA5-5BA5-FD6115CBFD14}"/>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0F5544A1-A54E-267D-5D5C-FE3677642891}"/>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12933FD3-D1EB-46D6-0042-ABFA6443B7AC}"/>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3623E82C-1A06-6EDB-34C4-A8EC9F8867D6}"/>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93DD6701-7E76-3D32-B7B1-76ED2D51D42F}"/>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 PERTE DE CONNAISSANCE</a:t>
              </a:r>
            </a:p>
          </p:txBody>
        </p:sp>
        <p:sp>
          <p:nvSpPr>
            <p:cNvPr id="18" name="Rectangle : coins arrondis 17">
              <a:extLst>
                <a:ext uri="{FF2B5EF4-FFF2-40B4-BE49-F238E27FC236}">
                  <a16:creationId xmlns:a16="http://schemas.microsoft.com/office/drawing/2014/main" id="{94F6A29B-255A-3EFC-197A-780AA557F91E}"/>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99247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rrêt cardiaque">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703366AC-ED0E-AFF4-AF48-C2884B5CB3AD}"/>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9B22462-BC63-426B-3627-D461EE69C616}"/>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 name="Image 11">
            <a:extLst>
              <a:ext uri="{FF2B5EF4-FFF2-40B4-BE49-F238E27FC236}">
                <a16:creationId xmlns:a16="http://schemas.microsoft.com/office/drawing/2014/main" id="{61813DE9-4B40-B19E-19EF-5202BC32C789}"/>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8" name="Espace réservé du texte 3">
            <a:extLst>
              <a:ext uri="{FF2B5EF4-FFF2-40B4-BE49-F238E27FC236}">
                <a16:creationId xmlns:a16="http://schemas.microsoft.com/office/drawing/2014/main" id="{20B65234-688B-4C46-3DC8-4CEAF99836A5}"/>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9" name="Espace réservé du texte 3">
            <a:extLst>
              <a:ext uri="{FF2B5EF4-FFF2-40B4-BE49-F238E27FC236}">
                <a16:creationId xmlns:a16="http://schemas.microsoft.com/office/drawing/2014/main" id="{8B230A0A-03C5-3D68-AE36-DD9A9EEFC2E8}"/>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15" name="ZoneTexte 14">
            <a:extLst>
              <a:ext uri="{FF2B5EF4-FFF2-40B4-BE49-F238E27FC236}">
                <a16:creationId xmlns:a16="http://schemas.microsoft.com/office/drawing/2014/main" id="{8104A19A-B596-0D95-2605-14E7CCC1B252}"/>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6" name="Groupe 15">
            <a:extLst>
              <a:ext uri="{FF2B5EF4-FFF2-40B4-BE49-F238E27FC236}">
                <a16:creationId xmlns:a16="http://schemas.microsoft.com/office/drawing/2014/main" id="{B743EC6C-A545-8F21-BD5A-E398FC07D194}"/>
              </a:ext>
            </a:extLst>
          </p:cNvPr>
          <p:cNvGrpSpPr/>
          <p:nvPr userDrawn="1"/>
        </p:nvGrpSpPr>
        <p:grpSpPr>
          <a:xfrm>
            <a:off x="1284751" y="2599788"/>
            <a:ext cx="5400000" cy="2102303"/>
            <a:chOff x="1284751" y="2599788"/>
            <a:chExt cx="5400000" cy="2102303"/>
          </a:xfrm>
        </p:grpSpPr>
        <p:sp>
          <p:nvSpPr>
            <p:cNvPr id="17" name="ZoneTexte 16">
              <a:extLst>
                <a:ext uri="{FF2B5EF4-FFF2-40B4-BE49-F238E27FC236}">
                  <a16:creationId xmlns:a16="http://schemas.microsoft.com/office/drawing/2014/main" id="{F4162C2D-8905-5361-E0A4-9CCCB7341236}"/>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L’ARRÊT CARDIAQUE</a:t>
              </a:r>
            </a:p>
          </p:txBody>
        </p:sp>
        <p:sp>
          <p:nvSpPr>
            <p:cNvPr id="18" name="Rectangle : coins arrondis 17">
              <a:extLst>
                <a:ext uri="{FF2B5EF4-FFF2-40B4-BE49-F238E27FC236}">
                  <a16:creationId xmlns:a16="http://schemas.microsoft.com/office/drawing/2014/main" id="{371CD1C8-975F-71C1-E2FC-472E44FAC911}"/>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69550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if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0E9CA0-9690-0308-9BDD-E4AFF8ECDF4F}"/>
              </a:ext>
            </a:extLst>
          </p:cNvPr>
          <p:cNvSpPr/>
          <p:nvPr userDrawn="1"/>
        </p:nvSpPr>
        <p:spPr>
          <a:xfrm>
            <a:off x="0" y="0"/>
            <a:ext cx="12192000" cy="6858000"/>
          </a:xfrm>
          <a:prstGeom prst="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5920A51F-41F9-A99D-F869-D6C7AE5248D2}"/>
              </a:ext>
            </a:extLst>
          </p:cNvPr>
          <p:cNvPicPr>
            <a:picLocks/>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3372644" y="705644"/>
            <a:ext cx="5446713" cy="5446713"/>
          </a:xfrm>
          <a:prstGeom prst="flowChartConnector">
            <a:avLst/>
          </a:prstGeom>
          <a:ln w="38100">
            <a:noFill/>
          </a:ln>
        </p:spPr>
      </p:pic>
      <p:sp>
        <p:nvSpPr>
          <p:cNvPr id="5" name="Rectangle : coins arrondis 4">
            <a:extLst>
              <a:ext uri="{FF2B5EF4-FFF2-40B4-BE49-F238E27FC236}">
                <a16:creationId xmlns:a16="http://schemas.microsoft.com/office/drawing/2014/main" id="{4BFE8D9C-FAF1-205F-5811-514A677FAA3C}"/>
              </a:ext>
            </a:extLst>
          </p:cNvPr>
          <p:cNvSpPr/>
          <p:nvPr userDrawn="1"/>
        </p:nvSpPr>
        <p:spPr>
          <a:xfrm>
            <a:off x="1803400" y="1785668"/>
            <a:ext cx="8585199" cy="3286664"/>
          </a:xfrm>
          <a:prstGeom prst="roundRect">
            <a:avLst>
              <a:gd name="adj" fmla="val 4342"/>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9">
            <a:extLst>
              <a:ext uri="{FF2B5EF4-FFF2-40B4-BE49-F238E27FC236}">
                <a16:creationId xmlns:a16="http://schemas.microsoft.com/office/drawing/2014/main" id="{FE7FA629-6C63-668B-798E-5054BCF77AE9}"/>
              </a:ext>
            </a:extLst>
          </p:cNvPr>
          <p:cNvSpPr>
            <a:spLocks noGrp="1"/>
          </p:cNvSpPr>
          <p:nvPr>
            <p:ph type="body" sz="quarter" idx="11" hasCustomPrompt="1"/>
          </p:nvPr>
        </p:nvSpPr>
        <p:spPr>
          <a:xfrm>
            <a:off x="2032000" y="3027680"/>
            <a:ext cx="8077200" cy="1767840"/>
          </a:xfrm>
          <a:prstGeom prst="rect">
            <a:avLst/>
          </a:prstGeom>
        </p:spPr>
        <p:txBody>
          <a:bodyPr anchor="ctr" anchorCtr="0"/>
          <a:lstStyle>
            <a:lvl1pPr marL="0" indent="0" algn="ctr">
              <a:buNone/>
              <a:defRPr sz="2000" b="0">
                <a:solidFill>
                  <a:srgbClr val="00497E"/>
                </a:solidFill>
              </a:defRPr>
            </a:lvl1pPr>
          </a:lstStyle>
          <a:p>
            <a:pPr lvl="0"/>
            <a:r>
              <a:rPr lang="fr-FR" dirty="0"/>
              <a:t>Objectif de la séquence</a:t>
            </a:r>
          </a:p>
        </p:txBody>
      </p:sp>
      <p:sp>
        <p:nvSpPr>
          <p:cNvPr id="6" name="ZoneTexte 5">
            <a:extLst>
              <a:ext uri="{FF2B5EF4-FFF2-40B4-BE49-F238E27FC236}">
                <a16:creationId xmlns:a16="http://schemas.microsoft.com/office/drawing/2014/main" id="{4064C61F-EAFE-66C4-69CE-FF019407A394}"/>
              </a:ext>
            </a:extLst>
          </p:cNvPr>
          <p:cNvSpPr txBox="1"/>
          <p:nvPr userDrawn="1"/>
        </p:nvSpPr>
        <p:spPr>
          <a:xfrm>
            <a:off x="2029220" y="2144215"/>
            <a:ext cx="8077200" cy="840230"/>
          </a:xfrm>
          <a:prstGeom prst="rect">
            <a:avLst/>
          </a:prstGeom>
          <a:noFill/>
        </p:spPr>
        <p:txBody>
          <a:bodyPr wrap="square">
            <a:spAutoFit/>
          </a:bodyPr>
          <a:lstStyle/>
          <a:p>
            <a:pPr marL="0" lvl="0" indent="0" algn="ctr" defTabSz="914400" rtl="0" eaLnBrk="1" latinLnBrk="0" hangingPunct="1">
              <a:lnSpc>
                <a:spcPct val="90000"/>
              </a:lnSpc>
              <a:spcBef>
                <a:spcPts val="1000"/>
              </a:spcBef>
              <a:buFont typeface="Arial" panose="020B0604020202020204" pitchFamily="34" charset="0"/>
              <a:buNone/>
            </a:pPr>
            <a:r>
              <a:rPr lang="fr-FR" sz="5400" b="1" kern="1200" dirty="0">
                <a:solidFill>
                  <a:srgbClr val="00497E"/>
                </a:solidFill>
                <a:latin typeface="+mn-lt"/>
                <a:ea typeface="+mn-ea"/>
                <a:cs typeface="+mn-cs"/>
              </a:rPr>
              <a:t>OBJECTIFS</a:t>
            </a:r>
          </a:p>
        </p:txBody>
      </p:sp>
    </p:spTree>
    <p:extLst>
      <p:ext uri="{BB962C8B-B14F-4D97-AF65-F5344CB8AC3E}">
        <p14:creationId xmlns:p14="http://schemas.microsoft.com/office/powerpoint/2010/main" val="2296341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nthè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6DFAB-1DAD-DEBC-9002-E712F32EA111}"/>
              </a:ext>
            </a:extLst>
          </p:cNvPr>
          <p:cNvSpPr/>
          <p:nvPr userDrawn="1"/>
        </p:nvSpPr>
        <p:spPr>
          <a:xfrm>
            <a:off x="9915277" y="247933"/>
            <a:ext cx="2075290" cy="817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9" name="Rectangle : coins arrondis 8">
            <a:extLst>
              <a:ext uri="{FF2B5EF4-FFF2-40B4-BE49-F238E27FC236}">
                <a16:creationId xmlns:a16="http://schemas.microsoft.com/office/drawing/2014/main" id="{E0A18018-51CF-9CDA-9C38-3F7B9F1B7D71}"/>
              </a:ext>
            </a:extLst>
          </p:cNvPr>
          <p:cNvSpPr/>
          <p:nvPr userDrawn="1"/>
        </p:nvSpPr>
        <p:spPr>
          <a:xfrm>
            <a:off x="279400" y="1945611"/>
            <a:ext cx="11633200" cy="4563677"/>
          </a:xfrm>
          <a:prstGeom prst="roundRect">
            <a:avLst>
              <a:gd name="adj" fmla="val 6128"/>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texte 17">
            <a:extLst>
              <a:ext uri="{FF2B5EF4-FFF2-40B4-BE49-F238E27FC236}">
                <a16:creationId xmlns:a16="http://schemas.microsoft.com/office/drawing/2014/main" id="{2CB57FF8-9917-D92E-FD2F-6D638E6620D8}"/>
              </a:ext>
            </a:extLst>
          </p:cNvPr>
          <p:cNvSpPr>
            <a:spLocks noGrp="1"/>
          </p:cNvSpPr>
          <p:nvPr>
            <p:ph type="body" sz="quarter" idx="10" hasCustomPrompt="1"/>
          </p:nvPr>
        </p:nvSpPr>
        <p:spPr>
          <a:xfrm>
            <a:off x="279400" y="1118187"/>
            <a:ext cx="11633200" cy="613491"/>
          </a:xfrm>
          <a:prstGeom prst="rect">
            <a:avLst/>
          </a:prstGeom>
        </p:spPr>
        <p:txBody>
          <a:bodyPr anchor="ctr"/>
          <a:lstStyle>
            <a:lvl1pPr marL="0" indent="0">
              <a:buNone/>
              <a:defRPr sz="1800">
                <a:solidFill>
                  <a:srgbClr val="00497E"/>
                </a:solidFill>
              </a:defRPr>
            </a:lvl1pPr>
            <a:lvl2pPr>
              <a:defRPr sz="1600"/>
            </a:lvl2pPr>
            <a:lvl3pPr>
              <a:defRPr sz="1400"/>
            </a:lvl3pPr>
            <a:lvl4pPr>
              <a:defRPr sz="1200"/>
            </a:lvl4pPr>
            <a:lvl5pPr>
              <a:defRPr sz="1200"/>
            </a:lvl5pPr>
          </a:lstStyle>
          <a:p>
            <a:pPr lvl="0"/>
            <a:r>
              <a:rPr lang="fr-FR" dirty="0"/>
              <a:t>Texte</a:t>
            </a:r>
          </a:p>
        </p:txBody>
      </p:sp>
      <p:pic>
        <p:nvPicPr>
          <p:cNvPr id="4" name="Image 3">
            <a:extLst>
              <a:ext uri="{FF2B5EF4-FFF2-40B4-BE49-F238E27FC236}">
                <a16:creationId xmlns:a16="http://schemas.microsoft.com/office/drawing/2014/main" id="{267070D1-9152-221A-576F-1F301ADCE157}"/>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6292" t="6355" r="7425" b="7361"/>
          <a:stretch/>
        </p:blipFill>
        <p:spPr>
          <a:xfrm>
            <a:off x="11271800" y="247933"/>
            <a:ext cx="640800" cy="640800"/>
          </a:xfrm>
          <a:prstGeom prst="flowChartConnector">
            <a:avLst/>
          </a:prstGeom>
          <a:ln w="38100">
            <a:noFill/>
          </a:ln>
        </p:spPr>
      </p:pic>
      <p:sp>
        <p:nvSpPr>
          <p:cNvPr id="5" name="Rectangle 4">
            <a:extLst>
              <a:ext uri="{FF2B5EF4-FFF2-40B4-BE49-F238E27FC236}">
                <a16:creationId xmlns:a16="http://schemas.microsoft.com/office/drawing/2014/main" id="{8A8EA9E3-9BA8-7CF2-5852-45C9E7A269E3}"/>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AD451A67-85C1-5C29-8A39-75FDFE5E803C}"/>
              </a:ext>
            </a:extLst>
          </p:cNvPr>
          <p:cNvSpPr txBox="1"/>
          <p:nvPr userDrawn="1"/>
        </p:nvSpPr>
        <p:spPr>
          <a:xfrm>
            <a:off x="279400" y="217161"/>
            <a:ext cx="2179595" cy="461665"/>
          </a:xfrm>
          <a:prstGeom prst="rect">
            <a:avLst/>
          </a:prstGeom>
          <a:noFill/>
        </p:spPr>
        <p:txBody>
          <a:bodyPr wrap="square" rtlCol="0">
            <a:spAutoFit/>
          </a:bodyPr>
          <a:lstStyle/>
          <a:p>
            <a:r>
              <a:rPr lang="fr-FR" sz="2400" b="1">
                <a:solidFill>
                  <a:srgbClr val="00497E"/>
                </a:solidFill>
                <a:latin typeface="Arial" panose="020B0604020202020204" pitchFamily="34" charset="0"/>
                <a:cs typeface="Arial" panose="020B0604020202020204" pitchFamily="34" charset="0"/>
              </a:rPr>
              <a:t>SYNTHÈSE – </a:t>
            </a:r>
          </a:p>
        </p:txBody>
      </p:sp>
      <p:sp>
        <p:nvSpPr>
          <p:cNvPr id="6" name="Espace réservé du texte 5">
            <a:extLst>
              <a:ext uri="{FF2B5EF4-FFF2-40B4-BE49-F238E27FC236}">
                <a16:creationId xmlns:a16="http://schemas.microsoft.com/office/drawing/2014/main" id="{F1794A33-BC35-675F-544A-3B721596DC67}"/>
              </a:ext>
            </a:extLst>
          </p:cNvPr>
          <p:cNvSpPr>
            <a:spLocks noGrp="1"/>
          </p:cNvSpPr>
          <p:nvPr>
            <p:ph type="body" sz="quarter" idx="11" hasCustomPrompt="1"/>
          </p:nvPr>
        </p:nvSpPr>
        <p:spPr>
          <a:xfrm>
            <a:off x="2318264" y="235627"/>
            <a:ext cx="7142162" cy="424732"/>
          </a:xfrm>
          <a:prstGeom prst="rect">
            <a:avLst/>
          </a:prstGeom>
        </p:spPr>
        <p:txBody>
          <a:bodyPr>
            <a:spAutoFit/>
          </a:bodyPr>
          <a:lstStyle>
            <a:lvl1pPr marL="0" indent="0">
              <a:buNone/>
              <a:defRPr lang="fr-FR" sz="2400" b="1" kern="1200" dirty="0">
                <a:solidFill>
                  <a:srgbClr val="00497E"/>
                </a:solidFill>
                <a:latin typeface="Arial" panose="020B0604020202020204" pitchFamily="34" charset="0"/>
                <a:ea typeface="+mn-ea"/>
                <a:cs typeface="Arial" panose="020B0604020202020204" pitchFamily="34" charset="0"/>
              </a:defRPr>
            </a:lvl1pPr>
            <a:lvl2pPr>
              <a:defRPr lang="fr-FR" sz="2400" b="1" kern="1200" dirty="0" smtClean="0">
                <a:solidFill>
                  <a:schemeClr val="bg1"/>
                </a:solidFill>
                <a:latin typeface="Arial" panose="020B0604020202020204" pitchFamily="34" charset="0"/>
                <a:ea typeface="+mn-ea"/>
                <a:cs typeface="Arial" panose="020B0604020202020204" pitchFamily="34" charset="0"/>
              </a:defRPr>
            </a:lvl2pPr>
            <a:lvl3pPr>
              <a:defRPr lang="fr-FR" sz="2400" b="1" kern="1200" dirty="0" smtClean="0">
                <a:solidFill>
                  <a:schemeClr val="bg1"/>
                </a:solidFill>
                <a:latin typeface="Arial" panose="020B0604020202020204" pitchFamily="34" charset="0"/>
                <a:ea typeface="+mn-ea"/>
                <a:cs typeface="Arial" panose="020B0604020202020204" pitchFamily="34" charset="0"/>
              </a:defRPr>
            </a:lvl3pPr>
            <a:lvl4pPr>
              <a:defRPr lang="fr-FR" sz="2400" b="1" kern="1200" dirty="0" smtClean="0">
                <a:solidFill>
                  <a:schemeClr val="bg1"/>
                </a:solidFill>
                <a:latin typeface="Arial" panose="020B0604020202020204" pitchFamily="34" charset="0"/>
                <a:ea typeface="+mn-ea"/>
                <a:cs typeface="Arial" panose="020B0604020202020204" pitchFamily="34" charset="0"/>
              </a:defRPr>
            </a:lvl4pPr>
            <a:lvl5pPr>
              <a:defRPr lang="fr-FR" sz="2400" b="1" kern="1200" dirty="0">
                <a:solidFill>
                  <a:schemeClr val="bg1"/>
                </a:solidFill>
                <a:latin typeface="Arial" panose="020B0604020202020204" pitchFamily="34" charset="0"/>
                <a:ea typeface="+mn-ea"/>
                <a:cs typeface="Arial" panose="020B0604020202020204" pitchFamily="34" charset="0"/>
              </a:defRPr>
            </a:lvl5pPr>
          </a:lstStyle>
          <a:p>
            <a:pPr lvl="0"/>
            <a:r>
              <a:rPr lang="fr-FR" dirty="0"/>
              <a:t>Titre du chapitre</a:t>
            </a:r>
          </a:p>
        </p:txBody>
      </p:sp>
    </p:spTree>
    <p:extLst>
      <p:ext uri="{BB962C8B-B14F-4D97-AF65-F5344CB8AC3E}">
        <p14:creationId xmlns:p14="http://schemas.microsoft.com/office/powerpoint/2010/main" val="212323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u chapitre - ble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C29ED5-1271-F3FB-F3F5-16C9C99DA612}"/>
              </a:ext>
            </a:extLst>
          </p:cNvPr>
          <p:cNvSpPr/>
          <p:nvPr userDrawn="1"/>
        </p:nvSpPr>
        <p:spPr>
          <a:xfrm>
            <a:off x="0" y="0"/>
            <a:ext cx="12192000" cy="6858000"/>
          </a:xfrm>
          <a:prstGeom prst="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3A9D5D45-557E-C0F6-B6EB-F49A90F7C354}"/>
              </a:ext>
            </a:extLst>
          </p:cNvPr>
          <p:cNvPicPr>
            <a:picLocks/>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3372644" y="705644"/>
            <a:ext cx="5446713" cy="5446713"/>
          </a:xfrm>
          <a:prstGeom prst="flowChartConnector">
            <a:avLst/>
          </a:prstGeom>
          <a:ln w="38100">
            <a:noFill/>
          </a:ln>
        </p:spPr>
      </p:pic>
      <p:sp>
        <p:nvSpPr>
          <p:cNvPr id="7" name="Rectangle : coins arrondis 6">
            <a:extLst>
              <a:ext uri="{FF2B5EF4-FFF2-40B4-BE49-F238E27FC236}">
                <a16:creationId xmlns:a16="http://schemas.microsoft.com/office/drawing/2014/main" id="{6312ECE5-1051-A165-8391-6A55212D1408}"/>
              </a:ext>
            </a:extLst>
          </p:cNvPr>
          <p:cNvSpPr/>
          <p:nvPr userDrawn="1"/>
        </p:nvSpPr>
        <p:spPr>
          <a:xfrm>
            <a:off x="1803400" y="1785668"/>
            <a:ext cx="8585199" cy="3286664"/>
          </a:xfrm>
          <a:prstGeom prst="roundRect">
            <a:avLst>
              <a:gd name="adj" fmla="val 4342"/>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9">
            <a:extLst>
              <a:ext uri="{FF2B5EF4-FFF2-40B4-BE49-F238E27FC236}">
                <a16:creationId xmlns:a16="http://schemas.microsoft.com/office/drawing/2014/main" id="{6B1F9F04-5A95-3FB6-BE06-2D54B95B7A41}"/>
              </a:ext>
            </a:extLst>
          </p:cNvPr>
          <p:cNvSpPr>
            <a:spLocks noGrp="1"/>
          </p:cNvSpPr>
          <p:nvPr>
            <p:ph type="body" sz="quarter" idx="12" hasCustomPrompt="1"/>
          </p:nvPr>
        </p:nvSpPr>
        <p:spPr>
          <a:xfrm>
            <a:off x="2032000" y="3836504"/>
            <a:ext cx="8077200" cy="959016"/>
          </a:xfrm>
          <a:prstGeom prst="rect">
            <a:avLst/>
          </a:prstGeom>
        </p:spPr>
        <p:txBody>
          <a:bodyPr anchor="t" anchorCtr="0"/>
          <a:lstStyle>
            <a:lvl1pPr marL="0" indent="0" algn="ctr">
              <a:buNone/>
              <a:defRPr sz="2800" b="1">
                <a:solidFill>
                  <a:srgbClr val="00497E"/>
                </a:solidFill>
              </a:defRPr>
            </a:lvl1pPr>
          </a:lstStyle>
          <a:p>
            <a:pPr lvl="0"/>
            <a:r>
              <a:rPr lang="fr-FR" dirty="0"/>
              <a:t>Sous-titre du chapitre</a:t>
            </a:r>
          </a:p>
        </p:txBody>
      </p:sp>
      <p:sp>
        <p:nvSpPr>
          <p:cNvPr id="11" name="Espace réservé du texte 9">
            <a:extLst>
              <a:ext uri="{FF2B5EF4-FFF2-40B4-BE49-F238E27FC236}">
                <a16:creationId xmlns:a16="http://schemas.microsoft.com/office/drawing/2014/main" id="{BAA97D24-408F-E279-DB70-7A0A0D1A4571}"/>
              </a:ext>
            </a:extLst>
          </p:cNvPr>
          <p:cNvSpPr>
            <a:spLocks noGrp="1"/>
          </p:cNvSpPr>
          <p:nvPr>
            <p:ph type="body" sz="quarter" idx="13" hasCustomPrompt="1"/>
          </p:nvPr>
        </p:nvSpPr>
        <p:spPr>
          <a:xfrm>
            <a:off x="2032000" y="2143760"/>
            <a:ext cx="8077200" cy="1415932"/>
          </a:xfrm>
          <a:prstGeom prst="rect">
            <a:avLst/>
          </a:prstGeom>
        </p:spPr>
        <p:txBody>
          <a:bodyPr anchor="ctr" anchorCtr="0"/>
          <a:lstStyle>
            <a:lvl1pPr marL="0" indent="0" algn="ctr">
              <a:buNone/>
              <a:defRPr sz="5400" b="1">
                <a:solidFill>
                  <a:srgbClr val="00497E"/>
                </a:solidFill>
              </a:defRPr>
            </a:lvl1pPr>
          </a:lstStyle>
          <a:p>
            <a:pPr lvl="0"/>
            <a:r>
              <a:rPr lang="fr-FR" dirty="0"/>
              <a:t>TITRE DU CHAPITRE</a:t>
            </a:r>
          </a:p>
        </p:txBody>
      </p:sp>
    </p:spTree>
    <p:extLst>
      <p:ext uri="{BB962C8B-B14F-4D97-AF65-F5344CB8AC3E}">
        <p14:creationId xmlns:p14="http://schemas.microsoft.com/office/powerpoint/2010/main" val="22747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vez-vous des questions ?">
    <p:spTree>
      <p:nvGrpSpPr>
        <p:cNvPr id="1" name=""/>
        <p:cNvGrpSpPr/>
        <p:nvPr/>
      </p:nvGrpSpPr>
      <p:grpSpPr>
        <a:xfrm>
          <a:off x="0" y="0"/>
          <a:ext cx="0" cy="0"/>
          <a:chOff x="0" y="0"/>
          <a:chExt cx="0" cy="0"/>
        </a:xfrm>
      </p:grpSpPr>
      <p:pic>
        <p:nvPicPr>
          <p:cNvPr id="1026" name="Picture 2" descr="Aucune description de photo disponible.">
            <a:extLst>
              <a:ext uri="{FF2B5EF4-FFF2-40B4-BE49-F238E27FC236}">
                <a16:creationId xmlns:a16="http://schemas.microsoft.com/office/drawing/2014/main" id="{11E05958-D504-BBAD-EEB5-D13299439B2C}"/>
              </a:ext>
            </a:extLst>
          </p:cNvPr>
          <p:cNvPicPr>
            <a:picLocks noChangeAspect="1" noChangeArrowheads="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177505" y="0"/>
            <a:ext cx="110144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44F67-61D1-50D5-75F6-88FA62D6AC11}"/>
              </a:ext>
            </a:extLst>
          </p:cNvPr>
          <p:cNvSpPr/>
          <p:nvPr userDrawn="1"/>
        </p:nvSpPr>
        <p:spPr>
          <a:xfrm>
            <a:off x="0" y="0"/>
            <a:ext cx="7315200" cy="6858000"/>
          </a:xfrm>
          <a:prstGeom prst="rect">
            <a:avLst/>
          </a:prstGeom>
          <a:gradFill flip="none" rotWithShape="1">
            <a:gsLst>
              <a:gs pos="27000">
                <a:srgbClr val="00497E"/>
              </a:gs>
              <a:gs pos="87000">
                <a:srgbClr val="00529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35C0EF01-2C2B-5658-6F25-38ECC2CE9CC1}"/>
              </a:ext>
            </a:extLst>
          </p:cNvPr>
          <p:cNvSpPr txBox="1">
            <a:spLocks/>
          </p:cNvSpPr>
          <p:nvPr userDrawn="1"/>
        </p:nvSpPr>
        <p:spPr>
          <a:xfrm>
            <a:off x="1284751" y="4873727"/>
            <a:ext cx="54000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3200">
                <a:solidFill>
                  <a:schemeClr val="bg1"/>
                </a:solidFill>
                <a:latin typeface="Arial Rounded MT Bold" panose="020F0704030504030204" pitchFamily="34" charset="0"/>
              </a:rPr>
              <a:t>AVEZ-VOUS </a:t>
            </a:r>
          </a:p>
          <a:p>
            <a:pPr algn="ctr"/>
            <a:r>
              <a:rPr lang="fr-FR" sz="3200">
                <a:solidFill>
                  <a:schemeClr val="bg1"/>
                </a:solidFill>
                <a:latin typeface="Arial Rounded MT Bold" panose="020F0704030504030204" pitchFamily="34" charset="0"/>
              </a:rPr>
              <a:t>DES QUESTIONS ?</a:t>
            </a:r>
            <a:endParaRPr lang="fr-FR" sz="1800">
              <a:solidFill>
                <a:schemeClr val="bg1"/>
              </a:solidFill>
              <a:latin typeface="Arial Rounded MT Bold" panose="020F0704030504030204" pitchFamily="34" charset="0"/>
            </a:endParaRPr>
          </a:p>
        </p:txBody>
      </p:sp>
      <p:grpSp>
        <p:nvGrpSpPr>
          <p:cNvPr id="11" name="Groupe 10">
            <a:extLst>
              <a:ext uri="{FF2B5EF4-FFF2-40B4-BE49-F238E27FC236}">
                <a16:creationId xmlns:a16="http://schemas.microsoft.com/office/drawing/2014/main" id="{717A8F6E-76B7-12CE-7AF4-C116051BEB47}"/>
              </a:ext>
            </a:extLst>
          </p:cNvPr>
          <p:cNvGrpSpPr/>
          <p:nvPr userDrawn="1"/>
        </p:nvGrpSpPr>
        <p:grpSpPr>
          <a:xfrm>
            <a:off x="1284751" y="3078683"/>
            <a:ext cx="5400000" cy="1623408"/>
            <a:chOff x="1284751" y="3078683"/>
            <a:chExt cx="5400000" cy="1623408"/>
          </a:xfrm>
        </p:grpSpPr>
        <p:sp>
          <p:nvSpPr>
            <p:cNvPr id="5" name="ZoneTexte 4">
              <a:extLst>
                <a:ext uri="{FF2B5EF4-FFF2-40B4-BE49-F238E27FC236}">
                  <a16:creationId xmlns:a16="http://schemas.microsoft.com/office/drawing/2014/main" id="{E4D918D2-FD7C-85B3-1C25-F254126BBFEA}"/>
                </a:ext>
              </a:extLst>
            </p:cNvPr>
            <p:cNvSpPr txBox="1">
              <a:spLocks/>
            </p:cNvSpPr>
            <p:nvPr userDrawn="1"/>
          </p:nvSpPr>
          <p:spPr>
            <a:xfrm>
              <a:off x="1284751" y="3078683"/>
              <a:ext cx="5400000" cy="141577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5400">
                  <a:solidFill>
                    <a:schemeClr val="bg1"/>
                  </a:solidFill>
                  <a:latin typeface="Arial Rounded MT Bold" panose="020F0704030504030204" pitchFamily="34" charset="0"/>
                </a:rPr>
                <a:t>MERCI</a:t>
              </a:r>
              <a:r>
                <a:rPr lang="fr-FR" sz="4400">
                  <a:solidFill>
                    <a:schemeClr val="bg1"/>
                  </a:solidFill>
                  <a:latin typeface="Arial Rounded MT Bold" panose="020F0704030504030204" pitchFamily="34" charset="0"/>
                </a:rPr>
                <a:t> </a:t>
              </a:r>
            </a:p>
            <a:p>
              <a:pPr algn="ctr"/>
              <a:r>
                <a:rPr lang="fr-FR" sz="3200" i="0">
                  <a:solidFill>
                    <a:schemeClr val="bg1"/>
                  </a:solidFill>
                  <a:latin typeface="Arial Rounded MT Bold" panose="020F0704030504030204" pitchFamily="34" charset="0"/>
                </a:rPr>
                <a:t>DE VOTRE ATTENTION</a:t>
              </a:r>
            </a:p>
          </p:txBody>
        </p:sp>
        <p:sp>
          <p:nvSpPr>
            <p:cNvPr id="9" name="Rectangle : coins arrondis 8">
              <a:extLst>
                <a:ext uri="{FF2B5EF4-FFF2-40B4-BE49-F238E27FC236}">
                  <a16:creationId xmlns:a16="http://schemas.microsoft.com/office/drawing/2014/main" id="{F47AF23E-3B2F-AE45-A2C1-0474D6B6A504}"/>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a:extLst>
              <a:ext uri="{FF2B5EF4-FFF2-40B4-BE49-F238E27FC236}">
                <a16:creationId xmlns:a16="http://schemas.microsoft.com/office/drawing/2014/main" id="{60C5CDBC-2DBB-D831-044B-950199DA028C}"/>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2944092" y="743162"/>
            <a:ext cx="2081318" cy="2081318"/>
          </a:xfrm>
          <a:prstGeom prst="flowChartConnector">
            <a:avLst/>
          </a:prstGeom>
          <a:ln w="38100">
            <a:noFill/>
          </a:ln>
        </p:spPr>
      </p:pic>
    </p:spTree>
    <p:extLst>
      <p:ext uri="{BB962C8B-B14F-4D97-AF65-F5344CB8AC3E}">
        <p14:creationId xmlns:p14="http://schemas.microsoft.com/office/powerpoint/2010/main" val="890559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éfini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72B540E-348D-77D8-EE8A-EE2C15A0D041}"/>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2">
            <a:extLst>
              <a:ext uri="{FF2B5EF4-FFF2-40B4-BE49-F238E27FC236}">
                <a16:creationId xmlns:a16="http://schemas.microsoft.com/office/drawing/2014/main" id="{CAE9BA57-E100-391F-5FEA-C9EE4D349D90}"/>
              </a:ext>
            </a:extLst>
          </p:cNvPr>
          <p:cNvSpPr/>
          <p:nvPr userDrawn="1"/>
        </p:nvSpPr>
        <p:spPr>
          <a:xfrm>
            <a:off x="2679895" y="6412197"/>
            <a:ext cx="687689" cy="184666"/>
          </a:xfrm>
          <a:prstGeom prst="rect">
            <a:avLst/>
          </a:prstGeom>
        </p:spPr>
        <p:txBody>
          <a:bodyPr wrap="none" lIns="0" tIns="0" rIns="0" bIns="0" anchor="t">
            <a:spAutoFit/>
          </a:bodyPr>
          <a:lstStyle/>
          <a:p>
            <a:pPr lvl="0" algn="ctr"/>
            <a:r>
              <a:rPr lang="en-US" sz="1200" b="1">
                <a:solidFill>
                  <a:srgbClr val="00497E"/>
                </a:solidFill>
                <a:latin typeface="Lato"/>
                <a:ea typeface="Lato"/>
                <a:cs typeface="Lato"/>
              </a:rPr>
              <a:t>Définition</a:t>
            </a:r>
          </a:p>
        </p:txBody>
      </p:sp>
      <p:sp>
        <p:nvSpPr>
          <p:cNvPr id="14" name="Rectangle 5">
            <a:extLst>
              <a:ext uri="{FF2B5EF4-FFF2-40B4-BE49-F238E27FC236}">
                <a16:creationId xmlns:a16="http://schemas.microsoft.com/office/drawing/2014/main" id="{C059D4DF-B0C2-F137-D8DC-D990B82301F3}"/>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15" name="Rectangle 14">
            <a:extLst>
              <a:ext uri="{FF2B5EF4-FFF2-40B4-BE49-F238E27FC236}">
                <a16:creationId xmlns:a16="http://schemas.microsoft.com/office/drawing/2014/main" id="{CC592D8E-8EAD-71D2-B371-87FE1DF1C7B5}"/>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16" name="Rectangle 15">
            <a:extLst>
              <a:ext uri="{FF2B5EF4-FFF2-40B4-BE49-F238E27FC236}">
                <a16:creationId xmlns:a16="http://schemas.microsoft.com/office/drawing/2014/main" id="{BC45BE9E-54F7-6656-3E84-2D6C88DD60A7}"/>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7" name="Rectangle 16">
            <a:extLst>
              <a:ext uri="{FF2B5EF4-FFF2-40B4-BE49-F238E27FC236}">
                <a16:creationId xmlns:a16="http://schemas.microsoft.com/office/drawing/2014/main" id="{C08E3F8C-2EF5-35A6-BCFF-1491439196F6}"/>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18" name="Rectangle 17">
            <a:extLst>
              <a:ext uri="{FF2B5EF4-FFF2-40B4-BE49-F238E27FC236}">
                <a16:creationId xmlns:a16="http://schemas.microsoft.com/office/drawing/2014/main" id="{5A74A754-5228-AA74-A881-927EB1C0C041}"/>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2951739" y="6239041"/>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07E0402-F666-7B0B-DCEA-F69C3D008E59}"/>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FD3650BE-4750-690C-1F3E-2E997095242D}"/>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6" name="Espace réservé du texte 22">
            <a:extLst>
              <a:ext uri="{FF2B5EF4-FFF2-40B4-BE49-F238E27FC236}">
                <a16:creationId xmlns:a16="http://schemas.microsoft.com/office/drawing/2014/main" id="{9578156A-B66E-5AF1-C18A-B69053325D9E}"/>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698363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us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A0E6C99-6E35-B0AE-6319-5A67B99B375E}"/>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 name="Rectangle 2">
            <a:extLst>
              <a:ext uri="{FF2B5EF4-FFF2-40B4-BE49-F238E27FC236}">
                <a16:creationId xmlns:a16="http://schemas.microsoft.com/office/drawing/2014/main" id="{BB72BE3A-9669-93C5-E6C3-CA9BDD3C4C3B}"/>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5">
            <a:extLst>
              <a:ext uri="{FF2B5EF4-FFF2-40B4-BE49-F238E27FC236}">
                <a16:creationId xmlns:a16="http://schemas.microsoft.com/office/drawing/2014/main" id="{47A541C3-B459-C7D0-FAA3-58905B1F8FF2}"/>
              </a:ext>
            </a:extLst>
          </p:cNvPr>
          <p:cNvSpPr/>
          <p:nvPr userDrawn="1"/>
        </p:nvSpPr>
        <p:spPr>
          <a:xfrm>
            <a:off x="3805175" y="6416058"/>
            <a:ext cx="484108" cy="184666"/>
          </a:xfrm>
          <a:prstGeom prst="rect">
            <a:avLst/>
          </a:prstGeom>
        </p:spPr>
        <p:txBody>
          <a:bodyPr wrap="none" lIns="0" tIns="0" rIns="0" bIns="0" anchor="t">
            <a:spAutoFit/>
          </a:bodyPr>
          <a:lstStyle/>
          <a:p>
            <a:pPr algn="ctr"/>
            <a:r>
              <a:rPr lang="fr-FR" sz="1200" b="1" kern="1200">
                <a:solidFill>
                  <a:srgbClr val="00497E"/>
                </a:solidFill>
                <a:latin typeface="Lato"/>
                <a:ea typeface="Lato"/>
                <a:cs typeface="Lato"/>
              </a:rPr>
              <a:t>Causes</a:t>
            </a:r>
            <a:endParaRPr lang="en-US" sz="1200" b="1" kern="1200">
              <a:solidFill>
                <a:srgbClr val="00497E"/>
              </a:solidFill>
              <a:latin typeface="Lato"/>
              <a:ea typeface="Lato"/>
              <a:cs typeface="Lato"/>
            </a:endParaRPr>
          </a:p>
        </p:txBody>
      </p:sp>
      <p:sp>
        <p:nvSpPr>
          <p:cNvPr id="9" name="Rectangle 8">
            <a:extLst>
              <a:ext uri="{FF2B5EF4-FFF2-40B4-BE49-F238E27FC236}">
                <a16:creationId xmlns:a16="http://schemas.microsoft.com/office/drawing/2014/main" id="{026290A5-D968-1F71-9DBF-DC443736660C}"/>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10" name="Rectangle 9">
            <a:extLst>
              <a:ext uri="{FF2B5EF4-FFF2-40B4-BE49-F238E27FC236}">
                <a16:creationId xmlns:a16="http://schemas.microsoft.com/office/drawing/2014/main" id="{56381831-F2BC-963B-4C2C-D36CDF10C99A}"/>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2" name="Rectangle 11">
            <a:extLst>
              <a:ext uri="{FF2B5EF4-FFF2-40B4-BE49-F238E27FC236}">
                <a16:creationId xmlns:a16="http://schemas.microsoft.com/office/drawing/2014/main" id="{B9B86C33-7D97-0805-30E4-A0C10963E70D}"/>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25" name="Rectangle 24">
            <a:extLst>
              <a:ext uri="{FF2B5EF4-FFF2-40B4-BE49-F238E27FC236}">
                <a16:creationId xmlns:a16="http://schemas.microsoft.com/office/drawing/2014/main" id="{8E73655D-7092-A31C-BF19-82918D592F03}"/>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3975229" y="6247418"/>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A697A75-C51C-D6DE-165B-9F106A4C612B}"/>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F65950D2-2242-1CC6-848E-7F9C2F865EE6}"/>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5" name="Espace réservé du texte 22">
            <a:extLst>
              <a:ext uri="{FF2B5EF4-FFF2-40B4-BE49-F238E27FC236}">
                <a16:creationId xmlns:a16="http://schemas.microsoft.com/office/drawing/2014/main" id="{29A5A979-3713-5809-2DBD-20FE8F874EC3}"/>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2242187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sques et conséquence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2B04DA5-D009-F93B-D7EE-C0176FC33AAF}"/>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A74A754-5228-AA74-A881-927EB1C0C041}"/>
              </a:ext>
            </a:extLst>
          </p:cNvPr>
          <p:cNvSpPr/>
          <p:nvPr userDrawn="1"/>
        </p:nvSpPr>
        <p:spPr>
          <a:xfrm>
            <a:off x="4616107" y="6416058"/>
            <a:ext cx="1771319"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Risques et Conséquences </a:t>
            </a:r>
          </a:p>
        </p:txBody>
      </p:sp>
      <p:sp>
        <p:nvSpPr>
          <p:cNvPr id="7" name="Rectangle 6">
            <a:extLst>
              <a:ext uri="{FF2B5EF4-FFF2-40B4-BE49-F238E27FC236}">
                <a16:creationId xmlns:a16="http://schemas.microsoft.com/office/drawing/2014/main" id="{0429E59C-86A9-7D79-86AD-1C5CCE96A3B2}"/>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8" name="Rectangle 7">
            <a:extLst>
              <a:ext uri="{FF2B5EF4-FFF2-40B4-BE49-F238E27FC236}">
                <a16:creationId xmlns:a16="http://schemas.microsoft.com/office/drawing/2014/main" id="{4CD9D384-24D5-C6C4-D949-132222296E9F}"/>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9" name="Rectangle 8">
            <a:extLst>
              <a:ext uri="{FF2B5EF4-FFF2-40B4-BE49-F238E27FC236}">
                <a16:creationId xmlns:a16="http://schemas.microsoft.com/office/drawing/2014/main" id="{CBB4CA4C-AC1E-565B-8206-472B74C9531D}"/>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0" name="Rectangle 9">
            <a:extLst>
              <a:ext uri="{FF2B5EF4-FFF2-40B4-BE49-F238E27FC236}">
                <a16:creationId xmlns:a16="http://schemas.microsoft.com/office/drawing/2014/main" id="{D96CF991-2501-E54E-987E-DA7F449C8DDC}"/>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12" name="Rectangle 5">
            <a:extLst>
              <a:ext uri="{FF2B5EF4-FFF2-40B4-BE49-F238E27FC236}">
                <a16:creationId xmlns:a16="http://schemas.microsoft.com/office/drawing/2014/main" id="{49198124-0DA6-7F26-9354-D97344512C1A}"/>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5429766" y="6247417"/>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B90C595A-4C59-B948-AA7C-6A2F74AE06A9}"/>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18FD4324-25FA-F20F-61BE-5D56DFD0C36B}"/>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3" name="Espace réservé du texte 22">
            <a:extLst>
              <a:ext uri="{FF2B5EF4-FFF2-40B4-BE49-F238E27FC236}">
                <a16:creationId xmlns:a16="http://schemas.microsoft.com/office/drawing/2014/main" id="{D880B7B4-964E-F99C-8EA3-E01859A2FF34}"/>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733269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gn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2700F5-4975-BEDF-FE1D-95A4B23A248E}"/>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C592D8E-8EAD-71D2-B371-87FE1DF1C7B5}"/>
              </a:ext>
            </a:extLst>
          </p:cNvPr>
          <p:cNvSpPr/>
          <p:nvPr userDrawn="1"/>
        </p:nvSpPr>
        <p:spPr>
          <a:xfrm>
            <a:off x="6672571" y="6416058"/>
            <a:ext cx="440826"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Signes</a:t>
            </a:r>
          </a:p>
        </p:txBody>
      </p:sp>
      <p:sp>
        <p:nvSpPr>
          <p:cNvPr id="3" name="Rectangle 2">
            <a:extLst>
              <a:ext uri="{FF2B5EF4-FFF2-40B4-BE49-F238E27FC236}">
                <a16:creationId xmlns:a16="http://schemas.microsoft.com/office/drawing/2014/main" id="{6510DD3D-D442-23CF-4AB5-BC8B5F65C418}"/>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3">
            <a:extLst>
              <a:ext uri="{FF2B5EF4-FFF2-40B4-BE49-F238E27FC236}">
                <a16:creationId xmlns:a16="http://schemas.microsoft.com/office/drawing/2014/main" id="{6EB228E0-55F1-ED10-1329-DCAA6CBC628F}"/>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5" name="Rectangle 4">
            <a:extLst>
              <a:ext uri="{FF2B5EF4-FFF2-40B4-BE49-F238E27FC236}">
                <a16:creationId xmlns:a16="http://schemas.microsoft.com/office/drawing/2014/main" id="{0D4EDD8D-E0B2-5883-BA36-5396263C4B46}"/>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6" name="Rectangle 5">
            <a:extLst>
              <a:ext uri="{FF2B5EF4-FFF2-40B4-BE49-F238E27FC236}">
                <a16:creationId xmlns:a16="http://schemas.microsoft.com/office/drawing/2014/main" id="{E5D66FCB-7216-9E24-4FA4-98277E976D93}"/>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7" name="Rectangle 6">
            <a:extLst>
              <a:ext uri="{FF2B5EF4-FFF2-40B4-BE49-F238E27FC236}">
                <a16:creationId xmlns:a16="http://schemas.microsoft.com/office/drawing/2014/main" id="{BE093B73-8F97-388C-0B07-1DCA43A24A45}"/>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6820984" y="6247417"/>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9C58E529-3F56-6590-B867-2C8C376E2FFA}"/>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14812C03-FA34-376C-A1F0-F5F4BB96FDB9}"/>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8" name="Espace réservé du texte 22">
            <a:extLst>
              <a:ext uri="{FF2B5EF4-FFF2-40B4-BE49-F238E27FC236}">
                <a16:creationId xmlns:a16="http://schemas.microsoft.com/office/drawing/2014/main" id="{DA84ADDF-5CC1-91E5-057B-48E44D76BA68}"/>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4256728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E178D7-6A43-D627-4E82-3B95407AE9C1}"/>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C45BE9E-54F7-6656-3E84-2D6C88DD60A7}"/>
              </a:ext>
            </a:extLst>
          </p:cNvPr>
          <p:cNvSpPr/>
          <p:nvPr userDrawn="1"/>
        </p:nvSpPr>
        <p:spPr>
          <a:xfrm>
            <a:off x="7631140" y="6416058"/>
            <a:ext cx="302968"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CAT</a:t>
            </a:r>
          </a:p>
        </p:txBody>
      </p:sp>
      <p:sp>
        <p:nvSpPr>
          <p:cNvPr id="3" name="Rectangle 2">
            <a:extLst>
              <a:ext uri="{FF2B5EF4-FFF2-40B4-BE49-F238E27FC236}">
                <a16:creationId xmlns:a16="http://schemas.microsoft.com/office/drawing/2014/main" id="{2048F380-9C4E-C755-65CD-8E8CFBB5F1F5}"/>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3">
            <a:extLst>
              <a:ext uri="{FF2B5EF4-FFF2-40B4-BE49-F238E27FC236}">
                <a16:creationId xmlns:a16="http://schemas.microsoft.com/office/drawing/2014/main" id="{D7A1E67A-4204-CC40-EFA8-9D34CAC53526}"/>
              </a:ext>
            </a:extLst>
          </p:cNvPr>
          <p:cNvSpPr/>
          <p:nvPr userDrawn="1"/>
        </p:nvSpPr>
        <p:spPr>
          <a:xfrm>
            <a:off x="8360799" y="6446836"/>
            <a:ext cx="860812" cy="153888"/>
          </a:xfrm>
          <a:prstGeom prst="rect">
            <a:avLst/>
          </a:prstGeom>
        </p:spPr>
        <p:txBody>
          <a:bodyPr wrap="none" lIns="0" tIns="0" rIns="0" bIns="0" anchor="t">
            <a:spAutoFit/>
          </a:bodyPr>
          <a:lstStyle/>
          <a:p>
            <a:pPr algn="r"/>
            <a:r>
              <a:rPr lang="fr-FR" sz="1000">
                <a:solidFill>
                  <a:schemeClr val="bg1">
                    <a:lumMod val="50000"/>
                  </a:schemeClr>
                </a:solidFill>
                <a:latin typeface="Lato"/>
                <a:ea typeface="Lato"/>
                <a:cs typeface="Lato"/>
              </a:rPr>
              <a:t>Cas particuliers</a:t>
            </a:r>
            <a:endParaRPr lang="en-US" sz="1000">
              <a:solidFill>
                <a:schemeClr val="bg1">
                  <a:lumMod val="50000"/>
                </a:schemeClr>
              </a:solidFill>
              <a:latin typeface="Lato"/>
              <a:ea typeface="Lato"/>
              <a:cs typeface="Lato"/>
            </a:endParaRPr>
          </a:p>
        </p:txBody>
      </p:sp>
      <p:sp>
        <p:nvSpPr>
          <p:cNvPr id="5" name="Rectangle 4">
            <a:extLst>
              <a:ext uri="{FF2B5EF4-FFF2-40B4-BE49-F238E27FC236}">
                <a16:creationId xmlns:a16="http://schemas.microsoft.com/office/drawing/2014/main" id="{83AD9FD9-9082-3B7D-0DD3-291CFD43BCF1}"/>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6" name="Rectangle 5">
            <a:extLst>
              <a:ext uri="{FF2B5EF4-FFF2-40B4-BE49-F238E27FC236}">
                <a16:creationId xmlns:a16="http://schemas.microsoft.com/office/drawing/2014/main" id="{29282184-46DB-BF3D-806D-ADB53F0326B0}"/>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7" name="Rectangle 6">
            <a:extLst>
              <a:ext uri="{FF2B5EF4-FFF2-40B4-BE49-F238E27FC236}">
                <a16:creationId xmlns:a16="http://schemas.microsoft.com/office/drawing/2014/main" id="{B162E967-562A-C54E-A86B-2869A3D8573F}"/>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7710624" y="6247417"/>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6199E52E-2E6C-8C40-B547-B95F774B65D3}"/>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5474BF24-0DB7-5D4C-C9E8-4754A6A73850}"/>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8" name="Espace réservé du texte 22">
            <a:extLst>
              <a:ext uri="{FF2B5EF4-FFF2-40B4-BE49-F238E27FC236}">
                <a16:creationId xmlns:a16="http://schemas.microsoft.com/office/drawing/2014/main" id="{84CF7C1A-3EDF-5A7B-E1F7-27DCABAD1DE0}"/>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117883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 particuli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5518B9-04C4-734B-FF9B-E7198E93E064}"/>
              </a:ext>
            </a:extLst>
          </p:cNvPr>
          <p:cNvSpPr/>
          <p:nvPr userDrawn="1"/>
        </p:nvSpPr>
        <p:spPr>
          <a:xfrm rot="5400000" flipH="1">
            <a:off x="6078000" y="1819417"/>
            <a:ext cx="36000" cy="9000000"/>
          </a:xfrm>
          <a:prstGeom prst="rect">
            <a:avLst/>
          </a:prstGeom>
          <a:gradFill flip="none" rotWithShape="1">
            <a:gsLst>
              <a:gs pos="75000">
                <a:srgbClr val="00497E"/>
              </a:gs>
              <a:gs pos="100000">
                <a:schemeClr val="bg1"/>
              </a:gs>
            </a:gsLst>
            <a:path path="circle">
              <a:fillToRect l="50000" t="50000" r="50000" b="50000"/>
            </a:path>
            <a:tileRect/>
          </a:gra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08E3F8C-2EF5-35A6-BCFF-1491439196F6}"/>
              </a:ext>
            </a:extLst>
          </p:cNvPr>
          <p:cNvSpPr/>
          <p:nvPr userDrawn="1"/>
        </p:nvSpPr>
        <p:spPr>
          <a:xfrm>
            <a:off x="8266222" y="6416058"/>
            <a:ext cx="1049967" cy="184666"/>
          </a:xfrm>
          <a:prstGeom prst="rect">
            <a:avLst/>
          </a:prstGeom>
        </p:spPr>
        <p:txBody>
          <a:bodyPr wrap="none" lIns="0" tIns="0" rIns="0" bIns="0" anchor="t">
            <a:spAutoFit/>
          </a:bodyPr>
          <a:lstStyle/>
          <a:p>
            <a:pPr marL="0" lvl="0" algn="ctr" defTabSz="914400" rtl="0" eaLnBrk="1" latinLnBrk="0" hangingPunct="1"/>
            <a:r>
              <a:rPr lang="fr-FR" sz="1200" b="1" kern="1200">
                <a:solidFill>
                  <a:srgbClr val="00497E"/>
                </a:solidFill>
                <a:latin typeface="Lato"/>
                <a:ea typeface="Lato"/>
                <a:cs typeface="Lato"/>
              </a:rPr>
              <a:t>Cas particuliers</a:t>
            </a:r>
            <a:endParaRPr lang="en-US" sz="1200" b="1" kern="1200">
              <a:solidFill>
                <a:srgbClr val="00497E"/>
              </a:solidFill>
              <a:latin typeface="Lato"/>
              <a:ea typeface="Lato"/>
              <a:cs typeface="Lato"/>
            </a:endParaRPr>
          </a:p>
        </p:txBody>
      </p:sp>
      <p:sp>
        <p:nvSpPr>
          <p:cNvPr id="3" name="Rectangle 2">
            <a:extLst>
              <a:ext uri="{FF2B5EF4-FFF2-40B4-BE49-F238E27FC236}">
                <a16:creationId xmlns:a16="http://schemas.microsoft.com/office/drawing/2014/main" id="{3D7B6D38-6C7D-BB02-B933-76390D44F194}"/>
              </a:ext>
            </a:extLst>
          </p:cNvPr>
          <p:cNvSpPr/>
          <p:nvPr userDrawn="1"/>
        </p:nvSpPr>
        <p:spPr>
          <a:xfrm>
            <a:off x="2741611" y="6446836"/>
            <a:ext cx="564257" cy="153888"/>
          </a:xfrm>
          <a:prstGeom prst="rect">
            <a:avLst/>
          </a:prstGeom>
        </p:spPr>
        <p:txBody>
          <a:bodyPr wrap="none" lIns="0" tIns="0" rIns="0" bIns="0" anchor="t">
            <a:spAutoFit/>
          </a:bodyPr>
          <a:lstStyle/>
          <a:p>
            <a:pPr lvl="0" algn="ctr"/>
            <a:r>
              <a:rPr lang="en-US" sz="1000" kern="1200">
                <a:solidFill>
                  <a:schemeClr val="bg1">
                    <a:lumMod val="50000"/>
                  </a:schemeClr>
                </a:solidFill>
                <a:latin typeface="Lato"/>
                <a:ea typeface="Lato"/>
                <a:cs typeface="Lato"/>
              </a:rPr>
              <a:t>Définition</a:t>
            </a:r>
          </a:p>
        </p:txBody>
      </p:sp>
      <p:sp>
        <p:nvSpPr>
          <p:cNvPr id="4" name="Rectangle 3">
            <a:extLst>
              <a:ext uri="{FF2B5EF4-FFF2-40B4-BE49-F238E27FC236}">
                <a16:creationId xmlns:a16="http://schemas.microsoft.com/office/drawing/2014/main" id="{ACCB7ABC-DF4B-80BB-E660-C750EF4CABE5}"/>
              </a:ext>
            </a:extLst>
          </p:cNvPr>
          <p:cNvSpPr/>
          <p:nvPr userDrawn="1"/>
        </p:nvSpPr>
        <p:spPr>
          <a:xfrm>
            <a:off x="3871220" y="6446836"/>
            <a:ext cx="400751" cy="153888"/>
          </a:xfrm>
          <a:prstGeom prst="rect">
            <a:avLst/>
          </a:prstGeom>
        </p:spPr>
        <p:txBody>
          <a:bodyPr wrap="none" lIns="0" tIns="0" rIns="0" bIns="0" anchor="t">
            <a:spAutoFit/>
          </a:bodyPr>
          <a:lstStyle/>
          <a:p>
            <a:pPr algn="ctr"/>
            <a:r>
              <a:rPr lang="fr-FR" sz="1000" kern="1200">
                <a:solidFill>
                  <a:schemeClr val="bg1">
                    <a:lumMod val="50000"/>
                  </a:schemeClr>
                </a:solidFill>
                <a:latin typeface="Lato"/>
                <a:ea typeface="Lato"/>
                <a:cs typeface="Lato"/>
              </a:rPr>
              <a:t>Causes</a:t>
            </a:r>
            <a:endParaRPr lang="en-US" sz="1000">
              <a:solidFill>
                <a:schemeClr val="bg1">
                  <a:lumMod val="50000"/>
                </a:schemeClr>
              </a:solidFill>
              <a:latin typeface="Lato"/>
              <a:ea typeface="Lato"/>
              <a:cs typeface="Lato"/>
            </a:endParaRPr>
          </a:p>
        </p:txBody>
      </p:sp>
      <p:sp>
        <p:nvSpPr>
          <p:cNvPr id="5" name="Rectangle 4">
            <a:extLst>
              <a:ext uri="{FF2B5EF4-FFF2-40B4-BE49-F238E27FC236}">
                <a16:creationId xmlns:a16="http://schemas.microsoft.com/office/drawing/2014/main" id="{36D988D0-A4C5-B20C-9F86-D1C2777D611B}"/>
              </a:ext>
            </a:extLst>
          </p:cNvPr>
          <p:cNvSpPr/>
          <p:nvPr userDrawn="1"/>
        </p:nvSpPr>
        <p:spPr>
          <a:xfrm>
            <a:off x="4775607" y="6446836"/>
            <a:ext cx="1465145" cy="153888"/>
          </a:xfrm>
          <a:prstGeom prst="rect">
            <a:avLst/>
          </a:prstGeom>
        </p:spPr>
        <p:txBody>
          <a:bodyPr wrap="none" lIns="0" tIns="0" rIns="0" bIns="0" anchor="t">
            <a:spAutoFit/>
          </a:bodyPr>
          <a:lstStyle/>
          <a:p>
            <a:pPr lvl="0" algn="ctr"/>
            <a:r>
              <a:rPr lang="fr-FR" sz="1000">
                <a:solidFill>
                  <a:schemeClr val="bg1">
                    <a:lumMod val="50000"/>
                  </a:schemeClr>
                </a:solidFill>
                <a:latin typeface="Lato"/>
                <a:ea typeface="Lato"/>
                <a:cs typeface="Lato"/>
              </a:rPr>
              <a:t>Risques et Conséquences </a:t>
            </a:r>
          </a:p>
        </p:txBody>
      </p:sp>
      <p:sp>
        <p:nvSpPr>
          <p:cNvPr id="6" name="Rectangle 5">
            <a:extLst>
              <a:ext uri="{FF2B5EF4-FFF2-40B4-BE49-F238E27FC236}">
                <a16:creationId xmlns:a16="http://schemas.microsoft.com/office/drawing/2014/main" id="{28D4B5BF-BF1D-434B-8F7A-8A67C1B2F087}"/>
              </a:ext>
            </a:extLst>
          </p:cNvPr>
          <p:cNvSpPr/>
          <p:nvPr userDrawn="1"/>
        </p:nvSpPr>
        <p:spPr>
          <a:xfrm>
            <a:off x="6744388" y="6446836"/>
            <a:ext cx="362279"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Signes</a:t>
            </a:r>
          </a:p>
        </p:txBody>
      </p:sp>
      <p:sp>
        <p:nvSpPr>
          <p:cNvPr id="7" name="Rectangle 6">
            <a:extLst>
              <a:ext uri="{FF2B5EF4-FFF2-40B4-BE49-F238E27FC236}">
                <a16:creationId xmlns:a16="http://schemas.microsoft.com/office/drawing/2014/main" id="{41B736C1-C11F-85F9-F887-1AF1125A4F58}"/>
              </a:ext>
            </a:extLst>
          </p:cNvPr>
          <p:cNvSpPr/>
          <p:nvPr userDrawn="1"/>
        </p:nvSpPr>
        <p:spPr>
          <a:xfrm>
            <a:off x="7610303" y="6446836"/>
            <a:ext cx="246862" cy="153888"/>
          </a:xfrm>
          <a:prstGeom prst="rect">
            <a:avLst/>
          </a:prstGeom>
        </p:spPr>
        <p:txBody>
          <a:bodyPr wrap="none" lIns="0" tIns="0" rIns="0" bIns="0" anchor="t">
            <a:spAutoFit/>
          </a:bodyPr>
          <a:lstStyle/>
          <a:p>
            <a:pPr algn="ctr"/>
            <a:r>
              <a:rPr lang="fr-FR" sz="1000">
                <a:solidFill>
                  <a:schemeClr val="bg1">
                    <a:lumMod val="50000"/>
                  </a:schemeClr>
                </a:solidFill>
                <a:latin typeface="Lato"/>
                <a:ea typeface="Lato"/>
                <a:cs typeface="Lato"/>
              </a:rPr>
              <a:t>CAT</a:t>
            </a:r>
          </a:p>
        </p:txBody>
      </p:sp>
      <p:sp>
        <p:nvSpPr>
          <p:cNvPr id="19" name="Triangle rectangle 18">
            <a:extLst>
              <a:ext uri="{FF2B5EF4-FFF2-40B4-BE49-F238E27FC236}">
                <a16:creationId xmlns:a16="http://schemas.microsoft.com/office/drawing/2014/main" id="{AAC0BD2B-AD42-4F66-A7D6-5F43125F17E7}"/>
              </a:ext>
            </a:extLst>
          </p:cNvPr>
          <p:cNvSpPr>
            <a:spLocks noChangeAspect="1"/>
          </p:cNvSpPr>
          <p:nvPr userDrawn="1"/>
        </p:nvSpPr>
        <p:spPr>
          <a:xfrm rot="8100000">
            <a:off x="8719205" y="6239041"/>
            <a:ext cx="144000" cy="144000"/>
          </a:xfrm>
          <a:prstGeom prst="rtTriangle">
            <a:avLst/>
          </a:prstGeom>
          <a:solidFill>
            <a:srgbClr val="00497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B5328E28-A3F3-54EF-D618-BCF5610A15C7}"/>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E0F0501D-450F-DD9E-A886-9D2A954ACDF6}"/>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8" name="Espace réservé du texte 22">
            <a:extLst>
              <a:ext uri="{FF2B5EF4-FFF2-40B4-BE49-F238E27FC236}">
                <a16:creationId xmlns:a16="http://schemas.microsoft.com/office/drawing/2014/main" id="{9F5C7E43-09CA-7C0D-1488-7C6075678862}"/>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3264390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70B814-B95A-5000-4B85-8E6FE197A1F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F38E11-1F71-CE80-89CA-67E35C6E28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6A13A9B-9250-82D8-5F69-0D1B9719A7F1}"/>
              </a:ext>
            </a:extLst>
          </p:cNvPr>
          <p:cNvSpPr>
            <a:spLocks noGrp="1"/>
          </p:cNvSpPr>
          <p:nvPr>
            <p:ph type="dt" sz="half" idx="10"/>
          </p:nvPr>
        </p:nvSpPr>
        <p:spPr/>
        <p:txBody>
          <a:bodyPr/>
          <a:lstStyle/>
          <a:p>
            <a:fld id="{301D85E5-B582-481F-BAA1-41FEAA5EC42D}" type="datetimeFigureOut">
              <a:rPr lang="fr-FR" smtClean="0"/>
              <a:t>21/10/2024</a:t>
            </a:fld>
            <a:endParaRPr lang="fr-FR"/>
          </a:p>
        </p:txBody>
      </p:sp>
      <p:sp>
        <p:nvSpPr>
          <p:cNvPr id="5" name="Espace réservé du pied de page 4">
            <a:extLst>
              <a:ext uri="{FF2B5EF4-FFF2-40B4-BE49-F238E27FC236}">
                <a16:creationId xmlns:a16="http://schemas.microsoft.com/office/drawing/2014/main" id="{A6F59D4D-CDDC-DB82-66BD-2A86794D92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0AE5B4-1B9C-E872-05C6-283279688988}"/>
              </a:ext>
            </a:extLst>
          </p:cNvPr>
          <p:cNvSpPr>
            <a:spLocks noGrp="1"/>
          </p:cNvSpPr>
          <p:nvPr>
            <p:ph type="sldNum" sz="quarter" idx="12"/>
          </p:nvPr>
        </p:nvSpPr>
        <p:spPr/>
        <p:txBody>
          <a:bodyPr/>
          <a:lstStyle/>
          <a:p>
            <a:fld id="{5ADC92B4-B2DE-4582-B199-243729F62BE7}" type="slidenum">
              <a:rPr lang="fr-FR" smtClean="0"/>
              <a:t>‹N°›</a:t>
            </a:fld>
            <a:endParaRPr lang="fr-FR"/>
          </a:p>
        </p:txBody>
      </p:sp>
    </p:spTree>
    <p:extLst>
      <p:ext uri="{BB962C8B-B14F-4D97-AF65-F5344CB8AC3E}">
        <p14:creationId xmlns:p14="http://schemas.microsoft.com/office/powerpoint/2010/main" val="76427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u chapitre - blanc">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278378-29CE-F26B-5B40-DA6ED057948F}"/>
              </a:ext>
            </a:extLst>
          </p:cNvPr>
          <p:cNvPicPr>
            <a:picLocks/>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3372644" y="705644"/>
            <a:ext cx="5446713" cy="5446713"/>
          </a:xfrm>
          <a:prstGeom prst="flowChartConnector">
            <a:avLst/>
          </a:prstGeom>
          <a:ln w="38100">
            <a:noFill/>
          </a:ln>
        </p:spPr>
      </p:pic>
      <p:sp>
        <p:nvSpPr>
          <p:cNvPr id="2" name="Rectangle 1">
            <a:extLst>
              <a:ext uri="{FF2B5EF4-FFF2-40B4-BE49-F238E27FC236}">
                <a16:creationId xmlns:a16="http://schemas.microsoft.com/office/drawing/2014/main" id="{8CFE669E-D2FB-FBD2-7FD2-E17C2D65F331}"/>
              </a:ext>
            </a:extLst>
          </p:cNvPr>
          <p:cNvSpPr/>
          <p:nvPr userDrawn="1"/>
        </p:nvSpPr>
        <p:spPr>
          <a:xfrm>
            <a:off x="9534525" y="367505"/>
            <a:ext cx="2495550"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C92F8DDE-850C-C347-9DC4-47C3A9E0A629}"/>
              </a:ext>
            </a:extLst>
          </p:cNvPr>
          <p:cNvSpPr/>
          <p:nvPr userDrawn="1"/>
        </p:nvSpPr>
        <p:spPr>
          <a:xfrm>
            <a:off x="1803400" y="1785668"/>
            <a:ext cx="8585199" cy="3286664"/>
          </a:xfrm>
          <a:prstGeom prst="roundRect">
            <a:avLst>
              <a:gd name="adj" fmla="val 4342"/>
            </a:avLst>
          </a:prstGeom>
          <a:solidFill>
            <a:schemeClr val="bg1">
              <a:alpha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9">
            <a:extLst>
              <a:ext uri="{FF2B5EF4-FFF2-40B4-BE49-F238E27FC236}">
                <a16:creationId xmlns:a16="http://schemas.microsoft.com/office/drawing/2014/main" id="{3998C6CD-CE96-722C-416E-FD5EB843F0B2}"/>
              </a:ext>
            </a:extLst>
          </p:cNvPr>
          <p:cNvSpPr>
            <a:spLocks noGrp="1"/>
          </p:cNvSpPr>
          <p:nvPr>
            <p:ph type="body" sz="quarter" idx="14" hasCustomPrompt="1"/>
          </p:nvPr>
        </p:nvSpPr>
        <p:spPr>
          <a:xfrm>
            <a:off x="2032000" y="3836504"/>
            <a:ext cx="8077200" cy="959016"/>
          </a:xfrm>
          <a:prstGeom prst="rect">
            <a:avLst/>
          </a:prstGeom>
        </p:spPr>
        <p:txBody>
          <a:bodyPr anchor="t" anchorCtr="0"/>
          <a:lstStyle>
            <a:lvl1pPr marL="0" indent="0" algn="ctr">
              <a:buNone/>
              <a:defRPr sz="2800" b="1">
                <a:solidFill>
                  <a:srgbClr val="00497E"/>
                </a:solidFill>
              </a:defRPr>
            </a:lvl1pPr>
          </a:lstStyle>
          <a:p>
            <a:pPr lvl="0"/>
            <a:r>
              <a:rPr lang="fr-FR" dirty="0"/>
              <a:t>Sous-titre du chapitre</a:t>
            </a:r>
          </a:p>
        </p:txBody>
      </p:sp>
      <p:sp>
        <p:nvSpPr>
          <p:cNvPr id="6" name="Espace réservé du texte 9">
            <a:extLst>
              <a:ext uri="{FF2B5EF4-FFF2-40B4-BE49-F238E27FC236}">
                <a16:creationId xmlns:a16="http://schemas.microsoft.com/office/drawing/2014/main" id="{8DCFA35A-C1A6-DB6E-6D22-41ABCC23E5C5}"/>
              </a:ext>
            </a:extLst>
          </p:cNvPr>
          <p:cNvSpPr>
            <a:spLocks noGrp="1"/>
          </p:cNvSpPr>
          <p:nvPr>
            <p:ph type="body" sz="quarter" idx="15" hasCustomPrompt="1"/>
          </p:nvPr>
        </p:nvSpPr>
        <p:spPr>
          <a:xfrm>
            <a:off x="2032000" y="2143760"/>
            <a:ext cx="8077200" cy="1415932"/>
          </a:xfrm>
          <a:prstGeom prst="rect">
            <a:avLst/>
          </a:prstGeom>
        </p:spPr>
        <p:txBody>
          <a:bodyPr anchor="ctr" anchorCtr="0"/>
          <a:lstStyle>
            <a:lvl1pPr marL="0" indent="0" algn="ctr">
              <a:buNone/>
              <a:defRPr sz="5400" b="1">
                <a:solidFill>
                  <a:srgbClr val="00497E"/>
                </a:solidFill>
              </a:defRPr>
            </a:lvl1pPr>
          </a:lstStyle>
          <a:p>
            <a:pPr lvl="0"/>
            <a:r>
              <a:rPr lang="fr-FR" dirty="0"/>
              <a:t>TITRE DU CHAPITRE</a:t>
            </a:r>
          </a:p>
        </p:txBody>
      </p:sp>
    </p:spTree>
    <p:extLst>
      <p:ext uri="{BB962C8B-B14F-4D97-AF65-F5344CB8AC3E}">
        <p14:creationId xmlns:p14="http://schemas.microsoft.com/office/powerpoint/2010/main" val="47371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générique - avec bla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2A2081-5C00-1CED-844C-EC5F2A072820}"/>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14">
            <a:extLst>
              <a:ext uri="{FF2B5EF4-FFF2-40B4-BE49-F238E27FC236}">
                <a16:creationId xmlns:a16="http://schemas.microsoft.com/office/drawing/2014/main" id="{E2C8C7EB-9483-56F0-FE5E-1421889687FC}"/>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11" name="Espace réservé du texte 22">
            <a:extLst>
              <a:ext uri="{FF2B5EF4-FFF2-40B4-BE49-F238E27FC236}">
                <a16:creationId xmlns:a16="http://schemas.microsoft.com/office/drawing/2014/main" id="{7E9F4032-38E8-E6C1-88E0-2FE12AC3244F}"/>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pic>
        <p:nvPicPr>
          <p:cNvPr id="3" name="Image 2">
            <a:extLst>
              <a:ext uri="{FF2B5EF4-FFF2-40B4-BE49-F238E27FC236}">
                <a16:creationId xmlns:a16="http://schemas.microsoft.com/office/drawing/2014/main" id="{9148C44E-4129-A207-C399-6FDEF8024BE3}"/>
              </a:ext>
            </a:extLst>
          </p:cNvPr>
          <p:cNvPicPr>
            <a:picLocks/>
          </p:cNvPicPr>
          <p:nvPr userDrawn="1"/>
        </p:nvPicPr>
        <p:blipFill rotWithShape="1">
          <a:blip r:embed="rId2">
            <a:alphaModFix amt="5000"/>
            <a:extLst>
              <a:ext uri="{28A0092B-C50C-407E-A947-70E740481C1C}">
                <a14:useLocalDpi xmlns:a14="http://schemas.microsoft.com/office/drawing/2010/main" val="0"/>
              </a:ext>
            </a:extLst>
          </a:blip>
          <a:srcRect l="6292" t="6355" r="7425" b="7361"/>
          <a:stretch/>
        </p:blipFill>
        <p:spPr>
          <a:xfrm>
            <a:off x="3372644" y="705644"/>
            <a:ext cx="5446713" cy="5446713"/>
          </a:xfrm>
          <a:prstGeom prst="flowChartConnector">
            <a:avLst/>
          </a:prstGeom>
          <a:ln w="38100">
            <a:noFill/>
          </a:ln>
        </p:spPr>
      </p:pic>
    </p:spTree>
    <p:extLst>
      <p:ext uri="{BB962C8B-B14F-4D97-AF65-F5344CB8AC3E}">
        <p14:creationId xmlns:p14="http://schemas.microsoft.com/office/powerpoint/2010/main" val="134618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génériq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B287C8-669F-23B3-D68E-2A435257ED2C}"/>
              </a:ext>
            </a:extLst>
          </p:cNvPr>
          <p:cNvSpPr/>
          <p:nvPr userDrawn="1"/>
        </p:nvSpPr>
        <p:spPr>
          <a:xfrm flipV="1">
            <a:off x="1" y="731538"/>
            <a:ext cx="5114924" cy="45719"/>
          </a:xfrm>
          <a:prstGeom prst="rect">
            <a:avLst/>
          </a:prstGeom>
          <a:gradFill flip="none" rotWithShape="1">
            <a:gsLst>
              <a:gs pos="92000">
                <a:schemeClr val="bg1"/>
              </a:gs>
              <a:gs pos="60000">
                <a:srgbClr val="BA242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4">
            <a:extLst>
              <a:ext uri="{FF2B5EF4-FFF2-40B4-BE49-F238E27FC236}">
                <a16:creationId xmlns:a16="http://schemas.microsoft.com/office/drawing/2014/main" id="{F5A3801D-FC7F-8189-C5F0-F5356C3C705B}"/>
              </a:ext>
            </a:extLst>
          </p:cNvPr>
          <p:cNvSpPr>
            <a:spLocks noGrp="1"/>
          </p:cNvSpPr>
          <p:nvPr>
            <p:ph type="body" sz="quarter" idx="10" hasCustomPrompt="1"/>
          </p:nvPr>
        </p:nvSpPr>
        <p:spPr>
          <a:xfrm>
            <a:off x="450001" y="340272"/>
            <a:ext cx="4664924" cy="367005"/>
          </a:xfrm>
          <a:prstGeom prst="rect">
            <a:avLst/>
          </a:prstGeom>
          <a:noFill/>
        </p:spPr>
        <p:txBody>
          <a:bodyPr wrap="square" lIns="72000" tIns="72000" rIns="72000" bIns="72000" rtlCol="0" anchor="ctr" anchorCtr="0">
            <a:spAutoFit/>
          </a:bodyPr>
          <a:lstStyle>
            <a:lvl1pPr marL="0" indent="0">
              <a:buNone/>
              <a:defRPr lang="fr-FR" sz="1600" b="1" cap="all" baseline="0" smtClean="0">
                <a:solidFill>
                  <a:srgbClr val="00497E"/>
                </a:solidFill>
                <a:latin typeface="Arial" panose="020B0604020202020204" pitchFamily="34" charset="0"/>
                <a:cs typeface="Arial" panose="020B0604020202020204" pitchFamily="34" charset="0"/>
              </a:defRPr>
            </a:lvl1pPr>
            <a:lvl2pPr marL="228600" indent="0">
              <a:buNone/>
              <a:defRPr lang="fr-FR" sz="1800" smtClean="0"/>
            </a:lvl2pPr>
            <a:lvl3pPr>
              <a:defRPr lang="fr-FR" sz="1800" smtClean="0"/>
            </a:lvl3pPr>
            <a:lvl4pPr>
              <a:defRPr lang="fr-FR" smtClean="0"/>
            </a:lvl4pPr>
            <a:lvl5pPr>
              <a:defRPr lang="fr-FR"/>
            </a:lvl5pPr>
          </a:lstStyle>
          <a:p>
            <a:pPr marL="0" lvl="0"/>
            <a:r>
              <a:rPr lang="fr-FR"/>
              <a:t>TITRE</a:t>
            </a:r>
          </a:p>
        </p:txBody>
      </p:sp>
      <p:sp>
        <p:nvSpPr>
          <p:cNvPr id="6" name="Espace réservé du texte 22">
            <a:extLst>
              <a:ext uri="{FF2B5EF4-FFF2-40B4-BE49-F238E27FC236}">
                <a16:creationId xmlns:a16="http://schemas.microsoft.com/office/drawing/2014/main" id="{240DE017-AA78-4CF7-512B-A679D6C2F6F2}"/>
              </a:ext>
            </a:extLst>
          </p:cNvPr>
          <p:cNvSpPr>
            <a:spLocks noGrp="1"/>
          </p:cNvSpPr>
          <p:nvPr>
            <p:ph type="body" sz="quarter" idx="11" hasCustomPrompt="1"/>
          </p:nvPr>
        </p:nvSpPr>
        <p:spPr>
          <a:xfrm>
            <a:off x="449999" y="801518"/>
            <a:ext cx="4664925" cy="313932"/>
          </a:xfrm>
          <a:prstGeom prst="rect">
            <a:avLst/>
          </a:prstGeom>
          <a:noFill/>
        </p:spPr>
        <p:txBody>
          <a:bodyPr wrap="square">
            <a:spAutoFit/>
          </a:bodyPr>
          <a:lstStyle>
            <a:lvl1pPr marL="0" indent="0">
              <a:buNone/>
              <a:defRPr lang="fr-FR" sz="1600" b="1" smtClean="0">
                <a:solidFill>
                  <a:srgbClr val="00497E"/>
                </a:solidFill>
                <a:latin typeface="Arial" panose="020B0604020202020204" pitchFamily="34" charset="0"/>
                <a:cs typeface="Arial" panose="020B0604020202020204" pitchFamily="34" charset="0"/>
              </a:defRPr>
            </a:lvl1pPr>
            <a:lvl2pPr>
              <a:defRPr lang="fr-FR" sz="1800" smtClean="0"/>
            </a:lvl2pPr>
            <a:lvl3pPr>
              <a:defRPr lang="fr-FR" sz="1800" smtClean="0"/>
            </a:lvl3pPr>
            <a:lvl4pPr>
              <a:defRPr lang="fr-FR" smtClean="0"/>
            </a:lvl4pPr>
            <a:lvl5pPr>
              <a:defRPr lang="fr-FR"/>
            </a:lvl5pPr>
          </a:lstStyle>
          <a:p>
            <a:pPr marL="0" lvl="0">
              <a:tabLst>
                <a:tab pos="161196" algn="l"/>
              </a:tabLst>
            </a:pPr>
            <a:r>
              <a:rPr lang="fr-FR" dirty="0"/>
              <a:t>Sous-partie</a:t>
            </a:r>
          </a:p>
        </p:txBody>
      </p:sp>
    </p:spTree>
    <p:extLst>
      <p:ext uri="{BB962C8B-B14F-4D97-AF65-F5344CB8AC3E}">
        <p14:creationId xmlns:p14="http://schemas.microsoft.com/office/powerpoint/2010/main" val="112330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pic>
        <p:nvPicPr>
          <p:cNvPr id="1026" name="Picture 2" descr="Aucune description de photo disponible.">
            <a:extLst>
              <a:ext uri="{FF2B5EF4-FFF2-40B4-BE49-F238E27FC236}">
                <a16:creationId xmlns:a16="http://schemas.microsoft.com/office/drawing/2014/main" id="{11E05958-D504-BBAD-EEB5-D13299439B2C}"/>
              </a:ext>
            </a:extLst>
          </p:cNvPr>
          <p:cNvPicPr>
            <a:picLocks noChangeAspect="1" noChangeArrowheads="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177505" y="0"/>
            <a:ext cx="110144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F44F67-61D1-50D5-75F6-88FA62D6AC11}"/>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e 6">
            <a:extLst>
              <a:ext uri="{FF2B5EF4-FFF2-40B4-BE49-F238E27FC236}">
                <a16:creationId xmlns:a16="http://schemas.microsoft.com/office/drawing/2014/main" id="{C656B247-634A-1ACA-953A-B05B87144A5B}"/>
              </a:ext>
            </a:extLst>
          </p:cNvPr>
          <p:cNvGrpSpPr/>
          <p:nvPr userDrawn="1"/>
        </p:nvGrpSpPr>
        <p:grpSpPr>
          <a:xfrm>
            <a:off x="1284751" y="3078683"/>
            <a:ext cx="5400000" cy="1623408"/>
            <a:chOff x="1284751" y="3078683"/>
            <a:chExt cx="5400000" cy="1623408"/>
          </a:xfrm>
        </p:grpSpPr>
        <p:sp>
          <p:nvSpPr>
            <p:cNvPr id="6" name="ZoneTexte 5">
              <a:extLst>
                <a:ext uri="{FF2B5EF4-FFF2-40B4-BE49-F238E27FC236}">
                  <a16:creationId xmlns:a16="http://schemas.microsoft.com/office/drawing/2014/main" id="{26AA1994-6689-81E6-E5BE-2EB04C33D2E3}"/>
                </a:ext>
              </a:extLst>
            </p:cNvPr>
            <p:cNvSpPr txBox="1">
              <a:spLocks/>
            </p:cNvSpPr>
            <p:nvPr userDrawn="1"/>
          </p:nvSpPr>
          <p:spPr>
            <a:xfrm>
              <a:off x="1284751" y="3078683"/>
              <a:ext cx="5400000" cy="141577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5400">
                  <a:solidFill>
                    <a:schemeClr val="bg1"/>
                  </a:solidFill>
                  <a:latin typeface="Arial Rounded MT Bold" panose="020F0704030504030204" pitchFamily="34" charset="0"/>
                </a:rPr>
                <a:t>MERCI</a:t>
              </a:r>
              <a:r>
                <a:rPr lang="fr-FR" sz="4400">
                  <a:solidFill>
                    <a:schemeClr val="bg1"/>
                  </a:solidFill>
                  <a:latin typeface="Arial Rounded MT Bold" panose="020F0704030504030204" pitchFamily="34" charset="0"/>
                </a:rPr>
                <a:t> </a:t>
              </a:r>
            </a:p>
            <a:p>
              <a:pPr algn="ctr"/>
              <a:r>
                <a:rPr lang="fr-FR" sz="3200" i="0">
                  <a:solidFill>
                    <a:schemeClr val="bg1"/>
                  </a:solidFill>
                  <a:latin typeface="Arial Rounded MT Bold" panose="020F0704030504030204" pitchFamily="34" charset="0"/>
                </a:rPr>
                <a:t>DE VOTRE ATTENTION</a:t>
              </a:r>
            </a:p>
          </p:txBody>
        </p:sp>
        <p:sp>
          <p:nvSpPr>
            <p:cNvPr id="4" name="Rectangle : coins arrondis 3">
              <a:extLst>
                <a:ext uri="{FF2B5EF4-FFF2-40B4-BE49-F238E27FC236}">
                  <a16:creationId xmlns:a16="http://schemas.microsoft.com/office/drawing/2014/main" id="{B71EF200-AEE8-95FF-566B-37E8A8E2D447}"/>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a:extLst>
              <a:ext uri="{FF2B5EF4-FFF2-40B4-BE49-F238E27FC236}">
                <a16:creationId xmlns:a16="http://schemas.microsoft.com/office/drawing/2014/main" id="{78B23F52-5FF8-9432-663D-D85B4E8A1645}"/>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2944092" y="743162"/>
            <a:ext cx="2081318" cy="2081318"/>
          </a:xfrm>
          <a:prstGeom prst="flowChartConnector">
            <a:avLst/>
          </a:prstGeom>
          <a:ln w="38100">
            <a:noFill/>
          </a:ln>
        </p:spPr>
      </p:pic>
    </p:spTree>
    <p:extLst>
      <p:ext uri="{BB962C8B-B14F-4D97-AF65-F5344CB8AC3E}">
        <p14:creationId xmlns:p14="http://schemas.microsoft.com/office/powerpoint/2010/main" val="286946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tection">
    <p:spTree>
      <p:nvGrpSpPr>
        <p:cNvPr id="1" name=""/>
        <p:cNvGrpSpPr/>
        <p:nvPr/>
      </p:nvGrpSpPr>
      <p:grpSpPr>
        <a:xfrm>
          <a:off x="0" y="0"/>
          <a:ext cx="0" cy="0"/>
          <a:chOff x="0" y="0"/>
          <a:chExt cx="0" cy="0"/>
        </a:xfrm>
      </p:grpSpPr>
      <p:pic>
        <p:nvPicPr>
          <p:cNvPr id="2" name="Picture 2" descr="Aucune description de photo disponible.">
            <a:extLst>
              <a:ext uri="{FF2B5EF4-FFF2-40B4-BE49-F238E27FC236}">
                <a16:creationId xmlns:a16="http://schemas.microsoft.com/office/drawing/2014/main" id="{C7ECFA8E-CE51-4EAD-3F14-EA13719FFA7A}"/>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BF12690-08BF-A713-95C6-870D7931AB50}"/>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 name="Groupe 12">
            <a:extLst>
              <a:ext uri="{FF2B5EF4-FFF2-40B4-BE49-F238E27FC236}">
                <a16:creationId xmlns:a16="http://schemas.microsoft.com/office/drawing/2014/main" id="{6DD66274-B4C1-5FEB-D01F-8714E274DA3C}"/>
              </a:ext>
            </a:extLst>
          </p:cNvPr>
          <p:cNvGrpSpPr/>
          <p:nvPr userDrawn="1"/>
        </p:nvGrpSpPr>
        <p:grpSpPr>
          <a:xfrm>
            <a:off x="1284751" y="2599788"/>
            <a:ext cx="5400000" cy="2102303"/>
            <a:chOff x="1284751" y="2599788"/>
            <a:chExt cx="5400000" cy="2102303"/>
          </a:xfrm>
        </p:grpSpPr>
        <p:sp>
          <p:nvSpPr>
            <p:cNvPr id="14" name="ZoneTexte 13">
              <a:extLst>
                <a:ext uri="{FF2B5EF4-FFF2-40B4-BE49-F238E27FC236}">
                  <a16:creationId xmlns:a16="http://schemas.microsoft.com/office/drawing/2014/main" id="{644BB332-7236-1301-E88D-DF1D037D7463}"/>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 PROTECTION</a:t>
              </a:r>
            </a:p>
          </p:txBody>
        </p:sp>
        <p:sp>
          <p:nvSpPr>
            <p:cNvPr id="15" name="Rectangle : coins arrondis 14">
              <a:extLst>
                <a:ext uri="{FF2B5EF4-FFF2-40B4-BE49-F238E27FC236}">
                  <a16:creationId xmlns:a16="http://schemas.microsoft.com/office/drawing/2014/main" id="{ACBDC4C8-83E5-A3C0-D2BD-740445253A30}"/>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6" name="Image 15">
            <a:extLst>
              <a:ext uri="{FF2B5EF4-FFF2-40B4-BE49-F238E27FC236}">
                <a16:creationId xmlns:a16="http://schemas.microsoft.com/office/drawing/2014/main" id="{DF286BBB-6594-E7FC-7D2A-A2D429AC46F8}"/>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3" name="Espace réservé du texte 3">
            <a:extLst>
              <a:ext uri="{FF2B5EF4-FFF2-40B4-BE49-F238E27FC236}">
                <a16:creationId xmlns:a16="http://schemas.microsoft.com/office/drawing/2014/main" id="{67476429-70E4-C838-EF7D-B2CC2DBACF0D}"/>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273050" indent="-257175" algn="l" defTabSz="914400" rtl="0" eaLnBrk="1" latinLnBrk="0" hangingPunct="1">
              <a:lnSpc>
                <a:spcPct val="90000"/>
              </a:lnSpc>
              <a:spcBef>
                <a:spcPts val="1000"/>
              </a:spcBef>
              <a:buFont typeface="Arial" panose="020B0604020202020204" pitchFamily="34" charset="0"/>
              <a:buChar char="•"/>
              <a:tabLst/>
              <a:defRPr lang="fr-FR" sz="1800" b="1"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Sous-partie 1</a:t>
            </a:r>
          </a:p>
          <a:p>
            <a:pPr lvl="0"/>
            <a:r>
              <a:rPr lang="fr-FR" dirty="0"/>
              <a:t>Sous-partie 2</a:t>
            </a:r>
          </a:p>
        </p:txBody>
      </p:sp>
      <p:sp>
        <p:nvSpPr>
          <p:cNvPr id="4" name="Espace réservé du texte 3">
            <a:extLst>
              <a:ext uri="{FF2B5EF4-FFF2-40B4-BE49-F238E27FC236}">
                <a16:creationId xmlns:a16="http://schemas.microsoft.com/office/drawing/2014/main" id="{431309E2-1E50-67F8-9D31-CDBDBE712529}"/>
              </a:ext>
            </a:extLst>
          </p:cNvPr>
          <p:cNvSpPr>
            <a:spLocks noGrp="1"/>
          </p:cNvSpPr>
          <p:nvPr>
            <p:ph type="body" sz="quarter" idx="12"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7" name="ZoneTexte 6">
            <a:extLst>
              <a:ext uri="{FF2B5EF4-FFF2-40B4-BE49-F238E27FC236}">
                <a16:creationId xmlns:a16="http://schemas.microsoft.com/office/drawing/2014/main" id="{B3B85146-5F92-A5E4-179B-0AF4AB0D9E11}"/>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spTree>
    <p:extLst>
      <p:ext uri="{BB962C8B-B14F-4D97-AF65-F5344CB8AC3E}">
        <p14:creationId xmlns:p14="http://schemas.microsoft.com/office/powerpoint/2010/main" val="199278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erte aux populations">
    <p:spTree>
      <p:nvGrpSpPr>
        <p:cNvPr id="1" name=""/>
        <p:cNvGrpSpPr/>
        <p:nvPr/>
      </p:nvGrpSpPr>
      <p:grpSpPr>
        <a:xfrm>
          <a:off x="0" y="0"/>
          <a:ext cx="0" cy="0"/>
          <a:chOff x="0" y="0"/>
          <a:chExt cx="0" cy="0"/>
        </a:xfrm>
      </p:grpSpPr>
      <p:pic>
        <p:nvPicPr>
          <p:cNvPr id="13" name="Picture 2" descr="Aucune description de photo disponible.">
            <a:extLst>
              <a:ext uri="{FF2B5EF4-FFF2-40B4-BE49-F238E27FC236}">
                <a16:creationId xmlns:a16="http://schemas.microsoft.com/office/drawing/2014/main" id="{018D0F54-4B2D-0B3B-12AA-E9FC1DD6B81D}"/>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0CFFC31-DB8C-F297-3071-BC5724E7613F}"/>
              </a:ext>
            </a:extLst>
          </p:cNvPr>
          <p:cNvSpPr/>
          <p:nvPr userDrawn="1"/>
        </p:nvSpPr>
        <p:spPr>
          <a:xfrm>
            <a:off x="0" y="0"/>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0" name="Groupe 9">
            <a:extLst>
              <a:ext uri="{FF2B5EF4-FFF2-40B4-BE49-F238E27FC236}">
                <a16:creationId xmlns:a16="http://schemas.microsoft.com/office/drawing/2014/main" id="{6F33E627-C309-59E0-304E-80358ED637F3}"/>
              </a:ext>
            </a:extLst>
          </p:cNvPr>
          <p:cNvGrpSpPr/>
          <p:nvPr userDrawn="1"/>
        </p:nvGrpSpPr>
        <p:grpSpPr>
          <a:xfrm>
            <a:off x="822568" y="2599788"/>
            <a:ext cx="6324363" cy="2102303"/>
            <a:chOff x="822568" y="2599788"/>
            <a:chExt cx="6324363" cy="2102303"/>
          </a:xfrm>
        </p:grpSpPr>
        <p:sp>
          <p:nvSpPr>
            <p:cNvPr id="11" name="ZoneTexte 10">
              <a:extLst>
                <a:ext uri="{FF2B5EF4-FFF2-40B4-BE49-F238E27FC236}">
                  <a16:creationId xmlns:a16="http://schemas.microsoft.com/office/drawing/2014/main" id="{8EE92C8A-DB5B-EA74-A5D4-A08645E749B3}"/>
                </a:ext>
              </a:extLst>
            </p:cNvPr>
            <p:cNvSpPr txBox="1">
              <a:spLocks/>
            </p:cNvSpPr>
            <p:nvPr userDrawn="1"/>
          </p:nvSpPr>
          <p:spPr>
            <a:xfrm>
              <a:off x="822568" y="2599788"/>
              <a:ext cx="6324363"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3600" dirty="0">
                  <a:solidFill>
                    <a:schemeClr val="bg1"/>
                  </a:solidFill>
                  <a:latin typeface="Arial Rounded MT Bold" panose="020F0704030504030204" pitchFamily="34" charset="0"/>
                </a:rPr>
                <a:t>L’ALERTE ET PROTECTION DES POPULATIONS</a:t>
              </a:r>
            </a:p>
          </p:txBody>
        </p:sp>
        <p:sp>
          <p:nvSpPr>
            <p:cNvPr id="15" name="Rectangle : coins arrondis 14">
              <a:extLst>
                <a:ext uri="{FF2B5EF4-FFF2-40B4-BE49-F238E27FC236}">
                  <a16:creationId xmlns:a16="http://schemas.microsoft.com/office/drawing/2014/main" id="{0D6F1BC3-1D1C-B5EC-EB2F-6D9623730F97}"/>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a:extLst>
              <a:ext uri="{FF2B5EF4-FFF2-40B4-BE49-F238E27FC236}">
                <a16:creationId xmlns:a16="http://schemas.microsoft.com/office/drawing/2014/main" id="{064ACDAC-E2F5-A1AB-7A47-45097D88F668}"/>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9" name="Espace réservé du texte 3">
            <a:extLst>
              <a:ext uri="{FF2B5EF4-FFF2-40B4-BE49-F238E27FC236}">
                <a16:creationId xmlns:a16="http://schemas.microsoft.com/office/drawing/2014/main" id="{74ADAA35-9AB7-6338-2BA7-629A3A21F667}"/>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6" name="Espace réservé du texte 3">
            <a:extLst>
              <a:ext uri="{FF2B5EF4-FFF2-40B4-BE49-F238E27FC236}">
                <a16:creationId xmlns:a16="http://schemas.microsoft.com/office/drawing/2014/main" id="{FEF49016-197B-8CDB-CF7D-B18DB0EE37B4}"/>
              </a:ext>
            </a:extLst>
          </p:cNvPr>
          <p:cNvSpPr>
            <a:spLocks noGrp="1"/>
          </p:cNvSpPr>
          <p:nvPr>
            <p:ph type="body" sz="quarter" idx="12"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7" name="ZoneTexte 6">
            <a:extLst>
              <a:ext uri="{FF2B5EF4-FFF2-40B4-BE49-F238E27FC236}">
                <a16:creationId xmlns:a16="http://schemas.microsoft.com/office/drawing/2014/main" id="{E7CAC74E-A210-1A38-C36D-87EBF16E0B38}"/>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spTree>
    <p:extLst>
      <p:ext uri="{BB962C8B-B14F-4D97-AF65-F5344CB8AC3E}">
        <p14:creationId xmlns:p14="http://schemas.microsoft.com/office/powerpoint/2010/main" val="42378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erte">
    <p:spTree>
      <p:nvGrpSpPr>
        <p:cNvPr id="1" name=""/>
        <p:cNvGrpSpPr/>
        <p:nvPr/>
      </p:nvGrpSpPr>
      <p:grpSpPr>
        <a:xfrm>
          <a:off x="0" y="0"/>
          <a:ext cx="0" cy="0"/>
          <a:chOff x="0" y="0"/>
          <a:chExt cx="0" cy="0"/>
        </a:xfrm>
      </p:grpSpPr>
      <p:pic>
        <p:nvPicPr>
          <p:cNvPr id="17" name="Picture 2" descr="Aucune description de photo disponible.">
            <a:extLst>
              <a:ext uri="{FF2B5EF4-FFF2-40B4-BE49-F238E27FC236}">
                <a16:creationId xmlns:a16="http://schemas.microsoft.com/office/drawing/2014/main" id="{4C971927-4374-BCA1-9CE5-C57522E89BEB}"/>
              </a:ext>
            </a:extLst>
          </p:cNvPr>
          <p:cNvPicPr>
            <a:picLocks noChangeAspect="1" noChangeArrowheads="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11061"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3476F4B-22C1-CE46-49F3-2C70BED63DF1}"/>
              </a:ext>
            </a:extLst>
          </p:cNvPr>
          <p:cNvSpPr/>
          <p:nvPr userDrawn="1"/>
        </p:nvSpPr>
        <p:spPr>
          <a:xfrm>
            <a:off x="0" y="2651"/>
            <a:ext cx="7315200" cy="6858000"/>
          </a:xfrm>
          <a:prstGeom prst="rect">
            <a:avLst/>
          </a:prstGeom>
          <a:gradFill flip="none" rotWithShape="1">
            <a:gsLst>
              <a:gs pos="27000">
                <a:srgbClr val="00497E"/>
              </a:gs>
              <a:gs pos="87000">
                <a:srgbClr val="00497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6" name="Image 15">
            <a:extLst>
              <a:ext uri="{FF2B5EF4-FFF2-40B4-BE49-F238E27FC236}">
                <a16:creationId xmlns:a16="http://schemas.microsoft.com/office/drawing/2014/main" id="{7E0444BF-2A3F-DD3A-45F9-0C89878117D5}"/>
              </a:ext>
            </a:extLst>
          </p:cNvPr>
          <p:cNvPicPr>
            <a:picLocks/>
          </p:cNvPicPr>
          <p:nvPr userDrawn="1"/>
        </p:nvPicPr>
        <p:blipFill rotWithShape="1">
          <a:blip r:embed="rId3">
            <a:alphaModFix/>
            <a:extLst>
              <a:ext uri="{28A0092B-C50C-407E-A947-70E740481C1C}">
                <a14:useLocalDpi xmlns:a14="http://schemas.microsoft.com/office/drawing/2010/main" val="0"/>
              </a:ext>
            </a:extLst>
          </a:blip>
          <a:srcRect l="6292" t="6355" r="7425" b="7361"/>
          <a:stretch/>
        </p:blipFill>
        <p:spPr>
          <a:xfrm>
            <a:off x="3155557" y="554127"/>
            <a:ext cx="1658388" cy="1658388"/>
          </a:xfrm>
          <a:prstGeom prst="flowChartConnector">
            <a:avLst/>
          </a:prstGeom>
          <a:ln w="38100">
            <a:noFill/>
          </a:ln>
        </p:spPr>
      </p:pic>
      <p:sp>
        <p:nvSpPr>
          <p:cNvPr id="7" name="Espace réservé du texte 3">
            <a:extLst>
              <a:ext uri="{FF2B5EF4-FFF2-40B4-BE49-F238E27FC236}">
                <a16:creationId xmlns:a16="http://schemas.microsoft.com/office/drawing/2014/main" id="{7DD234CF-85C6-4DAA-B5C8-AB52A89C2B95}"/>
              </a:ext>
            </a:extLst>
          </p:cNvPr>
          <p:cNvSpPr>
            <a:spLocks noGrp="1"/>
          </p:cNvSpPr>
          <p:nvPr>
            <p:ph type="body" sz="quarter" idx="11" hasCustomPrompt="1"/>
          </p:nvPr>
        </p:nvSpPr>
        <p:spPr>
          <a:xfrm>
            <a:off x="1766888" y="4843463"/>
            <a:ext cx="4448175" cy="1619250"/>
          </a:xfrm>
          <a:prstGeom prst="rect">
            <a:avLst/>
          </a:prstGeom>
          <a:effectLst>
            <a:outerShdw blurRad="50800" dist="38100" dir="2700000" algn="tl" rotWithShape="0">
              <a:prstClr val="black">
                <a:alpha val="40000"/>
              </a:prstClr>
            </a:outerShdw>
          </a:effectLst>
        </p:spPr>
        <p:txBody>
          <a:bodyPr/>
          <a:lstStyle>
            <a:lvl1pPr marL="301625" indent="-285750" algn="l" defTabSz="914400" rtl="0" eaLnBrk="1" latinLnBrk="0" hangingPunct="1">
              <a:lnSpc>
                <a:spcPct val="90000"/>
              </a:lnSpc>
              <a:spcBef>
                <a:spcPts val="1000"/>
              </a:spcBef>
              <a:buFont typeface="Arial" panose="020B0604020202020204" pitchFamily="34" charset="0"/>
              <a:buChar char="•"/>
              <a:tabLst/>
              <a:defRPr lang="fr-FR" sz="1800" b="1" kern="1200" dirty="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1</a:t>
            </a:r>
          </a:p>
          <a:p>
            <a:pPr marL="273050" lvl="0" indent="-257175" algn="l" defTabSz="914400" rtl="0" eaLnBrk="1" latinLnBrk="0" hangingPunct="1">
              <a:lnSpc>
                <a:spcPct val="90000"/>
              </a:lnSpc>
              <a:spcBef>
                <a:spcPts val="1000"/>
              </a:spcBef>
              <a:buFont typeface="Arial" panose="020B0604020202020204" pitchFamily="34" charset="0"/>
              <a:buChar char="•"/>
              <a:tabLst/>
            </a:pPr>
            <a:r>
              <a:rPr lang="fr-FR" dirty="0"/>
              <a:t>Sous-partie 2</a:t>
            </a:r>
          </a:p>
        </p:txBody>
      </p:sp>
      <p:sp>
        <p:nvSpPr>
          <p:cNvPr id="8" name="Espace réservé du texte 3">
            <a:extLst>
              <a:ext uri="{FF2B5EF4-FFF2-40B4-BE49-F238E27FC236}">
                <a16:creationId xmlns:a16="http://schemas.microsoft.com/office/drawing/2014/main" id="{42234326-89D0-EC40-6CC3-DBA824B58B99}"/>
              </a:ext>
            </a:extLst>
          </p:cNvPr>
          <p:cNvSpPr>
            <a:spLocks noGrp="1"/>
          </p:cNvSpPr>
          <p:nvPr>
            <p:ph type="body" sz="quarter" idx="13" hasCustomPrompt="1"/>
          </p:nvPr>
        </p:nvSpPr>
        <p:spPr>
          <a:xfrm>
            <a:off x="3960373" y="4302499"/>
            <a:ext cx="1208481" cy="341632"/>
          </a:xfrm>
          <a:prstGeom prst="rect">
            <a:avLst/>
          </a:prstGeom>
          <a:effectLst>
            <a:outerShdw blurRad="50800" dist="38100" dir="2700000" algn="tl" rotWithShape="0">
              <a:prstClr val="black">
                <a:alpha val="40000"/>
              </a:prstClr>
            </a:outerShdw>
          </a:effectLst>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tabLst/>
              <a:defRPr lang="fr-FR" sz="1800" kern="1200" dirty="0" smtClean="0">
                <a:solidFill>
                  <a:schemeClr val="bg1"/>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smtClean="0">
                <a:solidFill>
                  <a:schemeClr val="bg1"/>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90000"/>
              </a:lnSpc>
              <a:spcBef>
                <a:spcPts val="1000"/>
              </a:spcBef>
              <a:buFont typeface="Arial" panose="020B0604020202020204" pitchFamily="34" charset="0"/>
              <a:buChar char="•"/>
              <a:tabLst/>
              <a:defRPr lang="fr-FR" sz="2800" kern="1200" dirty="0">
                <a:solidFill>
                  <a:schemeClr val="bg1"/>
                </a:solidFill>
                <a:latin typeface="Arial" panose="020B0604020202020204" pitchFamily="34" charset="0"/>
                <a:ea typeface="+mn-ea"/>
                <a:cs typeface="Arial" panose="020B0604020202020204" pitchFamily="34" charset="0"/>
              </a:defRPr>
            </a:lvl5pPr>
          </a:lstStyle>
          <a:p>
            <a:pPr lvl="0"/>
            <a:r>
              <a:rPr lang="fr-FR" dirty="0"/>
              <a:t>00 min.</a:t>
            </a:r>
          </a:p>
        </p:txBody>
      </p:sp>
      <p:sp>
        <p:nvSpPr>
          <p:cNvPr id="9" name="ZoneTexte 8">
            <a:extLst>
              <a:ext uri="{FF2B5EF4-FFF2-40B4-BE49-F238E27FC236}">
                <a16:creationId xmlns:a16="http://schemas.microsoft.com/office/drawing/2014/main" id="{6532FECF-0A08-BF9D-F7B2-4062AC870C68}"/>
              </a:ext>
            </a:extLst>
          </p:cNvPr>
          <p:cNvSpPr txBox="1"/>
          <p:nvPr userDrawn="1"/>
        </p:nvSpPr>
        <p:spPr>
          <a:xfrm>
            <a:off x="1766888" y="4279851"/>
            <a:ext cx="2653553" cy="369332"/>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latin typeface="Arial" panose="020B0604020202020204" pitchFamily="34" charset="0"/>
                <a:cs typeface="Arial" panose="020B0604020202020204" pitchFamily="34" charset="0"/>
              </a:rPr>
              <a:t>Durée de séquence - </a:t>
            </a:r>
          </a:p>
        </p:txBody>
      </p:sp>
      <p:grpSp>
        <p:nvGrpSpPr>
          <p:cNvPr id="10" name="Groupe 9">
            <a:extLst>
              <a:ext uri="{FF2B5EF4-FFF2-40B4-BE49-F238E27FC236}">
                <a16:creationId xmlns:a16="http://schemas.microsoft.com/office/drawing/2014/main" id="{A284A780-74DB-2BCC-B093-097C4D8FBE03}"/>
              </a:ext>
            </a:extLst>
          </p:cNvPr>
          <p:cNvGrpSpPr/>
          <p:nvPr userDrawn="1"/>
        </p:nvGrpSpPr>
        <p:grpSpPr>
          <a:xfrm>
            <a:off x="1284751" y="2599788"/>
            <a:ext cx="5400000" cy="2102303"/>
            <a:chOff x="1284751" y="2599788"/>
            <a:chExt cx="5400000" cy="2102303"/>
          </a:xfrm>
        </p:grpSpPr>
        <p:sp>
          <p:nvSpPr>
            <p:cNvPr id="11" name="ZoneTexte 10">
              <a:extLst>
                <a:ext uri="{FF2B5EF4-FFF2-40B4-BE49-F238E27FC236}">
                  <a16:creationId xmlns:a16="http://schemas.microsoft.com/office/drawing/2014/main" id="{189E69D5-3119-6FAD-3F99-0C67EAF4E4FB}"/>
                </a:ext>
              </a:extLst>
            </p:cNvPr>
            <p:cNvSpPr txBox="1">
              <a:spLocks/>
            </p:cNvSpPr>
            <p:nvPr userDrawn="1"/>
          </p:nvSpPr>
          <p:spPr>
            <a:xfrm>
              <a:off x="1284751" y="2599788"/>
              <a:ext cx="5400000" cy="1320492"/>
            </a:xfrm>
            <a:prstGeom prst="rect">
              <a:avLst/>
            </a:prstGeom>
            <a:noFill/>
            <a:effectLst>
              <a:outerShdw blurRad="50800" dist="38100" dir="2700000" algn="tl" rotWithShape="0">
                <a:prstClr val="black">
                  <a:alpha val="40000"/>
                </a:prstClr>
              </a:outerShdw>
            </a:effectLst>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39688" algn="l"/>
                </a:tabLst>
                <a:defRPr/>
              </a:pPr>
              <a:r>
                <a:rPr lang="fr-FR" sz="4400" dirty="0">
                  <a:solidFill>
                    <a:schemeClr val="bg1"/>
                  </a:solidFill>
                  <a:latin typeface="Arial Rounded MT Bold" panose="020F0704030504030204" pitchFamily="34" charset="0"/>
                </a:rPr>
                <a:t>L’ALERTE</a:t>
              </a:r>
            </a:p>
          </p:txBody>
        </p:sp>
        <p:sp>
          <p:nvSpPr>
            <p:cNvPr id="12" name="Rectangle : coins arrondis 11">
              <a:extLst>
                <a:ext uri="{FF2B5EF4-FFF2-40B4-BE49-F238E27FC236}">
                  <a16:creationId xmlns:a16="http://schemas.microsoft.com/office/drawing/2014/main" id="{E83329F8-FF75-8479-FA42-E19F105BCD22}"/>
                </a:ext>
              </a:extLst>
            </p:cNvPr>
            <p:cNvSpPr/>
            <p:nvPr userDrawn="1"/>
          </p:nvSpPr>
          <p:spPr>
            <a:xfrm rot="5400000" flipH="1">
              <a:off x="3966751" y="1984091"/>
              <a:ext cx="36000" cy="5400000"/>
            </a:xfrm>
            <a:prstGeom prst="roundRect">
              <a:avLst>
                <a:gd name="adj" fmla="val 50000"/>
              </a:avLst>
            </a:prstGeom>
            <a:solidFill>
              <a:srgbClr val="BA242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9013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7F76261-78CB-7635-328E-1BBA1FFE8BD7}"/>
              </a:ext>
            </a:extLst>
          </p:cNvPr>
          <p:cNvGraphicFramePr>
            <a:graphicFrameLocks noChangeAspect="1"/>
          </p:cNvGraphicFramePr>
          <p:nvPr userDrawn="1">
            <p:custDataLst>
              <p:tags r:id="rId29"/>
            </p:custDataLst>
            <p:extLst>
              <p:ext uri="{D42A27DB-BD31-4B8C-83A1-F6EECF244321}">
                <p14:modId xmlns:p14="http://schemas.microsoft.com/office/powerpoint/2010/main" val="3365379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0" imgW="416" imgH="416" progId="TCLayout.ActiveDocument.1">
                  <p:embed/>
                </p:oleObj>
              </mc:Choice>
              <mc:Fallback>
                <p:oleObj name="Diapositive think-cell" r:id="rId30" imgW="416" imgH="416" progId="TCLayout.ActiveDocument.1">
                  <p:embed/>
                  <p:pic>
                    <p:nvPicPr>
                      <p:cNvPr id="0" name=""/>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12" name="ZoneTexte 11">
            <a:extLst>
              <a:ext uri="{FF2B5EF4-FFF2-40B4-BE49-F238E27FC236}">
                <a16:creationId xmlns:a16="http://schemas.microsoft.com/office/drawing/2014/main" id="{44D502CD-261A-3694-33C0-26D880C889FA}"/>
              </a:ext>
            </a:extLst>
          </p:cNvPr>
          <p:cNvSpPr txBox="1"/>
          <p:nvPr userDrawn="1"/>
        </p:nvSpPr>
        <p:spPr>
          <a:xfrm>
            <a:off x="10198100" y="6619175"/>
            <a:ext cx="1895475" cy="140400"/>
          </a:xfrm>
          <a:prstGeom prst="rect">
            <a:avLst/>
          </a:prstGeom>
          <a:noFill/>
        </p:spPr>
        <p:txBody>
          <a:bodyPr wrap="square" lIns="0" tIns="0" rIns="0" bIns="0" rtlCol="0">
            <a:spAutoFit/>
          </a:bodyPr>
          <a:lstStyle/>
          <a:p>
            <a:pPr algn="r"/>
            <a:r>
              <a:rPr lang="fr-FR" sz="900" i="1">
                <a:solidFill>
                  <a:schemeClr val="bg1">
                    <a:lumMod val="75000"/>
                  </a:schemeClr>
                </a:solidFill>
                <a:latin typeface="Arial" panose="020B0604020202020204" pitchFamily="34" charset="0"/>
                <a:cs typeface="Arial" panose="020B0604020202020204" pitchFamily="34" charset="0"/>
              </a:rPr>
              <a:t>Confidentiel Croix Blanche</a:t>
            </a:r>
          </a:p>
        </p:txBody>
      </p:sp>
      <p:pic>
        <p:nvPicPr>
          <p:cNvPr id="3" name="Image 2">
            <a:extLst>
              <a:ext uri="{FF2B5EF4-FFF2-40B4-BE49-F238E27FC236}">
                <a16:creationId xmlns:a16="http://schemas.microsoft.com/office/drawing/2014/main" id="{1F4E5B10-D584-6E5C-0543-3D50C2C81BB2}"/>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035053" y="541443"/>
            <a:ext cx="1706946" cy="461487"/>
          </a:xfrm>
          <a:prstGeom prst="rect">
            <a:avLst/>
          </a:prstGeom>
        </p:spPr>
      </p:pic>
    </p:spTree>
    <p:extLst>
      <p:ext uri="{BB962C8B-B14F-4D97-AF65-F5344CB8AC3E}">
        <p14:creationId xmlns:p14="http://schemas.microsoft.com/office/powerpoint/2010/main" val="1230656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6"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68" r:id="rId18"/>
    <p:sldLayoutId id="2147483669" r:id="rId19"/>
    <p:sldLayoutId id="2147483670" r:id="rId20"/>
    <p:sldLayoutId id="2147483671" r:id="rId21"/>
    <p:sldLayoutId id="2147483681" r:id="rId22"/>
    <p:sldLayoutId id="2147483682" r:id="rId23"/>
    <p:sldLayoutId id="2147483683" r:id="rId24"/>
    <p:sldLayoutId id="2147483684" r:id="rId25"/>
    <p:sldLayoutId id="2147483685" r:id="rId26"/>
    <p:sldLayoutId id="2147483687"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11.png"/><Relationship Id="rId7" Type="http://schemas.openxmlformats.org/officeDocument/2006/relationships/image" Target="../media/image185.png"/><Relationship Id="rId2" Type="http://schemas.openxmlformats.org/officeDocument/2006/relationships/image" Target="../media/image183.png"/><Relationship Id="rId1" Type="http://schemas.openxmlformats.org/officeDocument/2006/relationships/slideLayout" Target="../slideLayouts/slideLayout25.xml"/><Relationship Id="rId6" Type="http://schemas.openxmlformats.org/officeDocument/2006/relationships/image" Target="../media/image184.png"/><Relationship Id="rId5" Type="http://schemas.openxmlformats.org/officeDocument/2006/relationships/image" Target="../media/image143.png"/><Relationship Id="rId10" Type="http://schemas.openxmlformats.org/officeDocument/2006/relationships/image" Target="../media/image88.png"/><Relationship Id="rId4" Type="http://schemas.openxmlformats.org/officeDocument/2006/relationships/image" Target="../media/image142.png"/><Relationship Id="rId9" Type="http://schemas.openxmlformats.org/officeDocument/2006/relationships/image" Target="../media/image187.png"/></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7" Type="http://schemas.microsoft.com/office/2007/relationships/hdphoto" Target="../media/hdphoto19.wdp"/><Relationship Id="rId2" Type="http://schemas.openxmlformats.org/officeDocument/2006/relationships/image" Target="../media/image188.png"/><Relationship Id="rId1" Type="http://schemas.openxmlformats.org/officeDocument/2006/relationships/slideLayout" Target="../slideLayouts/slideLayout2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0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11.png"/><Relationship Id="rId7" Type="http://schemas.openxmlformats.org/officeDocument/2006/relationships/image" Target="../media/image185.png"/><Relationship Id="rId2" Type="http://schemas.openxmlformats.org/officeDocument/2006/relationships/image" Target="../media/image183.png"/><Relationship Id="rId1" Type="http://schemas.openxmlformats.org/officeDocument/2006/relationships/slideLayout" Target="../slideLayouts/slideLayout25.xml"/><Relationship Id="rId6" Type="http://schemas.openxmlformats.org/officeDocument/2006/relationships/image" Target="../media/image184.png"/><Relationship Id="rId5" Type="http://schemas.openxmlformats.org/officeDocument/2006/relationships/image" Target="../media/image143.png"/><Relationship Id="rId10" Type="http://schemas.openxmlformats.org/officeDocument/2006/relationships/image" Target="../media/image88.png"/><Relationship Id="rId4" Type="http://schemas.openxmlformats.org/officeDocument/2006/relationships/image" Target="../media/image142.png"/><Relationship Id="rId9" Type="http://schemas.openxmlformats.org/officeDocument/2006/relationships/image" Target="../media/image187.png"/></Relationships>
</file>

<file path=ppt/slides/_rels/slide104.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193.png"/><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196.png"/><Relationship Id="rId4" Type="http://schemas.openxmlformats.org/officeDocument/2006/relationships/image" Target="../media/image195.png"/></Relationships>
</file>

<file path=ppt/slides/_rels/slide105.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39.png"/><Relationship Id="rId7"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5.xml"/><Relationship Id="rId6" Type="http://schemas.openxmlformats.org/officeDocument/2006/relationships/image" Target="../media/image143.png"/><Relationship Id="rId11" Type="http://schemas.openxmlformats.org/officeDocument/2006/relationships/image" Target="../media/image88.png"/><Relationship Id="rId5" Type="http://schemas.openxmlformats.org/officeDocument/2006/relationships/image" Target="../media/image142.png"/><Relationship Id="rId10" Type="http://schemas.openxmlformats.org/officeDocument/2006/relationships/image" Target="../media/image187.png"/><Relationship Id="rId4" Type="http://schemas.openxmlformats.org/officeDocument/2006/relationships/image" Target="../media/image111.png"/><Relationship Id="rId9" Type="http://schemas.openxmlformats.org/officeDocument/2006/relationships/image" Target="../media/image18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4.png"/><Relationship Id="rId7" Type="http://schemas.openxmlformats.org/officeDocument/2006/relationships/image" Target="../media/image201.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200.png"/><Relationship Id="rId11" Type="http://schemas.openxmlformats.org/officeDocument/2006/relationships/image" Target="../media/image205.jpe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108.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207.png"/><Relationship Id="rId3" Type="http://schemas.openxmlformats.org/officeDocument/2006/relationships/image" Target="../media/image139.png"/><Relationship Id="rId7" Type="http://schemas.openxmlformats.org/officeDocument/2006/relationships/image" Target="../media/image184.png"/><Relationship Id="rId12" Type="http://schemas.openxmlformats.org/officeDocument/2006/relationships/image" Target="../media/image206.png"/><Relationship Id="rId2" Type="http://schemas.openxmlformats.org/officeDocument/2006/relationships/image" Target="../media/image183.png"/><Relationship Id="rId1" Type="http://schemas.openxmlformats.org/officeDocument/2006/relationships/slideLayout" Target="../slideLayouts/slideLayout25.xml"/><Relationship Id="rId6" Type="http://schemas.openxmlformats.org/officeDocument/2006/relationships/image" Target="../media/image143.png"/><Relationship Id="rId11" Type="http://schemas.openxmlformats.org/officeDocument/2006/relationships/image" Target="../media/image88.png"/><Relationship Id="rId5" Type="http://schemas.openxmlformats.org/officeDocument/2006/relationships/image" Target="../media/image142.png"/><Relationship Id="rId10" Type="http://schemas.openxmlformats.org/officeDocument/2006/relationships/image" Target="../media/image187.png"/><Relationship Id="rId4" Type="http://schemas.openxmlformats.org/officeDocument/2006/relationships/image" Target="../media/image111.png"/><Relationship Id="rId9" Type="http://schemas.openxmlformats.org/officeDocument/2006/relationships/image" Target="../media/image186.png"/></Relationships>
</file>

<file path=ppt/slides/_rels/slide10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6.xml"/><Relationship Id="rId4" Type="http://schemas.openxmlformats.org/officeDocument/2006/relationships/image" Target="../media/image2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212.png"/><Relationship Id="rId3" Type="http://schemas.openxmlformats.org/officeDocument/2006/relationships/image" Target="../media/image139.png"/><Relationship Id="rId7" Type="http://schemas.openxmlformats.org/officeDocument/2006/relationships/image" Target="../media/image184.png"/><Relationship Id="rId12" Type="http://schemas.openxmlformats.org/officeDocument/2006/relationships/image" Target="../media/image211.png"/><Relationship Id="rId2" Type="http://schemas.openxmlformats.org/officeDocument/2006/relationships/image" Target="../media/image183.png"/><Relationship Id="rId1" Type="http://schemas.openxmlformats.org/officeDocument/2006/relationships/slideLayout" Target="../slideLayouts/slideLayout25.xml"/><Relationship Id="rId6" Type="http://schemas.openxmlformats.org/officeDocument/2006/relationships/image" Target="../media/image143.png"/><Relationship Id="rId11" Type="http://schemas.openxmlformats.org/officeDocument/2006/relationships/image" Target="../media/image88.png"/><Relationship Id="rId5" Type="http://schemas.openxmlformats.org/officeDocument/2006/relationships/image" Target="../media/image142.png"/><Relationship Id="rId10" Type="http://schemas.openxmlformats.org/officeDocument/2006/relationships/image" Target="../media/image187.png"/><Relationship Id="rId4" Type="http://schemas.openxmlformats.org/officeDocument/2006/relationships/image" Target="../media/image111.png"/><Relationship Id="rId9" Type="http://schemas.openxmlformats.org/officeDocument/2006/relationships/image" Target="../media/image186.png"/></Relationships>
</file>

<file path=ppt/slides/_rels/slide11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79.png"/><Relationship Id="rId7" Type="http://schemas.openxmlformats.org/officeDocument/2006/relationships/image" Target="../media/image185.png"/><Relationship Id="rId2" Type="http://schemas.openxmlformats.org/officeDocument/2006/relationships/image" Target="../media/image213.png"/><Relationship Id="rId1" Type="http://schemas.openxmlformats.org/officeDocument/2006/relationships/slideLayout" Target="../slideLayouts/slideLayout19.xml"/><Relationship Id="rId6" Type="http://schemas.openxmlformats.org/officeDocument/2006/relationships/image" Target="../media/image184.png"/><Relationship Id="rId5" Type="http://schemas.openxmlformats.org/officeDocument/2006/relationships/image" Target="../media/image181.png"/><Relationship Id="rId10" Type="http://schemas.openxmlformats.org/officeDocument/2006/relationships/image" Target="../media/image183.png"/><Relationship Id="rId4" Type="http://schemas.openxmlformats.org/officeDocument/2006/relationships/image" Target="../media/image180.png"/><Relationship Id="rId9" Type="http://schemas.openxmlformats.org/officeDocument/2006/relationships/image" Target="../media/image18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66.png"/><Relationship Id="rId1" Type="http://schemas.openxmlformats.org/officeDocument/2006/relationships/slideLayout" Target="../slideLayouts/slideLayout22.xml"/><Relationship Id="rId4" Type="http://schemas.openxmlformats.org/officeDocument/2006/relationships/image" Target="../media/image216.png"/></Relationships>
</file>

<file path=ppt/slides/_rels/slide11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25.xml"/><Relationship Id="rId4" Type="http://schemas.openxmlformats.org/officeDocument/2006/relationships/image" Target="../media/image22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5.xml"/><Relationship Id="rId6" Type="http://schemas.microsoft.com/office/2007/relationships/hdphoto" Target="../media/hdphoto20.wdp"/><Relationship Id="rId5" Type="http://schemas.openxmlformats.org/officeDocument/2006/relationships/image" Target="../media/image222.png"/><Relationship Id="rId4" Type="http://schemas.openxmlformats.org/officeDocument/2006/relationships/image" Target="../media/image88.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5.xml"/><Relationship Id="rId5" Type="http://schemas.openxmlformats.org/officeDocument/2006/relationships/image" Target="../media/image111.png"/><Relationship Id="rId4" Type="http://schemas.openxmlformats.org/officeDocument/2006/relationships/image" Target="../media/image88.png"/></Relationships>
</file>

<file path=ppt/slides/_rels/slide1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223.jpeg"/><Relationship Id="rId4" Type="http://schemas.openxmlformats.org/officeDocument/2006/relationships/image" Target="../media/image95.png"/></Relationships>
</file>

<file path=ppt/slides/_rels/slide126.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22.png"/><Relationship Id="rId7" Type="http://schemas.openxmlformats.org/officeDocument/2006/relationships/image" Target="../media/image215.png"/><Relationship Id="rId2" Type="http://schemas.openxmlformats.org/officeDocument/2006/relationships/image" Target="../media/image224.png"/><Relationship Id="rId1" Type="http://schemas.openxmlformats.org/officeDocument/2006/relationships/slideLayout" Target="../slideLayouts/slideLayout19.xml"/><Relationship Id="rId6" Type="http://schemas.openxmlformats.org/officeDocument/2006/relationships/image" Target="../media/image216.png"/><Relationship Id="rId5" Type="http://schemas.openxmlformats.org/officeDocument/2006/relationships/image" Target="../media/image166.png"/><Relationship Id="rId4" Type="http://schemas.microsoft.com/office/2007/relationships/hdphoto" Target="../media/hdphoto20.wdp"/><Relationship Id="rId9" Type="http://schemas.openxmlformats.org/officeDocument/2006/relationships/image" Target="../media/image21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3.xml"/><Relationship Id="rId4" Type="http://schemas.openxmlformats.org/officeDocument/2006/relationships/image" Target="../media/image8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12" Type="http://schemas.openxmlformats.org/officeDocument/2006/relationships/image" Target="../media/image233.pn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230.png"/><Relationship Id="rId11" Type="http://schemas.openxmlformats.org/officeDocument/2006/relationships/image" Target="../media/image88.png"/><Relationship Id="rId5" Type="http://schemas.openxmlformats.org/officeDocument/2006/relationships/image" Target="../media/image229.png"/><Relationship Id="rId10" Type="http://schemas.openxmlformats.org/officeDocument/2006/relationships/image" Target="../media/image226.png"/><Relationship Id="rId4" Type="http://schemas.openxmlformats.org/officeDocument/2006/relationships/image" Target="../media/image228.png"/><Relationship Id="rId9" Type="http://schemas.openxmlformats.org/officeDocument/2006/relationships/image" Target="../media/image22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7.png"/><Relationship Id="rId3" Type="http://schemas.openxmlformats.org/officeDocument/2006/relationships/image" Target="../media/image39.png"/><Relationship Id="rId21" Type="http://schemas.openxmlformats.org/officeDocument/2006/relationships/image" Target="../media/image53.gif"/><Relationship Id="rId7" Type="http://schemas.microsoft.com/office/2007/relationships/hdphoto" Target="../media/hdphoto6.wdp"/><Relationship Id="rId12" Type="http://schemas.openxmlformats.org/officeDocument/2006/relationships/image" Target="../media/image45.png"/><Relationship Id="rId17" Type="http://schemas.openxmlformats.org/officeDocument/2006/relationships/image" Target="../media/image50.png"/><Relationship Id="rId25" Type="http://schemas.microsoft.com/office/2007/relationships/hdphoto" Target="../media/hdphoto9.wdp"/><Relationship Id="rId2" Type="http://schemas.openxmlformats.org/officeDocument/2006/relationships/notesSlide" Target="../notesSlides/notesSlide15.xml"/><Relationship Id="rId16" Type="http://schemas.openxmlformats.org/officeDocument/2006/relationships/image" Target="../media/image49.png"/><Relationship Id="rId20" Type="http://schemas.microsoft.com/office/2007/relationships/hdphoto" Target="../media/hdphoto8.wdp"/><Relationship Id="rId1" Type="http://schemas.openxmlformats.org/officeDocument/2006/relationships/slideLayout" Target="../slideLayouts/slideLayout5.xml"/><Relationship Id="rId6" Type="http://schemas.openxmlformats.org/officeDocument/2006/relationships/image" Target="../media/image41.png"/><Relationship Id="rId11" Type="http://schemas.microsoft.com/office/2007/relationships/hdphoto" Target="../media/hdphoto7.wdp"/><Relationship Id="rId24" Type="http://schemas.openxmlformats.org/officeDocument/2006/relationships/image" Target="../media/image56.png"/><Relationship Id="rId5" Type="http://schemas.openxmlformats.org/officeDocument/2006/relationships/image" Target="../media/image40.png"/><Relationship Id="rId15" Type="http://schemas.openxmlformats.org/officeDocument/2006/relationships/image" Target="../media/image48.png"/><Relationship Id="rId23" Type="http://schemas.openxmlformats.org/officeDocument/2006/relationships/image" Target="../media/image55.png"/><Relationship Id="rId28" Type="http://schemas.openxmlformats.org/officeDocument/2006/relationships/hyperlink" Target="http://www.encasdattaque.gouv.fr/" TargetMode="External"/><Relationship Id="rId10" Type="http://schemas.openxmlformats.org/officeDocument/2006/relationships/image" Target="../media/image44.png"/><Relationship Id="rId19" Type="http://schemas.openxmlformats.org/officeDocument/2006/relationships/image" Target="../media/image52.png"/><Relationship Id="rId4" Type="http://schemas.microsoft.com/office/2007/relationships/hdphoto" Target="../media/hdphoto5.wdp"/><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4.gif"/><Relationship Id="rId27" Type="http://schemas.openxmlformats.org/officeDocument/2006/relationships/image" Target="../media/image5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microsoft.com/office/2007/relationships/media" Target="../media/media2.mp3"/><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9.xml"/><Relationship Id="rId11" Type="http://schemas.openxmlformats.org/officeDocument/2006/relationships/image" Target="../media/image63.png"/><Relationship Id="rId5" Type="http://schemas.openxmlformats.org/officeDocument/2006/relationships/slideLayout" Target="../slideLayouts/slideLayout19.xml"/><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audio" Target="../media/media2.mp3"/><Relationship Id="rId9" Type="http://schemas.openxmlformats.org/officeDocument/2006/relationships/image" Target="../media/image61.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25.xml"/><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6.xml"/><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7.png"/><Relationship Id="rId4" Type="http://schemas.openxmlformats.org/officeDocument/2006/relationships/image" Target="../media/image86.png"/><Relationship Id="rId9"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7" Type="http://schemas.microsoft.com/office/2007/relationships/hdphoto" Target="../media/hdphoto13.wdp"/><Relationship Id="rId2" Type="http://schemas.openxmlformats.org/officeDocument/2006/relationships/image" Target="../media/image107.jpeg"/><Relationship Id="rId1" Type="http://schemas.openxmlformats.org/officeDocument/2006/relationships/slideLayout" Target="../slideLayouts/slideLayout24.xml"/><Relationship Id="rId6" Type="http://schemas.openxmlformats.org/officeDocument/2006/relationships/image" Target="../media/image110.png"/><Relationship Id="rId5" Type="http://schemas.openxmlformats.org/officeDocument/2006/relationships/image" Target="../media/image109.png"/><Relationship Id="rId4" Type="http://schemas.microsoft.com/office/2007/relationships/hdphoto" Target="../media/hdphoto12.wdp"/></Relationships>
</file>

<file path=ppt/slides/_rels/slide4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11.pn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114.png"/><Relationship Id="rId11" Type="http://schemas.openxmlformats.org/officeDocument/2006/relationships/image" Target="../media/image88.png"/><Relationship Id="rId5" Type="http://schemas.openxmlformats.org/officeDocument/2006/relationships/image" Target="../media/image113.png"/><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2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99.png"/><Relationship Id="rId7" Type="http://schemas.openxmlformats.org/officeDocument/2006/relationships/image" Target="../media/image129.png"/><Relationship Id="rId12" Type="http://schemas.openxmlformats.org/officeDocument/2006/relationships/image" Target="../media/image111.png"/><Relationship Id="rId17" Type="http://schemas.openxmlformats.org/officeDocument/2006/relationships/image" Target="../media/image127.png"/><Relationship Id="rId2" Type="http://schemas.openxmlformats.org/officeDocument/2006/relationships/notesSlide" Target="../notesSlides/notesSlide31.xml"/><Relationship Id="rId16" Type="http://schemas.openxmlformats.org/officeDocument/2006/relationships/image" Target="../media/image126.png"/><Relationship Id="rId20" Type="http://schemas.openxmlformats.org/officeDocument/2006/relationships/image" Target="../media/image131.png"/><Relationship Id="rId1" Type="http://schemas.openxmlformats.org/officeDocument/2006/relationships/slideLayout" Target="../slideLayouts/slideLayout19.xml"/><Relationship Id="rId6" Type="http://schemas.openxmlformats.org/officeDocument/2006/relationships/image" Target="../media/image102.png"/><Relationship Id="rId11" Type="http://schemas.openxmlformats.org/officeDocument/2006/relationships/image" Target="../media/image113.png"/><Relationship Id="rId5" Type="http://schemas.openxmlformats.org/officeDocument/2006/relationships/image" Target="../media/image101.png"/><Relationship Id="rId15" Type="http://schemas.openxmlformats.org/officeDocument/2006/relationships/image" Target="../media/image125.png"/><Relationship Id="rId10" Type="http://schemas.microsoft.com/office/2007/relationships/hdphoto" Target="../media/hdphoto16.wdp"/><Relationship Id="rId19" Type="http://schemas.openxmlformats.org/officeDocument/2006/relationships/image" Target="../media/image88.png"/><Relationship Id="rId4" Type="http://schemas.openxmlformats.org/officeDocument/2006/relationships/image" Target="../media/image100.png"/><Relationship Id="rId9" Type="http://schemas.openxmlformats.org/officeDocument/2006/relationships/image" Target="../media/image130.png"/><Relationship Id="rId14" Type="http://schemas.openxmlformats.org/officeDocument/2006/relationships/image" Target="../media/image1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oleObject" Target="../embeddings/oleObject2.bin"/><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emf"/><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image" Target="../media/image132.png"/><Relationship Id="rId1" Type="http://schemas.openxmlformats.org/officeDocument/2006/relationships/slideLayout" Target="../slideLayouts/slideLayout2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0.jpe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25.xml"/><Relationship Id="rId6" Type="http://schemas.openxmlformats.org/officeDocument/2006/relationships/image" Target="../media/image142.png"/><Relationship Id="rId5" Type="http://schemas.openxmlformats.org/officeDocument/2006/relationships/image" Target="../media/image111.png"/><Relationship Id="rId4" Type="http://schemas.openxmlformats.org/officeDocument/2006/relationships/image" Target="../media/image141.png"/></Relationships>
</file>

<file path=ppt/slides/_rels/slide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5.xml"/><Relationship Id="rId5" Type="http://schemas.openxmlformats.org/officeDocument/2006/relationships/image" Target="../media/image147.png"/><Relationship Id="rId4" Type="http://schemas.openxmlformats.org/officeDocument/2006/relationships/image" Target="../media/image146.png"/></Relationships>
</file>

<file path=ppt/slides/_rels/slide66.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11.png"/><Relationship Id="rId18" Type="http://schemas.openxmlformats.org/officeDocument/2006/relationships/image" Target="../media/image145.png"/><Relationship Id="rId3" Type="http://schemas.openxmlformats.org/officeDocument/2006/relationships/image" Target="../media/image132.png"/><Relationship Id="rId7" Type="http://schemas.openxmlformats.org/officeDocument/2006/relationships/image" Target="../media/image148.jpe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notesSlide" Target="../notesSlides/notesSlide33.xml"/><Relationship Id="rId16" Type="http://schemas.openxmlformats.org/officeDocument/2006/relationships/image" Target="../media/image144.png"/><Relationship Id="rId20" Type="http://schemas.openxmlformats.org/officeDocument/2006/relationships/image" Target="../media/image88.png"/><Relationship Id="rId1" Type="http://schemas.openxmlformats.org/officeDocument/2006/relationships/slideLayout" Target="../slideLayouts/slideLayout19.xml"/><Relationship Id="rId6" Type="http://schemas.openxmlformats.org/officeDocument/2006/relationships/image" Target="../media/image135.png"/><Relationship Id="rId11" Type="http://schemas.microsoft.com/office/2007/relationships/hdphoto" Target="../media/hdphoto17.wdp"/><Relationship Id="rId5" Type="http://schemas.openxmlformats.org/officeDocument/2006/relationships/image" Target="../media/image134.png"/><Relationship Id="rId15" Type="http://schemas.openxmlformats.org/officeDocument/2006/relationships/image" Target="../media/image143.png"/><Relationship Id="rId10" Type="http://schemas.openxmlformats.org/officeDocument/2006/relationships/image" Target="../media/image149.png"/><Relationship Id="rId19" Type="http://schemas.openxmlformats.org/officeDocument/2006/relationships/image" Target="../media/image147.png"/><Relationship Id="rId4" Type="http://schemas.openxmlformats.org/officeDocument/2006/relationships/image" Target="../media/image133.png"/><Relationship Id="rId9" Type="http://schemas.openxmlformats.org/officeDocument/2006/relationships/image" Target="../media/image139.png"/><Relationship Id="rId14" Type="http://schemas.openxmlformats.org/officeDocument/2006/relationships/image" Target="../media/image1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2.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56.png"/><Relationship Id="rId1" Type="http://schemas.openxmlformats.org/officeDocument/2006/relationships/slideLayout" Target="../slideLayouts/slideLayout24.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46.png"/><Relationship Id="rId1" Type="http://schemas.openxmlformats.org/officeDocument/2006/relationships/slideLayout" Target="../slideLayouts/slideLayout25.xml"/><Relationship Id="rId6" Type="http://schemas.openxmlformats.org/officeDocument/2006/relationships/image" Target="../media/image88.png"/><Relationship Id="rId5" Type="http://schemas.openxmlformats.org/officeDocument/2006/relationships/image" Target="../media/image111.png"/><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159.png"/><Relationship Id="rId4" Type="http://schemas.openxmlformats.org/officeDocument/2006/relationships/image" Target="../media/image147.png"/></Relationships>
</file>

<file path=ppt/slides/_rels/slide7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47.png"/><Relationship Id="rId3" Type="http://schemas.openxmlformats.org/officeDocument/2006/relationships/image" Target="../media/image152.png"/><Relationship Id="rId7" Type="http://schemas.microsoft.com/office/2007/relationships/hdphoto" Target="../media/hdphoto18.wdp"/><Relationship Id="rId12" Type="http://schemas.openxmlformats.org/officeDocument/2006/relationships/image" Target="../media/image146.png"/><Relationship Id="rId2" Type="http://schemas.openxmlformats.org/officeDocument/2006/relationships/image" Target="../media/image151.png"/><Relationship Id="rId16" Type="http://schemas.openxmlformats.org/officeDocument/2006/relationships/image" Target="../media/image163.png"/><Relationship Id="rId1" Type="http://schemas.openxmlformats.org/officeDocument/2006/relationships/slideLayout" Target="../slideLayouts/slideLayout19.xml"/><Relationship Id="rId6" Type="http://schemas.openxmlformats.org/officeDocument/2006/relationships/image" Target="../media/image162.png"/><Relationship Id="rId11" Type="http://schemas.openxmlformats.org/officeDocument/2006/relationships/image" Target="../media/image157.png"/><Relationship Id="rId5" Type="http://schemas.openxmlformats.org/officeDocument/2006/relationships/image" Target="../media/image154.png"/><Relationship Id="rId15" Type="http://schemas.openxmlformats.org/officeDocument/2006/relationships/image" Target="../media/image88.png"/><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36.png"/><Relationship Id="rId14" Type="http://schemas.openxmlformats.org/officeDocument/2006/relationships/image" Target="../media/image1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slide" Target="slide26.xml"/><Relationship Id="rId26" Type="http://schemas.openxmlformats.org/officeDocument/2006/relationships/slide" Target="slide138.xml"/><Relationship Id="rId3" Type="http://schemas.openxmlformats.org/officeDocument/2006/relationships/image" Target="../media/image20.png"/><Relationship Id="rId21" Type="http://schemas.openxmlformats.org/officeDocument/2006/relationships/slide" Target="slide68.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slide" Target="slide22.xml"/><Relationship Id="rId25" Type="http://schemas.openxmlformats.org/officeDocument/2006/relationships/slide" Target="slide128.xml"/><Relationship Id="rId2" Type="http://schemas.openxmlformats.org/officeDocument/2006/relationships/notesSlide" Target="../notesSlides/notesSlide8.xml"/><Relationship Id="rId16" Type="http://schemas.openxmlformats.org/officeDocument/2006/relationships/slide" Target="slide18.xml"/><Relationship Id="rId20" Type="http://schemas.openxmlformats.org/officeDocument/2006/relationships/slide" Target="slide56.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slide" Target="slide113.xml"/><Relationship Id="rId5" Type="http://schemas.openxmlformats.org/officeDocument/2006/relationships/image" Target="../media/image22.png"/><Relationship Id="rId15" Type="http://schemas.openxmlformats.org/officeDocument/2006/relationships/slide" Target="slide10.xml"/><Relationship Id="rId23" Type="http://schemas.openxmlformats.org/officeDocument/2006/relationships/slide" Target="slide95.xml"/><Relationship Id="rId10" Type="http://schemas.openxmlformats.org/officeDocument/2006/relationships/image" Target="../media/image27.png"/><Relationship Id="rId19" Type="http://schemas.openxmlformats.org/officeDocument/2006/relationships/slide" Target="slide41.xml"/><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slide" Target="slide83.xml"/></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88.png"/><Relationship Id="rId2" Type="http://schemas.openxmlformats.org/officeDocument/2006/relationships/image" Target="../media/image174.jpeg"/><Relationship Id="rId1" Type="http://schemas.openxmlformats.org/officeDocument/2006/relationships/slideLayout" Target="../slideLayouts/slideLayout25.xml"/><Relationship Id="rId6" Type="http://schemas.openxmlformats.org/officeDocument/2006/relationships/image" Target="../media/image141.png"/><Relationship Id="rId5" Type="http://schemas.openxmlformats.org/officeDocument/2006/relationships/image" Target="../media/image177.png"/><Relationship Id="rId4" Type="http://schemas.openxmlformats.org/officeDocument/2006/relationships/image" Target="../media/image17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68.png"/><Relationship Id="rId3" Type="http://schemas.openxmlformats.org/officeDocument/2006/relationships/image" Target="../media/image175.png"/><Relationship Id="rId7" Type="http://schemas.openxmlformats.org/officeDocument/2006/relationships/image" Target="../media/image141.png"/><Relationship Id="rId12" Type="http://schemas.openxmlformats.org/officeDocument/2006/relationships/image" Target="../media/image167.png"/><Relationship Id="rId2" Type="http://schemas.openxmlformats.org/officeDocument/2006/relationships/image" Target="../media/image174.jpeg"/><Relationship Id="rId1" Type="http://schemas.openxmlformats.org/officeDocument/2006/relationships/slideLayout" Target="../slideLayouts/slideLayout19.xml"/><Relationship Id="rId6" Type="http://schemas.openxmlformats.org/officeDocument/2006/relationships/image" Target="../media/image177.png"/><Relationship Id="rId11" Type="http://schemas.openxmlformats.org/officeDocument/2006/relationships/image" Target="../media/image165.png"/><Relationship Id="rId5" Type="http://schemas.openxmlformats.org/officeDocument/2006/relationships/image" Target="../media/image88.png"/><Relationship Id="rId10" Type="http://schemas.openxmlformats.org/officeDocument/2006/relationships/image" Target="../media/image164.png"/><Relationship Id="rId4" Type="http://schemas.openxmlformats.org/officeDocument/2006/relationships/image" Target="../media/image176.png"/><Relationship Id="rId9" Type="http://schemas.openxmlformats.org/officeDocument/2006/relationships/image" Target="../media/image16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2.xml"/><Relationship Id="rId4" Type="http://schemas.openxmlformats.org/officeDocument/2006/relationships/image" Target="../media/image18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BC0E5CC-5200-8F37-BC57-96813DD7E4A6}"/>
              </a:ext>
            </a:extLst>
          </p:cNvPr>
          <p:cNvSpPr>
            <a:spLocks noGrp="1"/>
          </p:cNvSpPr>
          <p:nvPr>
            <p:ph type="body" sz="quarter" idx="10"/>
          </p:nvPr>
        </p:nvSpPr>
        <p:spPr>
          <a:xfrm>
            <a:off x="5777969" y="4538756"/>
            <a:ext cx="5605428" cy="397032"/>
          </a:xfrm>
        </p:spPr>
        <p:txBody>
          <a:bodyPr/>
          <a:lstStyle/>
          <a:p>
            <a:r>
              <a:rPr lang="fr-FR" sz="2200" dirty="0"/>
              <a:t>PREMIERS SECOURS CITOYENS</a:t>
            </a:r>
          </a:p>
        </p:txBody>
      </p:sp>
      <p:sp>
        <p:nvSpPr>
          <p:cNvPr id="5" name="Espace réservé du texte 4">
            <a:extLst>
              <a:ext uri="{FF2B5EF4-FFF2-40B4-BE49-F238E27FC236}">
                <a16:creationId xmlns:a16="http://schemas.microsoft.com/office/drawing/2014/main" id="{442F9BFA-0E67-96FE-EE84-729E27C05E11}"/>
              </a:ext>
            </a:extLst>
          </p:cNvPr>
          <p:cNvSpPr>
            <a:spLocks noGrp="1"/>
          </p:cNvSpPr>
          <p:nvPr>
            <p:ph type="body" sz="quarter" idx="11"/>
          </p:nvPr>
        </p:nvSpPr>
        <p:spPr>
          <a:xfrm>
            <a:off x="5603358" y="5112598"/>
            <a:ext cx="5777144" cy="286232"/>
          </a:xfrm>
        </p:spPr>
        <p:txBody>
          <a:bodyPr/>
          <a:lstStyle/>
          <a:p>
            <a:pPr algn="r"/>
            <a:r>
              <a:rPr lang="fr-FR" sz="1400" dirty="0"/>
              <a:t>Recommandations décembre 2023 – Conducteur avril 2023</a:t>
            </a:r>
          </a:p>
        </p:txBody>
      </p:sp>
      <p:sp>
        <p:nvSpPr>
          <p:cNvPr id="6" name="Espace réservé du texte 5">
            <a:extLst>
              <a:ext uri="{FF2B5EF4-FFF2-40B4-BE49-F238E27FC236}">
                <a16:creationId xmlns:a16="http://schemas.microsoft.com/office/drawing/2014/main" id="{E620AF3C-55F8-3A5B-1555-A602EFA16ABE}"/>
              </a:ext>
            </a:extLst>
          </p:cNvPr>
          <p:cNvSpPr>
            <a:spLocks noGrp="1"/>
          </p:cNvSpPr>
          <p:nvPr>
            <p:ph type="body" sz="quarter" idx="12"/>
          </p:nvPr>
        </p:nvSpPr>
        <p:spPr/>
        <p:txBody>
          <a:bodyPr/>
          <a:lstStyle/>
          <a:p>
            <a:r>
              <a:rPr lang="fr-FR" dirty="0"/>
              <a:t>Marin CHESNOY &amp; Audrey PFISTER</a:t>
            </a:r>
          </a:p>
        </p:txBody>
      </p:sp>
      <p:sp>
        <p:nvSpPr>
          <p:cNvPr id="7" name="Espace réservé du texte 6">
            <a:extLst>
              <a:ext uri="{FF2B5EF4-FFF2-40B4-BE49-F238E27FC236}">
                <a16:creationId xmlns:a16="http://schemas.microsoft.com/office/drawing/2014/main" id="{A49263CF-7A7F-E486-36F9-66EEC18035E5}"/>
              </a:ext>
            </a:extLst>
          </p:cNvPr>
          <p:cNvSpPr>
            <a:spLocks noGrp="1"/>
          </p:cNvSpPr>
          <p:nvPr>
            <p:ph type="body" sz="quarter" idx="13"/>
          </p:nvPr>
        </p:nvSpPr>
        <p:spPr/>
        <p:txBody>
          <a:bodyPr/>
          <a:lstStyle/>
          <a:p>
            <a:pPr algn="r"/>
            <a:r>
              <a:rPr lang="fr-FR" dirty="0"/>
              <a:t>Version 1.4 du 20/10/2024</a:t>
            </a:r>
          </a:p>
        </p:txBody>
      </p:sp>
    </p:spTree>
    <p:extLst>
      <p:ext uri="{BB962C8B-B14F-4D97-AF65-F5344CB8AC3E}">
        <p14:creationId xmlns:p14="http://schemas.microsoft.com/office/powerpoint/2010/main" val="1834755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2">
            <a:extLst>
              <a:ext uri="{FF2B5EF4-FFF2-40B4-BE49-F238E27FC236}">
                <a16:creationId xmlns:a16="http://schemas.microsoft.com/office/drawing/2014/main" id="{468C1539-84D7-40A9-3A10-CF0FA2D33410}"/>
              </a:ext>
            </a:extLst>
          </p:cNvPr>
          <p:cNvSpPr>
            <a:spLocks noGrp="1"/>
          </p:cNvSpPr>
          <p:nvPr>
            <p:ph type="body" sz="quarter" idx="11"/>
          </p:nvPr>
        </p:nvSpPr>
        <p:spPr>
          <a:prstGeom prst="rect">
            <a:avLst/>
          </a:prstGeom>
          <a:effectLst>
            <a:outerShdw blurRad="50800" dist="38100" dir="2700000" algn="tl" rotWithShape="0">
              <a:prstClr val="black">
                <a:alpha val="40000"/>
              </a:prstClr>
            </a:outerShdw>
          </a:effectLst>
        </p:spPr>
        <p:txBody>
          <a:bodyPr/>
          <a:lstStyle/>
          <a:p>
            <a:pPr marL="285750" indent="-285750">
              <a:buFont typeface="Arial" panose="020B0604020202020204" pitchFamily="34" charset="0"/>
              <a:buChar char="•"/>
            </a:pPr>
            <a:r>
              <a:rPr lang="fr-FR" sz="1800" b="1" dirty="0">
                <a:solidFill>
                  <a:schemeClr val="bg1"/>
                </a:solidFill>
              </a:rPr>
              <a:t>La protection</a:t>
            </a:r>
          </a:p>
          <a:p>
            <a:pPr marL="285750" indent="-285750"/>
            <a:r>
              <a:rPr lang="fr-FR" sz="1800" b="1" dirty="0">
                <a:solidFill>
                  <a:schemeClr val="bg1"/>
                </a:solidFill>
              </a:rPr>
              <a:t>Réagir face à une attaque terroriste</a:t>
            </a:r>
          </a:p>
        </p:txBody>
      </p:sp>
      <p:sp>
        <p:nvSpPr>
          <p:cNvPr id="2" name="Espace réservé du texte 1">
            <a:extLst>
              <a:ext uri="{FF2B5EF4-FFF2-40B4-BE49-F238E27FC236}">
                <a16:creationId xmlns:a16="http://schemas.microsoft.com/office/drawing/2014/main" id="{D79ABB3F-6B7F-2D8E-3868-635493E5133E}"/>
              </a:ext>
            </a:extLst>
          </p:cNvPr>
          <p:cNvSpPr>
            <a:spLocks noGrp="1"/>
          </p:cNvSpPr>
          <p:nvPr>
            <p:ph type="body" sz="quarter" idx="12"/>
          </p:nvPr>
        </p:nvSpPr>
        <p:spPr/>
        <p:txBody>
          <a:bodyPr/>
          <a:lstStyle/>
          <a:p>
            <a:r>
              <a:rPr lang="fr-FR" dirty="0"/>
              <a:t>15 min.</a:t>
            </a:r>
          </a:p>
        </p:txBody>
      </p:sp>
    </p:spTree>
    <p:extLst>
      <p:ext uri="{BB962C8B-B14F-4D97-AF65-F5344CB8AC3E}">
        <p14:creationId xmlns:p14="http://schemas.microsoft.com/office/powerpoint/2010/main" val="935610308"/>
      </p:ext>
    </p:extLst>
  </p:cSld>
  <p:clrMapOvr>
    <a:masterClrMapping/>
  </p:clrMapOvr>
  <p:transition spd="slow">
    <p:cove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cardiaque</a:t>
            </a:r>
          </a:p>
        </p:txBody>
      </p:sp>
      <p:pic>
        <p:nvPicPr>
          <p:cNvPr id="6" name="Image 5">
            <a:extLst>
              <a:ext uri="{FF2B5EF4-FFF2-40B4-BE49-F238E27FC236}">
                <a16:creationId xmlns:a16="http://schemas.microsoft.com/office/drawing/2014/main" id="{F7A6C48E-DCC8-7BDA-BEA3-62FED50213DD}"/>
              </a:ext>
            </a:extLst>
          </p:cNvPr>
          <p:cNvPicPr>
            <a:picLocks noChangeAspect="1"/>
          </p:cNvPicPr>
          <p:nvPr/>
        </p:nvPicPr>
        <p:blipFill>
          <a:blip r:embed="rId2"/>
          <a:stretch>
            <a:fillRect/>
          </a:stretch>
        </p:blipFill>
        <p:spPr>
          <a:xfrm>
            <a:off x="4337956" y="1368447"/>
            <a:ext cx="3516086" cy="3516086"/>
          </a:xfrm>
          <a:prstGeom prst="rect">
            <a:avLst/>
          </a:prstGeom>
        </p:spPr>
      </p:pic>
      <p:sp>
        <p:nvSpPr>
          <p:cNvPr id="7" name="ZoneTexte 6">
            <a:extLst>
              <a:ext uri="{FF2B5EF4-FFF2-40B4-BE49-F238E27FC236}">
                <a16:creationId xmlns:a16="http://schemas.microsoft.com/office/drawing/2014/main" id="{308FAEB7-AB1B-187A-65BB-D73DC989B7FC}"/>
              </a:ext>
            </a:extLst>
          </p:cNvPr>
          <p:cNvSpPr txBox="1"/>
          <p:nvPr/>
        </p:nvSpPr>
        <p:spPr>
          <a:xfrm>
            <a:off x="4069268" y="5137531"/>
            <a:ext cx="4053463" cy="510778"/>
          </a:xfrm>
          <a:prstGeom prst="roundRect">
            <a:avLst/>
          </a:prstGeom>
          <a:noFill/>
          <a:ln>
            <a:noFill/>
          </a:ln>
        </p:spPr>
        <p:txBody>
          <a:bodyPr wrap="square" rtlCol="0">
            <a:spAutoFit/>
          </a:bodyPr>
          <a:lstStyle/>
          <a:p>
            <a:pPr algn="ctr"/>
            <a:r>
              <a:rPr lang="fr-FR" sz="2400" b="1" dirty="0">
                <a:solidFill>
                  <a:srgbClr val="00497E"/>
                </a:solidFill>
                <a:latin typeface="Arial" panose="020B0604020202020204" pitchFamily="34" charset="0"/>
                <a:cs typeface="Arial" panose="020B0604020202020204" pitchFamily="34" charset="0"/>
              </a:rPr>
              <a:t>Douleur dans la poitrine</a:t>
            </a:r>
          </a:p>
        </p:txBody>
      </p:sp>
    </p:spTree>
    <p:extLst>
      <p:ext uri="{BB962C8B-B14F-4D97-AF65-F5344CB8AC3E}">
        <p14:creationId xmlns:p14="http://schemas.microsoft.com/office/powerpoint/2010/main" val="359254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437752"/>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2"/>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cardiaque</a:t>
            </a:r>
          </a:p>
        </p:txBody>
      </p:sp>
      <p:pic>
        <p:nvPicPr>
          <p:cNvPr id="5" name="Picture 6">
            <a:extLst>
              <a:ext uri="{FF2B5EF4-FFF2-40B4-BE49-F238E27FC236}">
                <a16:creationId xmlns:a16="http://schemas.microsoft.com/office/drawing/2014/main" id="{448FF012-D953-96DB-7B23-30F95BE2DB3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306681" y="1888477"/>
            <a:ext cx="1374434" cy="137443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ABAF2DE-31A2-ECAF-3323-8D2AA666C5FB}"/>
              </a:ext>
            </a:extLst>
          </p:cNvPr>
          <p:cNvSpPr txBox="1"/>
          <p:nvPr/>
        </p:nvSpPr>
        <p:spPr>
          <a:xfrm>
            <a:off x="917208" y="303114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64900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83099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rapidement les secours</a:t>
            </a:r>
            <a:endParaRPr lang="en-US" sz="1600" dirty="0">
              <a:solidFill>
                <a:srgbClr val="BA242C"/>
              </a:solidFill>
            </a:endParaRPr>
          </a:p>
        </p:txBody>
      </p:sp>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6"/>
          <a:stretch>
            <a:fillRect/>
          </a:stretch>
        </p:blipFill>
        <p:spPr>
          <a:xfrm>
            <a:off x="1993898" y="4470405"/>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7"/>
          <a:stretch>
            <a:fillRect/>
          </a:stretch>
        </p:blipFill>
        <p:spPr>
          <a:xfrm>
            <a:off x="7098008" y="4459140"/>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8"/>
          <a:stretch>
            <a:fillRect/>
          </a:stretch>
        </p:blipFill>
        <p:spPr>
          <a:xfrm>
            <a:off x="5335948" y="4406985"/>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9"/>
          <a:stretch>
            <a:fillRect/>
          </a:stretch>
        </p:blipFill>
        <p:spPr>
          <a:xfrm>
            <a:off x="3671605" y="4435244"/>
            <a:ext cx="1026521" cy="1179406"/>
          </a:xfrm>
          <a:prstGeom prst="rect">
            <a:avLst/>
          </a:prstGeom>
        </p:spPr>
      </p:pic>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0">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sp>
        <p:nvSpPr>
          <p:cNvPr id="6" name="Rectangle : coins arrondis 5">
            <a:extLst>
              <a:ext uri="{FF2B5EF4-FFF2-40B4-BE49-F238E27FC236}">
                <a16:creationId xmlns:a16="http://schemas.microsoft.com/office/drawing/2014/main" id="{DC64EBEA-4234-040D-6EBC-32B1FC4C16AD}"/>
              </a:ext>
            </a:extLst>
          </p:cNvPr>
          <p:cNvSpPr/>
          <p:nvPr/>
        </p:nvSpPr>
        <p:spPr>
          <a:xfrm>
            <a:off x="7790648" y="1729648"/>
            <a:ext cx="1663547" cy="2344581"/>
          </a:xfrm>
          <a:prstGeom prst="roundRect">
            <a:avLst>
              <a:gd name="adj" fmla="val 11759"/>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17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anim calcmode="lin" valueType="num">
                                      <p:cBhvr>
                                        <p:cTn id="49" dur="500" fill="hold"/>
                                        <p:tgtEl>
                                          <p:spTgt spid="6"/>
                                        </p:tgtEl>
                                        <p:attrNameLst>
                                          <p:attrName>ppt_x</p:attrName>
                                        </p:attrNameLst>
                                      </p:cBhvr>
                                      <p:tavLst>
                                        <p:tav tm="0">
                                          <p:val>
                                            <p:strVal val="#ppt_x"/>
                                          </p:val>
                                        </p:tav>
                                        <p:tav tm="100000">
                                          <p:val>
                                            <p:strVal val="#ppt_x"/>
                                          </p:val>
                                        </p:tav>
                                      </p:tavLst>
                                    </p:anim>
                                    <p:anim calcmode="lin" valueType="num">
                                      <p:cBhvr>
                                        <p:cTn id="5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anim calcmode="lin" valueType="num">
                                      <p:cBhvr>
                                        <p:cTn id="61" dur="500" fill="hold"/>
                                        <p:tgtEl>
                                          <p:spTgt spid="14"/>
                                        </p:tgtEl>
                                        <p:attrNameLst>
                                          <p:attrName>ppt_x</p:attrName>
                                        </p:attrNameLst>
                                      </p:cBhvr>
                                      <p:tavLst>
                                        <p:tav tm="0">
                                          <p:val>
                                            <p:strVal val="#ppt_x"/>
                                          </p:val>
                                        </p:tav>
                                        <p:tav tm="100000">
                                          <p:val>
                                            <p:strVal val="#ppt_x"/>
                                          </p:val>
                                        </p:tav>
                                      </p:tavLst>
                                    </p:anim>
                                    <p:anim calcmode="lin" valueType="num">
                                      <p:cBhvr>
                                        <p:cTn id="6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p:bldP spid="14" grpId="0"/>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L’AVC</a:t>
            </a:r>
          </a:p>
        </p:txBody>
      </p:sp>
      <p:pic>
        <p:nvPicPr>
          <p:cNvPr id="4" name="Image 3">
            <a:extLst>
              <a:ext uri="{FF2B5EF4-FFF2-40B4-BE49-F238E27FC236}">
                <a16:creationId xmlns:a16="http://schemas.microsoft.com/office/drawing/2014/main" id="{94D39F69-DFE2-C731-E45F-69BE7E1BBFC4}"/>
              </a:ext>
            </a:extLst>
          </p:cNvPr>
          <p:cNvPicPr>
            <a:picLocks noChangeAspect="1"/>
          </p:cNvPicPr>
          <p:nvPr/>
        </p:nvPicPr>
        <p:blipFill>
          <a:blip r:embed="rId2"/>
          <a:stretch>
            <a:fillRect/>
          </a:stretch>
        </p:blipFill>
        <p:spPr>
          <a:xfrm>
            <a:off x="2337770" y="3946075"/>
            <a:ext cx="1388232" cy="1388232"/>
          </a:xfrm>
          <a:prstGeom prst="rect">
            <a:avLst/>
          </a:prstGeom>
        </p:spPr>
      </p:pic>
      <p:pic>
        <p:nvPicPr>
          <p:cNvPr id="5" name="Image 4">
            <a:extLst>
              <a:ext uri="{FF2B5EF4-FFF2-40B4-BE49-F238E27FC236}">
                <a16:creationId xmlns:a16="http://schemas.microsoft.com/office/drawing/2014/main" id="{F4C054DB-4BCA-E86A-F31F-13BB98E56DDB}"/>
              </a:ext>
            </a:extLst>
          </p:cNvPr>
          <p:cNvPicPr>
            <a:picLocks noChangeAspect="1"/>
          </p:cNvPicPr>
          <p:nvPr/>
        </p:nvPicPr>
        <p:blipFill>
          <a:blip r:embed="rId3"/>
          <a:stretch>
            <a:fillRect/>
          </a:stretch>
        </p:blipFill>
        <p:spPr>
          <a:xfrm>
            <a:off x="5561417" y="3951248"/>
            <a:ext cx="1414081" cy="1414081"/>
          </a:xfrm>
          <a:prstGeom prst="rect">
            <a:avLst/>
          </a:prstGeom>
        </p:spPr>
      </p:pic>
      <p:pic>
        <p:nvPicPr>
          <p:cNvPr id="6" name="Image 5">
            <a:extLst>
              <a:ext uri="{FF2B5EF4-FFF2-40B4-BE49-F238E27FC236}">
                <a16:creationId xmlns:a16="http://schemas.microsoft.com/office/drawing/2014/main" id="{B5689E8E-D6AE-CFE1-573B-928B635244CC}"/>
              </a:ext>
            </a:extLst>
          </p:cNvPr>
          <p:cNvPicPr>
            <a:picLocks noChangeAspect="1"/>
          </p:cNvPicPr>
          <p:nvPr/>
        </p:nvPicPr>
        <p:blipFill>
          <a:blip r:embed="rId4">
            <a:duotone>
              <a:schemeClr val="accent1">
                <a:shade val="45000"/>
                <a:satMod val="135000"/>
              </a:schemeClr>
              <a:prstClr val="white"/>
            </a:duotone>
          </a:blip>
          <a:stretch>
            <a:fillRect/>
          </a:stretch>
        </p:blipFill>
        <p:spPr>
          <a:xfrm>
            <a:off x="7180678" y="1060575"/>
            <a:ext cx="1861253" cy="1861253"/>
          </a:xfrm>
          <a:prstGeom prst="rect">
            <a:avLst/>
          </a:prstGeom>
        </p:spPr>
      </p:pic>
      <p:grpSp>
        <p:nvGrpSpPr>
          <p:cNvPr id="7" name="Groupe 6">
            <a:extLst>
              <a:ext uri="{FF2B5EF4-FFF2-40B4-BE49-F238E27FC236}">
                <a16:creationId xmlns:a16="http://schemas.microsoft.com/office/drawing/2014/main" id="{6896040F-1722-564E-0FD4-676D4C3E0472}"/>
              </a:ext>
            </a:extLst>
          </p:cNvPr>
          <p:cNvGrpSpPr/>
          <p:nvPr/>
        </p:nvGrpSpPr>
        <p:grpSpPr>
          <a:xfrm>
            <a:off x="9288849" y="3431258"/>
            <a:ext cx="2552160" cy="1824790"/>
            <a:chOff x="9141214" y="2101516"/>
            <a:chExt cx="2552160" cy="1824790"/>
          </a:xfrm>
        </p:grpSpPr>
        <p:pic>
          <p:nvPicPr>
            <p:cNvPr id="8" name="Image 7">
              <a:extLst>
                <a:ext uri="{FF2B5EF4-FFF2-40B4-BE49-F238E27FC236}">
                  <a16:creationId xmlns:a16="http://schemas.microsoft.com/office/drawing/2014/main" id="{E8AE9449-400F-C633-4FCD-F892A859E2EE}"/>
                </a:ext>
              </a:extLst>
            </p:cNvPr>
            <p:cNvPicPr>
              <a:picLocks noChangeAspect="1"/>
            </p:cNvPicPr>
            <p:nvPr/>
          </p:nvPicPr>
          <p:blipFill>
            <a:blip r:embed="rId5">
              <a:duotone>
                <a:schemeClr val="accent1">
                  <a:shade val="45000"/>
                  <a:satMod val="135000"/>
                </a:schemeClr>
                <a:prstClr val="white"/>
              </a:duotone>
            </a:blip>
            <a:stretch>
              <a:fillRect/>
            </a:stretch>
          </p:blipFill>
          <p:spPr>
            <a:xfrm>
              <a:off x="9141214" y="2560763"/>
              <a:ext cx="1365543" cy="1365543"/>
            </a:xfrm>
            <a:prstGeom prst="rect">
              <a:avLst/>
            </a:prstGeom>
          </p:spPr>
        </p:pic>
        <p:sp>
          <p:nvSpPr>
            <p:cNvPr id="9" name="Bulle narrative : ronde 11">
              <a:extLst>
                <a:ext uri="{FF2B5EF4-FFF2-40B4-BE49-F238E27FC236}">
                  <a16:creationId xmlns:a16="http://schemas.microsoft.com/office/drawing/2014/main" id="{F5136B64-84C2-41A8-5EF7-D67DA490E62F}"/>
                </a:ext>
              </a:extLst>
            </p:cNvPr>
            <p:cNvSpPr/>
            <p:nvPr/>
          </p:nvSpPr>
          <p:spPr>
            <a:xfrm>
              <a:off x="10012779" y="2101516"/>
              <a:ext cx="1680595" cy="830179"/>
            </a:xfrm>
            <a:prstGeom prst="wedgeEllipseCallout">
              <a:avLst>
                <a:gd name="adj1" fmla="val -52206"/>
                <a:gd name="adj2" fmla="val 57955"/>
              </a:avLst>
            </a:prstGeom>
            <a:solidFill>
              <a:schemeClr val="bg1"/>
            </a:solidFill>
            <a:ln>
              <a:solidFill>
                <a:srgbClr val="0046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solidFill>
                    <a:srgbClr val="00467E"/>
                  </a:solidFill>
                </a:rPr>
                <a:t>Fjevdjdc</a:t>
              </a:r>
              <a:r>
                <a:rPr lang="fr-FR" b="1" dirty="0">
                  <a:solidFill>
                    <a:srgbClr val="00467E"/>
                  </a:solidFill>
                </a:rPr>
                <a:t>…….</a:t>
              </a:r>
            </a:p>
          </p:txBody>
        </p:sp>
      </p:grpSp>
      <p:pic>
        <p:nvPicPr>
          <p:cNvPr id="10" name="Picture 2" descr="personne avec les yeux barrés de noir, en icône, visage complet ">
            <a:extLst>
              <a:ext uri="{FF2B5EF4-FFF2-40B4-BE49-F238E27FC236}">
                <a16:creationId xmlns:a16="http://schemas.microsoft.com/office/drawing/2014/main" id="{825D921F-C741-D046-2FAC-754E9D60EE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9883" y1="48926" x2="34375" y2="48633"/>
                        <a14:foregroundMark x1="65430" y1="49805" x2="72461" y2="50293"/>
                      </a14:backgroundRemoval>
                    </a14:imgEffect>
                  </a14:imgLayer>
                </a14:imgProps>
              </a:ext>
              <a:ext uri="{28A0092B-C50C-407E-A947-70E740481C1C}">
                <a14:useLocalDpi xmlns:a14="http://schemas.microsoft.com/office/drawing/2010/main" val="0"/>
              </a:ext>
            </a:extLst>
          </a:blip>
          <a:srcRect/>
          <a:stretch>
            <a:fillRect/>
          </a:stretch>
        </p:blipFill>
        <p:spPr bwMode="auto">
          <a:xfrm>
            <a:off x="3726002" y="1000533"/>
            <a:ext cx="1941097" cy="194109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e 10">
            <a:extLst>
              <a:ext uri="{FF2B5EF4-FFF2-40B4-BE49-F238E27FC236}">
                <a16:creationId xmlns:a16="http://schemas.microsoft.com/office/drawing/2014/main" id="{87FCD972-30F3-4F25-0252-3B876E66D920}"/>
              </a:ext>
            </a:extLst>
          </p:cNvPr>
          <p:cNvGrpSpPr/>
          <p:nvPr/>
        </p:nvGrpSpPr>
        <p:grpSpPr>
          <a:xfrm>
            <a:off x="869814" y="1266601"/>
            <a:ext cx="1520263" cy="1827883"/>
            <a:chOff x="6590792" y="4095665"/>
            <a:chExt cx="1520263" cy="1827883"/>
          </a:xfrm>
        </p:grpSpPr>
        <p:pic>
          <p:nvPicPr>
            <p:cNvPr id="12" name="Image 11">
              <a:extLst>
                <a:ext uri="{FF2B5EF4-FFF2-40B4-BE49-F238E27FC236}">
                  <a16:creationId xmlns:a16="http://schemas.microsoft.com/office/drawing/2014/main" id="{5DA60416-8BAD-F679-263C-5621A18E07E0}"/>
                </a:ext>
              </a:extLst>
            </p:cNvPr>
            <p:cNvPicPr>
              <a:picLocks noChangeAspect="1"/>
            </p:cNvPicPr>
            <p:nvPr/>
          </p:nvPicPr>
          <p:blipFill>
            <a:blip r:embed="rId5">
              <a:duotone>
                <a:schemeClr val="accent1">
                  <a:shade val="45000"/>
                  <a:satMod val="135000"/>
                </a:schemeClr>
                <a:prstClr val="white"/>
              </a:duotone>
            </a:blip>
            <a:stretch>
              <a:fillRect/>
            </a:stretch>
          </p:blipFill>
          <p:spPr>
            <a:xfrm>
              <a:off x="6590792" y="4095665"/>
              <a:ext cx="1342609" cy="1342609"/>
            </a:xfrm>
            <a:prstGeom prst="rect">
              <a:avLst/>
            </a:prstGeom>
          </p:spPr>
        </p:pic>
        <p:sp>
          <p:nvSpPr>
            <p:cNvPr id="13" name="Rectangle : coins arrondis 12">
              <a:extLst>
                <a:ext uri="{FF2B5EF4-FFF2-40B4-BE49-F238E27FC236}">
                  <a16:creationId xmlns:a16="http://schemas.microsoft.com/office/drawing/2014/main" id="{4438FB6A-7C74-E970-2E8B-E4551187B46F}"/>
                </a:ext>
              </a:extLst>
            </p:cNvPr>
            <p:cNvSpPr/>
            <p:nvPr/>
          </p:nvSpPr>
          <p:spPr>
            <a:xfrm>
              <a:off x="6590792" y="4952999"/>
              <a:ext cx="355308" cy="970549"/>
            </a:xfrm>
            <a:prstGeom prst="roundRect">
              <a:avLst>
                <a:gd name="adj" fmla="val 50000"/>
              </a:avLst>
            </a:prstGeom>
            <a:solidFill>
              <a:srgbClr val="1D4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8DB5582A-670B-9D31-31FF-14FC1CBB5011}"/>
                </a:ext>
              </a:extLst>
            </p:cNvPr>
            <p:cNvSpPr/>
            <p:nvPr/>
          </p:nvSpPr>
          <p:spPr>
            <a:xfrm rot="1821438">
              <a:off x="7755747" y="4281693"/>
              <a:ext cx="355308" cy="970549"/>
            </a:xfrm>
            <a:prstGeom prst="roundRect">
              <a:avLst>
                <a:gd name="adj" fmla="val 50000"/>
              </a:avLst>
            </a:prstGeom>
            <a:solidFill>
              <a:srgbClr val="1D4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31973842-7766-136F-3219-1D512C105880}"/>
              </a:ext>
            </a:extLst>
          </p:cNvPr>
          <p:cNvSpPr txBox="1"/>
          <p:nvPr/>
        </p:nvSpPr>
        <p:spPr>
          <a:xfrm>
            <a:off x="465855" y="3099820"/>
            <a:ext cx="2140907"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Faiblesse ou paralysie d’un bras</a:t>
            </a:r>
          </a:p>
        </p:txBody>
      </p:sp>
      <p:sp>
        <p:nvSpPr>
          <p:cNvPr id="16" name="ZoneTexte 15">
            <a:extLst>
              <a:ext uri="{FF2B5EF4-FFF2-40B4-BE49-F238E27FC236}">
                <a16:creationId xmlns:a16="http://schemas.microsoft.com/office/drawing/2014/main" id="{88950A35-61E4-A6C2-FD16-538B489F4F62}"/>
              </a:ext>
            </a:extLst>
          </p:cNvPr>
          <p:cNvSpPr txBox="1"/>
          <p:nvPr/>
        </p:nvSpPr>
        <p:spPr>
          <a:xfrm>
            <a:off x="2318998" y="5395732"/>
            <a:ext cx="1407004" cy="523220"/>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Déformation de la face</a:t>
            </a:r>
          </a:p>
        </p:txBody>
      </p:sp>
      <p:sp>
        <p:nvSpPr>
          <p:cNvPr id="17" name="ZoneTexte 16">
            <a:extLst>
              <a:ext uri="{FF2B5EF4-FFF2-40B4-BE49-F238E27FC236}">
                <a16:creationId xmlns:a16="http://schemas.microsoft.com/office/drawing/2014/main" id="{76C73FCC-40C4-68E0-DB03-3ECFE904595F}"/>
              </a:ext>
            </a:extLst>
          </p:cNvPr>
          <p:cNvSpPr txBox="1"/>
          <p:nvPr/>
        </p:nvSpPr>
        <p:spPr>
          <a:xfrm>
            <a:off x="3858586" y="2921828"/>
            <a:ext cx="1675929" cy="738664"/>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Perte de la vision d’un œil ou des deux</a:t>
            </a:r>
          </a:p>
        </p:txBody>
      </p:sp>
      <p:sp>
        <p:nvSpPr>
          <p:cNvPr id="18" name="ZoneTexte 17">
            <a:extLst>
              <a:ext uri="{FF2B5EF4-FFF2-40B4-BE49-F238E27FC236}">
                <a16:creationId xmlns:a16="http://schemas.microsoft.com/office/drawing/2014/main" id="{AC2D9AE7-7967-3425-EBCF-66A045A561EF}"/>
              </a:ext>
            </a:extLst>
          </p:cNvPr>
          <p:cNvSpPr txBox="1"/>
          <p:nvPr/>
        </p:nvSpPr>
        <p:spPr>
          <a:xfrm>
            <a:off x="5356235" y="5442833"/>
            <a:ext cx="1824443" cy="523220"/>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Mal de tête sévère, inhabituel</a:t>
            </a:r>
          </a:p>
        </p:txBody>
      </p:sp>
      <p:sp>
        <p:nvSpPr>
          <p:cNvPr id="19" name="ZoneTexte 18">
            <a:extLst>
              <a:ext uri="{FF2B5EF4-FFF2-40B4-BE49-F238E27FC236}">
                <a16:creationId xmlns:a16="http://schemas.microsoft.com/office/drawing/2014/main" id="{A099B8FB-1C0C-9EE5-1AE6-46ECA602896C}"/>
              </a:ext>
            </a:extLst>
          </p:cNvPr>
          <p:cNvSpPr txBox="1"/>
          <p:nvPr/>
        </p:nvSpPr>
        <p:spPr>
          <a:xfrm>
            <a:off x="7207795" y="2955190"/>
            <a:ext cx="1807018" cy="954107"/>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Perte d’équilibre, instabilité de la marche ou chute inexpliqué </a:t>
            </a:r>
          </a:p>
        </p:txBody>
      </p:sp>
      <p:sp>
        <p:nvSpPr>
          <p:cNvPr id="20" name="ZoneTexte 19">
            <a:extLst>
              <a:ext uri="{FF2B5EF4-FFF2-40B4-BE49-F238E27FC236}">
                <a16:creationId xmlns:a16="http://schemas.microsoft.com/office/drawing/2014/main" id="{D7C35317-D05D-5C60-7E45-60938F41E5EF}"/>
              </a:ext>
            </a:extLst>
          </p:cNvPr>
          <p:cNvSpPr txBox="1"/>
          <p:nvPr/>
        </p:nvSpPr>
        <p:spPr>
          <a:xfrm>
            <a:off x="8694274" y="5332787"/>
            <a:ext cx="2554692" cy="738664"/>
          </a:xfrm>
          <a:prstGeom prst="rect">
            <a:avLst/>
          </a:prstGeom>
          <a:noFill/>
          <a:ln>
            <a:noFill/>
          </a:ln>
        </p:spPr>
        <p:txBody>
          <a:bodyPr wrap="square" rtlCol="0">
            <a:spAutoFit/>
          </a:bodyPr>
          <a:lstStyle>
            <a:defPPr>
              <a:defRPr lang="fr-FR"/>
            </a:defPPr>
            <a:lvl1pPr algn="ctr">
              <a:defRPr sz="14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Difficulté de langage (incohérence de la parole) ou de compréhension</a:t>
            </a:r>
          </a:p>
        </p:txBody>
      </p:sp>
    </p:spTree>
    <p:extLst>
      <p:ext uri="{BB962C8B-B14F-4D97-AF65-F5344CB8AC3E}">
        <p14:creationId xmlns:p14="http://schemas.microsoft.com/office/powerpoint/2010/main" val="136871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437752"/>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2"/>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L’AVC</a:t>
            </a:r>
          </a:p>
        </p:txBody>
      </p:sp>
      <p:pic>
        <p:nvPicPr>
          <p:cNvPr id="5" name="Picture 6">
            <a:extLst>
              <a:ext uri="{FF2B5EF4-FFF2-40B4-BE49-F238E27FC236}">
                <a16:creationId xmlns:a16="http://schemas.microsoft.com/office/drawing/2014/main" id="{448FF012-D953-96DB-7B23-30F95BE2DB3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330248" y="1935611"/>
            <a:ext cx="1327300" cy="13273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ABAF2DE-31A2-ECAF-3323-8D2AA666C5FB}"/>
              </a:ext>
            </a:extLst>
          </p:cNvPr>
          <p:cNvSpPr txBox="1"/>
          <p:nvPr/>
        </p:nvSpPr>
        <p:spPr>
          <a:xfrm>
            <a:off x="917208" y="303114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64900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6064297" y="1913516"/>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023967" y="1913515"/>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6"/>
          <a:stretch>
            <a:fillRect/>
          </a:stretch>
        </p:blipFill>
        <p:spPr>
          <a:xfrm>
            <a:off x="1993898" y="4470405"/>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7"/>
          <a:stretch>
            <a:fillRect/>
          </a:stretch>
        </p:blipFill>
        <p:spPr>
          <a:xfrm>
            <a:off x="7098008" y="4459140"/>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8"/>
          <a:stretch>
            <a:fillRect/>
          </a:stretch>
        </p:blipFill>
        <p:spPr>
          <a:xfrm>
            <a:off x="5335948" y="4406985"/>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9"/>
          <a:stretch>
            <a:fillRect/>
          </a:stretch>
        </p:blipFill>
        <p:spPr>
          <a:xfrm>
            <a:off x="3671605" y="4435244"/>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7920460" y="1913515"/>
            <a:ext cx="1403924" cy="2020483"/>
            <a:chOff x="7920460" y="1913515"/>
            <a:chExt cx="1403924" cy="2020483"/>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83099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rapidement 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0">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sp>
        <p:nvSpPr>
          <p:cNvPr id="23" name="Rectangle : coins arrondis 22">
            <a:extLst>
              <a:ext uri="{FF2B5EF4-FFF2-40B4-BE49-F238E27FC236}">
                <a16:creationId xmlns:a16="http://schemas.microsoft.com/office/drawing/2014/main" id="{AF8F18AC-18B7-C509-7D11-C69A906E45A3}"/>
              </a:ext>
            </a:extLst>
          </p:cNvPr>
          <p:cNvSpPr/>
          <p:nvPr/>
        </p:nvSpPr>
        <p:spPr>
          <a:xfrm>
            <a:off x="7790648" y="1729648"/>
            <a:ext cx="1663547" cy="2344581"/>
          </a:xfrm>
          <a:prstGeom prst="roundRect">
            <a:avLst>
              <a:gd name="adj" fmla="val 11759"/>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3692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42" presetClass="entr" presetSubtype="0"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anim calcmode="lin" valueType="num">
                                      <p:cBhvr>
                                        <p:cTn id="61" dur="500" fill="hold"/>
                                        <p:tgtEl>
                                          <p:spTgt spid="18"/>
                                        </p:tgtEl>
                                        <p:attrNameLst>
                                          <p:attrName>ppt_x</p:attrName>
                                        </p:attrNameLst>
                                      </p:cBhvr>
                                      <p:tavLst>
                                        <p:tav tm="0">
                                          <p:val>
                                            <p:strVal val="#ppt_x"/>
                                          </p:val>
                                        </p:tav>
                                        <p:tav tm="100000">
                                          <p:val>
                                            <p:strVal val="#ppt_x"/>
                                          </p:val>
                                        </p:tav>
                                      </p:tavLst>
                                    </p:anim>
                                    <p:anim calcmode="lin" valueType="num">
                                      <p:cBhvr>
                                        <p:cTn id="62" dur="50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1500"/>
                            </p:stCondLst>
                            <p:childTnLst>
                              <p:par>
                                <p:cTn id="64" presetID="42"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vagal</a:t>
            </a:r>
          </a:p>
        </p:txBody>
      </p:sp>
      <p:pic>
        <p:nvPicPr>
          <p:cNvPr id="4" name="Picture 4">
            <a:extLst>
              <a:ext uri="{FF2B5EF4-FFF2-40B4-BE49-F238E27FC236}">
                <a16:creationId xmlns:a16="http://schemas.microsoft.com/office/drawing/2014/main" id="{AB79C1C1-F64B-BCBB-169F-DFA2156D8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12" y="2500906"/>
            <a:ext cx="1484988" cy="14849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7962E12-EFAD-7C80-382D-104B26D24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945" y="2500906"/>
            <a:ext cx="1484475" cy="14844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DB22DA17-9E4E-EE2E-8E3F-B01A6E38D9D9}"/>
              </a:ext>
            </a:extLst>
          </p:cNvPr>
          <p:cNvSpPr txBox="1"/>
          <p:nvPr/>
        </p:nvSpPr>
        <p:spPr>
          <a:xfrm>
            <a:off x="4037718" y="4084712"/>
            <a:ext cx="1800928"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Sueurs abondantes</a:t>
            </a:r>
          </a:p>
        </p:txBody>
      </p:sp>
      <p:pic>
        <p:nvPicPr>
          <p:cNvPr id="8" name="Picture 8">
            <a:extLst>
              <a:ext uri="{FF2B5EF4-FFF2-40B4-BE49-F238E27FC236}">
                <a16:creationId xmlns:a16="http://schemas.microsoft.com/office/drawing/2014/main" id="{8DBCFE37-D707-A314-AE8E-B3202BE83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559" y="2501419"/>
            <a:ext cx="1484475" cy="1484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F0C029D4-D100-68A9-9256-90A69B69F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8417" y="2501419"/>
            <a:ext cx="1484475" cy="1484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4E6AA16-A573-8CC4-9A98-BA498EA22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7713" y="2501419"/>
            <a:ext cx="1484475" cy="1484475"/>
          </a:xfrm>
          <a:prstGeom prst="rect">
            <a:avLst/>
          </a:prstGeom>
          <a:noFill/>
          <a:extLst>
            <a:ext uri="{909E8E84-426E-40DD-AFC4-6F175D3DCCD1}">
              <a14:hiddenFill xmlns:a14="http://schemas.microsoft.com/office/drawing/2010/main">
                <a:solidFill>
                  <a:srgbClr val="FFFFFF"/>
                </a:solidFill>
              </a14:hiddenFill>
            </a:ext>
          </a:extLst>
        </p:spPr>
      </p:pic>
      <p:sp>
        <p:nvSpPr>
          <p:cNvPr id="11" name="Organigramme : Connecteur 10">
            <a:extLst>
              <a:ext uri="{FF2B5EF4-FFF2-40B4-BE49-F238E27FC236}">
                <a16:creationId xmlns:a16="http://schemas.microsoft.com/office/drawing/2014/main" id="{B9E708D9-F32E-8FA6-8E01-804956A7614B}"/>
              </a:ext>
            </a:extLst>
          </p:cNvPr>
          <p:cNvSpPr/>
          <p:nvPr/>
        </p:nvSpPr>
        <p:spPr>
          <a:xfrm>
            <a:off x="10656629" y="2950025"/>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2" name="Organigramme : Connecteur 11">
            <a:extLst>
              <a:ext uri="{FF2B5EF4-FFF2-40B4-BE49-F238E27FC236}">
                <a16:creationId xmlns:a16="http://schemas.microsoft.com/office/drawing/2014/main" id="{F46C48A8-36AA-7882-8A43-E47DF8F156E9}"/>
              </a:ext>
            </a:extLst>
          </p:cNvPr>
          <p:cNvSpPr/>
          <p:nvPr/>
        </p:nvSpPr>
        <p:spPr>
          <a:xfrm>
            <a:off x="10775084" y="3142258"/>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3" name="Organigramme : Connecteur 12">
            <a:extLst>
              <a:ext uri="{FF2B5EF4-FFF2-40B4-BE49-F238E27FC236}">
                <a16:creationId xmlns:a16="http://schemas.microsoft.com/office/drawing/2014/main" id="{30FCEEA4-B20E-E043-2CDB-CA080F02C781}"/>
              </a:ext>
            </a:extLst>
          </p:cNvPr>
          <p:cNvSpPr/>
          <p:nvPr/>
        </p:nvSpPr>
        <p:spPr>
          <a:xfrm>
            <a:off x="10656629" y="3072083"/>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4" name="Organigramme : Connecteur 13">
            <a:extLst>
              <a:ext uri="{FF2B5EF4-FFF2-40B4-BE49-F238E27FC236}">
                <a16:creationId xmlns:a16="http://schemas.microsoft.com/office/drawing/2014/main" id="{DA5DFB7D-BFF3-F53A-FBC1-8FEBBE77B729}"/>
              </a:ext>
            </a:extLst>
          </p:cNvPr>
          <p:cNvSpPr/>
          <p:nvPr/>
        </p:nvSpPr>
        <p:spPr>
          <a:xfrm>
            <a:off x="10815984" y="3007062"/>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5" name="Organigramme : Connecteur 14">
            <a:extLst>
              <a:ext uri="{FF2B5EF4-FFF2-40B4-BE49-F238E27FC236}">
                <a16:creationId xmlns:a16="http://schemas.microsoft.com/office/drawing/2014/main" id="{A89232DB-26D1-D787-D227-1354743AA1D3}"/>
              </a:ext>
            </a:extLst>
          </p:cNvPr>
          <p:cNvSpPr/>
          <p:nvPr/>
        </p:nvSpPr>
        <p:spPr>
          <a:xfrm>
            <a:off x="10737760" y="3043062"/>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6" name="Organigramme : Connecteur 15">
            <a:extLst>
              <a:ext uri="{FF2B5EF4-FFF2-40B4-BE49-F238E27FC236}">
                <a16:creationId xmlns:a16="http://schemas.microsoft.com/office/drawing/2014/main" id="{C986FE2D-F9DA-85D7-CFE7-FC83B2A8B075}"/>
              </a:ext>
            </a:extLst>
          </p:cNvPr>
          <p:cNvSpPr/>
          <p:nvPr/>
        </p:nvSpPr>
        <p:spPr>
          <a:xfrm>
            <a:off x="10903953" y="3111117"/>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7" name="Organigramme : Connecteur 16">
            <a:extLst>
              <a:ext uri="{FF2B5EF4-FFF2-40B4-BE49-F238E27FC236}">
                <a16:creationId xmlns:a16="http://schemas.microsoft.com/office/drawing/2014/main" id="{A3763F25-76AF-CF8D-B820-304AAAB91692}"/>
              </a:ext>
            </a:extLst>
          </p:cNvPr>
          <p:cNvSpPr/>
          <p:nvPr/>
        </p:nvSpPr>
        <p:spPr>
          <a:xfrm>
            <a:off x="11001398" y="3008260"/>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8" name="Organigramme : Connecteur 17">
            <a:extLst>
              <a:ext uri="{FF2B5EF4-FFF2-40B4-BE49-F238E27FC236}">
                <a16:creationId xmlns:a16="http://schemas.microsoft.com/office/drawing/2014/main" id="{B2F72201-8C11-6A24-B0AB-A8D64004F397}"/>
              </a:ext>
            </a:extLst>
          </p:cNvPr>
          <p:cNvSpPr/>
          <p:nvPr/>
        </p:nvSpPr>
        <p:spPr>
          <a:xfrm>
            <a:off x="10493034" y="3036083"/>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9" name="Organigramme : Connecteur 18">
            <a:extLst>
              <a:ext uri="{FF2B5EF4-FFF2-40B4-BE49-F238E27FC236}">
                <a16:creationId xmlns:a16="http://schemas.microsoft.com/office/drawing/2014/main" id="{C2DD1733-3163-A14D-4F93-60CD6F5898C6}"/>
              </a:ext>
            </a:extLst>
          </p:cNvPr>
          <p:cNvSpPr/>
          <p:nvPr/>
        </p:nvSpPr>
        <p:spPr>
          <a:xfrm>
            <a:off x="10568624" y="3121982"/>
            <a:ext cx="68409" cy="62378"/>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20" name="ZoneTexte 19">
            <a:extLst>
              <a:ext uri="{FF2B5EF4-FFF2-40B4-BE49-F238E27FC236}">
                <a16:creationId xmlns:a16="http://schemas.microsoft.com/office/drawing/2014/main" id="{B5F6AFE9-0E3B-82C5-657B-0B272E00737F}"/>
              </a:ext>
            </a:extLst>
          </p:cNvPr>
          <p:cNvSpPr txBox="1"/>
          <p:nvPr/>
        </p:nvSpPr>
        <p:spPr>
          <a:xfrm>
            <a:off x="7750047" y="4085225"/>
            <a:ext cx="2282799"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Sentiment de perte de conscience imminente</a:t>
            </a:r>
          </a:p>
        </p:txBody>
      </p:sp>
      <p:sp>
        <p:nvSpPr>
          <p:cNvPr id="39" name="ZoneTexte 38">
            <a:extLst>
              <a:ext uri="{FF2B5EF4-FFF2-40B4-BE49-F238E27FC236}">
                <a16:creationId xmlns:a16="http://schemas.microsoft.com/office/drawing/2014/main" id="{43551FA6-D812-5523-1344-500EC60482D6}"/>
              </a:ext>
            </a:extLst>
          </p:cNvPr>
          <p:cNvSpPr txBox="1"/>
          <p:nvPr/>
        </p:nvSpPr>
        <p:spPr>
          <a:xfrm>
            <a:off x="10032846" y="4085225"/>
            <a:ext cx="1484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Points noirs devant </a:t>
            </a:r>
            <a:br>
              <a:rPr lang="fr-FR" sz="1600" dirty="0">
                <a:solidFill>
                  <a:srgbClr val="00497E"/>
                </a:solidFill>
              </a:rPr>
            </a:br>
            <a:r>
              <a:rPr lang="fr-FR" sz="1600" dirty="0">
                <a:solidFill>
                  <a:srgbClr val="00497E"/>
                </a:solidFill>
              </a:rPr>
              <a:t>les yeux</a:t>
            </a:r>
          </a:p>
        </p:txBody>
      </p:sp>
      <p:sp>
        <p:nvSpPr>
          <p:cNvPr id="40" name="ZoneTexte 39">
            <a:extLst>
              <a:ext uri="{FF2B5EF4-FFF2-40B4-BE49-F238E27FC236}">
                <a16:creationId xmlns:a16="http://schemas.microsoft.com/office/drawing/2014/main" id="{71903A49-0D73-7BE9-BD87-1F6E5AAA38C6}"/>
              </a:ext>
            </a:extLst>
          </p:cNvPr>
          <p:cNvSpPr txBox="1"/>
          <p:nvPr/>
        </p:nvSpPr>
        <p:spPr>
          <a:xfrm>
            <a:off x="6054772" y="4085225"/>
            <a:ext cx="1486262"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Sensation </a:t>
            </a:r>
            <a:br>
              <a:rPr lang="fr-FR" sz="1600" dirty="0">
                <a:solidFill>
                  <a:srgbClr val="00497E"/>
                </a:solidFill>
              </a:rPr>
            </a:br>
            <a:r>
              <a:rPr lang="fr-FR" sz="1600" dirty="0">
                <a:solidFill>
                  <a:srgbClr val="00497E"/>
                </a:solidFill>
              </a:rPr>
              <a:t>de chaleur</a:t>
            </a:r>
          </a:p>
        </p:txBody>
      </p:sp>
      <p:sp>
        <p:nvSpPr>
          <p:cNvPr id="41" name="ZoneTexte 40">
            <a:extLst>
              <a:ext uri="{FF2B5EF4-FFF2-40B4-BE49-F238E27FC236}">
                <a16:creationId xmlns:a16="http://schemas.microsoft.com/office/drawing/2014/main" id="{16226AA4-FA29-D33F-1EFA-33A10BA52056}"/>
              </a:ext>
            </a:extLst>
          </p:cNvPr>
          <p:cNvSpPr txBox="1"/>
          <p:nvPr/>
        </p:nvSpPr>
        <p:spPr>
          <a:xfrm>
            <a:off x="2443332" y="4085225"/>
            <a:ext cx="1178439" cy="33855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Nausées</a:t>
            </a:r>
          </a:p>
        </p:txBody>
      </p:sp>
      <p:sp>
        <p:nvSpPr>
          <p:cNvPr id="42" name="ZoneTexte 41">
            <a:extLst>
              <a:ext uri="{FF2B5EF4-FFF2-40B4-BE49-F238E27FC236}">
                <a16:creationId xmlns:a16="http://schemas.microsoft.com/office/drawing/2014/main" id="{B27D65AF-034B-4ABB-6CDF-395C396CF282}"/>
              </a:ext>
            </a:extLst>
          </p:cNvPr>
          <p:cNvSpPr txBox="1"/>
          <p:nvPr/>
        </p:nvSpPr>
        <p:spPr>
          <a:xfrm>
            <a:off x="317528" y="4085225"/>
            <a:ext cx="1719194" cy="33855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Étourdissement</a:t>
            </a:r>
          </a:p>
        </p:txBody>
      </p:sp>
      <p:pic>
        <p:nvPicPr>
          <p:cNvPr id="24" name="Image 23">
            <a:extLst>
              <a:ext uri="{FF2B5EF4-FFF2-40B4-BE49-F238E27FC236}">
                <a16:creationId xmlns:a16="http://schemas.microsoft.com/office/drawing/2014/main" id="{C41061BA-60FB-C3D9-D4ED-A7F341DB6DEF}"/>
              </a:ext>
            </a:extLst>
          </p:cNvPr>
          <p:cNvPicPr>
            <a:picLocks noChangeAspect="1"/>
          </p:cNvPicPr>
          <p:nvPr/>
        </p:nvPicPr>
        <p:blipFill>
          <a:blip r:embed="rId7"/>
          <a:stretch>
            <a:fillRect/>
          </a:stretch>
        </p:blipFill>
        <p:spPr>
          <a:xfrm>
            <a:off x="2296649" y="2500906"/>
            <a:ext cx="1484475" cy="1484475"/>
          </a:xfrm>
          <a:prstGeom prst="rect">
            <a:avLst/>
          </a:prstGeom>
        </p:spPr>
      </p:pic>
    </p:spTree>
    <p:extLst>
      <p:ext uri="{BB962C8B-B14F-4D97-AF65-F5344CB8AC3E}">
        <p14:creationId xmlns:p14="http://schemas.microsoft.com/office/powerpoint/2010/main" val="263274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strVal val="#ppt_x"/>
                                          </p:val>
                                        </p:tav>
                                        <p:tav tm="100000">
                                          <p:val>
                                            <p:strVal val="#ppt_x"/>
                                          </p:val>
                                        </p:tav>
                                      </p:tavLst>
                                    </p:anim>
                                    <p:anim calcmode="lin" valueType="num">
                                      <p:cBhvr>
                                        <p:cTn id="2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anim calcmode="lin" valueType="num">
                                      <p:cBhvr>
                                        <p:cTn id="32" dur="500" fill="hold"/>
                                        <p:tgtEl>
                                          <p:spTgt spid="6"/>
                                        </p:tgtEl>
                                        <p:attrNameLst>
                                          <p:attrName>ppt_x</p:attrName>
                                        </p:attrNameLst>
                                      </p:cBhvr>
                                      <p:tavLst>
                                        <p:tav tm="0">
                                          <p:val>
                                            <p:strVal val="#ppt_x"/>
                                          </p:val>
                                        </p:tav>
                                        <p:tav tm="100000">
                                          <p:val>
                                            <p:strVal val="#ppt_x"/>
                                          </p:val>
                                        </p:tav>
                                      </p:tavLst>
                                    </p:anim>
                                    <p:anim calcmode="lin" valueType="num">
                                      <p:cBhvr>
                                        <p:cTn id="33" dur="5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anim calcmode="lin" valueType="num">
                                      <p:cBhvr>
                                        <p:cTn id="49" dur="500" fill="hold"/>
                                        <p:tgtEl>
                                          <p:spTgt spid="40"/>
                                        </p:tgtEl>
                                        <p:attrNameLst>
                                          <p:attrName>ppt_x</p:attrName>
                                        </p:attrNameLst>
                                      </p:cBhvr>
                                      <p:tavLst>
                                        <p:tav tm="0">
                                          <p:val>
                                            <p:strVal val="#ppt_x"/>
                                          </p:val>
                                        </p:tav>
                                        <p:tav tm="100000">
                                          <p:val>
                                            <p:strVal val="#ppt_x"/>
                                          </p:val>
                                        </p:tav>
                                      </p:tavLst>
                                    </p:anim>
                                    <p:anim calcmode="lin" valueType="num">
                                      <p:cBhvr>
                                        <p:cTn id="50"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anim calcmode="lin" valueType="num">
                                      <p:cBhvr>
                                        <p:cTn id="56" dur="500" fill="hold"/>
                                        <p:tgtEl>
                                          <p:spTgt spid="9"/>
                                        </p:tgtEl>
                                        <p:attrNameLst>
                                          <p:attrName>ppt_x</p:attrName>
                                        </p:attrNameLst>
                                      </p:cBhvr>
                                      <p:tavLst>
                                        <p:tav tm="0">
                                          <p:val>
                                            <p:strVal val="#ppt_x"/>
                                          </p:val>
                                        </p:tav>
                                        <p:tav tm="100000">
                                          <p:val>
                                            <p:strVal val="#ppt_x"/>
                                          </p:val>
                                        </p:tav>
                                      </p:tavLst>
                                    </p:anim>
                                    <p:anim calcmode="lin" valueType="num">
                                      <p:cBhvr>
                                        <p:cTn id="57" dur="500" fill="hold"/>
                                        <p:tgtEl>
                                          <p:spTgt spid="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anim calcmode="lin" valueType="num">
                                      <p:cBhvr>
                                        <p:cTn id="61" dur="500" fill="hold"/>
                                        <p:tgtEl>
                                          <p:spTgt spid="20"/>
                                        </p:tgtEl>
                                        <p:attrNameLst>
                                          <p:attrName>ppt_x</p:attrName>
                                        </p:attrNameLst>
                                      </p:cBhvr>
                                      <p:tavLst>
                                        <p:tav tm="0">
                                          <p:val>
                                            <p:strVal val="#ppt_x"/>
                                          </p:val>
                                        </p:tav>
                                        <p:tav tm="100000">
                                          <p:val>
                                            <p:strVal val="#ppt_x"/>
                                          </p:val>
                                        </p:tav>
                                      </p:tavLst>
                                    </p:anim>
                                    <p:anim calcmode="lin" valueType="num">
                                      <p:cBhvr>
                                        <p:cTn id="6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anim calcmode="lin" valueType="num">
                                      <p:cBhvr>
                                        <p:cTn id="68" dur="500" fill="hold"/>
                                        <p:tgtEl>
                                          <p:spTgt spid="10"/>
                                        </p:tgtEl>
                                        <p:attrNameLst>
                                          <p:attrName>ppt_x</p:attrName>
                                        </p:attrNameLst>
                                      </p:cBhvr>
                                      <p:tavLst>
                                        <p:tav tm="0">
                                          <p:val>
                                            <p:strVal val="#ppt_x"/>
                                          </p:val>
                                        </p:tav>
                                        <p:tav tm="100000">
                                          <p:val>
                                            <p:strVal val="#ppt_x"/>
                                          </p:val>
                                        </p:tav>
                                      </p:tavLst>
                                    </p:anim>
                                    <p:anim calcmode="lin" valueType="num">
                                      <p:cBhvr>
                                        <p:cTn id="69" dur="5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anim calcmode="lin" valueType="num">
                                      <p:cBhvr>
                                        <p:cTn id="73" dur="500" fill="hold"/>
                                        <p:tgtEl>
                                          <p:spTgt spid="11"/>
                                        </p:tgtEl>
                                        <p:attrNameLst>
                                          <p:attrName>ppt_x</p:attrName>
                                        </p:attrNameLst>
                                      </p:cBhvr>
                                      <p:tavLst>
                                        <p:tav tm="0">
                                          <p:val>
                                            <p:strVal val="#ppt_x"/>
                                          </p:val>
                                        </p:tav>
                                        <p:tav tm="100000">
                                          <p:val>
                                            <p:strVal val="#ppt_x"/>
                                          </p:val>
                                        </p:tav>
                                      </p:tavLst>
                                    </p:anim>
                                    <p:anim calcmode="lin" valueType="num">
                                      <p:cBhvr>
                                        <p:cTn id="74" dur="500" fill="hold"/>
                                        <p:tgtEl>
                                          <p:spTgt spid="1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anim calcmode="lin" valueType="num">
                                      <p:cBhvr>
                                        <p:cTn id="78" dur="500" fill="hold"/>
                                        <p:tgtEl>
                                          <p:spTgt spid="12"/>
                                        </p:tgtEl>
                                        <p:attrNameLst>
                                          <p:attrName>ppt_x</p:attrName>
                                        </p:attrNameLst>
                                      </p:cBhvr>
                                      <p:tavLst>
                                        <p:tav tm="0">
                                          <p:val>
                                            <p:strVal val="#ppt_x"/>
                                          </p:val>
                                        </p:tav>
                                        <p:tav tm="100000">
                                          <p:val>
                                            <p:strVal val="#ppt_x"/>
                                          </p:val>
                                        </p:tav>
                                      </p:tavLst>
                                    </p:anim>
                                    <p:anim calcmode="lin" valueType="num">
                                      <p:cBhvr>
                                        <p:cTn id="79" dur="500" fill="hold"/>
                                        <p:tgtEl>
                                          <p:spTgt spid="1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anim calcmode="lin" valueType="num">
                                      <p:cBhvr>
                                        <p:cTn id="83" dur="500" fill="hold"/>
                                        <p:tgtEl>
                                          <p:spTgt spid="13"/>
                                        </p:tgtEl>
                                        <p:attrNameLst>
                                          <p:attrName>ppt_x</p:attrName>
                                        </p:attrNameLst>
                                      </p:cBhvr>
                                      <p:tavLst>
                                        <p:tav tm="0">
                                          <p:val>
                                            <p:strVal val="#ppt_x"/>
                                          </p:val>
                                        </p:tav>
                                        <p:tav tm="100000">
                                          <p:val>
                                            <p:strVal val="#ppt_x"/>
                                          </p:val>
                                        </p:tav>
                                      </p:tavLst>
                                    </p:anim>
                                    <p:anim calcmode="lin" valueType="num">
                                      <p:cBhvr>
                                        <p:cTn id="84" dur="500" fill="hold"/>
                                        <p:tgtEl>
                                          <p:spTgt spid="1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anim calcmode="lin" valueType="num">
                                      <p:cBhvr>
                                        <p:cTn id="88" dur="500" fill="hold"/>
                                        <p:tgtEl>
                                          <p:spTgt spid="14"/>
                                        </p:tgtEl>
                                        <p:attrNameLst>
                                          <p:attrName>ppt_x</p:attrName>
                                        </p:attrNameLst>
                                      </p:cBhvr>
                                      <p:tavLst>
                                        <p:tav tm="0">
                                          <p:val>
                                            <p:strVal val="#ppt_x"/>
                                          </p:val>
                                        </p:tav>
                                        <p:tav tm="100000">
                                          <p:val>
                                            <p:strVal val="#ppt_x"/>
                                          </p:val>
                                        </p:tav>
                                      </p:tavLst>
                                    </p:anim>
                                    <p:anim calcmode="lin" valueType="num">
                                      <p:cBhvr>
                                        <p:cTn id="89" dur="500" fill="hold"/>
                                        <p:tgtEl>
                                          <p:spTgt spid="1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anim calcmode="lin" valueType="num">
                                      <p:cBhvr>
                                        <p:cTn id="93" dur="500" fill="hold"/>
                                        <p:tgtEl>
                                          <p:spTgt spid="15"/>
                                        </p:tgtEl>
                                        <p:attrNameLst>
                                          <p:attrName>ppt_x</p:attrName>
                                        </p:attrNameLst>
                                      </p:cBhvr>
                                      <p:tavLst>
                                        <p:tav tm="0">
                                          <p:val>
                                            <p:strVal val="#ppt_x"/>
                                          </p:val>
                                        </p:tav>
                                        <p:tav tm="100000">
                                          <p:val>
                                            <p:strVal val="#ppt_x"/>
                                          </p:val>
                                        </p:tav>
                                      </p:tavLst>
                                    </p:anim>
                                    <p:anim calcmode="lin" valueType="num">
                                      <p:cBhvr>
                                        <p:cTn id="94" dur="500" fill="hold"/>
                                        <p:tgtEl>
                                          <p:spTgt spid="1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anim calcmode="lin" valueType="num">
                                      <p:cBhvr>
                                        <p:cTn id="98" dur="500" fill="hold"/>
                                        <p:tgtEl>
                                          <p:spTgt spid="16"/>
                                        </p:tgtEl>
                                        <p:attrNameLst>
                                          <p:attrName>ppt_x</p:attrName>
                                        </p:attrNameLst>
                                      </p:cBhvr>
                                      <p:tavLst>
                                        <p:tav tm="0">
                                          <p:val>
                                            <p:strVal val="#ppt_x"/>
                                          </p:val>
                                        </p:tav>
                                        <p:tav tm="100000">
                                          <p:val>
                                            <p:strVal val="#ppt_x"/>
                                          </p:val>
                                        </p:tav>
                                      </p:tavLst>
                                    </p:anim>
                                    <p:anim calcmode="lin" valueType="num">
                                      <p:cBhvr>
                                        <p:cTn id="99" dur="500" fill="hold"/>
                                        <p:tgtEl>
                                          <p:spTgt spid="1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anim calcmode="lin" valueType="num">
                                      <p:cBhvr>
                                        <p:cTn id="103" dur="500" fill="hold"/>
                                        <p:tgtEl>
                                          <p:spTgt spid="17"/>
                                        </p:tgtEl>
                                        <p:attrNameLst>
                                          <p:attrName>ppt_x</p:attrName>
                                        </p:attrNameLst>
                                      </p:cBhvr>
                                      <p:tavLst>
                                        <p:tav tm="0">
                                          <p:val>
                                            <p:strVal val="#ppt_x"/>
                                          </p:val>
                                        </p:tav>
                                        <p:tav tm="100000">
                                          <p:val>
                                            <p:strVal val="#ppt_x"/>
                                          </p:val>
                                        </p:tav>
                                      </p:tavLst>
                                    </p:anim>
                                    <p:anim calcmode="lin" valueType="num">
                                      <p:cBhvr>
                                        <p:cTn id="104" dur="500" fill="hold"/>
                                        <p:tgtEl>
                                          <p:spTgt spid="1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500"/>
                                        <p:tgtEl>
                                          <p:spTgt spid="18"/>
                                        </p:tgtEl>
                                      </p:cBhvr>
                                    </p:animEffect>
                                    <p:anim calcmode="lin" valueType="num">
                                      <p:cBhvr>
                                        <p:cTn id="108" dur="500" fill="hold"/>
                                        <p:tgtEl>
                                          <p:spTgt spid="18"/>
                                        </p:tgtEl>
                                        <p:attrNameLst>
                                          <p:attrName>ppt_x</p:attrName>
                                        </p:attrNameLst>
                                      </p:cBhvr>
                                      <p:tavLst>
                                        <p:tav tm="0">
                                          <p:val>
                                            <p:strVal val="#ppt_x"/>
                                          </p:val>
                                        </p:tav>
                                        <p:tav tm="100000">
                                          <p:val>
                                            <p:strVal val="#ppt_x"/>
                                          </p:val>
                                        </p:tav>
                                      </p:tavLst>
                                    </p:anim>
                                    <p:anim calcmode="lin" valueType="num">
                                      <p:cBhvr>
                                        <p:cTn id="109" dur="500" fill="hold"/>
                                        <p:tgtEl>
                                          <p:spTgt spid="18"/>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500"/>
                                        <p:tgtEl>
                                          <p:spTgt spid="19"/>
                                        </p:tgtEl>
                                      </p:cBhvr>
                                    </p:animEffect>
                                    <p:anim calcmode="lin" valueType="num">
                                      <p:cBhvr>
                                        <p:cTn id="113" dur="500" fill="hold"/>
                                        <p:tgtEl>
                                          <p:spTgt spid="19"/>
                                        </p:tgtEl>
                                        <p:attrNameLst>
                                          <p:attrName>ppt_x</p:attrName>
                                        </p:attrNameLst>
                                      </p:cBhvr>
                                      <p:tavLst>
                                        <p:tav tm="0">
                                          <p:val>
                                            <p:strVal val="#ppt_x"/>
                                          </p:val>
                                        </p:tav>
                                        <p:tav tm="100000">
                                          <p:val>
                                            <p:strVal val="#ppt_x"/>
                                          </p:val>
                                        </p:tav>
                                      </p:tavLst>
                                    </p:anim>
                                    <p:anim calcmode="lin" valueType="num">
                                      <p:cBhvr>
                                        <p:cTn id="114" dur="500" fill="hold"/>
                                        <p:tgtEl>
                                          <p:spTgt spid="19"/>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anim calcmode="lin" valueType="num">
                                      <p:cBhvr>
                                        <p:cTn id="118" dur="500" fill="hold"/>
                                        <p:tgtEl>
                                          <p:spTgt spid="39"/>
                                        </p:tgtEl>
                                        <p:attrNameLst>
                                          <p:attrName>ppt_x</p:attrName>
                                        </p:attrNameLst>
                                      </p:cBhvr>
                                      <p:tavLst>
                                        <p:tav tm="0">
                                          <p:val>
                                            <p:strVal val="#ppt_x"/>
                                          </p:val>
                                        </p:tav>
                                        <p:tav tm="100000">
                                          <p:val>
                                            <p:strVal val="#ppt_x"/>
                                          </p:val>
                                        </p:tav>
                                      </p:tavLst>
                                    </p:anim>
                                    <p:anim calcmode="lin" valueType="num">
                                      <p:cBhvr>
                                        <p:cTn id="11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39" grpId="0"/>
      <p:bldP spid="40" grpId="0"/>
      <p:bldP spid="41" grpId="0"/>
      <p:bldP spid="4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437752"/>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2"/>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Le malaise vagal</a:t>
            </a:r>
          </a:p>
        </p:txBody>
      </p:sp>
      <p:pic>
        <p:nvPicPr>
          <p:cNvPr id="4" name="Picture 2">
            <a:extLst>
              <a:ext uri="{FF2B5EF4-FFF2-40B4-BE49-F238E27FC236}">
                <a16:creationId xmlns:a16="http://schemas.microsoft.com/office/drawing/2014/main" id="{F0C33656-4B14-E927-661A-F9636E6376BA}"/>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2192456" y="1718137"/>
            <a:ext cx="809987" cy="16199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448FF012-D953-96DB-7B23-30F95BE2DB3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560" y="2211803"/>
            <a:ext cx="1051107" cy="105110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ABAF2DE-31A2-ECAF-3323-8D2AA666C5FB}"/>
              </a:ext>
            </a:extLst>
          </p:cNvPr>
          <p:cNvSpPr txBox="1"/>
          <p:nvPr/>
        </p:nvSpPr>
        <p:spPr>
          <a:xfrm>
            <a:off x="917208" y="303114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64900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6064297" y="1913516"/>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023967" y="1913515"/>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7"/>
          <a:stretch>
            <a:fillRect/>
          </a:stretch>
        </p:blipFill>
        <p:spPr>
          <a:xfrm>
            <a:off x="1993898" y="4470405"/>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8"/>
          <a:stretch>
            <a:fillRect/>
          </a:stretch>
        </p:blipFill>
        <p:spPr>
          <a:xfrm>
            <a:off x="7098008" y="4459140"/>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9"/>
          <a:stretch>
            <a:fillRect/>
          </a:stretch>
        </p:blipFill>
        <p:spPr>
          <a:xfrm>
            <a:off x="5335948" y="4406985"/>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10"/>
          <a:stretch>
            <a:fillRect/>
          </a:stretch>
        </p:blipFill>
        <p:spPr>
          <a:xfrm>
            <a:off x="3671605" y="4435244"/>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7920460" y="1913515"/>
            <a:ext cx="1403924" cy="1774261"/>
            <a:chOff x="7920460" y="1913515"/>
            <a:chExt cx="1403924" cy="1774261"/>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1">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spTree>
    <p:extLst>
      <p:ext uri="{BB962C8B-B14F-4D97-AF65-F5344CB8AC3E}">
        <p14:creationId xmlns:p14="http://schemas.microsoft.com/office/powerpoint/2010/main" val="111049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500"/>
                            </p:stCondLst>
                            <p:childTnLst>
                              <p:par>
                                <p:cTn id="52" presetID="42" presetClass="entr" presetSubtype="0"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anim calcmode="lin" valueType="num">
                                      <p:cBhvr>
                                        <p:cTn id="61" dur="500" fill="hold"/>
                                        <p:tgtEl>
                                          <p:spTgt spid="18"/>
                                        </p:tgtEl>
                                        <p:attrNameLst>
                                          <p:attrName>ppt_x</p:attrName>
                                        </p:attrNameLst>
                                      </p:cBhvr>
                                      <p:tavLst>
                                        <p:tav tm="0">
                                          <p:val>
                                            <p:strVal val="#ppt_x"/>
                                          </p:val>
                                        </p:tav>
                                        <p:tav tm="100000">
                                          <p:val>
                                            <p:strVal val="#ppt_x"/>
                                          </p:val>
                                        </p:tav>
                                      </p:tavLst>
                                    </p:anim>
                                    <p:anim calcmode="lin" valueType="num">
                                      <p:cBhvr>
                                        <p:cTn id="62" dur="500" fill="hold"/>
                                        <p:tgtEl>
                                          <p:spTgt spid="18"/>
                                        </p:tgtEl>
                                        <p:attrNameLst>
                                          <p:attrName>ppt_y</p:attrName>
                                        </p:attrNameLst>
                                      </p:cBhvr>
                                      <p:tavLst>
                                        <p:tav tm="0">
                                          <p:val>
                                            <p:strVal val="#ppt_y+.1"/>
                                          </p:val>
                                        </p:tav>
                                        <p:tav tm="100000">
                                          <p:val>
                                            <p:strVal val="#ppt_y"/>
                                          </p:val>
                                        </p:tav>
                                      </p:tavLst>
                                    </p:anim>
                                  </p:childTnLst>
                                </p:cTn>
                              </p:par>
                            </p:childTnLst>
                          </p:cTn>
                        </p:par>
                        <p:par>
                          <p:cTn id="63" fill="hold">
                            <p:stCondLst>
                              <p:cond delay="1500"/>
                            </p:stCondLst>
                            <p:childTnLst>
                              <p:par>
                                <p:cTn id="64" presetID="42" presetClass="entr" presetSubtype="0"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anim calcmode="lin" valueType="num">
                                      <p:cBhvr>
                                        <p:cTn id="67" dur="500" fill="hold"/>
                                        <p:tgtEl>
                                          <p:spTgt spid="17"/>
                                        </p:tgtEl>
                                        <p:attrNameLst>
                                          <p:attrName>ppt_x</p:attrName>
                                        </p:attrNameLst>
                                      </p:cBhvr>
                                      <p:tavLst>
                                        <p:tav tm="0">
                                          <p:val>
                                            <p:strVal val="#ppt_x"/>
                                          </p:val>
                                        </p:tav>
                                        <p:tav tm="100000">
                                          <p:val>
                                            <p:strVal val="#ppt_x"/>
                                          </p:val>
                                        </p:tav>
                                      </p:tavLst>
                                    </p:anim>
                                    <p:anim calcmode="lin" valueType="num">
                                      <p:cBhvr>
                                        <p:cTn id="68" dur="500" fill="hold"/>
                                        <p:tgtEl>
                                          <p:spTgt spid="17"/>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Manœuvres physiques </a:t>
            </a:r>
            <a:br>
              <a:rPr lang="fr-FR" dirty="0">
                <a:solidFill>
                  <a:srgbClr val="C00000"/>
                </a:solidFill>
              </a:rPr>
            </a:br>
            <a:r>
              <a:rPr lang="fr-FR" dirty="0">
                <a:solidFill>
                  <a:srgbClr val="C00000"/>
                </a:solidFill>
              </a:rPr>
              <a:t>pour lutter contre le malaise vagal</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p>
          <a:p>
            <a:r>
              <a:rPr lang="fr-FR" dirty="0"/>
              <a:t>des gestes</a:t>
            </a:r>
          </a:p>
        </p:txBody>
      </p:sp>
    </p:spTree>
    <p:extLst>
      <p:ext uri="{BB962C8B-B14F-4D97-AF65-F5344CB8AC3E}">
        <p14:creationId xmlns:p14="http://schemas.microsoft.com/office/powerpoint/2010/main" val="3249216266"/>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Autres types de malaises</a:t>
            </a:r>
          </a:p>
        </p:txBody>
      </p:sp>
      <p:pic>
        <p:nvPicPr>
          <p:cNvPr id="21" name="Picture 2">
            <a:extLst>
              <a:ext uri="{FF2B5EF4-FFF2-40B4-BE49-F238E27FC236}">
                <a16:creationId xmlns:a16="http://schemas.microsoft.com/office/drawing/2014/main" id="{92B59A59-8C48-E134-E125-C1B5050F8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844" y="3711285"/>
            <a:ext cx="1323182" cy="13231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85F8C9C7-DC17-4861-BB9D-9434EC4B4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11" y="15409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37AA0DEF-33D7-656C-2F23-599289315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581" y="1544191"/>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3C6A7DDE-BFD9-95A6-896B-4F5712E26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265" y="37101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392E7D66-EAC5-5925-EA02-1E69CD5FA5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734" y="37101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71C6CFEC-FC81-C1BF-DBFB-59B867D45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4806" y="37101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17459FC-5C41-F8E5-47D8-FA98F1F143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3289" y="1540965"/>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5893A531-512B-3BCD-3A9D-934E927270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0999" y="1544191"/>
            <a:ext cx="1325422" cy="13254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Vecteur gratuit symptômes de l'infographie de style dessin animé de pneumonie">
            <a:extLst>
              <a:ext uri="{FF2B5EF4-FFF2-40B4-BE49-F238E27FC236}">
                <a16:creationId xmlns:a16="http://schemas.microsoft.com/office/drawing/2014/main" id="{F1255BE9-9F6A-4E9A-C0F7-6FC3D1810D4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6737" t="59628" r="2735" b="14359"/>
          <a:stretch/>
        </p:blipFill>
        <p:spPr bwMode="auto">
          <a:xfrm>
            <a:off x="10448707" y="1552358"/>
            <a:ext cx="1325422" cy="1325422"/>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A94509A0-0AC9-962E-86F3-E590625397D7}"/>
              </a:ext>
            </a:extLst>
          </p:cNvPr>
          <p:cNvSpPr txBox="1"/>
          <p:nvPr/>
        </p:nvSpPr>
        <p:spPr>
          <a:xfrm>
            <a:off x="293044" y="2948720"/>
            <a:ext cx="1789756"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Fièvre (&gt;37,8°C) ou sensation de fièvre et/ou frissons</a:t>
            </a:r>
          </a:p>
        </p:txBody>
      </p:sp>
      <p:sp>
        <p:nvSpPr>
          <p:cNvPr id="31" name="ZoneTexte 30">
            <a:extLst>
              <a:ext uri="{FF2B5EF4-FFF2-40B4-BE49-F238E27FC236}">
                <a16:creationId xmlns:a16="http://schemas.microsoft.com/office/drawing/2014/main" id="{44B5DCEE-73F7-5E00-6ED5-94B90A030ED9}"/>
              </a:ext>
            </a:extLst>
          </p:cNvPr>
          <p:cNvSpPr txBox="1"/>
          <p:nvPr/>
        </p:nvSpPr>
        <p:spPr>
          <a:xfrm>
            <a:off x="1843033" y="5084002"/>
            <a:ext cx="1176803"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Sueurs abondantes</a:t>
            </a:r>
          </a:p>
        </p:txBody>
      </p:sp>
      <p:sp>
        <p:nvSpPr>
          <p:cNvPr id="32" name="ZoneTexte 31">
            <a:extLst>
              <a:ext uri="{FF2B5EF4-FFF2-40B4-BE49-F238E27FC236}">
                <a16:creationId xmlns:a16="http://schemas.microsoft.com/office/drawing/2014/main" id="{365E3869-7CDD-8CC9-CD2C-BC72472DCDCA}"/>
              </a:ext>
            </a:extLst>
          </p:cNvPr>
          <p:cNvSpPr txBox="1"/>
          <p:nvPr/>
        </p:nvSpPr>
        <p:spPr>
          <a:xfrm>
            <a:off x="2858162" y="3021745"/>
            <a:ext cx="1460259" cy="30777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Courbatures</a:t>
            </a:r>
          </a:p>
        </p:txBody>
      </p:sp>
      <p:sp>
        <p:nvSpPr>
          <p:cNvPr id="33" name="ZoneTexte 32">
            <a:extLst>
              <a:ext uri="{FF2B5EF4-FFF2-40B4-BE49-F238E27FC236}">
                <a16:creationId xmlns:a16="http://schemas.microsoft.com/office/drawing/2014/main" id="{1FFE0608-1C04-4302-C5AF-26E059CE4D79}"/>
              </a:ext>
            </a:extLst>
          </p:cNvPr>
          <p:cNvSpPr txBox="1"/>
          <p:nvPr/>
        </p:nvSpPr>
        <p:spPr>
          <a:xfrm>
            <a:off x="4065373" y="5154620"/>
            <a:ext cx="1637206"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Sensation de fatigue intense</a:t>
            </a:r>
          </a:p>
        </p:txBody>
      </p:sp>
      <p:sp>
        <p:nvSpPr>
          <p:cNvPr id="34" name="ZoneTexte 33">
            <a:extLst>
              <a:ext uri="{FF2B5EF4-FFF2-40B4-BE49-F238E27FC236}">
                <a16:creationId xmlns:a16="http://schemas.microsoft.com/office/drawing/2014/main" id="{0BA70E72-14CF-8A9E-299D-BB4DC8D02312}"/>
              </a:ext>
            </a:extLst>
          </p:cNvPr>
          <p:cNvSpPr txBox="1"/>
          <p:nvPr/>
        </p:nvSpPr>
        <p:spPr>
          <a:xfrm>
            <a:off x="6581104" y="5068002"/>
            <a:ext cx="1307585"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Douleur abdominale intense</a:t>
            </a:r>
          </a:p>
        </p:txBody>
      </p:sp>
      <p:sp>
        <p:nvSpPr>
          <p:cNvPr id="35" name="ZoneTexte 34">
            <a:extLst>
              <a:ext uri="{FF2B5EF4-FFF2-40B4-BE49-F238E27FC236}">
                <a16:creationId xmlns:a16="http://schemas.microsoft.com/office/drawing/2014/main" id="{A1BA5363-9CAA-2754-C83E-AC411F5F1DBF}"/>
              </a:ext>
            </a:extLst>
          </p:cNvPr>
          <p:cNvSpPr txBox="1"/>
          <p:nvPr/>
        </p:nvSpPr>
        <p:spPr>
          <a:xfrm>
            <a:off x="9079115" y="5084002"/>
            <a:ext cx="1176804"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Troubles digestifs (diarrhée)</a:t>
            </a:r>
          </a:p>
        </p:txBody>
      </p:sp>
      <p:sp>
        <p:nvSpPr>
          <p:cNvPr id="36" name="ZoneTexte 35">
            <a:extLst>
              <a:ext uri="{FF2B5EF4-FFF2-40B4-BE49-F238E27FC236}">
                <a16:creationId xmlns:a16="http://schemas.microsoft.com/office/drawing/2014/main" id="{3AA489BA-1038-3927-30BA-63B23DE91FCF}"/>
              </a:ext>
            </a:extLst>
          </p:cNvPr>
          <p:cNvSpPr txBox="1"/>
          <p:nvPr/>
        </p:nvSpPr>
        <p:spPr>
          <a:xfrm>
            <a:off x="5312122" y="2899328"/>
            <a:ext cx="1064903"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Sensation de froid</a:t>
            </a:r>
          </a:p>
        </p:txBody>
      </p:sp>
      <p:sp>
        <p:nvSpPr>
          <p:cNvPr id="37" name="ZoneTexte 36">
            <a:extLst>
              <a:ext uri="{FF2B5EF4-FFF2-40B4-BE49-F238E27FC236}">
                <a16:creationId xmlns:a16="http://schemas.microsoft.com/office/drawing/2014/main" id="{1824A2AD-071C-C31A-BE9A-0768FF10A11E}"/>
              </a:ext>
            </a:extLst>
          </p:cNvPr>
          <p:cNvSpPr txBox="1"/>
          <p:nvPr/>
        </p:nvSpPr>
        <p:spPr>
          <a:xfrm>
            <a:off x="10632220" y="2948720"/>
            <a:ext cx="958395" cy="523220"/>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Pâleur intense</a:t>
            </a:r>
          </a:p>
        </p:txBody>
      </p:sp>
      <p:sp>
        <p:nvSpPr>
          <p:cNvPr id="38" name="ZoneTexte 37">
            <a:extLst>
              <a:ext uri="{FF2B5EF4-FFF2-40B4-BE49-F238E27FC236}">
                <a16:creationId xmlns:a16="http://schemas.microsoft.com/office/drawing/2014/main" id="{4C4DD57A-1C2B-E4E2-2081-9D8E51CFACBF}"/>
              </a:ext>
            </a:extLst>
          </p:cNvPr>
          <p:cNvSpPr txBox="1"/>
          <p:nvPr/>
        </p:nvSpPr>
        <p:spPr>
          <a:xfrm>
            <a:off x="7991710" y="2902838"/>
            <a:ext cx="1224000" cy="73866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Difficulté </a:t>
            </a:r>
            <a:br>
              <a:rPr lang="fr-FR" sz="1400" dirty="0">
                <a:solidFill>
                  <a:srgbClr val="00497E"/>
                </a:solidFill>
              </a:rPr>
            </a:br>
            <a:r>
              <a:rPr lang="fr-FR" sz="1400" dirty="0">
                <a:solidFill>
                  <a:srgbClr val="00497E"/>
                </a:solidFill>
              </a:rPr>
              <a:t>à respirer ou à parler</a:t>
            </a:r>
          </a:p>
        </p:txBody>
      </p:sp>
    </p:spTree>
    <p:extLst>
      <p:ext uri="{BB962C8B-B14F-4D97-AF65-F5344CB8AC3E}">
        <p14:creationId xmlns:p14="http://schemas.microsoft.com/office/powerpoint/2010/main" val="424238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anim calcmode="lin" valueType="num">
                                      <p:cBhvr>
                                        <p:cTn id="25" dur="500" fill="hold"/>
                                        <p:tgtEl>
                                          <p:spTgt spid="32"/>
                                        </p:tgtEl>
                                        <p:attrNameLst>
                                          <p:attrName>ppt_x</p:attrName>
                                        </p:attrNameLst>
                                      </p:cBhvr>
                                      <p:tavLst>
                                        <p:tav tm="0">
                                          <p:val>
                                            <p:strVal val="#ppt_x"/>
                                          </p:val>
                                        </p:tav>
                                        <p:tav tm="100000">
                                          <p:val>
                                            <p:strVal val="#ppt_x"/>
                                          </p:val>
                                        </p:tav>
                                      </p:tavLst>
                                    </p:anim>
                                    <p:anim calcmode="lin" valueType="num">
                                      <p:cBhvr>
                                        <p:cTn id="26"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anim calcmode="lin" valueType="num">
                                      <p:cBhvr>
                                        <p:cTn id="32" dur="500" fill="hold"/>
                                        <p:tgtEl>
                                          <p:spTgt spid="36"/>
                                        </p:tgtEl>
                                        <p:attrNameLst>
                                          <p:attrName>ppt_x</p:attrName>
                                        </p:attrNameLst>
                                      </p:cBhvr>
                                      <p:tavLst>
                                        <p:tav tm="0">
                                          <p:val>
                                            <p:strVal val="#ppt_x"/>
                                          </p:val>
                                        </p:tav>
                                        <p:tav tm="100000">
                                          <p:val>
                                            <p:strVal val="#ppt_x"/>
                                          </p:val>
                                        </p:tav>
                                      </p:tavLst>
                                    </p:anim>
                                    <p:anim calcmode="lin" valueType="num">
                                      <p:cBhvr>
                                        <p:cTn id="33" dur="5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anim calcmode="lin" valueType="num">
                                      <p:cBhvr>
                                        <p:cTn id="44" dur="500" fill="hold"/>
                                        <p:tgtEl>
                                          <p:spTgt spid="28"/>
                                        </p:tgtEl>
                                        <p:attrNameLst>
                                          <p:attrName>ppt_x</p:attrName>
                                        </p:attrNameLst>
                                      </p:cBhvr>
                                      <p:tavLst>
                                        <p:tav tm="0">
                                          <p:val>
                                            <p:strVal val="#ppt_x"/>
                                          </p:val>
                                        </p:tav>
                                        <p:tav tm="100000">
                                          <p:val>
                                            <p:strVal val="#ppt_x"/>
                                          </p:val>
                                        </p:tav>
                                      </p:tavLst>
                                    </p:anim>
                                    <p:anim calcmode="lin" valueType="num">
                                      <p:cBhvr>
                                        <p:cTn id="45" dur="5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anim calcmode="lin" valueType="num">
                                      <p:cBhvr>
                                        <p:cTn id="49" dur="500" fill="hold"/>
                                        <p:tgtEl>
                                          <p:spTgt spid="38"/>
                                        </p:tgtEl>
                                        <p:attrNameLst>
                                          <p:attrName>ppt_x</p:attrName>
                                        </p:attrNameLst>
                                      </p:cBhvr>
                                      <p:tavLst>
                                        <p:tav tm="0">
                                          <p:val>
                                            <p:strVal val="#ppt_x"/>
                                          </p:val>
                                        </p:tav>
                                        <p:tav tm="100000">
                                          <p:val>
                                            <p:strVal val="#ppt_x"/>
                                          </p:val>
                                        </p:tav>
                                      </p:tavLst>
                                    </p:anim>
                                    <p:anim calcmode="lin" valueType="num">
                                      <p:cBhvr>
                                        <p:cTn id="5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anim calcmode="lin" valueType="num">
                                      <p:cBhvr>
                                        <p:cTn id="56" dur="500" fill="hold"/>
                                        <p:tgtEl>
                                          <p:spTgt spid="29"/>
                                        </p:tgtEl>
                                        <p:attrNameLst>
                                          <p:attrName>ppt_x</p:attrName>
                                        </p:attrNameLst>
                                      </p:cBhvr>
                                      <p:tavLst>
                                        <p:tav tm="0">
                                          <p:val>
                                            <p:strVal val="#ppt_x"/>
                                          </p:val>
                                        </p:tav>
                                        <p:tav tm="100000">
                                          <p:val>
                                            <p:strVal val="#ppt_x"/>
                                          </p:val>
                                        </p:tav>
                                      </p:tavLst>
                                    </p:anim>
                                    <p:anim calcmode="lin" valueType="num">
                                      <p:cBhvr>
                                        <p:cTn id="57" dur="500" fill="hold"/>
                                        <p:tgtEl>
                                          <p:spTgt spid="2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anim calcmode="lin" valueType="num">
                                      <p:cBhvr>
                                        <p:cTn id="61" dur="500" fill="hold"/>
                                        <p:tgtEl>
                                          <p:spTgt spid="37"/>
                                        </p:tgtEl>
                                        <p:attrNameLst>
                                          <p:attrName>ppt_x</p:attrName>
                                        </p:attrNameLst>
                                      </p:cBhvr>
                                      <p:tavLst>
                                        <p:tav tm="0">
                                          <p:val>
                                            <p:strVal val="#ppt_x"/>
                                          </p:val>
                                        </p:tav>
                                        <p:tav tm="100000">
                                          <p:val>
                                            <p:strVal val="#ppt_x"/>
                                          </p:val>
                                        </p:tav>
                                      </p:tavLst>
                                    </p:anim>
                                    <p:anim calcmode="lin" valueType="num">
                                      <p:cBhvr>
                                        <p:cTn id="62"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anim calcmode="lin" valueType="num">
                                      <p:cBhvr>
                                        <p:cTn id="68" dur="500" fill="hold"/>
                                        <p:tgtEl>
                                          <p:spTgt spid="31"/>
                                        </p:tgtEl>
                                        <p:attrNameLst>
                                          <p:attrName>ppt_x</p:attrName>
                                        </p:attrNameLst>
                                      </p:cBhvr>
                                      <p:tavLst>
                                        <p:tav tm="0">
                                          <p:val>
                                            <p:strVal val="#ppt_x"/>
                                          </p:val>
                                        </p:tav>
                                        <p:tav tm="100000">
                                          <p:val>
                                            <p:strVal val="#ppt_x"/>
                                          </p:val>
                                        </p:tav>
                                      </p:tavLst>
                                    </p:anim>
                                    <p:anim calcmode="lin" valueType="num">
                                      <p:cBhvr>
                                        <p:cTn id="69" dur="5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anim calcmode="lin" valueType="num">
                                      <p:cBhvr>
                                        <p:cTn id="73" dur="500" fill="hold"/>
                                        <p:tgtEl>
                                          <p:spTgt spid="21"/>
                                        </p:tgtEl>
                                        <p:attrNameLst>
                                          <p:attrName>ppt_x</p:attrName>
                                        </p:attrNameLst>
                                      </p:cBhvr>
                                      <p:tavLst>
                                        <p:tav tm="0">
                                          <p:val>
                                            <p:strVal val="#ppt_x"/>
                                          </p:val>
                                        </p:tav>
                                        <p:tav tm="100000">
                                          <p:val>
                                            <p:strVal val="#ppt_x"/>
                                          </p:val>
                                        </p:tav>
                                      </p:tavLst>
                                    </p:anim>
                                    <p:anim calcmode="lin" valueType="num">
                                      <p:cBhvr>
                                        <p:cTn id="7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anim calcmode="lin" valueType="num">
                                      <p:cBhvr>
                                        <p:cTn id="80" dur="500" fill="hold"/>
                                        <p:tgtEl>
                                          <p:spTgt spid="24"/>
                                        </p:tgtEl>
                                        <p:attrNameLst>
                                          <p:attrName>ppt_x</p:attrName>
                                        </p:attrNameLst>
                                      </p:cBhvr>
                                      <p:tavLst>
                                        <p:tav tm="0">
                                          <p:val>
                                            <p:strVal val="#ppt_x"/>
                                          </p:val>
                                        </p:tav>
                                        <p:tav tm="100000">
                                          <p:val>
                                            <p:strVal val="#ppt_x"/>
                                          </p:val>
                                        </p:tav>
                                      </p:tavLst>
                                    </p:anim>
                                    <p:anim calcmode="lin" valueType="num">
                                      <p:cBhvr>
                                        <p:cTn id="81" dur="500" fill="hold"/>
                                        <p:tgtEl>
                                          <p:spTgt spid="2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anim calcmode="lin" valueType="num">
                                      <p:cBhvr>
                                        <p:cTn id="85" dur="500" fill="hold"/>
                                        <p:tgtEl>
                                          <p:spTgt spid="33"/>
                                        </p:tgtEl>
                                        <p:attrNameLst>
                                          <p:attrName>ppt_x</p:attrName>
                                        </p:attrNameLst>
                                      </p:cBhvr>
                                      <p:tavLst>
                                        <p:tav tm="0">
                                          <p:val>
                                            <p:strVal val="#ppt_x"/>
                                          </p:val>
                                        </p:tav>
                                        <p:tav tm="100000">
                                          <p:val>
                                            <p:strVal val="#ppt_x"/>
                                          </p:val>
                                        </p:tav>
                                      </p:tavLst>
                                    </p:anim>
                                    <p:anim calcmode="lin" valueType="num">
                                      <p:cBhvr>
                                        <p:cTn id="8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anim calcmode="lin" valueType="num">
                                      <p:cBhvr>
                                        <p:cTn id="92" dur="500" fill="hold"/>
                                        <p:tgtEl>
                                          <p:spTgt spid="34"/>
                                        </p:tgtEl>
                                        <p:attrNameLst>
                                          <p:attrName>ppt_x</p:attrName>
                                        </p:attrNameLst>
                                      </p:cBhvr>
                                      <p:tavLst>
                                        <p:tav tm="0">
                                          <p:val>
                                            <p:strVal val="#ppt_x"/>
                                          </p:val>
                                        </p:tav>
                                        <p:tav tm="100000">
                                          <p:val>
                                            <p:strVal val="#ppt_x"/>
                                          </p:val>
                                        </p:tav>
                                      </p:tavLst>
                                    </p:anim>
                                    <p:anim calcmode="lin" valueType="num">
                                      <p:cBhvr>
                                        <p:cTn id="93" dur="500" fill="hold"/>
                                        <p:tgtEl>
                                          <p:spTgt spid="34"/>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anim calcmode="lin" valueType="num">
                                      <p:cBhvr>
                                        <p:cTn id="97" dur="500" fill="hold"/>
                                        <p:tgtEl>
                                          <p:spTgt spid="25"/>
                                        </p:tgtEl>
                                        <p:attrNameLst>
                                          <p:attrName>ppt_x</p:attrName>
                                        </p:attrNameLst>
                                      </p:cBhvr>
                                      <p:tavLst>
                                        <p:tav tm="0">
                                          <p:val>
                                            <p:strVal val="#ppt_x"/>
                                          </p:val>
                                        </p:tav>
                                        <p:tav tm="100000">
                                          <p:val>
                                            <p:strVal val="#ppt_x"/>
                                          </p:val>
                                        </p:tav>
                                      </p:tavLst>
                                    </p:anim>
                                    <p:anim calcmode="lin" valueType="num">
                                      <p:cBhvr>
                                        <p:cTn id="9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anim calcmode="lin" valueType="num">
                                      <p:cBhvr>
                                        <p:cTn id="104" dur="500" fill="hold"/>
                                        <p:tgtEl>
                                          <p:spTgt spid="26"/>
                                        </p:tgtEl>
                                        <p:attrNameLst>
                                          <p:attrName>ppt_x</p:attrName>
                                        </p:attrNameLst>
                                      </p:cBhvr>
                                      <p:tavLst>
                                        <p:tav tm="0">
                                          <p:val>
                                            <p:strVal val="#ppt_x"/>
                                          </p:val>
                                        </p:tav>
                                        <p:tav tm="100000">
                                          <p:val>
                                            <p:strVal val="#ppt_x"/>
                                          </p:val>
                                        </p:tav>
                                      </p:tavLst>
                                    </p:anim>
                                    <p:anim calcmode="lin" valueType="num">
                                      <p:cBhvr>
                                        <p:cTn id="105" dur="500" fill="hold"/>
                                        <p:tgtEl>
                                          <p:spTgt spid="26"/>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500"/>
                                        <p:tgtEl>
                                          <p:spTgt spid="35"/>
                                        </p:tgtEl>
                                      </p:cBhvr>
                                    </p:animEffect>
                                    <p:anim calcmode="lin" valueType="num">
                                      <p:cBhvr>
                                        <p:cTn id="109" dur="500" fill="hold"/>
                                        <p:tgtEl>
                                          <p:spTgt spid="35"/>
                                        </p:tgtEl>
                                        <p:attrNameLst>
                                          <p:attrName>ppt_x</p:attrName>
                                        </p:attrNameLst>
                                      </p:cBhvr>
                                      <p:tavLst>
                                        <p:tav tm="0">
                                          <p:val>
                                            <p:strVal val="#ppt_x"/>
                                          </p:val>
                                        </p:tav>
                                        <p:tav tm="100000">
                                          <p:val>
                                            <p:strVal val="#ppt_x"/>
                                          </p:val>
                                        </p:tav>
                                      </p:tavLst>
                                    </p:anim>
                                    <p:anim calcmode="lin" valueType="num">
                                      <p:cBhvr>
                                        <p:cTn id="110"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749483"/>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2"/>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Autres types de malaises</a:t>
            </a:r>
          </a:p>
        </p:txBody>
      </p:sp>
      <p:pic>
        <p:nvPicPr>
          <p:cNvPr id="4" name="Picture 2">
            <a:extLst>
              <a:ext uri="{FF2B5EF4-FFF2-40B4-BE49-F238E27FC236}">
                <a16:creationId xmlns:a16="http://schemas.microsoft.com/office/drawing/2014/main" id="{F0C33656-4B14-E927-661A-F9636E6376BA}"/>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2192456" y="1199217"/>
            <a:ext cx="809987" cy="16199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448FF012-D953-96DB-7B23-30F95BE2DB3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560" y="1692883"/>
            <a:ext cx="1051107" cy="105110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ABAF2DE-31A2-ECAF-3323-8D2AA666C5FB}"/>
              </a:ext>
            </a:extLst>
          </p:cNvPr>
          <p:cNvSpPr txBox="1"/>
          <p:nvPr/>
        </p:nvSpPr>
        <p:spPr>
          <a:xfrm>
            <a:off x="917208" y="251222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13008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6064297" y="1394596"/>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023967" y="1394595"/>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7"/>
          <a:stretch>
            <a:fillRect/>
          </a:stretch>
        </p:blipFill>
        <p:spPr>
          <a:xfrm>
            <a:off x="1993898" y="4782136"/>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8"/>
          <a:stretch>
            <a:fillRect/>
          </a:stretch>
        </p:blipFill>
        <p:spPr>
          <a:xfrm>
            <a:off x="7098008" y="4770871"/>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9"/>
          <a:stretch>
            <a:fillRect/>
          </a:stretch>
        </p:blipFill>
        <p:spPr>
          <a:xfrm>
            <a:off x="5335948" y="4718716"/>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10"/>
          <a:stretch>
            <a:fillRect/>
          </a:stretch>
        </p:blipFill>
        <p:spPr>
          <a:xfrm>
            <a:off x="3671605" y="4746975"/>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7920460" y="1394595"/>
            <a:ext cx="1403924" cy="1774261"/>
            <a:chOff x="7920460" y="1913515"/>
            <a:chExt cx="1403924" cy="1774261"/>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1">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pic>
        <p:nvPicPr>
          <p:cNvPr id="23" name="Picture 18">
            <a:extLst>
              <a:ext uri="{FF2B5EF4-FFF2-40B4-BE49-F238E27FC236}">
                <a16:creationId xmlns:a16="http://schemas.microsoft.com/office/drawing/2014/main" id="{AB2E08E0-18D3-A2AC-3CA4-7728DB108F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2012" y="3330590"/>
            <a:ext cx="1200458" cy="1200458"/>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FEF7E1F2-1146-FBA0-688E-C036A3D658F9}"/>
              </a:ext>
            </a:extLst>
          </p:cNvPr>
          <p:cNvSpPr txBox="1"/>
          <p:nvPr/>
        </p:nvSpPr>
        <p:spPr>
          <a:xfrm>
            <a:off x="7702536" y="3636636"/>
            <a:ext cx="3243696" cy="584775"/>
          </a:xfrm>
          <a:prstGeom prst="rect">
            <a:avLst/>
          </a:prstGeom>
          <a:noFill/>
          <a:ln>
            <a:noFill/>
          </a:ln>
        </p:spPr>
        <p:txBody>
          <a:bodyPr wrap="square" rtlCol="0">
            <a:spAutoFit/>
          </a:bodyPr>
          <a:lstStyle>
            <a:defPPr>
              <a:defRPr lang="fr-FR"/>
            </a:defPPr>
            <a:lvl1pPr algn="r">
              <a:defRPr sz="1600" b="1">
                <a:solidFill>
                  <a:srgbClr val="00529B"/>
                </a:solidFill>
                <a:latin typeface="Arial" panose="020B0604020202020204" pitchFamily="34" charset="0"/>
                <a:cs typeface="Arial" panose="020B0604020202020204" pitchFamily="34" charset="0"/>
              </a:defRPr>
            </a:lvl1pPr>
          </a:lstStyle>
          <a:p>
            <a:pPr algn="l"/>
            <a:r>
              <a:rPr lang="fr-FR" dirty="0"/>
              <a:t>Mesures barrière en cas de risque de maladie infectieuses</a:t>
            </a:r>
          </a:p>
        </p:txBody>
      </p:sp>
      <p:pic>
        <p:nvPicPr>
          <p:cNvPr id="27" name="Picture 14">
            <a:extLst>
              <a:ext uri="{FF2B5EF4-FFF2-40B4-BE49-F238E27FC236}">
                <a16:creationId xmlns:a16="http://schemas.microsoft.com/office/drawing/2014/main" id="{FFAFF55A-4C77-59CC-07A0-F8E43B67F2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7132" y="3282452"/>
            <a:ext cx="1116171" cy="1116171"/>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98F1E75C-6E20-6CB3-4B05-AD9384BA97DB}"/>
              </a:ext>
            </a:extLst>
          </p:cNvPr>
          <p:cNvSpPr txBox="1"/>
          <p:nvPr/>
        </p:nvSpPr>
        <p:spPr>
          <a:xfrm>
            <a:off x="3235761" y="3448087"/>
            <a:ext cx="1552403" cy="830997"/>
          </a:xfrm>
          <a:prstGeom prst="rect">
            <a:avLst/>
          </a:prstGeom>
          <a:noFill/>
          <a:ln>
            <a:noFill/>
          </a:ln>
        </p:spPr>
        <p:txBody>
          <a:bodyPr wrap="square" rtlCol="0">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pPr algn="r"/>
            <a:r>
              <a:rPr lang="fr-FR" dirty="0"/>
              <a:t>Aide à la prise de médicaments</a:t>
            </a:r>
          </a:p>
        </p:txBody>
      </p:sp>
    </p:spTree>
    <p:extLst>
      <p:ext uri="{BB962C8B-B14F-4D97-AF65-F5344CB8AC3E}">
        <p14:creationId xmlns:p14="http://schemas.microsoft.com/office/powerpoint/2010/main" val="365096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strVal val="#ppt_x"/>
                                          </p:val>
                                        </p:tav>
                                        <p:tav tm="100000">
                                          <p:val>
                                            <p:strVal val="#ppt_x"/>
                                          </p:val>
                                        </p:tav>
                                      </p:tavLst>
                                    </p:anim>
                                    <p:anim calcmode="lin" valueType="num">
                                      <p:cBhvr>
                                        <p:cTn id="50" dur="5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anim calcmode="lin" valueType="num">
                                      <p:cBhvr>
                                        <p:cTn id="54" dur="500" fill="hold"/>
                                        <p:tgtEl>
                                          <p:spTgt spid="27"/>
                                        </p:tgtEl>
                                        <p:attrNameLst>
                                          <p:attrName>ppt_x</p:attrName>
                                        </p:attrNameLst>
                                      </p:cBhvr>
                                      <p:tavLst>
                                        <p:tav tm="0">
                                          <p:val>
                                            <p:strVal val="#ppt_x"/>
                                          </p:val>
                                        </p:tav>
                                        <p:tav tm="100000">
                                          <p:val>
                                            <p:strVal val="#ppt_x"/>
                                          </p:val>
                                        </p:tav>
                                      </p:tavLst>
                                    </p:anim>
                                    <p:anim calcmode="lin" valueType="num">
                                      <p:cBhvr>
                                        <p:cTn id="55" dur="5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500"/>
                            </p:stCondLst>
                            <p:childTnLst>
                              <p:par>
                                <p:cTn id="57" presetID="42"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anim calcmode="lin" valueType="num">
                                      <p:cBhvr>
                                        <p:cTn id="60" dur="500" fill="hold"/>
                                        <p:tgtEl>
                                          <p:spTgt spid="23"/>
                                        </p:tgtEl>
                                        <p:attrNameLst>
                                          <p:attrName>ppt_x</p:attrName>
                                        </p:attrNameLst>
                                      </p:cBhvr>
                                      <p:tavLst>
                                        <p:tav tm="0">
                                          <p:val>
                                            <p:strVal val="#ppt_x"/>
                                          </p:val>
                                        </p:tav>
                                        <p:tav tm="100000">
                                          <p:val>
                                            <p:strVal val="#ppt_x"/>
                                          </p:val>
                                        </p:tav>
                                      </p:tavLst>
                                    </p:anim>
                                    <p:anim calcmode="lin" valueType="num">
                                      <p:cBhvr>
                                        <p:cTn id="61" dur="5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anim calcmode="lin" valueType="num">
                                      <p:cBhvr>
                                        <p:cTn id="65" dur="500" fill="hold"/>
                                        <p:tgtEl>
                                          <p:spTgt spid="26"/>
                                        </p:tgtEl>
                                        <p:attrNameLst>
                                          <p:attrName>ppt_x</p:attrName>
                                        </p:attrNameLst>
                                      </p:cBhvr>
                                      <p:tavLst>
                                        <p:tav tm="0">
                                          <p:val>
                                            <p:strVal val="#ppt_x"/>
                                          </p:val>
                                        </p:tav>
                                        <p:tav tm="100000">
                                          <p:val>
                                            <p:strVal val="#ppt_x"/>
                                          </p:val>
                                        </p:tav>
                                      </p:tavLst>
                                    </p:anim>
                                    <p:anim calcmode="lin" valueType="num">
                                      <p:cBhvr>
                                        <p:cTn id="66"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anim calcmode="lin" valueType="num">
                                      <p:cBhvr>
                                        <p:cTn id="72" dur="500" fill="hold"/>
                                        <p:tgtEl>
                                          <p:spTgt spid="15"/>
                                        </p:tgtEl>
                                        <p:attrNameLst>
                                          <p:attrName>ppt_x</p:attrName>
                                        </p:attrNameLst>
                                      </p:cBhvr>
                                      <p:tavLst>
                                        <p:tav tm="0">
                                          <p:val>
                                            <p:strVal val="#ppt_x"/>
                                          </p:val>
                                        </p:tav>
                                        <p:tav tm="100000">
                                          <p:val>
                                            <p:strVal val="#ppt_x"/>
                                          </p:val>
                                        </p:tav>
                                      </p:tavLst>
                                    </p:anim>
                                    <p:anim calcmode="lin" valueType="num">
                                      <p:cBhvr>
                                        <p:cTn id="73" dur="500" fill="hold"/>
                                        <p:tgtEl>
                                          <p:spTgt spid="15"/>
                                        </p:tgtEl>
                                        <p:attrNameLst>
                                          <p:attrName>ppt_y</p:attrName>
                                        </p:attrNameLst>
                                      </p:cBhvr>
                                      <p:tavLst>
                                        <p:tav tm="0">
                                          <p:val>
                                            <p:strVal val="#ppt_y+.1"/>
                                          </p:val>
                                        </p:tav>
                                        <p:tav tm="100000">
                                          <p:val>
                                            <p:strVal val="#ppt_y"/>
                                          </p:val>
                                        </p:tav>
                                      </p:tavLst>
                                    </p:anim>
                                  </p:childTnLst>
                                </p:cTn>
                              </p:par>
                            </p:childTnLst>
                          </p:cTn>
                        </p:par>
                        <p:par>
                          <p:cTn id="74" fill="hold">
                            <p:stCondLst>
                              <p:cond delay="500"/>
                            </p:stCondLst>
                            <p:childTnLst>
                              <p:par>
                                <p:cTn id="75" presetID="42" presetClass="entr" presetSubtype="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anim calcmode="lin" valueType="num">
                                      <p:cBhvr>
                                        <p:cTn id="78" dur="500" fill="hold"/>
                                        <p:tgtEl>
                                          <p:spTgt spid="19"/>
                                        </p:tgtEl>
                                        <p:attrNameLst>
                                          <p:attrName>ppt_x</p:attrName>
                                        </p:attrNameLst>
                                      </p:cBhvr>
                                      <p:tavLst>
                                        <p:tav tm="0">
                                          <p:val>
                                            <p:strVal val="#ppt_x"/>
                                          </p:val>
                                        </p:tav>
                                        <p:tav tm="100000">
                                          <p:val>
                                            <p:strVal val="#ppt_x"/>
                                          </p:val>
                                        </p:tav>
                                      </p:tavLst>
                                    </p:anim>
                                    <p:anim calcmode="lin" valueType="num">
                                      <p:cBhvr>
                                        <p:cTn id="79" dur="500" fill="hold"/>
                                        <p:tgtEl>
                                          <p:spTgt spid="19"/>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42"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anim calcmode="lin" valueType="num">
                                      <p:cBhvr>
                                        <p:cTn id="84" dur="500" fill="hold"/>
                                        <p:tgtEl>
                                          <p:spTgt spid="18"/>
                                        </p:tgtEl>
                                        <p:attrNameLst>
                                          <p:attrName>ppt_x</p:attrName>
                                        </p:attrNameLst>
                                      </p:cBhvr>
                                      <p:tavLst>
                                        <p:tav tm="0">
                                          <p:val>
                                            <p:strVal val="#ppt_x"/>
                                          </p:val>
                                        </p:tav>
                                        <p:tav tm="100000">
                                          <p:val>
                                            <p:strVal val="#ppt_x"/>
                                          </p:val>
                                        </p:tav>
                                      </p:tavLst>
                                    </p:anim>
                                    <p:anim calcmode="lin" valueType="num">
                                      <p:cBhvr>
                                        <p:cTn id="85" dur="500" fill="hold"/>
                                        <p:tgtEl>
                                          <p:spTgt spid="18"/>
                                        </p:tgtEl>
                                        <p:attrNameLst>
                                          <p:attrName>ppt_y</p:attrName>
                                        </p:attrNameLst>
                                      </p:cBhvr>
                                      <p:tavLst>
                                        <p:tav tm="0">
                                          <p:val>
                                            <p:strVal val="#ppt_y+.1"/>
                                          </p:val>
                                        </p:tav>
                                        <p:tav tm="100000">
                                          <p:val>
                                            <p:strVal val="#ppt_y"/>
                                          </p:val>
                                        </p:tav>
                                      </p:tavLst>
                                    </p:anim>
                                  </p:childTnLst>
                                </p:cTn>
                              </p:par>
                            </p:childTnLst>
                          </p:cTn>
                        </p:par>
                        <p:par>
                          <p:cTn id="86" fill="hold">
                            <p:stCondLst>
                              <p:cond delay="1500"/>
                            </p:stCondLst>
                            <p:childTnLst>
                              <p:par>
                                <p:cTn id="87" presetID="42" presetClass="entr" presetSubtype="0"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anim calcmode="lin" valueType="num">
                                      <p:cBhvr>
                                        <p:cTn id="90" dur="500" fill="hold"/>
                                        <p:tgtEl>
                                          <p:spTgt spid="17"/>
                                        </p:tgtEl>
                                        <p:attrNameLst>
                                          <p:attrName>ppt_x</p:attrName>
                                        </p:attrNameLst>
                                      </p:cBhvr>
                                      <p:tavLst>
                                        <p:tav tm="0">
                                          <p:val>
                                            <p:strVal val="#ppt_x"/>
                                          </p:val>
                                        </p:tav>
                                        <p:tav tm="100000">
                                          <p:val>
                                            <p:strVal val="#ppt_x"/>
                                          </p:val>
                                        </p:tav>
                                      </p:tavLst>
                                    </p:anim>
                                    <p:anim calcmode="lin" valueType="num">
                                      <p:cBhvr>
                                        <p:cTn id="91" dur="500" fill="hold"/>
                                        <p:tgtEl>
                                          <p:spTgt spid="17"/>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42"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anim calcmode="lin" valueType="num">
                                      <p:cBhvr>
                                        <p:cTn id="96" dur="500" fill="hold"/>
                                        <p:tgtEl>
                                          <p:spTgt spid="25"/>
                                        </p:tgtEl>
                                        <p:attrNameLst>
                                          <p:attrName>ppt_x</p:attrName>
                                        </p:attrNameLst>
                                      </p:cBhvr>
                                      <p:tavLst>
                                        <p:tav tm="0">
                                          <p:val>
                                            <p:strVal val="#ppt_x"/>
                                          </p:val>
                                        </p:tav>
                                        <p:tav tm="100000">
                                          <p:val>
                                            <p:strVal val="#ppt_x"/>
                                          </p:val>
                                        </p:tav>
                                      </p:tavLst>
                                    </p:anim>
                                    <p:anim calcmode="lin" valueType="num">
                                      <p:cBhvr>
                                        <p:cTn id="97"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p:bldP spid="2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Lié/provoqué par à la chaleur</a:t>
            </a:r>
          </a:p>
        </p:txBody>
      </p:sp>
      <p:sp>
        <p:nvSpPr>
          <p:cNvPr id="7" name="ZoneTexte 6">
            <a:extLst>
              <a:ext uri="{FF2B5EF4-FFF2-40B4-BE49-F238E27FC236}">
                <a16:creationId xmlns:a16="http://schemas.microsoft.com/office/drawing/2014/main" id="{E90B3C57-D04E-E279-07EE-81992558882C}"/>
              </a:ext>
            </a:extLst>
          </p:cNvPr>
          <p:cNvSpPr txBox="1"/>
          <p:nvPr/>
        </p:nvSpPr>
        <p:spPr>
          <a:xfrm>
            <a:off x="7416459" y="4084712"/>
            <a:ext cx="1800928" cy="338554"/>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Canicule</a:t>
            </a:r>
          </a:p>
        </p:txBody>
      </p:sp>
      <p:sp>
        <p:nvSpPr>
          <p:cNvPr id="8" name="ZoneTexte 7">
            <a:extLst>
              <a:ext uri="{FF2B5EF4-FFF2-40B4-BE49-F238E27FC236}">
                <a16:creationId xmlns:a16="http://schemas.microsoft.com/office/drawing/2014/main" id="{BE02933C-3CC3-9A79-3959-1C4DA83CBA8D}"/>
              </a:ext>
            </a:extLst>
          </p:cNvPr>
          <p:cNvSpPr txBox="1"/>
          <p:nvPr/>
        </p:nvSpPr>
        <p:spPr>
          <a:xfrm>
            <a:off x="5400541" y="4085225"/>
            <a:ext cx="1178439"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Effort prolongé</a:t>
            </a:r>
          </a:p>
        </p:txBody>
      </p:sp>
      <p:sp>
        <p:nvSpPr>
          <p:cNvPr id="9" name="ZoneTexte 8">
            <a:extLst>
              <a:ext uri="{FF2B5EF4-FFF2-40B4-BE49-F238E27FC236}">
                <a16:creationId xmlns:a16="http://schemas.microsoft.com/office/drawing/2014/main" id="{AEA05052-C5DC-4CCE-ED4D-8483833FD4F1}"/>
              </a:ext>
            </a:extLst>
          </p:cNvPr>
          <p:cNvSpPr txBox="1"/>
          <p:nvPr/>
        </p:nvSpPr>
        <p:spPr>
          <a:xfrm>
            <a:off x="2771429" y="4085225"/>
            <a:ext cx="1936758" cy="584775"/>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Travail en ambiance chaude</a:t>
            </a:r>
          </a:p>
        </p:txBody>
      </p:sp>
      <p:pic>
        <p:nvPicPr>
          <p:cNvPr id="11" name="Image 10" descr="Une image contenant Graphique, logo, orange, Police&#10;&#10;Description générée automatiquement">
            <a:extLst>
              <a:ext uri="{FF2B5EF4-FFF2-40B4-BE49-F238E27FC236}">
                <a16:creationId xmlns:a16="http://schemas.microsoft.com/office/drawing/2014/main" id="{31FEFA55-6C36-CFFC-1E70-93710F30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808" y="2494322"/>
            <a:ext cx="1440000" cy="1440000"/>
          </a:xfrm>
          <a:prstGeom prst="rect">
            <a:avLst/>
          </a:prstGeom>
        </p:spPr>
      </p:pic>
      <p:pic>
        <p:nvPicPr>
          <p:cNvPr id="13" name="Image 12" descr="Une image contenant clipart, cercle, dessin humoristique, illustration&#10;&#10;Description générée automatiquement">
            <a:extLst>
              <a:ext uri="{FF2B5EF4-FFF2-40B4-BE49-F238E27FC236}">
                <a16:creationId xmlns:a16="http://schemas.microsoft.com/office/drawing/2014/main" id="{C06FFE5B-D6A1-A152-E6C2-4C848344D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923" y="2494322"/>
            <a:ext cx="1440000" cy="1440000"/>
          </a:xfrm>
          <a:prstGeom prst="rect">
            <a:avLst/>
          </a:prstGeom>
        </p:spPr>
      </p:pic>
      <p:pic>
        <p:nvPicPr>
          <p:cNvPr id="15" name="Image 14" descr="Une image contenant balle, clipart, basket, dessin humoristique&#10;&#10;Description générée automatiquement">
            <a:extLst>
              <a:ext uri="{FF2B5EF4-FFF2-40B4-BE49-F238E27FC236}">
                <a16:creationId xmlns:a16="http://schemas.microsoft.com/office/drawing/2014/main" id="{D8FFA5D5-D86A-D943-B4A1-3B49159C5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194" y="2494322"/>
            <a:ext cx="1440000" cy="1440000"/>
          </a:xfrm>
          <a:prstGeom prst="rect">
            <a:avLst/>
          </a:prstGeom>
        </p:spPr>
      </p:pic>
    </p:spTree>
    <p:extLst>
      <p:ext uri="{BB962C8B-B14F-4D97-AF65-F5344CB8AC3E}">
        <p14:creationId xmlns:p14="http://schemas.microsoft.com/office/powerpoint/2010/main" val="302253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F816FF6-55A8-235C-85E9-FF572B1F7C90}"/>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Effectuer une </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protection</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en </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supprimant</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ou en </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écartant le danger.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Effectuer si nécessaire </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un dégagement d’urgence.</a:t>
            </a:r>
          </a:p>
        </p:txBody>
      </p:sp>
    </p:spTree>
    <p:extLst>
      <p:ext uri="{BB962C8B-B14F-4D97-AF65-F5344CB8AC3E}">
        <p14:creationId xmlns:p14="http://schemas.microsoft.com/office/powerpoint/2010/main" val="3785550253"/>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C2D2B116-13A6-B286-DEF2-9E59FF8CBBE7}"/>
              </a:ext>
            </a:extLst>
          </p:cNvPr>
          <p:cNvGrpSpPr/>
          <p:nvPr/>
        </p:nvGrpSpPr>
        <p:grpSpPr>
          <a:xfrm>
            <a:off x="8787912" y="4749483"/>
            <a:ext cx="1113992" cy="1171365"/>
            <a:chOff x="8941763" y="4444369"/>
            <a:chExt cx="1113992" cy="1171365"/>
          </a:xfrm>
        </p:grpSpPr>
        <p:pic>
          <p:nvPicPr>
            <p:cNvPr id="16" name="Image 15">
              <a:extLst>
                <a:ext uri="{FF2B5EF4-FFF2-40B4-BE49-F238E27FC236}">
                  <a16:creationId xmlns:a16="http://schemas.microsoft.com/office/drawing/2014/main" id="{BA933913-D9F7-9AF3-DF46-FDD370E7E1DC}"/>
                </a:ext>
              </a:extLst>
            </p:cNvPr>
            <p:cNvPicPr>
              <a:picLocks noChangeAspect="1"/>
            </p:cNvPicPr>
            <p:nvPr/>
          </p:nvPicPr>
          <p:blipFill>
            <a:blip r:embed="rId2"/>
            <a:stretch>
              <a:fillRect/>
            </a:stretch>
          </p:blipFill>
          <p:spPr>
            <a:xfrm>
              <a:off x="8941763" y="4444369"/>
              <a:ext cx="1113992" cy="1171365"/>
            </a:xfrm>
            <a:prstGeom prst="rect">
              <a:avLst/>
            </a:prstGeom>
          </p:spPr>
        </p:pic>
        <p:sp>
          <p:nvSpPr>
            <p:cNvPr id="24" name="Forme libre 23">
              <a:extLst>
                <a:ext uri="{FF2B5EF4-FFF2-40B4-BE49-F238E27FC236}">
                  <a16:creationId xmlns:a16="http://schemas.microsoft.com/office/drawing/2014/main" id="{74FA2F18-533C-D3A3-6B25-20770AF5C161}"/>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1" name="ZoneTexte 20">
              <a:extLst>
                <a:ext uri="{FF2B5EF4-FFF2-40B4-BE49-F238E27FC236}">
                  <a16:creationId xmlns:a16="http://schemas.microsoft.com/office/drawing/2014/main" id="{227CB74A-CA90-9FEB-769A-55DF917A1E69}"/>
                </a:ext>
              </a:extLst>
            </p:cNvPr>
            <p:cNvSpPr txBox="1"/>
            <p:nvPr/>
          </p:nvSpPr>
          <p:spPr>
            <a:xfrm>
              <a:off x="8987158" y="4465757"/>
              <a:ext cx="1023202"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2400" dirty="0">
                  <a:solidFill>
                    <a:srgbClr val="00497E"/>
                  </a:solidFill>
                </a:rPr>
                <a:t>1</a:t>
              </a:r>
              <a:r>
                <a:rPr lang="fr-FR" sz="2400" baseline="30000" dirty="0">
                  <a:solidFill>
                    <a:srgbClr val="00497E"/>
                  </a:solidFill>
                </a:rPr>
                <a:t>re</a:t>
              </a:r>
              <a:br>
                <a:rPr lang="fr-FR" sz="2400" dirty="0">
                  <a:solidFill>
                    <a:srgbClr val="00497E"/>
                  </a:solidFill>
                </a:rPr>
              </a:br>
              <a:r>
                <a:rPr lang="fr-FR" sz="2400" dirty="0">
                  <a:solidFill>
                    <a:srgbClr val="00497E"/>
                  </a:solidFill>
                </a:rPr>
                <a:t>fois</a:t>
              </a:r>
              <a:r>
                <a:rPr lang="fr-FR" sz="2400" spc="-300" dirty="0">
                  <a:solidFill>
                    <a:srgbClr val="00497E"/>
                  </a:solidFill>
                </a:rPr>
                <a:t> ?</a:t>
              </a:r>
            </a:p>
          </p:txBody>
        </p:sp>
      </p:grpSp>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3" name="Espace réservé du texte 2">
            <a:extLst>
              <a:ext uri="{FF2B5EF4-FFF2-40B4-BE49-F238E27FC236}">
                <a16:creationId xmlns:a16="http://schemas.microsoft.com/office/drawing/2014/main" id="{EC00558E-0E17-F891-338C-66B033C5E834}"/>
              </a:ext>
            </a:extLst>
          </p:cNvPr>
          <p:cNvSpPr>
            <a:spLocks noGrp="1"/>
          </p:cNvSpPr>
          <p:nvPr>
            <p:ph type="body" sz="quarter" idx="11"/>
          </p:nvPr>
        </p:nvSpPr>
        <p:spPr/>
        <p:txBody>
          <a:bodyPr/>
          <a:lstStyle/>
          <a:p>
            <a:r>
              <a:rPr lang="fr-FR" dirty="0"/>
              <a:t>Lié/provoqué par à la chaleur</a:t>
            </a:r>
          </a:p>
        </p:txBody>
      </p:sp>
      <p:pic>
        <p:nvPicPr>
          <p:cNvPr id="4" name="Picture 2">
            <a:extLst>
              <a:ext uri="{FF2B5EF4-FFF2-40B4-BE49-F238E27FC236}">
                <a16:creationId xmlns:a16="http://schemas.microsoft.com/office/drawing/2014/main" id="{F0C33656-4B14-E927-661A-F9636E6376BA}"/>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2192456" y="1199217"/>
            <a:ext cx="809987" cy="16199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448FF012-D953-96DB-7B23-30F95BE2DB3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560" y="1692883"/>
            <a:ext cx="1051107" cy="105110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ABAF2DE-31A2-ECAF-3323-8D2AA666C5FB}"/>
              </a:ext>
            </a:extLst>
          </p:cNvPr>
          <p:cNvSpPr txBox="1"/>
          <p:nvPr/>
        </p:nvSpPr>
        <p:spPr>
          <a:xfrm>
            <a:off x="917208" y="2512221"/>
            <a:ext cx="2156917"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9" name="ZoneTexte 8">
            <a:extLst>
              <a:ext uri="{FF2B5EF4-FFF2-40B4-BE49-F238E27FC236}">
                <a16:creationId xmlns:a16="http://schemas.microsoft.com/office/drawing/2014/main" id="{4B4FF68A-F049-71BF-3430-EA3CA2ABD53E}"/>
              </a:ext>
            </a:extLst>
          </p:cNvPr>
          <p:cNvSpPr txBox="1"/>
          <p:nvPr/>
        </p:nvSpPr>
        <p:spPr>
          <a:xfrm>
            <a:off x="3647120" y="2130087"/>
            <a:ext cx="1856475" cy="830997"/>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Desserrer </a:t>
            </a:r>
            <a:br>
              <a:rPr lang="fr-FR" sz="1600" dirty="0">
                <a:solidFill>
                  <a:srgbClr val="00497E"/>
                </a:solidFill>
              </a:rPr>
            </a:br>
            <a:r>
              <a:rPr lang="fr-FR" sz="1600" dirty="0">
                <a:solidFill>
                  <a:srgbClr val="00497E"/>
                </a:solidFill>
              </a:rPr>
              <a:t>les vêtements, en cas de gêne</a:t>
            </a:r>
          </a:p>
        </p:txBody>
      </p:sp>
      <p:grpSp>
        <p:nvGrpSpPr>
          <p:cNvPr id="6" name="Groupe 5">
            <a:extLst>
              <a:ext uri="{FF2B5EF4-FFF2-40B4-BE49-F238E27FC236}">
                <a16:creationId xmlns:a16="http://schemas.microsoft.com/office/drawing/2014/main" id="{6FD47524-7D24-AC06-05F1-1A1F849B8DE4}"/>
              </a:ext>
            </a:extLst>
          </p:cNvPr>
          <p:cNvGrpSpPr/>
          <p:nvPr/>
        </p:nvGrpSpPr>
        <p:grpSpPr>
          <a:xfrm>
            <a:off x="6064297" y="1394596"/>
            <a:ext cx="1171366" cy="1680806"/>
            <a:chOff x="6064297" y="1913516"/>
            <a:chExt cx="1171366" cy="1680806"/>
          </a:xfrm>
        </p:grpSpPr>
        <p:pic>
          <p:nvPicPr>
            <p:cNvPr id="10" name="Picture 6">
              <a:extLst>
                <a:ext uri="{FF2B5EF4-FFF2-40B4-BE49-F238E27FC236}">
                  <a16:creationId xmlns:a16="http://schemas.microsoft.com/office/drawing/2014/main" id="{E621B31A-8A77-2274-A50B-983CD4252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B1318F13-02D4-7370-CDF5-642A381611BA}"/>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22" name="Groupe 21">
            <a:extLst>
              <a:ext uri="{FF2B5EF4-FFF2-40B4-BE49-F238E27FC236}">
                <a16:creationId xmlns:a16="http://schemas.microsoft.com/office/drawing/2014/main" id="{39D7E14F-9DF6-3153-2092-E5E8B5CA0553}"/>
              </a:ext>
            </a:extLst>
          </p:cNvPr>
          <p:cNvGrpSpPr/>
          <p:nvPr/>
        </p:nvGrpSpPr>
        <p:grpSpPr>
          <a:xfrm>
            <a:off x="10023967" y="1394595"/>
            <a:ext cx="1127423" cy="1826770"/>
            <a:chOff x="10023967" y="1913515"/>
            <a:chExt cx="1127423" cy="1826770"/>
          </a:xfrm>
        </p:grpSpPr>
        <p:pic>
          <p:nvPicPr>
            <p:cNvPr id="13" name="Picture 8">
              <a:extLst>
                <a:ext uri="{FF2B5EF4-FFF2-40B4-BE49-F238E27FC236}">
                  <a16:creationId xmlns:a16="http://schemas.microsoft.com/office/drawing/2014/main" id="{DCF6D620-4B53-3A61-106C-0DFC161EB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B53B650-AA25-7680-09DE-555C661C0C49}"/>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pic>
        <p:nvPicPr>
          <p:cNvPr id="15" name="Image 14">
            <a:extLst>
              <a:ext uri="{FF2B5EF4-FFF2-40B4-BE49-F238E27FC236}">
                <a16:creationId xmlns:a16="http://schemas.microsoft.com/office/drawing/2014/main" id="{838C359B-1005-E4F3-943B-2D0754533EB2}"/>
              </a:ext>
            </a:extLst>
          </p:cNvPr>
          <p:cNvPicPr>
            <a:picLocks noChangeAspect="1"/>
          </p:cNvPicPr>
          <p:nvPr/>
        </p:nvPicPr>
        <p:blipFill>
          <a:blip r:embed="rId7"/>
          <a:stretch>
            <a:fillRect/>
          </a:stretch>
        </p:blipFill>
        <p:spPr>
          <a:xfrm>
            <a:off x="1993898" y="4782136"/>
            <a:ext cx="1039885" cy="1118772"/>
          </a:xfrm>
          <a:prstGeom prst="rect">
            <a:avLst/>
          </a:prstGeom>
        </p:spPr>
      </p:pic>
      <p:pic>
        <p:nvPicPr>
          <p:cNvPr id="17" name="Image 16">
            <a:extLst>
              <a:ext uri="{FF2B5EF4-FFF2-40B4-BE49-F238E27FC236}">
                <a16:creationId xmlns:a16="http://schemas.microsoft.com/office/drawing/2014/main" id="{D50BE418-80B0-AA4F-0386-F80722AF9692}"/>
              </a:ext>
            </a:extLst>
          </p:cNvPr>
          <p:cNvPicPr>
            <a:picLocks noChangeAspect="1"/>
          </p:cNvPicPr>
          <p:nvPr/>
        </p:nvPicPr>
        <p:blipFill>
          <a:blip r:embed="rId8"/>
          <a:stretch>
            <a:fillRect/>
          </a:stretch>
        </p:blipFill>
        <p:spPr>
          <a:xfrm>
            <a:off x="7098008" y="4770871"/>
            <a:ext cx="1052081" cy="1171366"/>
          </a:xfrm>
          <a:prstGeom prst="rect">
            <a:avLst/>
          </a:prstGeom>
        </p:spPr>
      </p:pic>
      <p:pic>
        <p:nvPicPr>
          <p:cNvPr id="18" name="Image 17">
            <a:extLst>
              <a:ext uri="{FF2B5EF4-FFF2-40B4-BE49-F238E27FC236}">
                <a16:creationId xmlns:a16="http://schemas.microsoft.com/office/drawing/2014/main" id="{D6CEAADC-2340-67CC-2C4F-BAA4B4C3FAEC}"/>
              </a:ext>
            </a:extLst>
          </p:cNvPr>
          <p:cNvPicPr>
            <a:picLocks noChangeAspect="1"/>
          </p:cNvPicPr>
          <p:nvPr/>
        </p:nvPicPr>
        <p:blipFill>
          <a:blip r:embed="rId9"/>
          <a:stretch>
            <a:fillRect/>
          </a:stretch>
        </p:blipFill>
        <p:spPr>
          <a:xfrm>
            <a:off x="5335948" y="4718716"/>
            <a:ext cx="1124238" cy="1200458"/>
          </a:xfrm>
          <a:prstGeom prst="rect">
            <a:avLst/>
          </a:prstGeom>
        </p:spPr>
      </p:pic>
      <p:pic>
        <p:nvPicPr>
          <p:cNvPr id="19" name="Image 18">
            <a:extLst>
              <a:ext uri="{FF2B5EF4-FFF2-40B4-BE49-F238E27FC236}">
                <a16:creationId xmlns:a16="http://schemas.microsoft.com/office/drawing/2014/main" id="{5E5A95C2-7787-C89B-009D-6209E4982241}"/>
              </a:ext>
            </a:extLst>
          </p:cNvPr>
          <p:cNvPicPr>
            <a:picLocks noChangeAspect="1"/>
          </p:cNvPicPr>
          <p:nvPr/>
        </p:nvPicPr>
        <p:blipFill>
          <a:blip r:embed="rId10"/>
          <a:stretch>
            <a:fillRect/>
          </a:stretch>
        </p:blipFill>
        <p:spPr>
          <a:xfrm>
            <a:off x="3671605" y="4746975"/>
            <a:ext cx="1026521" cy="1179406"/>
          </a:xfrm>
          <a:prstGeom prst="rect">
            <a:avLst/>
          </a:prstGeom>
        </p:spPr>
      </p:pic>
      <p:grpSp>
        <p:nvGrpSpPr>
          <p:cNvPr id="7" name="Groupe 6">
            <a:extLst>
              <a:ext uri="{FF2B5EF4-FFF2-40B4-BE49-F238E27FC236}">
                <a16:creationId xmlns:a16="http://schemas.microsoft.com/office/drawing/2014/main" id="{E757B6F3-312E-B98D-C98F-1511726F747E}"/>
              </a:ext>
            </a:extLst>
          </p:cNvPr>
          <p:cNvGrpSpPr/>
          <p:nvPr/>
        </p:nvGrpSpPr>
        <p:grpSpPr>
          <a:xfrm>
            <a:off x="7920460" y="1394595"/>
            <a:ext cx="1403924" cy="1774261"/>
            <a:chOff x="7920460" y="1913515"/>
            <a:chExt cx="1403924" cy="1774261"/>
          </a:xfrm>
        </p:grpSpPr>
        <p:sp>
          <p:nvSpPr>
            <p:cNvPr id="12" name="ZoneTexte 11">
              <a:extLst>
                <a:ext uri="{FF2B5EF4-FFF2-40B4-BE49-F238E27FC236}">
                  <a16:creationId xmlns:a16="http://schemas.microsoft.com/office/drawing/2014/main" id="{6AF44AC1-8654-929E-AF21-FE11B098B6A9}"/>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20" name="Image 19">
              <a:extLst>
                <a:ext uri="{FF2B5EF4-FFF2-40B4-BE49-F238E27FC236}">
                  <a16:creationId xmlns:a16="http://schemas.microsoft.com/office/drawing/2014/main" id="{D4D9A52D-474A-3E6E-DE38-2C31632D39B0}"/>
                </a:ext>
              </a:extLst>
            </p:cNvPr>
            <p:cNvPicPr>
              <a:picLocks noChangeAspect="1"/>
            </p:cNvPicPr>
            <p:nvPr/>
          </p:nvPicPr>
          <p:blipFill>
            <a:blip r:embed="rId11">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sp>
        <p:nvSpPr>
          <p:cNvPr id="26" name="ZoneTexte 25">
            <a:extLst>
              <a:ext uri="{FF2B5EF4-FFF2-40B4-BE49-F238E27FC236}">
                <a16:creationId xmlns:a16="http://schemas.microsoft.com/office/drawing/2014/main" id="{FEF7E1F2-1146-FBA0-688E-C036A3D658F9}"/>
              </a:ext>
            </a:extLst>
          </p:cNvPr>
          <p:cNvSpPr txBox="1"/>
          <p:nvPr/>
        </p:nvSpPr>
        <p:spPr>
          <a:xfrm>
            <a:off x="7725280" y="3620584"/>
            <a:ext cx="1279880" cy="584775"/>
          </a:xfrm>
          <a:prstGeom prst="rect">
            <a:avLst/>
          </a:prstGeom>
          <a:noFill/>
          <a:ln>
            <a:noFill/>
          </a:ln>
        </p:spPr>
        <p:txBody>
          <a:bodyPr wrap="square" rtlCol="0">
            <a:spAutoFit/>
          </a:bodyPr>
          <a:lstStyle>
            <a:defPPr>
              <a:defRPr lang="fr-FR"/>
            </a:defPPr>
            <a:lvl1pPr algn="r">
              <a:defRPr sz="1600" b="1">
                <a:solidFill>
                  <a:srgbClr val="00529B"/>
                </a:solidFill>
                <a:latin typeface="Arial" panose="020B0604020202020204" pitchFamily="34" charset="0"/>
                <a:cs typeface="Arial" panose="020B0604020202020204" pitchFamily="34" charset="0"/>
              </a:defRPr>
            </a:lvl1pPr>
          </a:lstStyle>
          <a:p>
            <a:pPr algn="l"/>
            <a:r>
              <a:rPr lang="fr-FR" dirty="0"/>
              <a:t>Rafraîchir la victime</a:t>
            </a:r>
          </a:p>
        </p:txBody>
      </p:sp>
      <p:sp>
        <p:nvSpPr>
          <p:cNvPr id="28" name="ZoneTexte 27">
            <a:extLst>
              <a:ext uri="{FF2B5EF4-FFF2-40B4-BE49-F238E27FC236}">
                <a16:creationId xmlns:a16="http://schemas.microsoft.com/office/drawing/2014/main" id="{98F1E75C-6E20-6CB3-4B05-AD9384BA97DB}"/>
              </a:ext>
            </a:extLst>
          </p:cNvPr>
          <p:cNvSpPr txBox="1"/>
          <p:nvPr/>
        </p:nvSpPr>
        <p:spPr>
          <a:xfrm>
            <a:off x="2795081" y="3448087"/>
            <a:ext cx="1993084" cy="830997"/>
          </a:xfrm>
          <a:prstGeom prst="rect">
            <a:avLst/>
          </a:prstGeom>
          <a:noFill/>
          <a:ln>
            <a:noFill/>
          </a:ln>
        </p:spPr>
        <p:txBody>
          <a:bodyPr wrap="square" rtlCol="0">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pPr algn="r"/>
            <a:r>
              <a:rPr lang="fr-FR" dirty="0"/>
              <a:t>Faire boire de l’eau fraiche par petites gorgées</a:t>
            </a:r>
          </a:p>
        </p:txBody>
      </p:sp>
      <p:pic>
        <p:nvPicPr>
          <p:cNvPr id="30" name="Picture 2">
            <a:extLst>
              <a:ext uri="{FF2B5EF4-FFF2-40B4-BE49-F238E27FC236}">
                <a16:creationId xmlns:a16="http://schemas.microsoft.com/office/drawing/2014/main" id="{2D6AD815-E5C4-2591-91CF-0C85D149B8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7132" y="3293061"/>
            <a:ext cx="1075253" cy="10752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9AAD9E89-2728-A802-1143-E5C9EBAFD4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84614" y="3325958"/>
            <a:ext cx="1075253" cy="1075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strVal val="#ppt_x"/>
                                          </p:val>
                                        </p:tav>
                                        <p:tav tm="100000">
                                          <p:val>
                                            <p:strVal val="#ppt_x"/>
                                          </p:val>
                                        </p:tav>
                                      </p:tavLst>
                                    </p:anim>
                                    <p:anim calcmode="lin" valueType="num">
                                      <p:cBhvr>
                                        <p:cTn id="50" dur="5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anim calcmode="lin" valueType="num">
                                      <p:cBhvr>
                                        <p:cTn id="54" dur="500" fill="hold"/>
                                        <p:tgtEl>
                                          <p:spTgt spid="30"/>
                                        </p:tgtEl>
                                        <p:attrNameLst>
                                          <p:attrName>ppt_x</p:attrName>
                                        </p:attrNameLst>
                                      </p:cBhvr>
                                      <p:tavLst>
                                        <p:tav tm="0">
                                          <p:val>
                                            <p:strVal val="#ppt_x"/>
                                          </p:val>
                                        </p:tav>
                                        <p:tav tm="100000">
                                          <p:val>
                                            <p:strVal val="#ppt_x"/>
                                          </p:val>
                                        </p:tav>
                                      </p:tavLst>
                                    </p:anim>
                                    <p:anim calcmode="lin" valueType="num">
                                      <p:cBhvr>
                                        <p:cTn id="55" dur="500" fill="hold"/>
                                        <p:tgtEl>
                                          <p:spTgt spid="30"/>
                                        </p:tgtEl>
                                        <p:attrNameLst>
                                          <p:attrName>ppt_y</p:attrName>
                                        </p:attrNameLst>
                                      </p:cBhvr>
                                      <p:tavLst>
                                        <p:tav tm="0">
                                          <p:val>
                                            <p:strVal val="#ppt_y+.1"/>
                                          </p:val>
                                        </p:tav>
                                        <p:tav tm="100000">
                                          <p:val>
                                            <p:strVal val="#ppt_y"/>
                                          </p:val>
                                        </p:tav>
                                      </p:tavLst>
                                    </p:anim>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anim calcmode="lin" valueType="num">
                                      <p:cBhvr>
                                        <p:cTn id="60" dur="500" fill="hold"/>
                                        <p:tgtEl>
                                          <p:spTgt spid="26"/>
                                        </p:tgtEl>
                                        <p:attrNameLst>
                                          <p:attrName>ppt_x</p:attrName>
                                        </p:attrNameLst>
                                      </p:cBhvr>
                                      <p:tavLst>
                                        <p:tav tm="0">
                                          <p:val>
                                            <p:strVal val="#ppt_x"/>
                                          </p:val>
                                        </p:tav>
                                        <p:tav tm="100000">
                                          <p:val>
                                            <p:strVal val="#ppt_x"/>
                                          </p:val>
                                        </p:tav>
                                      </p:tavLst>
                                    </p:anim>
                                    <p:anim calcmode="lin" valueType="num">
                                      <p:cBhvr>
                                        <p:cTn id="61" dur="500" fill="hold"/>
                                        <p:tgtEl>
                                          <p:spTgt spid="2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anim calcmode="lin" valueType="num">
                                      <p:cBhvr>
                                        <p:cTn id="65" dur="500" fill="hold"/>
                                        <p:tgtEl>
                                          <p:spTgt spid="33"/>
                                        </p:tgtEl>
                                        <p:attrNameLst>
                                          <p:attrName>ppt_x</p:attrName>
                                        </p:attrNameLst>
                                      </p:cBhvr>
                                      <p:tavLst>
                                        <p:tav tm="0">
                                          <p:val>
                                            <p:strVal val="#ppt_x"/>
                                          </p:val>
                                        </p:tav>
                                        <p:tav tm="100000">
                                          <p:val>
                                            <p:strVal val="#ppt_x"/>
                                          </p:val>
                                        </p:tav>
                                      </p:tavLst>
                                    </p:anim>
                                    <p:anim calcmode="lin" valueType="num">
                                      <p:cBhvr>
                                        <p:cTn id="6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anim calcmode="lin" valueType="num">
                                      <p:cBhvr>
                                        <p:cTn id="72" dur="500" fill="hold"/>
                                        <p:tgtEl>
                                          <p:spTgt spid="15"/>
                                        </p:tgtEl>
                                        <p:attrNameLst>
                                          <p:attrName>ppt_x</p:attrName>
                                        </p:attrNameLst>
                                      </p:cBhvr>
                                      <p:tavLst>
                                        <p:tav tm="0">
                                          <p:val>
                                            <p:strVal val="#ppt_x"/>
                                          </p:val>
                                        </p:tav>
                                        <p:tav tm="100000">
                                          <p:val>
                                            <p:strVal val="#ppt_x"/>
                                          </p:val>
                                        </p:tav>
                                      </p:tavLst>
                                    </p:anim>
                                    <p:anim calcmode="lin" valueType="num">
                                      <p:cBhvr>
                                        <p:cTn id="73" dur="500" fill="hold"/>
                                        <p:tgtEl>
                                          <p:spTgt spid="15"/>
                                        </p:tgtEl>
                                        <p:attrNameLst>
                                          <p:attrName>ppt_y</p:attrName>
                                        </p:attrNameLst>
                                      </p:cBhvr>
                                      <p:tavLst>
                                        <p:tav tm="0">
                                          <p:val>
                                            <p:strVal val="#ppt_y+.1"/>
                                          </p:val>
                                        </p:tav>
                                        <p:tav tm="100000">
                                          <p:val>
                                            <p:strVal val="#ppt_y"/>
                                          </p:val>
                                        </p:tav>
                                      </p:tavLst>
                                    </p:anim>
                                  </p:childTnLst>
                                </p:cTn>
                              </p:par>
                            </p:childTnLst>
                          </p:cTn>
                        </p:par>
                        <p:par>
                          <p:cTn id="74" fill="hold">
                            <p:stCondLst>
                              <p:cond delay="500"/>
                            </p:stCondLst>
                            <p:childTnLst>
                              <p:par>
                                <p:cTn id="75" presetID="42" presetClass="entr" presetSubtype="0"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anim calcmode="lin" valueType="num">
                                      <p:cBhvr>
                                        <p:cTn id="78" dur="500" fill="hold"/>
                                        <p:tgtEl>
                                          <p:spTgt spid="19"/>
                                        </p:tgtEl>
                                        <p:attrNameLst>
                                          <p:attrName>ppt_x</p:attrName>
                                        </p:attrNameLst>
                                      </p:cBhvr>
                                      <p:tavLst>
                                        <p:tav tm="0">
                                          <p:val>
                                            <p:strVal val="#ppt_x"/>
                                          </p:val>
                                        </p:tav>
                                        <p:tav tm="100000">
                                          <p:val>
                                            <p:strVal val="#ppt_x"/>
                                          </p:val>
                                        </p:tav>
                                      </p:tavLst>
                                    </p:anim>
                                    <p:anim calcmode="lin" valueType="num">
                                      <p:cBhvr>
                                        <p:cTn id="79" dur="500" fill="hold"/>
                                        <p:tgtEl>
                                          <p:spTgt spid="19"/>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42"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anim calcmode="lin" valueType="num">
                                      <p:cBhvr>
                                        <p:cTn id="84" dur="500" fill="hold"/>
                                        <p:tgtEl>
                                          <p:spTgt spid="18"/>
                                        </p:tgtEl>
                                        <p:attrNameLst>
                                          <p:attrName>ppt_x</p:attrName>
                                        </p:attrNameLst>
                                      </p:cBhvr>
                                      <p:tavLst>
                                        <p:tav tm="0">
                                          <p:val>
                                            <p:strVal val="#ppt_x"/>
                                          </p:val>
                                        </p:tav>
                                        <p:tav tm="100000">
                                          <p:val>
                                            <p:strVal val="#ppt_x"/>
                                          </p:val>
                                        </p:tav>
                                      </p:tavLst>
                                    </p:anim>
                                    <p:anim calcmode="lin" valueType="num">
                                      <p:cBhvr>
                                        <p:cTn id="85" dur="500" fill="hold"/>
                                        <p:tgtEl>
                                          <p:spTgt spid="18"/>
                                        </p:tgtEl>
                                        <p:attrNameLst>
                                          <p:attrName>ppt_y</p:attrName>
                                        </p:attrNameLst>
                                      </p:cBhvr>
                                      <p:tavLst>
                                        <p:tav tm="0">
                                          <p:val>
                                            <p:strVal val="#ppt_y+.1"/>
                                          </p:val>
                                        </p:tav>
                                        <p:tav tm="100000">
                                          <p:val>
                                            <p:strVal val="#ppt_y"/>
                                          </p:val>
                                        </p:tav>
                                      </p:tavLst>
                                    </p:anim>
                                  </p:childTnLst>
                                </p:cTn>
                              </p:par>
                            </p:childTnLst>
                          </p:cTn>
                        </p:par>
                        <p:par>
                          <p:cTn id="86" fill="hold">
                            <p:stCondLst>
                              <p:cond delay="1500"/>
                            </p:stCondLst>
                            <p:childTnLst>
                              <p:par>
                                <p:cTn id="87" presetID="42" presetClass="entr" presetSubtype="0"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anim calcmode="lin" valueType="num">
                                      <p:cBhvr>
                                        <p:cTn id="90" dur="500" fill="hold"/>
                                        <p:tgtEl>
                                          <p:spTgt spid="17"/>
                                        </p:tgtEl>
                                        <p:attrNameLst>
                                          <p:attrName>ppt_x</p:attrName>
                                        </p:attrNameLst>
                                      </p:cBhvr>
                                      <p:tavLst>
                                        <p:tav tm="0">
                                          <p:val>
                                            <p:strVal val="#ppt_x"/>
                                          </p:val>
                                        </p:tav>
                                        <p:tav tm="100000">
                                          <p:val>
                                            <p:strVal val="#ppt_x"/>
                                          </p:val>
                                        </p:tav>
                                      </p:tavLst>
                                    </p:anim>
                                    <p:anim calcmode="lin" valueType="num">
                                      <p:cBhvr>
                                        <p:cTn id="91" dur="500" fill="hold"/>
                                        <p:tgtEl>
                                          <p:spTgt spid="17"/>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42"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anim calcmode="lin" valueType="num">
                                      <p:cBhvr>
                                        <p:cTn id="96" dur="500" fill="hold"/>
                                        <p:tgtEl>
                                          <p:spTgt spid="25"/>
                                        </p:tgtEl>
                                        <p:attrNameLst>
                                          <p:attrName>ppt_x</p:attrName>
                                        </p:attrNameLst>
                                      </p:cBhvr>
                                      <p:tavLst>
                                        <p:tav tm="0">
                                          <p:val>
                                            <p:strVal val="#ppt_x"/>
                                          </p:val>
                                        </p:tav>
                                        <p:tav tm="100000">
                                          <p:val>
                                            <p:strVal val="#ppt_x"/>
                                          </p:val>
                                        </p:tav>
                                      </p:tavLst>
                                    </p:anim>
                                    <p:anim calcmode="lin" valueType="num">
                                      <p:cBhvr>
                                        <p:cTn id="97"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p:bldP spid="2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8E3608-97A0-9114-1F24-A6B97BCE16DC}"/>
              </a:ext>
            </a:extLst>
          </p:cNvPr>
          <p:cNvSpPr>
            <a:spLocks noGrp="1"/>
          </p:cNvSpPr>
          <p:nvPr>
            <p:ph type="body" sz="quarter" idx="10"/>
          </p:nvPr>
        </p:nvSpPr>
        <p:spPr/>
        <p:txBody>
          <a:bodyPr/>
          <a:lstStyle/>
          <a:p>
            <a:r>
              <a:rPr lang="fr-FR" sz="1700" dirty="0"/>
              <a:t>Le malaise est une </a:t>
            </a:r>
            <a:r>
              <a:rPr lang="fr-FR" sz="1700" b="1" dirty="0">
                <a:solidFill>
                  <a:srgbClr val="BA242C"/>
                </a:solidFill>
              </a:rPr>
              <a:t>sensation pénible </a:t>
            </a:r>
            <a:r>
              <a:rPr lang="fr-FR" sz="1700" dirty="0"/>
              <a:t>traduisant un </a:t>
            </a:r>
            <a:r>
              <a:rPr lang="fr-FR" sz="1700" b="1" dirty="0">
                <a:solidFill>
                  <a:srgbClr val="BA242C"/>
                </a:solidFill>
              </a:rPr>
              <a:t>trouble du fonctionnement de l’organisme</a:t>
            </a:r>
            <a:r>
              <a:rPr lang="fr-FR" sz="1700" dirty="0"/>
              <a:t>, sans pouvoir </a:t>
            </a:r>
            <a:br>
              <a:rPr lang="fr-FR" sz="1700" dirty="0"/>
            </a:br>
            <a:r>
              <a:rPr lang="fr-FR" sz="1700" dirty="0"/>
              <a:t>en identifier obligatoirement l’origine. La victime, </a:t>
            </a:r>
            <a:r>
              <a:rPr lang="fr-FR" sz="1700" b="1" dirty="0">
                <a:solidFill>
                  <a:srgbClr val="BA242C"/>
                </a:solidFill>
              </a:rPr>
              <a:t>consciente</a:t>
            </a:r>
            <a:r>
              <a:rPr lang="fr-FR" sz="1700" dirty="0"/>
              <a:t>, ne se sent pas bien et présente des signes inhabituels.</a:t>
            </a:r>
          </a:p>
        </p:txBody>
      </p:sp>
      <p:sp>
        <p:nvSpPr>
          <p:cNvPr id="3" name="Espace réservé du texte 2">
            <a:extLst>
              <a:ext uri="{FF2B5EF4-FFF2-40B4-BE49-F238E27FC236}">
                <a16:creationId xmlns:a16="http://schemas.microsoft.com/office/drawing/2014/main" id="{F399CEBC-0CF2-2233-32A9-CC6D6A42028E}"/>
              </a:ext>
            </a:extLst>
          </p:cNvPr>
          <p:cNvSpPr>
            <a:spLocks noGrp="1"/>
          </p:cNvSpPr>
          <p:nvPr>
            <p:ph type="body" sz="quarter" idx="11"/>
          </p:nvPr>
        </p:nvSpPr>
        <p:spPr/>
        <p:txBody>
          <a:bodyPr/>
          <a:lstStyle/>
          <a:p>
            <a:r>
              <a:rPr lang="fr-FR" dirty="0"/>
              <a:t>Les malaises</a:t>
            </a:r>
          </a:p>
        </p:txBody>
      </p:sp>
      <p:sp>
        <p:nvSpPr>
          <p:cNvPr id="5" name="Rectangle : coins arrondis 4">
            <a:extLst>
              <a:ext uri="{FF2B5EF4-FFF2-40B4-BE49-F238E27FC236}">
                <a16:creationId xmlns:a16="http://schemas.microsoft.com/office/drawing/2014/main" id="{87BA4EA0-8524-E25F-15F0-FCD42AD71769}"/>
              </a:ext>
            </a:extLst>
          </p:cNvPr>
          <p:cNvSpPr/>
          <p:nvPr/>
        </p:nvSpPr>
        <p:spPr>
          <a:xfrm>
            <a:off x="5875745" y="2189399"/>
            <a:ext cx="5849493" cy="1239601"/>
          </a:xfrm>
          <a:prstGeom prst="roundRect">
            <a:avLst/>
          </a:prstGeom>
          <a:solidFill>
            <a:srgbClr val="FF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fr-FR" sz="1400" dirty="0">
                <a:solidFill>
                  <a:srgbClr val="00497E"/>
                </a:solidFill>
                <a:latin typeface="Arial" panose="020B0604020202020204" pitchFamily="34" charset="0"/>
                <a:cs typeface="Arial" panose="020B0604020202020204" pitchFamily="34" charset="0"/>
              </a:rPr>
              <a:t>Certains signes doivent être </a:t>
            </a:r>
            <a:r>
              <a:rPr lang="fr-FR" sz="1400" b="1" dirty="0">
                <a:solidFill>
                  <a:srgbClr val="BA242C"/>
                </a:solidFill>
                <a:latin typeface="Arial" panose="020B0604020202020204" pitchFamily="34" charset="0"/>
                <a:cs typeface="Arial" panose="020B0604020202020204" pitchFamily="34" charset="0"/>
              </a:rPr>
              <a:t>rapidement reconnus, </a:t>
            </a:r>
            <a:r>
              <a:rPr lang="fr-FR" sz="1400" dirty="0">
                <a:solidFill>
                  <a:srgbClr val="00497E"/>
                </a:solidFill>
                <a:latin typeface="Arial" panose="020B0604020202020204" pitchFamily="34" charset="0"/>
                <a:cs typeface="Arial" panose="020B0604020202020204" pitchFamily="34" charset="0"/>
              </a:rPr>
              <a:t>car la prise en charge de la victime est urgente en service spécialisé </a:t>
            </a:r>
            <a:r>
              <a:rPr lang="fr-FR" sz="1400" b="1" dirty="0">
                <a:solidFill>
                  <a:srgbClr val="BA242C"/>
                </a:solidFill>
                <a:latin typeface="Arial" panose="020B0604020202020204" pitchFamily="34" charset="0"/>
                <a:cs typeface="Arial" panose="020B0604020202020204" pitchFamily="34" charset="0"/>
              </a:rPr>
              <a:t>pour éviter des séquelles définitives ou une évolution fatale.</a:t>
            </a:r>
          </a:p>
        </p:txBody>
      </p:sp>
      <p:sp>
        <p:nvSpPr>
          <p:cNvPr id="6" name="Rectangle : coins arrondis 5">
            <a:extLst>
              <a:ext uri="{FF2B5EF4-FFF2-40B4-BE49-F238E27FC236}">
                <a16:creationId xmlns:a16="http://schemas.microsoft.com/office/drawing/2014/main" id="{76C67220-198C-1960-939C-9AEE20790DEF}"/>
              </a:ext>
            </a:extLst>
          </p:cNvPr>
          <p:cNvSpPr/>
          <p:nvPr/>
        </p:nvSpPr>
        <p:spPr>
          <a:xfrm>
            <a:off x="545835" y="2189399"/>
            <a:ext cx="5124367" cy="1239601"/>
          </a:xfrm>
          <a:prstGeom prst="roundRect">
            <a:avLst>
              <a:gd name="adj" fmla="val 19741"/>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BA79B3E2-DDFE-15DC-CF6B-3116865087EB}"/>
              </a:ext>
            </a:extLst>
          </p:cNvPr>
          <p:cNvSpPr txBox="1"/>
          <p:nvPr/>
        </p:nvSpPr>
        <p:spPr>
          <a:xfrm>
            <a:off x="2277508" y="2151299"/>
            <a:ext cx="1661020" cy="338554"/>
          </a:xfrm>
          <a:prstGeom prst="rect">
            <a:avLst/>
          </a:prstGeom>
          <a:noFill/>
        </p:spPr>
        <p:txBody>
          <a:bodyPr wrap="square" rtlCol="0">
            <a:spAutoFit/>
          </a:bodyPr>
          <a:lstStyle/>
          <a:p>
            <a:pPr algn="ctr"/>
            <a:r>
              <a:rPr lang="fr-FR" sz="1600" b="1" u="sng" dirty="0">
                <a:solidFill>
                  <a:srgbClr val="00529B"/>
                </a:solidFill>
              </a:rPr>
              <a:t>Causes</a:t>
            </a:r>
          </a:p>
        </p:txBody>
      </p:sp>
      <p:pic>
        <p:nvPicPr>
          <p:cNvPr id="8" name="Picture 8">
            <a:extLst>
              <a:ext uri="{FF2B5EF4-FFF2-40B4-BE49-F238E27FC236}">
                <a16:creationId xmlns:a16="http://schemas.microsoft.com/office/drawing/2014/main" id="{F359E309-AB61-8F5E-A1D9-6164225AC103}"/>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36072" y="2620087"/>
            <a:ext cx="404929" cy="40492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a:extLst>
              <a:ext uri="{FF2B5EF4-FFF2-40B4-BE49-F238E27FC236}">
                <a16:creationId xmlns:a16="http://schemas.microsoft.com/office/drawing/2014/main" id="{9512394A-1E48-7193-F9CB-C2C0680FDDA5}"/>
              </a:ext>
            </a:extLst>
          </p:cNvPr>
          <p:cNvGrpSpPr>
            <a:grpSpLocks noChangeAspect="1"/>
          </p:cNvGrpSpPr>
          <p:nvPr/>
        </p:nvGrpSpPr>
        <p:grpSpPr>
          <a:xfrm>
            <a:off x="934634" y="2489853"/>
            <a:ext cx="773172" cy="789079"/>
            <a:chOff x="1977105" y="4886521"/>
            <a:chExt cx="1029159" cy="1050332"/>
          </a:xfrm>
        </p:grpSpPr>
        <p:pic>
          <p:nvPicPr>
            <p:cNvPr id="10" name="Picture 2">
              <a:extLst>
                <a:ext uri="{FF2B5EF4-FFF2-40B4-BE49-F238E27FC236}">
                  <a16:creationId xmlns:a16="http://schemas.microsoft.com/office/drawing/2014/main" id="{218922D6-3B5E-093A-9C2E-3C9C1CF4E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686" y="4886521"/>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59DB941B-1961-ACA8-8084-C2471A19DF76}"/>
                </a:ext>
              </a:extLst>
            </p:cNvPr>
            <p:cNvSpPr txBox="1"/>
            <p:nvPr/>
          </p:nvSpPr>
          <p:spPr>
            <a:xfrm>
              <a:off x="1977105" y="5598869"/>
              <a:ext cx="1029159" cy="337984"/>
            </a:xfrm>
            <a:prstGeom prst="rect">
              <a:avLst/>
            </a:prstGeom>
            <a:noFill/>
          </p:spPr>
          <p:txBody>
            <a:bodyPr wrap="square" rtlCol="0">
              <a:spAutoFit/>
            </a:bodyPr>
            <a:lstStyle/>
            <a:p>
              <a:pPr algn="ctr"/>
              <a:r>
                <a:rPr lang="fr-FR" sz="1050" dirty="0"/>
                <a:t>Maladies</a:t>
              </a:r>
            </a:p>
          </p:txBody>
        </p:sp>
      </p:grpSp>
      <p:grpSp>
        <p:nvGrpSpPr>
          <p:cNvPr id="12" name="Groupe 11">
            <a:extLst>
              <a:ext uri="{FF2B5EF4-FFF2-40B4-BE49-F238E27FC236}">
                <a16:creationId xmlns:a16="http://schemas.microsoft.com/office/drawing/2014/main" id="{77543A51-ACA5-8A99-E690-58B5A78B42B9}"/>
              </a:ext>
            </a:extLst>
          </p:cNvPr>
          <p:cNvGrpSpPr>
            <a:grpSpLocks noChangeAspect="1"/>
          </p:cNvGrpSpPr>
          <p:nvPr/>
        </p:nvGrpSpPr>
        <p:grpSpPr>
          <a:xfrm>
            <a:off x="2137380" y="2463779"/>
            <a:ext cx="934077" cy="796612"/>
            <a:chOff x="2725731" y="4856893"/>
            <a:chExt cx="1217318" cy="1038169"/>
          </a:xfrm>
        </p:grpSpPr>
        <p:pic>
          <p:nvPicPr>
            <p:cNvPr id="13" name="Picture 4">
              <a:extLst>
                <a:ext uri="{FF2B5EF4-FFF2-40B4-BE49-F238E27FC236}">
                  <a16:creationId xmlns:a16="http://schemas.microsoft.com/office/drawing/2014/main" id="{05C74D58-29CE-B57C-10B5-843BC3CE0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718" y="4856893"/>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6C14B41F-FDFD-EA92-F24D-9898E99EB74A}"/>
                </a:ext>
              </a:extLst>
            </p:cNvPr>
            <p:cNvSpPr txBox="1"/>
            <p:nvPr/>
          </p:nvSpPr>
          <p:spPr>
            <a:xfrm>
              <a:off x="2725731" y="5564151"/>
              <a:ext cx="1217318" cy="330911"/>
            </a:xfrm>
            <a:prstGeom prst="rect">
              <a:avLst/>
            </a:prstGeom>
            <a:noFill/>
          </p:spPr>
          <p:txBody>
            <a:bodyPr wrap="square" rtlCol="0">
              <a:spAutoFit/>
            </a:bodyPr>
            <a:lstStyle/>
            <a:p>
              <a:pPr algn="ctr"/>
              <a:r>
                <a:rPr lang="fr-FR" sz="1050" dirty="0"/>
                <a:t>Intoxications</a:t>
              </a:r>
            </a:p>
          </p:txBody>
        </p:sp>
      </p:grpSp>
      <p:grpSp>
        <p:nvGrpSpPr>
          <p:cNvPr id="15" name="Groupe 14">
            <a:extLst>
              <a:ext uri="{FF2B5EF4-FFF2-40B4-BE49-F238E27FC236}">
                <a16:creationId xmlns:a16="http://schemas.microsoft.com/office/drawing/2014/main" id="{403B19AA-D5AD-B2CC-8B86-6DF7240B70CE}"/>
              </a:ext>
            </a:extLst>
          </p:cNvPr>
          <p:cNvGrpSpPr/>
          <p:nvPr/>
        </p:nvGrpSpPr>
        <p:grpSpPr>
          <a:xfrm>
            <a:off x="3501031" y="2480098"/>
            <a:ext cx="805468" cy="789171"/>
            <a:chOff x="4164807" y="5107872"/>
            <a:chExt cx="1049711" cy="1046859"/>
          </a:xfrm>
        </p:grpSpPr>
        <p:pic>
          <p:nvPicPr>
            <p:cNvPr id="16" name="Picture 6">
              <a:extLst>
                <a:ext uri="{FF2B5EF4-FFF2-40B4-BE49-F238E27FC236}">
                  <a16:creationId xmlns:a16="http://schemas.microsoft.com/office/drawing/2014/main" id="{161E2EEF-8590-9938-8B57-08AA10D591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979" y="5107872"/>
              <a:ext cx="759823" cy="759823"/>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5BA82CE1-2062-F08A-0EB6-BCA76F8AAB4F}"/>
                </a:ext>
              </a:extLst>
            </p:cNvPr>
            <p:cNvSpPr txBox="1"/>
            <p:nvPr/>
          </p:nvSpPr>
          <p:spPr>
            <a:xfrm>
              <a:off x="4164807" y="5817904"/>
              <a:ext cx="1049711" cy="336827"/>
            </a:xfrm>
            <a:prstGeom prst="rect">
              <a:avLst/>
            </a:prstGeom>
            <a:noFill/>
          </p:spPr>
          <p:txBody>
            <a:bodyPr wrap="square" rtlCol="0">
              <a:spAutoFit/>
            </a:bodyPr>
            <a:lstStyle/>
            <a:p>
              <a:pPr algn="ctr"/>
              <a:r>
                <a:rPr lang="fr-FR" sz="1050" dirty="0"/>
                <a:t>Allergies</a:t>
              </a:r>
              <a:endParaRPr lang="fr-FR" sz="1200" dirty="0"/>
            </a:p>
          </p:txBody>
        </p:sp>
      </p:grpSp>
      <p:graphicFrame>
        <p:nvGraphicFramePr>
          <p:cNvPr id="18" name="Tableau 50">
            <a:extLst>
              <a:ext uri="{FF2B5EF4-FFF2-40B4-BE49-F238E27FC236}">
                <a16:creationId xmlns:a16="http://schemas.microsoft.com/office/drawing/2014/main" id="{614D238A-42D4-9466-17B2-9166B1BCEEFA}"/>
              </a:ext>
            </a:extLst>
          </p:cNvPr>
          <p:cNvGraphicFramePr>
            <a:graphicFrameLocks noGrp="1"/>
          </p:cNvGraphicFramePr>
          <p:nvPr>
            <p:extLst>
              <p:ext uri="{D42A27DB-BD31-4B8C-83A1-F6EECF244321}">
                <p14:modId xmlns:p14="http://schemas.microsoft.com/office/powerpoint/2010/main" val="1471886100"/>
              </p:ext>
            </p:extLst>
          </p:nvPr>
        </p:nvGraphicFramePr>
        <p:xfrm>
          <a:off x="549562" y="3544670"/>
          <a:ext cx="11175676" cy="2651760"/>
        </p:xfrm>
        <a:graphic>
          <a:graphicData uri="http://schemas.openxmlformats.org/drawingml/2006/table">
            <a:tbl>
              <a:tblPr firstRow="1" bandRow="1">
                <a:tableStyleId>{2D5ABB26-0587-4C30-8999-92F81FD0307C}</a:tableStyleId>
              </a:tblPr>
              <a:tblGrid>
                <a:gridCol w="1891634">
                  <a:extLst>
                    <a:ext uri="{9D8B030D-6E8A-4147-A177-3AD203B41FA5}">
                      <a16:colId xmlns:a16="http://schemas.microsoft.com/office/drawing/2014/main" val="1967653266"/>
                    </a:ext>
                  </a:extLst>
                </a:gridCol>
                <a:gridCol w="3238151">
                  <a:extLst>
                    <a:ext uri="{9D8B030D-6E8A-4147-A177-3AD203B41FA5}">
                      <a16:colId xmlns:a16="http://schemas.microsoft.com/office/drawing/2014/main" val="863861303"/>
                    </a:ext>
                  </a:extLst>
                </a:gridCol>
                <a:gridCol w="3540154">
                  <a:extLst>
                    <a:ext uri="{9D8B030D-6E8A-4147-A177-3AD203B41FA5}">
                      <a16:colId xmlns:a16="http://schemas.microsoft.com/office/drawing/2014/main" val="3054962763"/>
                    </a:ext>
                  </a:extLst>
                </a:gridCol>
                <a:gridCol w="2505737">
                  <a:extLst>
                    <a:ext uri="{9D8B030D-6E8A-4147-A177-3AD203B41FA5}">
                      <a16:colId xmlns:a16="http://schemas.microsoft.com/office/drawing/2014/main" val="1123668759"/>
                    </a:ext>
                  </a:extLst>
                </a:gridCol>
              </a:tblGrid>
              <a:tr h="213783">
                <a:tc>
                  <a:txBody>
                    <a:bodyPr/>
                    <a:lstStyle/>
                    <a:p>
                      <a:pPr algn="r"/>
                      <a:r>
                        <a:rPr lang="fr-FR" sz="1200" noProof="0" dirty="0">
                          <a:solidFill>
                            <a:schemeClr val="bg1"/>
                          </a:solidFill>
                        </a:rPr>
                        <a:t>TYPE DE MALAISE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1D23"/>
                    </a:solidFill>
                  </a:tcPr>
                </a:tc>
                <a:tc>
                  <a:txBody>
                    <a:bodyPr/>
                    <a:lstStyle/>
                    <a:p>
                      <a:pPr algn="ctr"/>
                      <a:r>
                        <a:rPr lang="fr-FR" sz="1200" b="1" noProof="0" dirty="0">
                          <a:solidFill>
                            <a:srgbClr val="00497E"/>
                          </a:solidFill>
                        </a:rPr>
                        <a:t>OBSERVER</a:t>
                      </a:r>
                    </a:p>
                  </a:txBody>
                  <a:tcPr anchor="ctr">
                    <a:lnL w="12700" cap="flat" cmpd="sng" algn="ctr">
                      <a:solidFill>
                        <a:schemeClr val="tx1"/>
                      </a:solidFill>
                      <a:prstDash val="solid"/>
                      <a:round/>
                      <a:headEnd type="none" w="med" len="med"/>
                      <a:tailEnd type="none" w="med" len="med"/>
                    </a:lnL>
                    <a:lnR w="12700" cap="flat" cmpd="sng" algn="ctr">
                      <a:solidFill>
                        <a:srgbClr val="00529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B183"/>
                    </a:solidFill>
                  </a:tcPr>
                </a:tc>
                <a:tc>
                  <a:txBody>
                    <a:bodyPr/>
                    <a:lstStyle/>
                    <a:p>
                      <a:pPr algn="ctr"/>
                      <a:r>
                        <a:rPr lang="fr-FR" sz="1200" b="1" noProof="0" dirty="0">
                          <a:solidFill>
                            <a:srgbClr val="00497E"/>
                          </a:solidFill>
                        </a:rPr>
                        <a:t>AGIR</a:t>
                      </a:r>
                    </a:p>
                  </a:txBody>
                  <a:tcPr anchor="ctr">
                    <a:lnL w="12700" cap="flat" cmpd="sng" algn="ctr">
                      <a:solidFill>
                        <a:srgbClr val="00529B"/>
                      </a:solidFill>
                      <a:prstDash val="solid"/>
                      <a:round/>
                      <a:headEnd type="none" w="med" len="med"/>
                      <a:tailEnd type="none" w="med" len="med"/>
                    </a:lnL>
                    <a:lnR w="12700" cap="flat" cmpd="sng" algn="ctr">
                      <a:solidFill>
                        <a:srgbClr val="00529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C3E6"/>
                    </a:solidFill>
                  </a:tcPr>
                </a:tc>
                <a:tc>
                  <a:txBody>
                    <a:bodyPr/>
                    <a:lstStyle/>
                    <a:p>
                      <a:pPr algn="ctr"/>
                      <a:r>
                        <a:rPr lang="fr-FR" sz="1200" b="1" noProof="0" dirty="0">
                          <a:solidFill>
                            <a:srgbClr val="00497E"/>
                          </a:solidFill>
                        </a:rPr>
                        <a:t>INTERROGER</a:t>
                      </a:r>
                    </a:p>
                  </a:txBody>
                  <a:tcPr anchor="ctr">
                    <a:lnL w="12700" cap="flat" cmpd="sng" algn="ctr">
                      <a:solidFill>
                        <a:srgbClr val="00529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extLst>
                  <a:ext uri="{0D108BD9-81ED-4DB2-BD59-A6C34878D82A}">
                    <a16:rowId xmlns:a16="http://schemas.microsoft.com/office/drawing/2014/main" val="1396672218"/>
                  </a:ext>
                </a:extLst>
              </a:tr>
              <a:tr h="213783">
                <a:tc>
                  <a:txBody>
                    <a:bodyPr/>
                    <a:lstStyle/>
                    <a:p>
                      <a:pPr algn="r"/>
                      <a:r>
                        <a:rPr lang="fr-FR" sz="1200" noProof="0" dirty="0">
                          <a:solidFill>
                            <a:schemeClr val="bg1"/>
                          </a:solidFill>
                        </a:rPr>
                        <a:t>Le malaise cardiaque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242C"/>
                    </a:solidFill>
                  </a:tcPr>
                </a:tc>
                <a:tc>
                  <a:txBody>
                    <a:bodyPr/>
                    <a:lstStyle/>
                    <a:p>
                      <a:pPr algn="ctr"/>
                      <a:r>
                        <a:rPr lang="fr-FR" sz="1100" noProof="0" dirty="0">
                          <a:solidFill>
                            <a:srgbClr val="00497E"/>
                          </a:solidFill>
                        </a:rPr>
                        <a:t>Douleurs dans poitrine</a:t>
                      </a:r>
                    </a:p>
                  </a:txBody>
                  <a:tcPr anchor="ctr">
                    <a:lnL w="12700" cap="flat" cmpd="sng" algn="ctr">
                      <a:solidFill>
                        <a:schemeClr val="tx1"/>
                      </a:solidFill>
                      <a:prstDash val="solid"/>
                      <a:round/>
                      <a:headEnd type="none" w="med" len="med"/>
                      <a:tailEnd type="none" w="med" len="med"/>
                    </a:lnL>
                    <a:lnR w="12700" cap="flat" cmpd="sng" algn="ctr">
                      <a:solidFill>
                        <a:srgbClr val="00529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100" noProof="0" dirty="0">
                          <a:solidFill>
                            <a:srgbClr val="00497E"/>
                          </a:solidFill>
                        </a:rPr>
                        <a:t>Mise au repos et </a:t>
                      </a:r>
                      <a:r>
                        <a:rPr lang="fr-FR" sz="1100" b="1" noProof="0" dirty="0">
                          <a:solidFill>
                            <a:srgbClr val="BA242C"/>
                          </a:solidFill>
                        </a:rPr>
                        <a:t>alerte immédiate</a:t>
                      </a:r>
                    </a:p>
                  </a:txBody>
                  <a:tcPr anchor="ctr">
                    <a:lnL w="12700" cap="flat" cmpd="sng" algn="ctr">
                      <a:solidFill>
                        <a:srgbClr val="00529B"/>
                      </a:solidFill>
                      <a:prstDash val="solid"/>
                      <a:round/>
                      <a:headEnd type="none" w="med" len="med"/>
                      <a:tailEnd type="none" w="med" len="med"/>
                    </a:lnL>
                    <a:lnR w="12700" cap="flat" cmpd="sng" algn="ctr">
                      <a:solidFill>
                        <a:srgbClr val="00529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endParaRPr lang="fr-FR" sz="1200" b="1" noProof="0" dirty="0">
                        <a:solidFill>
                          <a:srgbClr val="FF0000"/>
                        </a:solidFill>
                      </a:endParaRPr>
                    </a:p>
                  </a:txBody>
                  <a:tcPr anchor="ctr">
                    <a:lnL w="12700" cap="flat" cmpd="sng" algn="ctr">
                      <a:solidFill>
                        <a:srgbClr val="00529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7155694"/>
                  </a:ext>
                </a:extLst>
              </a:tr>
              <a:tr h="332552">
                <a:tc>
                  <a:txBody>
                    <a:bodyPr/>
                    <a:lstStyle/>
                    <a:p>
                      <a:pPr algn="r"/>
                      <a:r>
                        <a:rPr lang="fr-FR" sz="1200" noProof="0" dirty="0">
                          <a:solidFill>
                            <a:schemeClr val="bg1"/>
                          </a:solidFill>
                        </a:rPr>
                        <a:t>L’AVC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242C"/>
                    </a:solidFill>
                  </a:tcPr>
                </a:tc>
                <a:tc>
                  <a:txBody>
                    <a:bodyPr/>
                    <a:lstStyle/>
                    <a:p>
                      <a:pPr algn="ctr"/>
                      <a:r>
                        <a:rPr lang="fr-FR" sz="1100" noProof="0" dirty="0">
                          <a:solidFill>
                            <a:srgbClr val="00497E"/>
                          </a:solidFill>
                        </a:rPr>
                        <a:t>Dissymétrie de la face / du corps – </a:t>
                      </a:r>
                      <a:br>
                        <a:rPr lang="fr-FR" sz="1100" noProof="0" dirty="0">
                          <a:solidFill>
                            <a:srgbClr val="00497E"/>
                          </a:solidFill>
                        </a:rPr>
                      </a:br>
                      <a:r>
                        <a:rPr lang="fr-FR" sz="1100" noProof="0" dirty="0">
                          <a:solidFill>
                            <a:srgbClr val="00497E"/>
                          </a:solidFill>
                        </a:rPr>
                        <a:t>trouble de la parole, maux de tête</a:t>
                      </a:r>
                    </a:p>
                  </a:txBody>
                  <a:tcPr anchor="ctr">
                    <a:lnL w="12700" cap="flat" cmpd="sng" algn="ctr">
                      <a:solidFill>
                        <a:schemeClr val="tx1"/>
                      </a:solidFill>
                      <a:prstDash val="solid"/>
                      <a:round/>
                      <a:headEnd type="none" w="med" len="med"/>
                      <a:tailEnd type="none" w="med" len="med"/>
                    </a:lnL>
                    <a:lnR w="12700" cap="flat" cmpd="sng" algn="ctr">
                      <a:solidFill>
                        <a:srgbClr val="00529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100" noProof="0" dirty="0">
                          <a:solidFill>
                            <a:srgbClr val="00497E"/>
                          </a:solidFill>
                        </a:rPr>
                        <a:t>Mise au repos et </a:t>
                      </a:r>
                      <a:r>
                        <a:rPr lang="fr-FR" sz="1100" b="1" noProof="0" dirty="0">
                          <a:solidFill>
                            <a:srgbClr val="BA242C"/>
                          </a:solidFill>
                        </a:rPr>
                        <a:t>alerte immédiate</a:t>
                      </a:r>
                    </a:p>
                  </a:txBody>
                  <a:tcPr anchor="ctr">
                    <a:lnL w="12700" cap="flat" cmpd="sng" algn="ctr">
                      <a:solidFill>
                        <a:srgbClr val="00529B"/>
                      </a:solidFill>
                      <a:prstDash val="solid"/>
                      <a:round/>
                      <a:headEnd type="none" w="med" len="med"/>
                      <a:tailEnd type="none" w="med" len="med"/>
                    </a:lnL>
                    <a:lnR w="12700" cap="flat" cmpd="sng" algn="ctr">
                      <a:solidFill>
                        <a:srgbClr val="00529B"/>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noProof="0" dirty="0">
                        <a:solidFill>
                          <a:srgbClr val="FF0000"/>
                        </a:solidFill>
                      </a:endParaRPr>
                    </a:p>
                  </a:txBody>
                  <a:tcPr anchor="ctr">
                    <a:lnL w="12700" cap="flat" cmpd="sng" algn="ctr">
                      <a:solidFill>
                        <a:srgbClr val="00529B"/>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6040000"/>
                  </a:ext>
                </a:extLst>
              </a:tr>
              <a:tr h="729392">
                <a:tc>
                  <a:txBody>
                    <a:bodyPr/>
                    <a:lstStyle/>
                    <a:p>
                      <a:pPr algn="r"/>
                      <a:r>
                        <a:rPr lang="fr-FR" sz="1200" noProof="0" dirty="0">
                          <a:solidFill>
                            <a:schemeClr val="bg1"/>
                          </a:solidFill>
                        </a:rPr>
                        <a:t>Le malaise Vagal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242C"/>
                    </a:solidFill>
                  </a:tcPr>
                </a:tc>
                <a:tc>
                  <a:txBody>
                    <a:bodyPr/>
                    <a:lstStyle/>
                    <a:p>
                      <a:pPr algn="ctr"/>
                      <a:r>
                        <a:rPr lang="fr-FR" sz="1100" noProof="0" dirty="0">
                          <a:solidFill>
                            <a:srgbClr val="00497E"/>
                          </a:solidFill>
                        </a:rPr>
                        <a:t>Étourdissements – nausées – </a:t>
                      </a:r>
                      <a:br>
                        <a:rPr lang="fr-FR" sz="1100" noProof="0" dirty="0">
                          <a:solidFill>
                            <a:srgbClr val="00497E"/>
                          </a:solidFill>
                        </a:rPr>
                      </a:br>
                      <a:r>
                        <a:rPr lang="fr-FR" sz="1100" noProof="0" dirty="0">
                          <a:solidFill>
                            <a:srgbClr val="00497E"/>
                          </a:solidFill>
                        </a:rPr>
                        <a:t>troubles de la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100" b="1" noProof="0" dirty="0">
                          <a:solidFill>
                            <a:srgbClr val="BA242C"/>
                          </a:solidFill>
                        </a:rPr>
                        <a:t>Accroupissement</a:t>
                      </a:r>
                      <a:r>
                        <a:rPr lang="fr-FR" sz="1100" noProof="0" dirty="0">
                          <a:solidFill>
                            <a:srgbClr val="00529B"/>
                          </a:solidFill>
                        </a:rPr>
                        <a:t> </a:t>
                      </a:r>
                      <a:r>
                        <a:rPr lang="fr-FR" sz="1100" noProof="0" dirty="0">
                          <a:solidFill>
                            <a:srgbClr val="00497E"/>
                          </a:solidFill>
                        </a:rPr>
                        <a:t>si la victime est en position debout, </a:t>
                      </a:r>
                      <a:r>
                        <a:rPr lang="fr-FR" sz="1100" b="1" kern="1200" noProof="0" dirty="0">
                          <a:solidFill>
                            <a:srgbClr val="BA242C"/>
                          </a:solidFill>
                          <a:latin typeface="+mn-lt"/>
                          <a:ea typeface="+mn-ea"/>
                          <a:cs typeface="+mn-cs"/>
                        </a:rPr>
                        <a:t>croisement des membres inférieurs,</a:t>
                      </a:r>
                      <a:r>
                        <a:rPr lang="fr-FR" sz="1100" kern="1200" noProof="0" dirty="0">
                          <a:solidFill>
                            <a:srgbClr val="00497E"/>
                          </a:solidFill>
                          <a:latin typeface="+mn-lt"/>
                          <a:ea typeface="+mn-ea"/>
                          <a:cs typeface="+mn-cs"/>
                        </a:rPr>
                        <a:t> </a:t>
                      </a:r>
                      <a:r>
                        <a:rPr lang="fr-FR" sz="1100" b="1" kern="1200" noProof="0" dirty="0">
                          <a:solidFill>
                            <a:srgbClr val="BA242C"/>
                          </a:solidFill>
                          <a:latin typeface="+mn-lt"/>
                          <a:ea typeface="+mn-ea"/>
                          <a:cs typeface="+mn-cs"/>
                        </a:rPr>
                        <a:t>crochetage des doigts et la tension des muscles</a:t>
                      </a:r>
                      <a:r>
                        <a:rPr lang="fr-FR" sz="1100" b="1" noProof="0" dirty="0">
                          <a:solidFill>
                            <a:srgbClr val="FF0000"/>
                          </a:solidFill>
                        </a:rPr>
                        <a:t> </a:t>
                      </a:r>
                      <a:r>
                        <a:rPr lang="fr-FR" sz="1100" kern="1200" noProof="0" dirty="0">
                          <a:solidFill>
                            <a:srgbClr val="00497E"/>
                          </a:solidFill>
                          <a:latin typeface="+mn-lt"/>
                          <a:ea typeface="+mn-ea"/>
                          <a:cs typeface="+mn-cs"/>
                        </a:rPr>
                        <a:t>des membres supérieurs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fr-FR" sz="1200" noProof="0" dirty="0">
                        <a:solidFill>
                          <a:srgbClr val="00529B"/>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170083"/>
                  </a:ext>
                </a:extLst>
              </a:tr>
              <a:tr h="332552">
                <a:tc>
                  <a:txBody>
                    <a:bodyPr/>
                    <a:lstStyle/>
                    <a:p>
                      <a:pPr algn="r"/>
                      <a:r>
                        <a:rPr lang="fr-FR" sz="1200" noProof="0" dirty="0">
                          <a:solidFill>
                            <a:schemeClr val="bg1"/>
                          </a:solidFill>
                        </a:rPr>
                        <a:t>Le malaise dû à la maladie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242C"/>
                    </a:solidFill>
                  </a:tcPr>
                </a:tc>
                <a:tc>
                  <a:txBody>
                    <a:bodyPr/>
                    <a:lstStyle/>
                    <a:p>
                      <a:pPr algn="ctr"/>
                      <a:r>
                        <a:rPr lang="fr-FR" sz="1100" noProof="0" dirty="0">
                          <a:solidFill>
                            <a:srgbClr val="00497E"/>
                          </a:solidFill>
                        </a:rPr>
                        <a:t>Fièvre / sueurs / pâleurs / </a:t>
                      </a:r>
                      <a:br>
                        <a:rPr lang="fr-FR" sz="1100" noProof="0" dirty="0">
                          <a:solidFill>
                            <a:srgbClr val="00497E"/>
                          </a:solidFill>
                        </a:rPr>
                      </a:br>
                      <a:r>
                        <a:rPr lang="fr-FR" sz="1100" noProof="0" dirty="0">
                          <a:solidFill>
                            <a:srgbClr val="00497E"/>
                          </a:solidFill>
                        </a:rPr>
                        <a:t>courbatures / fatigue…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100" kern="1200" noProof="0" dirty="0">
                          <a:solidFill>
                            <a:srgbClr val="00497E"/>
                          </a:solidFill>
                          <a:latin typeface="+mn-lt"/>
                          <a:ea typeface="+mn-ea"/>
                          <a:cs typeface="+mn-cs"/>
                        </a:rPr>
                        <a:t>Mise au repos, mesures barrière, </a:t>
                      </a:r>
                      <a:br>
                        <a:rPr lang="fr-FR" sz="1100" kern="1200" noProof="0" dirty="0">
                          <a:solidFill>
                            <a:srgbClr val="00497E"/>
                          </a:solidFill>
                          <a:latin typeface="+mn-lt"/>
                          <a:ea typeface="+mn-ea"/>
                          <a:cs typeface="+mn-cs"/>
                        </a:rPr>
                      </a:br>
                      <a:r>
                        <a:rPr lang="fr-FR" sz="1100" kern="1200" noProof="0" dirty="0">
                          <a:solidFill>
                            <a:srgbClr val="00497E"/>
                          </a:solidFill>
                          <a:latin typeface="+mn-lt"/>
                          <a:ea typeface="+mn-ea"/>
                          <a:cs typeface="+mn-cs"/>
                        </a:rPr>
                        <a:t>aide à la prise de médicaments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fr-FR" sz="1200" noProof="0" dirty="0">
                        <a:solidFill>
                          <a:srgbClr val="00529B"/>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8972526"/>
                  </a:ext>
                </a:extLst>
              </a:tr>
              <a:tr h="332552">
                <a:tc>
                  <a:txBody>
                    <a:bodyPr/>
                    <a:lstStyle/>
                    <a:p>
                      <a:pPr algn="r"/>
                      <a:r>
                        <a:rPr lang="fr-FR" sz="1200" noProof="0" dirty="0">
                          <a:solidFill>
                            <a:schemeClr val="bg1"/>
                          </a:solidFill>
                        </a:rPr>
                        <a:t>Le malaise dû à la chaleur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242C"/>
                    </a:solidFill>
                  </a:tcPr>
                </a:tc>
                <a:tc>
                  <a:txBody>
                    <a:bodyPr/>
                    <a:lstStyle/>
                    <a:p>
                      <a:pPr algn="ctr"/>
                      <a:r>
                        <a:rPr lang="fr-FR" sz="1100" noProof="0" dirty="0">
                          <a:solidFill>
                            <a:srgbClr val="00497E"/>
                          </a:solidFill>
                        </a:rPr>
                        <a:t>Ambiance chaude / Effort prolongé / Canicule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100" kern="1200" noProof="0" dirty="0">
                          <a:solidFill>
                            <a:srgbClr val="00497E"/>
                          </a:solidFill>
                          <a:latin typeface="+mn-lt"/>
                          <a:ea typeface="+mn-ea"/>
                          <a:cs typeface="+mn-cs"/>
                        </a:rPr>
                        <a:t>Mise au repos, </a:t>
                      </a:r>
                      <a:r>
                        <a:rPr lang="fr-FR" sz="1100" b="1" kern="1200" noProof="0" dirty="0">
                          <a:solidFill>
                            <a:srgbClr val="BA242C"/>
                          </a:solidFill>
                          <a:latin typeface="+mn-lt"/>
                          <a:ea typeface="+mn-ea"/>
                          <a:cs typeface="+mn-cs"/>
                        </a:rPr>
                        <a:t>desserrer les vêtements </a:t>
                      </a:r>
                      <a:br>
                        <a:rPr lang="fr-FR" sz="1100" b="1" kern="1200" noProof="0" dirty="0">
                          <a:solidFill>
                            <a:srgbClr val="BA242C"/>
                          </a:solidFill>
                          <a:latin typeface="+mn-lt"/>
                          <a:ea typeface="+mn-ea"/>
                          <a:cs typeface="+mn-cs"/>
                        </a:rPr>
                      </a:br>
                      <a:r>
                        <a:rPr lang="fr-FR" sz="1100" b="1" kern="1200" noProof="0" dirty="0">
                          <a:solidFill>
                            <a:srgbClr val="BA242C"/>
                          </a:solidFill>
                          <a:latin typeface="+mn-lt"/>
                          <a:ea typeface="+mn-ea"/>
                          <a:cs typeface="+mn-cs"/>
                        </a:rPr>
                        <a:t>et rafraîchir la victime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fr-FR" sz="1200" noProof="0" dirty="0">
                        <a:solidFill>
                          <a:srgbClr val="00529B"/>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9415008"/>
                  </a:ext>
                </a:extLst>
              </a:tr>
            </a:tbl>
          </a:graphicData>
        </a:graphic>
      </p:graphicFrame>
      <p:pic>
        <p:nvPicPr>
          <p:cNvPr id="19" name="Image 18">
            <a:extLst>
              <a:ext uri="{FF2B5EF4-FFF2-40B4-BE49-F238E27FC236}">
                <a16:creationId xmlns:a16="http://schemas.microsoft.com/office/drawing/2014/main" id="{C48E2544-F266-5365-5409-F73AEE20E9F4}"/>
              </a:ext>
            </a:extLst>
          </p:cNvPr>
          <p:cNvPicPr>
            <a:picLocks noChangeAspect="1"/>
          </p:cNvPicPr>
          <p:nvPr/>
        </p:nvPicPr>
        <p:blipFill>
          <a:blip r:embed="rId6"/>
          <a:stretch>
            <a:fillRect/>
          </a:stretch>
        </p:blipFill>
        <p:spPr>
          <a:xfrm>
            <a:off x="9325808" y="3872578"/>
            <a:ext cx="752914" cy="810031"/>
          </a:xfrm>
          <a:prstGeom prst="rect">
            <a:avLst/>
          </a:prstGeom>
        </p:spPr>
      </p:pic>
      <p:pic>
        <p:nvPicPr>
          <p:cNvPr id="21" name="Image 20">
            <a:extLst>
              <a:ext uri="{FF2B5EF4-FFF2-40B4-BE49-F238E27FC236}">
                <a16:creationId xmlns:a16="http://schemas.microsoft.com/office/drawing/2014/main" id="{011C0C5E-A8E2-6DEE-ED4D-AADB679D670F}"/>
              </a:ext>
            </a:extLst>
          </p:cNvPr>
          <p:cNvPicPr>
            <a:picLocks noChangeAspect="1"/>
          </p:cNvPicPr>
          <p:nvPr/>
        </p:nvPicPr>
        <p:blipFill>
          <a:blip r:embed="rId7"/>
          <a:stretch>
            <a:fillRect/>
          </a:stretch>
        </p:blipFill>
        <p:spPr>
          <a:xfrm>
            <a:off x="9363633" y="5232817"/>
            <a:ext cx="727542" cy="810031"/>
          </a:xfrm>
          <a:prstGeom prst="rect">
            <a:avLst/>
          </a:prstGeom>
        </p:spPr>
      </p:pic>
      <p:pic>
        <p:nvPicPr>
          <p:cNvPr id="22" name="Image 21">
            <a:extLst>
              <a:ext uri="{FF2B5EF4-FFF2-40B4-BE49-F238E27FC236}">
                <a16:creationId xmlns:a16="http://schemas.microsoft.com/office/drawing/2014/main" id="{EE9A6603-BD64-EFD4-BD93-245DE96B4D22}"/>
              </a:ext>
            </a:extLst>
          </p:cNvPr>
          <p:cNvPicPr>
            <a:picLocks noChangeAspect="1"/>
          </p:cNvPicPr>
          <p:nvPr/>
        </p:nvPicPr>
        <p:blipFill>
          <a:blip r:embed="rId8"/>
          <a:stretch>
            <a:fillRect/>
          </a:stretch>
        </p:blipFill>
        <p:spPr>
          <a:xfrm>
            <a:off x="10125596" y="4546822"/>
            <a:ext cx="758600" cy="810031"/>
          </a:xfrm>
          <a:prstGeom prst="rect">
            <a:avLst/>
          </a:prstGeom>
        </p:spPr>
      </p:pic>
      <p:pic>
        <p:nvPicPr>
          <p:cNvPr id="23" name="Image 22">
            <a:extLst>
              <a:ext uri="{FF2B5EF4-FFF2-40B4-BE49-F238E27FC236}">
                <a16:creationId xmlns:a16="http://schemas.microsoft.com/office/drawing/2014/main" id="{C11FB88D-54C2-2F80-B220-47248FC598AA}"/>
              </a:ext>
            </a:extLst>
          </p:cNvPr>
          <p:cNvPicPr>
            <a:picLocks noChangeAspect="1"/>
          </p:cNvPicPr>
          <p:nvPr/>
        </p:nvPicPr>
        <p:blipFill>
          <a:blip r:embed="rId9"/>
          <a:stretch>
            <a:fillRect/>
          </a:stretch>
        </p:blipFill>
        <p:spPr>
          <a:xfrm>
            <a:off x="10941137" y="3872578"/>
            <a:ext cx="705028" cy="810031"/>
          </a:xfrm>
          <a:prstGeom prst="rect">
            <a:avLst/>
          </a:prstGeom>
        </p:spPr>
      </p:pic>
      <p:grpSp>
        <p:nvGrpSpPr>
          <p:cNvPr id="28" name="Groupe 27">
            <a:extLst>
              <a:ext uri="{FF2B5EF4-FFF2-40B4-BE49-F238E27FC236}">
                <a16:creationId xmlns:a16="http://schemas.microsoft.com/office/drawing/2014/main" id="{DF4B0D7B-51D8-5850-D621-EFF56E35798E}"/>
              </a:ext>
            </a:extLst>
          </p:cNvPr>
          <p:cNvGrpSpPr/>
          <p:nvPr/>
        </p:nvGrpSpPr>
        <p:grpSpPr>
          <a:xfrm>
            <a:off x="10950621" y="5232121"/>
            <a:ext cx="760872" cy="800058"/>
            <a:chOff x="8941763" y="4444369"/>
            <a:chExt cx="1113992" cy="1171365"/>
          </a:xfrm>
        </p:grpSpPr>
        <p:pic>
          <p:nvPicPr>
            <p:cNvPr id="29" name="Image 28">
              <a:extLst>
                <a:ext uri="{FF2B5EF4-FFF2-40B4-BE49-F238E27FC236}">
                  <a16:creationId xmlns:a16="http://schemas.microsoft.com/office/drawing/2014/main" id="{1CCAB37D-B4D3-9268-0A3E-14091E9E0752}"/>
                </a:ext>
              </a:extLst>
            </p:cNvPr>
            <p:cNvPicPr>
              <a:picLocks noChangeAspect="1"/>
            </p:cNvPicPr>
            <p:nvPr/>
          </p:nvPicPr>
          <p:blipFill>
            <a:blip r:embed="rId10"/>
            <a:stretch>
              <a:fillRect/>
            </a:stretch>
          </p:blipFill>
          <p:spPr>
            <a:xfrm>
              <a:off x="8941763" y="4444369"/>
              <a:ext cx="1113992" cy="1171365"/>
            </a:xfrm>
            <a:prstGeom prst="rect">
              <a:avLst/>
            </a:prstGeom>
          </p:spPr>
        </p:pic>
        <p:sp>
          <p:nvSpPr>
            <p:cNvPr id="30" name="Forme libre 29">
              <a:extLst>
                <a:ext uri="{FF2B5EF4-FFF2-40B4-BE49-F238E27FC236}">
                  <a16:creationId xmlns:a16="http://schemas.microsoft.com/office/drawing/2014/main" id="{022E22F8-FDFD-9AE7-2525-6A1EBBCB1485}"/>
                </a:ext>
              </a:extLst>
            </p:cNvPr>
            <p:cNvSpPr/>
            <p:nvPr/>
          </p:nvSpPr>
          <p:spPr>
            <a:xfrm>
              <a:off x="9094380" y="4587873"/>
              <a:ext cx="793898" cy="600814"/>
            </a:xfrm>
            <a:custGeom>
              <a:avLst/>
              <a:gdLst>
                <a:gd name="connsiteX0" fmla="*/ 182968 w 793898"/>
                <a:gd name="connsiteY0" fmla="*/ 0 h 600814"/>
                <a:gd name="connsiteX1" fmla="*/ 649693 w 793898"/>
                <a:gd name="connsiteY1" fmla="*/ 0 h 600814"/>
                <a:gd name="connsiteX2" fmla="*/ 649693 w 793898"/>
                <a:gd name="connsiteY2" fmla="*/ 196777 h 600814"/>
                <a:gd name="connsiteX3" fmla="*/ 793898 w 793898"/>
                <a:gd name="connsiteY3" fmla="*/ 196777 h 600814"/>
                <a:gd name="connsiteX4" fmla="*/ 793898 w 793898"/>
                <a:gd name="connsiteY4" fmla="*/ 600814 h 600814"/>
                <a:gd name="connsiteX5" fmla="*/ 0 w 793898"/>
                <a:gd name="connsiteY5" fmla="*/ 600814 h 600814"/>
                <a:gd name="connsiteX6" fmla="*/ 0 w 793898"/>
                <a:gd name="connsiteY6" fmla="*/ 196777 h 600814"/>
                <a:gd name="connsiteX7" fmla="*/ 182968 w 793898"/>
                <a:gd name="connsiteY7" fmla="*/ 196777 h 60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898" h="600814">
                  <a:moveTo>
                    <a:pt x="182968" y="0"/>
                  </a:moveTo>
                  <a:lnTo>
                    <a:pt x="649693" y="0"/>
                  </a:lnTo>
                  <a:lnTo>
                    <a:pt x="649693" y="196777"/>
                  </a:lnTo>
                  <a:lnTo>
                    <a:pt x="793898" y="196777"/>
                  </a:lnTo>
                  <a:lnTo>
                    <a:pt x="793898" y="600814"/>
                  </a:lnTo>
                  <a:lnTo>
                    <a:pt x="0" y="600814"/>
                  </a:lnTo>
                  <a:lnTo>
                    <a:pt x="0" y="196777"/>
                  </a:lnTo>
                  <a:lnTo>
                    <a:pt x="182968" y="19677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1" name="ZoneTexte 30">
              <a:extLst>
                <a:ext uri="{FF2B5EF4-FFF2-40B4-BE49-F238E27FC236}">
                  <a16:creationId xmlns:a16="http://schemas.microsoft.com/office/drawing/2014/main" id="{199C74ED-FCAA-5B11-FCF3-C7ACD969C973}"/>
                </a:ext>
              </a:extLst>
            </p:cNvPr>
            <p:cNvSpPr txBox="1"/>
            <p:nvPr/>
          </p:nvSpPr>
          <p:spPr>
            <a:xfrm>
              <a:off x="8968168" y="4465757"/>
              <a:ext cx="1023202" cy="856169"/>
            </a:xfrm>
            <a:prstGeom prst="rect">
              <a:avLst/>
            </a:prstGeom>
            <a:noFill/>
            <a:ln>
              <a:noFill/>
            </a:ln>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fr-FR" sz="1600" dirty="0">
                  <a:solidFill>
                    <a:srgbClr val="00497E"/>
                  </a:solidFill>
                </a:rPr>
                <a:t>1</a:t>
              </a:r>
              <a:r>
                <a:rPr lang="fr-FR" sz="1600" baseline="30000" dirty="0">
                  <a:solidFill>
                    <a:srgbClr val="00497E"/>
                  </a:solidFill>
                </a:rPr>
                <a:t>re</a:t>
              </a:r>
              <a:br>
                <a:rPr lang="fr-FR" sz="1600" dirty="0">
                  <a:solidFill>
                    <a:srgbClr val="00497E"/>
                  </a:solidFill>
                </a:rPr>
              </a:br>
              <a:r>
                <a:rPr lang="fr-FR" sz="1600" dirty="0">
                  <a:solidFill>
                    <a:srgbClr val="00497E"/>
                  </a:solidFill>
                </a:rPr>
                <a:t>fois</a:t>
              </a:r>
              <a:r>
                <a:rPr lang="fr-FR" sz="1600" spc="-300" dirty="0">
                  <a:solidFill>
                    <a:srgbClr val="00497E"/>
                  </a:solidFill>
                </a:rPr>
                <a:t> ?</a:t>
              </a:r>
            </a:p>
          </p:txBody>
        </p:sp>
      </p:grpSp>
    </p:spTree>
    <p:extLst>
      <p:ext uri="{BB962C8B-B14F-4D97-AF65-F5344CB8AC3E}">
        <p14:creationId xmlns:p14="http://schemas.microsoft.com/office/powerpoint/2010/main" val="269766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298553"/>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3C4665-BCCB-2FE6-0320-A807FCA8ED20}"/>
              </a:ext>
            </a:extLst>
          </p:cNvPr>
          <p:cNvSpPr>
            <a:spLocks noGrp="1"/>
          </p:cNvSpPr>
          <p:nvPr>
            <p:ph type="body" sz="quarter" idx="11"/>
          </p:nvPr>
        </p:nvSpPr>
        <p:spPr/>
        <p:txBody>
          <a:bodyPr/>
          <a:lstStyle/>
          <a:p>
            <a:r>
              <a:rPr lang="fr-FR" dirty="0"/>
              <a:t>Sans traumatisme</a:t>
            </a:r>
          </a:p>
          <a:p>
            <a:r>
              <a:rPr lang="fr-FR" dirty="0"/>
              <a:t>Avec traumatisme</a:t>
            </a:r>
          </a:p>
          <a:p>
            <a:r>
              <a:rPr lang="fr-FR" dirty="0"/>
              <a:t>Cas particuliers</a:t>
            </a:r>
          </a:p>
        </p:txBody>
      </p:sp>
      <p:sp>
        <p:nvSpPr>
          <p:cNvPr id="3" name="Espace réservé du texte 2">
            <a:extLst>
              <a:ext uri="{FF2B5EF4-FFF2-40B4-BE49-F238E27FC236}">
                <a16:creationId xmlns:a16="http://schemas.microsoft.com/office/drawing/2014/main" id="{EAB7EFBF-2476-B8D7-24F4-76CD555C94D1}"/>
              </a:ext>
            </a:extLst>
          </p:cNvPr>
          <p:cNvSpPr>
            <a:spLocks noGrp="1"/>
          </p:cNvSpPr>
          <p:nvPr>
            <p:ph type="body" sz="quarter" idx="13"/>
          </p:nvPr>
        </p:nvSpPr>
        <p:spPr/>
        <p:txBody>
          <a:bodyPr/>
          <a:lstStyle/>
          <a:p>
            <a:r>
              <a:rPr lang="fr-FR" dirty="0"/>
              <a:t>25 min.</a:t>
            </a:r>
          </a:p>
        </p:txBody>
      </p:sp>
    </p:spTree>
    <p:extLst>
      <p:ext uri="{BB962C8B-B14F-4D97-AF65-F5344CB8AC3E}">
        <p14:creationId xmlns:p14="http://schemas.microsoft.com/office/powerpoint/2010/main" val="3967444998"/>
      </p:ext>
    </p:extLst>
  </p:cSld>
  <p:clrMapOvr>
    <a:masterClrMapping/>
  </p:clrMapOvr>
  <p:transition spd="slow">
    <p:cove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pPr algn="ctr"/>
            <a:r>
              <a:rPr lang="fr-FR" dirty="0">
                <a:solidFill>
                  <a:srgbClr val="00529B"/>
                </a:solidFill>
                <a:latin typeface="Arial" panose="020B0604020202020204" pitchFamily="34" charset="0"/>
                <a:cs typeface="Arial" panose="020B0604020202020204" pitchFamily="34" charset="0"/>
              </a:rPr>
              <a:t>A</a:t>
            </a:r>
            <a:r>
              <a:rPr lang="fr-FR" sz="2000" dirty="0">
                <a:solidFill>
                  <a:srgbClr val="00529B"/>
                </a:solidFill>
                <a:latin typeface="Arial" panose="020B0604020202020204" pitchFamily="34" charset="0"/>
                <a:cs typeface="Arial" panose="020B0604020202020204" pitchFamily="34" charset="0"/>
              </a:rPr>
              <a:t>ssurer la </a:t>
            </a:r>
            <a:r>
              <a:rPr lang="fr-FR" sz="2000" b="1" dirty="0">
                <a:solidFill>
                  <a:srgbClr val="00529B"/>
                </a:solidFill>
                <a:latin typeface="Arial" panose="020B0604020202020204" pitchFamily="34" charset="0"/>
                <a:cs typeface="Arial" panose="020B0604020202020204" pitchFamily="34" charset="0"/>
              </a:rPr>
              <a:t>libération des voies aériennes </a:t>
            </a:r>
            <a:r>
              <a:rPr lang="fr-FR" sz="2000" dirty="0">
                <a:solidFill>
                  <a:srgbClr val="00529B"/>
                </a:solidFill>
                <a:latin typeface="Arial" panose="020B0604020202020204" pitchFamily="34" charset="0"/>
                <a:cs typeface="Arial" panose="020B0604020202020204" pitchFamily="34" charset="0"/>
              </a:rPr>
              <a:t>de la victime </a:t>
            </a:r>
            <a:r>
              <a:rPr lang="fr-FR" dirty="0"/>
              <a:t>afin de permettre l’écoulement des liquides vers l’extérieur en attendant l’arrivée des secours</a:t>
            </a:r>
            <a:r>
              <a:rPr lang="fr-FR" sz="2000" dirty="0">
                <a:solidFill>
                  <a:srgbClr val="00529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0219554"/>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gratuite l'homme appelle une ambulance. fille africaine est inconsciente. fournir les premiers soins dans le parc">
            <a:extLst>
              <a:ext uri="{FF2B5EF4-FFF2-40B4-BE49-F238E27FC236}">
                <a16:creationId xmlns:a16="http://schemas.microsoft.com/office/drawing/2014/main" id="{7BA9EFE1-26D3-5C57-3FC9-B7B9C9CFDA0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6924" y="1473200"/>
            <a:ext cx="5962650" cy="4479251"/>
          </a:xfrm>
          <a:prstGeom prst="roundRect">
            <a:avLst>
              <a:gd name="adj" fmla="val 824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BFDFF0FA-801B-A900-4EF1-39AD1A4AE823}"/>
              </a:ext>
            </a:extLst>
          </p:cNvPr>
          <p:cNvSpPr txBox="1"/>
          <p:nvPr/>
        </p:nvSpPr>
        <p:spPr>
          <a:xfrm rot="16200000">
            <a:off x="5898532" y="510408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Unsplash.com</a:t>
            </a:r>
            <a:endParaRPr lang="fr-FR" sz="600" i="1" dirty="0">
              <a:solidFill>
                <a:schemeClr val="bg1"/>
              </a:solidFill>
            </a:endParaRPr>
          </a:p>
        </p:txBody>
      </p:sp>
      <p:sp>
        <p:nvSpPr>
          <p:cNvPr id="3" name="Espace réservé du texte 2">
            <a:extLst>
              <a:ext uri="{FF2B5EF4-FFF2-40B4-BE49-F238E27FC236}">
                <a16:creationId xmlns:a16="http://schemas.microsoft.com/office/drawing/2014/main" id="{4095CCA3-1BA9-28EA-9F25-A8AB3CAA04EA}"/>
              </a:ext>
            </a:extLst>
          </p:cNvPr>
          <p:cNvSpPr>
            <a:spLocks noGrp="1"/>
          </p:cNvSpPr>
          <p:nvPr>
            <p:ph type="body" sz="quarter" idx="10"/>
          </p:nvPr>
        </p:nvSpPr>
        <p:spPr/>
        <p:txBody>
          <a:bodyPr/>
          <a:lstStyle/>
          <a:p>
            <a:r>
              <a:rPr lang="fr-FR" dirty="0"/>
              <a:t>LA PERTE DE CONNAISSANCE</a:t>
            </a:r>
          </a:p>
        </p:txBody>
      </p:sp>
      <p:sp>
        <p:nvSpPr>
          <p:cNvPr id="5" name="ZoneTexte 4">
            <a:extLst>
              <a:ext uri="{FF2B5EF4-FFF2-40B4-BE49-F238E27FC236}">
                <a16:creationId xmlns:a16="http://schemas.microsoft.com/office/drawing/2014/main" id="{C587AC7F-4ABA-233D-BFBA-C2825028DE48}"/>
              </a:ext>
            </a:extLst>
          </p:cNvPr>
          <p:cNvSpPr txBox="1"/>
          <p:nvPr/>
        </p:nvSpPr>
        <p:spPr>
          <a:xfrm>
            <a:off x="7468430" y="3517689"/>
            <a:ext cx="4252778" cy="1015663"/>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Qu’est-ce qu’une perte </a:t>
            </a:r>
            <a:br>
              <a:rPr lang="fr-FR" sz="2000" b="1" dirty="0">
                <a:solidFill>
                  <a:srgbClr val="00467E"/>
                </a:solidFill>
                <a:latin typeface="Arial" panose="020B0604020202020204" pitchFamily="34" charset="0"/>
                <a:cs typeface="Arial" panose="020B0604020202020204" pitchFamily="34" charset="0"/>
              </a:rPr>
            </a:br>
            <a:r>
              <a:rPr lang="fr-FR" sz="2000" b="1" dirty="0">
                <a:solidFill>
                  <a:srgbClr val="00467E"/>
                </a:solidFill>
                <a:latin typeface="Arial" panose="020B0604020202020204" pitchFamily="34" charset="0"/>
                <a:cs typeface="Arial" panose="020B0604020202020204" pitchFamily="34" charset="0"/>
              </a:rPr>
              <a:t>de connaissance </a:t>
            </a:r>
            <a:br>
              <a:rPr lang="fr-FR" sz="2000" b="1" dirty="0">
                <a:solidFill>
                  <a:srgbClr val="00467E"/>
                </a:solidFill>
                <a:latin typeface="Arial" panose="020B0604020202020204" pitchFamily="34" charset="0"/>
                <a:cs typeface="Arial" panose="020B0604020202020204" pitchFamily="34" charset="0"/>
              </a:rPr>
            </a:br>
            <a:r>
              <a:rPr lang="fr-FR" sz="2000" b="1" dirty="0">
                <a:solidFill>
                  <a:srgbClr val="00467E"/>
                </a:solidFill>
                <a:latin typeface="Arial" panose="020B0604020202020204" pitchFamily="34" charset="0"/>
                <a:cs typeface="Arial" panose="020B0604020202020204" pitchFamily="34" charset="0"/>
              </a:rPr>
              <a:t>et comment la reconnaître ?</a:t>
            </a:r>
          </a:p>
        </p:txBody>
      </p:sp>
      <p:sp>
        <p:nvSpPr>
          <p:cNvPr id="6" name="ZoneTexte 5">
            <a:extLst>
              <a:ext uri="{FF2B5EF4-FFF2-40B4-BE49-F238E27FC236}">
                <a16:creationId xmlns:a16="http://schemas.microsoft.com/office/drawing/2014/main" id="{9D1C9C6E-34BB-81CC-118E-F50D4D50196A}"/>
              </a:ext>
            </a:extLst>
          </p:cNvPr>
          <p:cNvSpPr txBox="1"/>
          <p:nvPr/>
        </p:nvSpPr>
        <p:spPr>
          <a:xfrm>
            <a:off x="7413322" y="5670002"/>
            <a:ext cx="4362994"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 feriez-vous ?</a:t>
            </a:r>
          </a:p>
        </p:txBody>
      </p:sp>
      <p:sp>
        <p:nvSpPr>
          <p:cNvPr id="4" name="ZoneTexte 3">
            <a:extLst>
              <a:ext uri="{FF2B5EF4-FFF2-40B4-BE49-F238E27FC236}">
                <a16:creationId xmlns:a16="http://schemas.microsoft.com/office/drawing/2014/main" id="{77B46CB8-7B2F-989A-F63B-676EEE02A34E}"/>
              </a:ext>
            </a:extLst>
          </p:cNvPr>
          <p:cNvSpPr txBox="1"/>
          <p:nvPr/>
        </p:nvSpPr>
        <p:spPr>
          <a:xfrm>
            <a:off x="6939280" y="1473200"/>
            <a:ext cx="4820734" cy="1477328"/>
          </a:xfrm>
          <a:prstGeom prst="rect">
            <a:avLst/>
          </a:prstGeom>
          <a:noFill/>
        </p:spPr>
        <p:txBody>
          <a:bodyPr wrap="square">
            <a:spAutoFit/>
          </a:bodyPr>
          <a:lstStyle/>
          <a:p>
            <a:pPr algn="ctr"/>
            <a:r>
              <a:rPr lang="fr-FR" dirty="0">
                <a:solidFill>
                  <a:srgbClr val="00497E"/>
                </a:solidFill>
              </a:rPr>
              <a:t>Paul et Vincent se baladaient dans la forêt pour trouver des champignons, </a:t>
            </a:r>
            <a:br>
              <a:rPr lang="fr-FR" dirty="0">
                <a:solidFill>
                  <a:srgbClr val="00497E"/>
                </a:solidFill>
              </a:rPr>
            </a:br>
            <a:r>
              <a:rPr lang="fr-FR" dirty="0">
                <a:solidFill>
                  <a:srgbClr val="00497E"/>
                </a:solidFill>
              </a:rPr>
              <a:t>quand ils virent une femme assise </a:t>
            </a:r>
            <a:br>
              <a:rPr lang="fr-FR" dirty="0">
                <a:solidFill>
                  <a:srgbClr val="00497E"/>
                </a:solidFill>
              </a:rPr>
            </a:br>
            <a:r>
              <a:rPr lang="fr-FR" dirty="0">
                <a:solidFill>
                  <a:srgbClr val="00497E"/>
                </a:solidFill>
              </a:rPr>
              <a:t>ne se sentant pas bien, à peine arrivés, </a:t>
            </a:r>
            <a:br>
              <a:rPr lang="fr-FR" dirty="0">
                <a:solidFill>
                  <a:srgbClr val="00497E"/>
                </a:solidFill>
              </a:rPr>
            </a:br>
            <a:r>
              <a:rPr lang="fr-FR" dirty="0">
                <a:solidFill>
                  <a:srgbClr val="00497E"/>
                </a:solidFill>
              </a:rPr>
              <a:t>elle s’effondra devant eux…</a:t>
            </a:r>
          </a:p>
        </p:txBody>
      </p:sp>
      <p:sp>
        <p:nvSpPr>
          <p:cNvPr id="2" name="ZoneTexte 1">
            <a:extLst>
              <a:ext uri="{FF2B5EF4-FFF2-40B4-BE49-F238E27FC236}">
                <a16:creationId xmlns:a16="http://schemas.microsoft.com/office/drawing/2014/main" id="{B83912CF-FB38-4FBD-2EBB-0E54A34239B5}"/>
              </a:ext>
            </a:extLst>
          </p:cNvPr>
          <p:cNvSpPr txBox="1"/>
          <p:nvPr/>
        </p:nvSpPr>
        <p:spPr>
          <a:xfrm>
            <a:off x="7588748" y="5157748"/>
            <a:ext cx="401214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Quels sont les risques ?</a:t>
            </a:r>
          </a:p>
        </p:txBody>
      </p:sp>
      <p:sp>
        <p:nvSpPr>
          <p:cNvPr id="8" name="ZoneTexte 7">
            <a:extLst>
              <a:ext uri="{FF2B5EF4-FFF2-40B4-BE49-F238E27FC236}">
                <a16:creationId xmlns:a16="http://schemas.microsoft.com/office/drawing/2014/main" id="{465D3630-FA6F-0498-0034-7CD8CDEC4998}"/>
              </a:ext>
            </a:extLst>
          </p:cNvPr>
          <p:cNvSpPr txBox="1"/>
          <p:nvPr/>
        </p:nvSpPr>
        <p:spPr>
          <a:xfrm>
            <a:off x="7588748" y="4645495"/>
            <a:ext cx="401214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Quelles en sont les causes?</a:t>
            </a:r>
          </a:p>
        </p:txBody>
      </p:sp>
    </p:spTree>
    <p:extLst>
      <p:ext uri="{BB962C8B-B14F-4D97-AF65-F5344CB8AC3E}">
        <p14:creationId xmlns:p14="http://schemas.microsoft.com/office/powerpoint/2010/main" val="140872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2" grpId="0"/>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 PERTE DE CONNAISSANCE</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2097710" y="2867145"/>
            <a:ext cx="7996580" cy="1123712"/>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Une personne a </a:t>
            </a:r>
            <a:r>
              <a:rPr lang="fr-FR" sz="2000" b="1" dirty="0">
                <a:solidFill>
                  <a:srgbClr val="C00000"/>
                </a:solidFill>
                <a:latin typeface="Arial" panose="020B0604020202020204" pitchFamily="34" charset="0"/>
                <a:cs typeface="Arial" panose="020B0604020202020204" pitchFamily="34" charset="0"/>
              </a:rPr>
              <a:t>perdu connaissance </a:t>
            </a:r>
            <a:r>
              <a:rPr lang="fr-FR" sz="2000" dirty="0">
                <a:solidFill>
                  <a:srgbClr val="00497E"/>
                </a:solidFill>
                <a:latin typeface="Arial" panose="020B0604020202020204" pitchFamily="34" charset="0"/>
                <a:cs typeface="Arial" panose="020B0604020202020204" pitchFamily="34" charset="0"/>
              </a:rPr>
              <a:t>lorsqu'elle ne répond </a:t>
            </a:r>
            <a:br>
              <a:rPr lang="fr-FR" sz="2000" dirty="0">
                <a:solidFill>
                  <a:srgbClr val="00497E"/>
                </a:solidFill>
                <a:latin typeface="Arial" panose="020B0604020202020204" pitchFamily="34" charset="0"/>
                <a:cs typeface="Arial" panose="020B0604020202020204" pitchFamily="34" charset="0"/>
              </a:rPr>
            </a:br>
            <a:r>
              <a:rPr lang="fr-FR" sz="2000" dirty="0">
                <a:solidFill>
                  <a:srgbClr val="00497E"/>
                </a:solidFill>
                <a:latin typeface="Arial" panose="020B0604020202020204" pitchFamily="34" charset="0"/>
                <a:cs typeface="Arial" panose="020B0604020202020204" pitchFamily="34" charset="0"/>
              </a:rPr>
              <a:t>et ne réagit à </a:t>
            </a:r>
            <a:r>
              <a:rPr lang="fr-FR" sz="2000" b="1" dirty="0">
                <a:solidFill>
                  <a:srgbClr val="C00000"/>
                </a:solidFill>
                <a:latin typeface="Arial" panose="020B0604020202020204" pitchFamily="34" charset="0"/>
                <a:cs typeface="Arial" panose="020B0604020202020204" pitchFamily="34" charset="0"/>
              </a:rPr>
              <a:t>aucune sollicitation verbale</a:t>
            </a:r>
            <a:r>
              <a:rPr lang="fr-FR" sz="2000" dirty="0">
                <a:solidFill>
                  <a:srgbClr val="00497E"/>
                </a:solidFill>
                <a:latin typeface="Arial" panose="020B0604020202020204" pitchFamily="34" charset="0"/>
                <a:cs typeface="Arial" panose="020B0604020202020204" pitchFamily="34" charset="0"/>
              </a:rPr>
              <a:t> ou </a:t>
            </a:r>
            <a:r>
              <a:rPr lang="fr-FR" sz="2000" b="1" dirty="0">
                <a:solidFill>
                  <a:srgbClr val="C00000"/>
                </a:solidFill>
                <a:latin typeface="Arial" panose="020B0604020202020204" pitchFamily="34" charset="0"/>
                <a:cs typeface="Arial" panose="020B0604020202020204" pitchFamily="34" charset="0"/>
              </a:rPr>
              <a:t>physique</a:t>
            </a:r>
            <a:r>
              <a:rPr lang="fr-FR" sz="2000" dirty="0">
                <a:solidFill>
                  <a:srgbClr val="00497E"/>
                </a:solidFill>
                <a:latin typeface="Arial" panose="020B0604020202020204" pitchFamily="34" charset="0"/>
                <a:cs typeface="Arial" panose="020B0604020202020204" pitchFamily="34" charset="0"/>
              </a:rPr>
              <a:t> mais </a:t>
            </a:r>
            <a:r>
              <a:rPr lang="fr-FR" sz="2000" b="1" dirty="0">
                <a:solidFill>
                  <a:srgbClr val="C00000"/>
                </a:solidFill>
                <a:latin typeface="Arial" panose="020B0604020202020204" pitchFamily="34" charset="0"/>
                <a:cs typeface="Arial" panose="020B0604020202020204" pitchFamily="34" charset="0"/>
              </a:rPr>
              <a:t>respire.</a:t>
            </a:r>
          </a:p>
        </p:txBody>
      </p:sp>
    </p:spTree>
    <p:extLst>
      <p:ext uri="{BB962C8B-B14F-4D97-AF65-F5344CB8AC3E}">
        <p14:creationId xmlns:p14="http://schemas.microsoft.com/office/powerpoint/2010/main" val="35028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LA PERTE DE CONNAISSANCE</a:t>
            </a:r>
          </a:p>
        </p:txBody>
      </p:sp>
      <p:grpSp>
        <p:nvGrpSpPr>
          <p:cNvPr id="16" name="Groupe 15">
            <a:extLst>
              <a:ext uri="{FF2B5EF4-FFF2-40B4-BE49-F238E27FC236}">
                <a16:creationId xmlns:a16="http://schemas.microsoft.com/office/drawing/2014/main" id="{0650ED32-2908-C2D7-A7B3-B5BAD57B8D30}"/>
              </a:ext>
            </a:extLst>
          </p:cNvPr>
          <p:cNvGrpSpPr/>
          <p:nvPr/>
        </p:nvGrpSpPr>
        <p:grpSpPr>
          <a:xfrm>
            <a:off x="1934359" y="2322932"/>
            <a:ext cx="1837433" cy="2354724"/>
            <a:chOff x="1934359" y="2322932"/>
            <a:chExt cx="1837433" cy="2354724"/>
          </a:xfrm>
        </p:grpSpPr>
        <p:sp>
          <p:nvSpPr>
            <p:cNvPr id="9" name="ZoneTexte 8">
              <a:extLst>
                <a:ext uri="{FF2B5EF4-FFF2-40B4-BE49-F238E27FC236}">
                  <a16:creationId xmlns:a16="http://schemas.microsoft.com/office/drawing/2014/main" id="{14AA23E8-5B9A-C3DA-3AD6-BFE7E0EEE604}"/>
                </a:ext>
              </a:extLst>
            </p:cNvPr>
            <p:cNvSpPr txBox="1"/>
            <p:nvPr/>
          </p:nvSpPr>
          <p:spPr>
            <a:xfrm>
              <a:off x="1992999" y="4303085"/>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Traumatique</a:t>
              </a:r>
            </a:p>
          </p:txBody>
        </p:sp>
        <p:pic>
          <p:nvPicPr>
            <p:cNvPr id="10" name="Picture 2">
              <a:extLst>
                <a:ext uri="{FF2B5EF4-FFF2-40B4-BE49-F238E27FC236}">
                  <a16:creationId xmlns:a16="http://schemas.microsoft.com/office/drawing/2014/main" id="{947704E9-336E-4C0E-4A9C-45320B003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359" y="2322932"/>
              <a:ext cx="1837433" cy="1837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e 14">
            <a:extLst>
              <a:ext uri="{FF2B5EF4-FFF2-40B4-BE49-F238E27FC236}">
                <a16:creationId xmlns:a16="http://schemas.microsoft.com/office/drawing/2014/main" id="{FEB4F9A5-C81B-C92B-68F9-C27DCB1488E0}"/>
              </a:ext>
            </a:extLst>
          </p:cNvPr>
          <p:cNvGrpSpPr/>
          <p:nvPr/>
        </p:nvGrpSpPr>
        <p:grpSpPr>
          <a:xfrm>
            <a:off x="4995121" y="2324365"/>
            <a:ext cx="1836000" cy="2415750"/>
            <a:chOff x="4995121" y="2324365"/>
            <a:chExt cx="1836000" cy="2415750"/>
          </a:xfrm>
        </p:grpSpPr>
        <p:sp>
          <p:nvSpPr>
            <p:cNvPr id="11" name="ZoneTexte 10">
              <a:extLst>
                <a:ext uri="{FF2B5EF4-FFF2-40B4-BE49-F238E27FC236}">
                  <a16:creationId xmlns:a16="http://schemas.microsoft.com/office/drawing/2014/main" id="{8ED1FE56-0C4A-11D7-C710-7A9558433D08}"/>
                </a:ext>
              </a:extLst>
            </p:cNvPr>
            <p:cNvSpPr txBox="1"/>
            <p:nvPr/>
          </p:nvSpPr>
          <p:spPr>
            <a:xfrm>
              <a:off x="5070643" y="4365544"/>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Médicale</a:t>
              </a:r>
            </a:p>
          </p:txBody>
        </p:sp>
        <p:pic>
          <p:nvPicPr>
            <p:cNvPr id="13" name="Picture 4">
              <a:extLst>
                <a:ext uri="{FF2B5EF4-FFF2-40B4-BE49-F238E27FC236}">
                  <a16:creationId xmlns:a16="http://schemas.microsoft.com/office/drawing/2014/main" id="{28A81038-8C35-F8F6-B58A-B6CBF48F8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121" y="2324365"/>
              <a:ext cx="1836000" cy="183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a:extLst>
              <a:ext uri="{FF2B5EF4-FFF2-40B4-BE49-F238E27FC236}">
                <a16:creationId xmlns:a16="http://schemas.microsoft.com/office/drawing/2014/main" id="{B6A043C6-3258-A34C-3C9A-842D098F7CF2}"/>
              </a:ext>
            </a:extLst>
          </p:cNvPr>
          <p:cNvGrpSpPr/>
          <p:nvPr/>
        </p:nvGrpSpPr>
        <p:grpSpPr>
          <a:xfrm>
            <a:off x="8017183" y="2322932"/>
            <a:ext cx="1836000" cy="2417182"/>
            <a:chOff x="8017183" y="2322932"/>
            <a:chExt cx="1836000" cy="2417182"/>
          </a:xfrm>
        </p:grpSpPr>
        <p:sp>
          <p:nvSpPr>
            <p:cNvPr id="12" name="ZoneTexte 11">
              <a:extLst>
                <a:ext uri="{FF2B5EF4-FFF2-40B4-BE49-F238E27FC236}">
                  <a16:creationId xmlns:a16="http://schemas.microsoft.com/office/drawing/2014/main" id="{E28C87A2-0BC2-FA1F-E53F-AFD835B7AD59}"/>
                </a:ext>
              </a:extLst>
            </p:cNvPr>
            <p:cNvSpPr txBox="1"/>
            <p:nvPr/>
          </p:nvSpPr>
          <p:spPr>
            <a:xfrm>
              <a:off x="8148287" y="4365543"/>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Toxique</a:t>
              </a:r>
            </a:p>
          </p:txBody>
        </p:sp>
        <p:pic>
          <p:nvPicPr>
            <p:cNvPr id="14" name="Picture 6">
              <a:extLst>
                <a:ext uri="{FF2B5EF4-FFF2-40B4-BE49-F238E27FC236}">
                  <a16:creationId xmlns:a16="http://schemas.microsoft.com/office/drawing/2014/main" id="{D5816728-5FC8-00D1-929B-2F43CC41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183" y="2322932"/>
              <a:ext cx="1836000" cy="183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824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grpSp>
        <p:nvGrpSpPr>
          <p:cNvPr id="7" name="Groupe 6">
            <a:extLst>
              <a:ext uri="{FF2B5EF4-FFF2-40B4-BE49-F238E27FC236}">
                <a16:creationId xmlns:a16="http://schemas.microsoft.com/office/drawing/2014/main" id="{85BD457F-5C27-0E7A-2B7F-1F4D85FDD05B}"/>
              </a:ext>
            </a:extLst>
          </p:cNvPr>
          <p:cNvGrpSpPr/>
          <p:nvPr/>
        </p:nvGrpSpPr>
        <p:grpSpPr>
          <a:xfrm>
            <a:off x="3400534" y="1064845"/>
            <a:ext cx="1958275" cy="1787745"/>
            <a:chOff x="2964669" y="1958262"/>
            <a:chExt cx="2945472" cy="2947265"/>
          </a:xfrm>
        </p:grpSpPr>
        <p:sp>
          <p:nvSpPr>
            <p:cNvPr id="9" name="ZoneTexte 8">
              <a:extLst>
                <a:ext uri="{FF2B5EF4-FFF2-40B4-BE49-F238E27FC236}">
                  <a16:creationId xmlns:a16="http://schemas.microsoft.com/office/drawing/2014/main" id="{14AA23E8-5B9A-C3DA-3AD6-BFE7E0EEE604}"/>
                </a:ext>
              </a:extLst>
            </p:cNvPr>
            <p:cNvSpPr txBox="1"/>
            <p:nvPr/>
          </p:nvSpPr>
          <p:spPr>
            <a:xfrm>
              <a:off x="2964669" y="4288012"/>
              <a:ext cx="2945472" cy="617515"/>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Arrêt respiratoire</a:t>
              </a:r>
            </a:p>
          </p:txBody>
        </p:sp>
        <p:pic>
          <p:nvPicPr>
            <p:cNvPr id="4" name="Picture 8">
              <a:extLst>
                <a:ext uri="{FF2B5EF4-FFF2-40B4-BE49-F238E27FC236}">
                  <a16:creationId xmlns:a16="http://schemas.microsoft.com/office/drawing/2014/main" id="{EB8E0F68-424A-6040-1AE6-CAEEB5698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319" y="1958262"/>
              <a:ext cx="2195926" cy="2195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Groupe 5">
            <a:extLst>
              <a:ext uri="{FF2B5EF4-FFF2-40B4-BE49-F238E27FC236}">
                <a16:creationId xmlns:a16="http://schemas.microsoft.com/office/drawing/2014/main" id="{C99D8539-4E90-FF5E-90F7-B70741499346}"/>
              </a:ext>
            </a:extLst>
          </p:cNvPr>
          <p:cNvGrpSpPr/>
          <p:nvPr/>
        </p:nvGrpSpPr>
        <p:grpSpPr>
          <a:xfrm>
            <a:off x="6326730" y="1064846"/>
            <a:ext cx="1868421" cy="1787712"/>
            <a:chOff x="6717859" y="2577099"/>
            <a:chExt cx="1868421" cy="1985904"/>
          </a:xfrm>
        </p:grpSpPr>
        <p:sp>
          <p:nvSpPr>
            <p:cNvPr id="11" name="ZoneTexte 10">
              <a:extLst>
                <a:ext uri="{FF2B5EF4-FFF2-40B4-BE49-F238E27FC236}">
                  <a16:creationId xmlns:a16="http://schemas.microsoft.com/office/drawing/2014/main" id="{8ED1FE56-0C4A-11D7-C710-7A9558433D08}"/>
                </a:ext>
              </a:extLst>
            </p:cNvPr>
            <p:cNvSpPr txBox="1"/>
            <p:nvPr/>
          </p:nvSpPr>
          <p:spPr>
            <a:xfrm>
              <a:off x="6717859" y="4188432"/>
              <a:ext cx="1868421"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Arrêt cardiaque</a:t>
              </a:r>
            </a:p>
          </p:txBody>
        </p:sp>
        <p:pic>
          <p:nvPicPr>
            <p:cNvPr id="5" name="Picture 10">
              <a:extLst>
                <a:ext uri="{FF2B5EF4-FFF2-40B4-BE49-F238E27FC236}">
                  <a16:creationId xmlns:a16="http://schemas.microsoft.com/office/drawing/2014/main" id="{E063FEB0-F115-D7EA-EF44-DB7EC74B4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235" y="2577099"/>
              <a:ext cx="1479670" cy="14796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8" name="ZoneTexte 7">
            <a:extLst>
              <a:ext uri="{FF2B5EF4-FFF2-40B4-BE49-F238E27FC236}">
                <a16:creationId xmlns:a16="http://schemas.microsoft.com/office/drawing/2014/main" id="{F4F341D4-36DA-0399-9564-BCBB0B479102}"/>
              </a:ext>
            </a:extLst>
          </p:cNvPr>
          <p:cNvSpPr txBox="1"/>
          <p:nvPr/>
        </p:nvSpPr>
        <p:spPr>
          <a:xfrm>
            <a:off x="1497905" y="3139421"/>
            <a:ext cx="9196190" cy="2739211"/>
          </a:xfrm>
          <a:prstGeom prst="rect">
            <a:avLst/>
          </a:prstGeom>
          <a:noFill/>
        </p:spPr>
        <p:txBody>
          <a:bodyPr wrap="square">
            <a:spAutoFit/>
          </a:bodyPr>
          <a:lstStyle/>
          <a:p>
            <a:pPr algn="just"/>
            <a:r>
              <a:rPr lang="fr-FR" dirty="0">
                <a:solidFill>
                  <a:srgbClr val="00497E"/>
                </a:solidFill>
              </a:rPr>
              <a:t>Le risque de la perte de connaissance est </a:t>
            </a:r>
            <a:r>
              <a:rPr lang="fr-FR" b="1" dirty="0">
                <a:solidFill>
                  <a:srgbClr val="C00000"/>
                </a:solidFill>
              </a:rPr>
              <a:t>d'évoluer vers l'arrêt respiratoire et l'arrêt cardiaque</a:t>
            </a:r>
            <a:r>
              <a:rPr lang="fr-FR" dirty="0">
                <a:solidFill>
                  <a:srgbClr val="00497E"/>
                </a:solidFill>
              </a:rPr>
              <a:t>. En effet, la respiration n'est possible que si les voies aériennes permettent le passage de l'air sans encombre</a:t>
            </a:r>
          </a:p>
          <a:p>
            <a:pPr algn="just"/>
            <a:endParaRPr lang="fr-FR" dirty="0">
              <a:solidFill>
                <a:srgbClr val="00497E"/>
              </a:solidFill>
            </a:endParaRPr>
          </a:p>
          <a:p>
            <a:pPr algn="just">
              <a:spcAft>
                <a:spcPts val="600"/>
              </a:spcAft>
            </a:pPr>
            <a:r>
              <a:rPr lang="fr-FR" dirty="0">
                <a:solidFill>
                  <a:srgbClr val="00497E"/>
                </a:solidFill>
              </a:rPr>
              <a:t>Une personne qui a </a:t>
            </a:r>
            <a:r>
              <a:rPr lang="fr-FR" b="1" dirty="0">
                <a:solidFill>
                  <a:srgbClr val="C00000"/>
                </a:solidFill>
              </a:rPr>
              <a:t>perdu connaissance</a:t>
            </a:r>
            <a:r>
              <a:rPr lang="fr-FR" dirty="0">
                <a:solidFill>
                  <a:srgbClr val="00497E"/>
                </a:solidFill>
              </a:rPr>
              <a:t>, </a:t>
            </a:r>
            <a:r>
              <a:rPr lang="fr-FR" b="1" dirty="0">
                <a:solidFill>
                  <a:srgbClr val="C00000"/>
                </a:solidFill>
              </a:rPr>
              <a:t>laissée sur le dos</a:t>
            </a:r>
            <a:r>
              <a:rPr lang="fr-FR" dirty="0">
                <a:solidFill>
                  <a:srgbClr val="00497E"/>
                </a:solidFill>
              </a:rPr>
              <a:t>, est toujours </a:t>
            </a:r>
            <a:r>
              <a:rPr lang="fr-FR" b="1" dirty="0">
                <a:solidFill>
                  <a:srgbClr val="C00000"/>
                </a:solidFill>
              </a:rPr>
              <a:t>exposée à des difficultés respiratoires</a:t>
            </a:r>
            <a:r>
              <a:rPr lang="fr-FR" dirty="0">
                <a:solidFill>
                  <a:srgbClr val="00497E"/>
                </a:solidFill>
              </a:rPr>
              <a:t>, du fait </a:t>
            </a:r>
            <a:r>
              <a:rPr lang="fr-FR" b="1" dirty="0">
                <a:solidFill>
                  <a:srgbClr val="C00000"/>
                </a:solidFill>
              </a:rPr>
              <a:t>de l'encombrement ou de l'obstruction des voies aériennes </a:t>
            </a:r>
            <a:r>
              <a:rPr lang="fr-FR" dirty="0">
                <a:solidFill>
                  <a:srgbClr val="00497E"/>
                </a:solidFill>
              </a:rPr>
              <a:t>par : </a:t>
            </a:r>
          </a:p>
          <a:p>
            <a:pPr marL="742950" lvl="1" indent="-285750" algn="just">
              <a:buFont typeface="Arial" panose="020B0604020202020204" pitchFamily="34" charset="0"/>
              <a:buChar char="•"/>
            </a:pPr>
            <a:r>
              <a:rPr lang="fr-FR" dirty="0">
                <a:solidFill>
                  <a:srgbClr val="00497E"/>
                </a:solidFill>
              </a:rPr>
              <a:t>des liquides présents dans la gorge (salive, sang, liquide gastrique) </a:t>
            </a:r>
          </a:p>
          <a:p>
            <a:pPr marL="742950" lvl="1" indent="-285750" algn="just">
              <a:buFont typeface="Arial" panose="020B0604020202020204" pitchFamily="34" charset="0"/>
              <a:buChar char="•"/>
            </a:pPr>
            <a:r>
              <a:rPr lang="fr-FR" dirty="0">
                <a:solidFill>
                  <a:srgbClr val="00497E"/>
                </a:solidFill>
              </a:rPr>
              <a:t>la chute de la langue en arrière.</a:t>
            </a:r>
          </a:p>
        </p:txBody>
      </p:sp>
    </p:spTree>
    <p:extLst>
      <p:ext uri="{BB962C8B-B14F-4D97-AF65-F5344CB8AC3E}">
        <p14:creationId xmlns:p14="http://schemas.microsoft.com/office/powerpoint/2010/main" val="282491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BDA6A78E-5703-A31C-39EC-E6F44D02416A}"/>
              </a:ext>
            </a:extLst>
          </p:cNvPr>
          <p:cNvSpPr>
            <a:spLocks noGrp="1"/>
          </p:cNvSpPr>
          <p:nvPr>
            <p:ph type="body" sz="quarter" idx="11"/>
          </p:nvPr>
        </p:nvSpPr>
        <p:spPr/>
        <p:txBody>
          <a:bodyPr/>
          <a:lstStyle/>
          <a:p>
            <a:r>
              <a:rPr lang="fr-FR" dirty="0"/>
              <a:t>Évaluer la conscience</a:t>
            </a:r>
          </a:p>
        </p:txBody>
      </p:sp>
      <p:sp>
        <p:nvSpPr>
          <p:cNvPr id="8" name="Organigramme : Délai 6">
            <a:extLst>
              <a:ext uri="{FF2B5EF4-FFF2-40B4-BE49-F238E27FC236}">
                <a16:creationId xmlns:a16="http://schemas.microsoft.com/office/drawing/2014/main" id="{9F0CD884-AA77-92B4-A64F-7591DF54526B}"/>
              </a:ext>
            </a:extLst>
          </p:cNvPr>
          <p:cNvSpPr>
            <a:spLocks noChangeAspect="1"/>
          </p:cNvSpPr>
          <p:nvPr/>
        </p:nvSpPr>
        <p:spPr>
          <a:xfrm rot="5400000" flipH="1">
            <a:off x="5149637" y="3167279"/>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0" name="Ellipse 9">
            <a:extLst>
              <a:ext uri="{FF2B5EF4-FFF2-40B4-BE49-F238E27FC236}">
                <a16:creationId xmlns:a16="http://schemas.microsoft.com/office/drawing/2014/main" id="{848AC5FE-9BB4-70F7-E5CE-527D1D0FE69C}"/>
              </a:ext>
            </a:extLst>
          </p:cNvPr>
          <p:cNvSpPr>
            <a:spLocks noChangeAspect="1"/>
          </p:cNvSpPr>
          <p:nvPr/>
        </p:nvSpPr>
        <p:spPr>
          <a:xfrm>
            <a:off x="2202079" y="4554665"/>
            <a:ext cx="1188000" cy="1188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2" name="Rectangle 10">
            <a:extLst>
              <a:ext uri="{FF2B5EF4-FFF2-40B4-BE49-F238E27FC236}">
                <a16:creationId xmlns:a16="http://schemas.microsoft.com/office/drawing/2014/main" id="{13A76B60-C1E1-1F6E-8EC2-575ADC56D3AE}"/>
              </a:ext>
            </a:extLst>
          </p:cNvPr>
          <p:cNvSpPr>
            <a:spLocks noChangeAspect="1"/>
          </p:cNvSpPr>
          <p:nvPr/>
        </p:nvSpPr>
        <p:spPr>
          <a:xfrm>
            <a:off x="6069573" y="4677131"/>
            <a:ext cx="2753642" cy="677054"/>
          </a:xfrm>
          <a:custGeom>
            <a:avLst/>
            <a:gdLst>
              <a:gd name="connsiteX0" fmla="*/ 0 w 3210043"/>
              <a:gd name="connsiteY0" fmla="*/ 0 h 1152000"/>
              <a:gd name="connsiteX1" fmla="*/ 3210043 w 3210043"/>
              <a:gd name="connsiteY1" fmla="*/ 0 h 1152000"/>
              <a:gd name="connsiteX2" fmla="*/ 3210043 w 3210043"/>
              <a:gd name="connsiteY2" fmla="*/ 1152000 h 1152000"/>
              <a:gd name="connsiteX3" fmla="*/ 0 w 3210043"/>
              <a:gd name="connsiteY3" fmla="*/ 1152000 h 1152000"/>
              <a:gd name="connsiteX4" fmla="*/ 0 w 3210043"/>
              <a:gd name="connsiteY4" fmla="*/ 0 h 1152000"/>
              <a:gd name="connsiteX0" fmla="*/ 17362 w 3210043"/>
              <a:gd name="connsiteY0" fmla="*/ 0 h 1267747"/>
              <a:gd name="connsiteX1" fmla="*/ 3210043 w 3210043"/>
              <a:gd name="connsiteY1" fmla="*/ 115747 h 1267747"/>
              <a:gd name="connsiteX2" fmla="*/ 3210043 w 3210043"/>
              <a:gd name="connsiteY2" fmla="*/ 1267747 h 1267747"/>
              <a:gd name="connsiteX3" fmla="*/ 0 w 3210043"/>
              <a:gd name="connsiteY3" fmla="*/ 1267747 h 1267747"/>
              <a:gd name="connsiteX4" fmla="*/ 17362 w 3210043"/>
              <a:gd name="connsiteY4" fmla="*/ 0 h 126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043" h="1267747">
                <a:moveTo>
                  <a:pt x="17362" y="0"/>
                </a:moveTo>
                <a:lnTo>
                  <a:pt x="3210043" y="115747"/>
                </a:lnTo>
                <a:lnTo>
                  <a:pt x="3210043" y="1267747"/>
                </a:lnTo>
                <a:lnTo>
                  <a:pt x="0" y="1267747"/>
                </a:lnTo>
                <a:lnTo>
                  <a:pt x="17362" y="0"/>
                </a:lnTo>
                <a:close/>
              </a:path>
            </a:pathLst>
          </a:custGeom>
          <a:solidFill>
            <a:schemeClr val="accent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3" name="Organigramme : Délai 11">
            <a:extLst>
              <a:ext uri="{FF2B5EF4-FFF2-40B4-BE49-F238E27FC236}">
                <a16:creationId xmlns:a16="http://schemas.microsoft.com/office/drawing/2014/main" id="{E80D3DA3-A7FB-09E8-BEF7-97699F3529D1}"/>
              </a:ext>
            </a:extLst>
          </p:cNvPr>
          <p:cNvSpPr>
            <a:spLocks noChangeAspect="1"/>
          </p:cNvSpPr>
          <p:nvPr/>
        </p:nvSpPr>
        <p:spPr>
          <a:xfrm>
            <a:off x="8823974" y="4738947"/>
            <a:ext cx="1021189" cy="615238"/>
          </a:xfrm>
          <a:custGeom>
            <a:avLst/>
            <a:gdLst>
              <a:gd name="connsiteX0" fmla="*/ 0 w 968829"/>
              <a:gd name="connsiteY0" fmla="*/ 0 h 1152000"/>
              <a:gd name="connsiteX1" fmla="*/ 484415 w 968829"/>
              <a:gd name="connsiteY1" fmla="*/ 0 h 1152000"/>
              <a:gd name="connsiteX2" fmla="*/ 968830 w 968829"/>
              <a:gd name="connsiteY2" fmla="*/ 576000 h 1152000"/>
              <a:gd name="connsiteX3" fmla="*/ 484415 w 968829"/>
              <a:gd name="connsiteY3" fmla="*/ 1152000 h 1152000"/>
              <a:gd name="connsiteX4" fmla="*/ 0 w 968829"/>
              <a:gd name="connsiteY4" fmla="*/ 1152000 h 1152000"/>
              <a:gd name="connsiteX5" fmla="*/ 0 w 968829"/>
              <a:gd name="connsiteY5" fmla="*/ 0 h 1152000"/>
              <a:gd name="connsiteX0" fmla="*/ 0 w 1061428"/>
              <a:gd name="connsiteY0" fmla="*/ 0 h 1152000"/>
              <a:gd name="connsiteX1" fmla="*/ 484415 w 1061428"/>
              <a:gd name="connsiteY1" fmla="*/ 0 h 1152000"/>
              <a:gd name="connsiteX2" fmla="*/ 1061428 w 1061428"/>
              <a:gd name="connsiteY2" fmla="*/ 576000 h 1152000"/>
              <a:gd name="connsiteX3" fmla="*/ 484415 w 1061428"/>
              <a:gd name="connsiteY3" fmla="*/ 1152000 h 1152000"/>
              <a:gd name="connsiteX4" fmla="*/ 0 w 1061428"/>
              <a:gd name="connsiteY4" fmla="*/ 1152000 h 1152000"/>
              <a:gd name="connsiteX5" fmla="*/ 0 w 1061428"/>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28" h="1152000">
                <a:moveTo>
                  <a:pt x="0" y="0"/>
                </a:moveTo>
                <a:lnTo>
                  <a:pt x="484415" y="0"/>
                </a:lnTo>
                <a:cubicBezTo>
                  <a:pt x="751950" y="0"/>
                  <a:pt x="1061428" y="257884"/>
                  <a:pt x="1061428" y="576000"/>
                </a:cubicBezTo>
                <a:cubicBezTo>
                  <a:pt x="1061428" y="894116"/>
                  <a:pt x="751950" y="1152000"/>
                  <a:pt x="484415" y="1152000"/>
                </a:cubicBezTo>
                <a:lnTo>
                  <a:pt x="0" y="1152000"/>
                </a:lnTo>
                <a:lnTo>
                  <a:pt x="0" y="0"/>
                </a:lnTo>
                <a:close/>
              </a:path>
            </a:pathLst>
          </a:cu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4" name="Organigramme : Terminateur 9">
            <a:extLst>
              <a:ext uri="{FF2B5EF4-FFF2-40B4-BE49-F238E27FC236}">
                <a16:creationId xmlns:a16="http://schemas.microsoft.com/office/drawing/2014/main" id="{61133A8C-53F5-D348-6808-F14C0017E709}"/>
              </a:ext>
            </a:extLst>
          </p:cNvPr>
          <p:cNvSpPr>
            <a:spLocks noChangeAspect="1"/>
          </p:cNvSpPr>
          <p:nvPr/>
        </p:nvSpPr>
        <p:spPr>
          <a:xfrm rot="16200000">
            <a:off x="6124008" y="3915131"/>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5" name="Ellipse 14">
            <a:extLst>
              <a:ext uri="{FF2B5EF4-FFF2-40B4-BE49-F238E27FC236}">
                <a16:creationId xmlns:a16="http://schemas.microsoft.com/office/drawing/2014/main" id="{4B7D3A19-2A41-6E23-5BE9-098E6B98E37F}"/>
              </a:ext>
            </a:extLst>
          </p:cNvPr>
          <p:cNvSpPr>
            <a:spLocks noChangeAspect="1"/>
          </p:cNvSpPr>
          <p:nvPr/>
        </p:nvSpPr>
        <p:spPr>
          <a:xfrm>
            <a:off x="5149043" y="1773080"/>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16" name="Organigramme : Terminateur 11">
            <a:extLst>
              <a:ext uri="{FF2B5EF4-FFF2-40B4-BE49-F238E27FC236}">
                <a16:creationId xmlns:a16="http://schemas.microsoft.com/office/drawing/2014/main" id="{741CEE5B-D188-E045-E110-03238EBF4DDE}"/>
              </a:ext>
            </a:extLst>
          </p:cNvPr>
          <p:cNvSpPr>
            <a:spLocks noChangeAspect="1"/>
          </p:cNvSpPr>
          <p:nvPr/>
        </p:nvSpPr>
        <p:spPr>
          <a:xfrm rot="16200000">
            <a:off x="4604116" y="3915131"/>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B114E4B-87EE-5057-C263-EFB16F95182C}"/>
              </a:ext>
            </a:extLst>
          </p:cNvPr>
          <p:cNvSpPr txBox="1"/>
          <p:nvPr/>
        </p:nvSpPr>
        <p:spPr>
          <a:xfrm>
            <a:off x="6874660" y="1991599"/>
            <a:ext cx="3482425" cy="369332"/>
          </a:xfrm>
          <a:prstGeom prst="rect">
            <a:avLst/>
          </a:prstGeom>
          <a:noFill/>
        </p:spPr>
        <p:txBody>
          <a:bodyPr wrap="square">
            <a:spAutoFit/>
          </a:bodyPr>
          <a:lstStyle/>
          <a:p>
            <a:pPr algn="ctr"/>
            <a:r>
              <a:rPr lang="fr-FR" b="1" dirty="0">
                <a:solidFill>
                  <a:srgbClr val="00497E"/>
                </a:solidFill>
                <a:latin typeface="Arial" panose="020B0604020202020204" pitchFamily="34" charset="0"/>
                <a:cs typeface="Arial" panose="020B0604020202020204" pitchFamily="34" charset="0"/>
              </a:rPr>
              <a:t>Poser des questions simples</a:t>
            </a:r>
          </a:p>
        </p:txBody>
      </p:sp>
      <p:grpSp>
        <p:nvGrpSpPr>
          <p:cNvPr id="18" name="Groupe 17">
            <a:extLst>
              <a:ext uri="{FF2B5EF4-FFF2-40B4-BE49-F238E27FC236}">
                <a16:creationId xmlns:a16="http://schemas.microsoft.com/office/drawing/2014/main" id="{71ACA8DE-6269-7C19-AEAF-AB3F727A7FDC}"/>
              </a:ext>
            </a:extLst>
          </p:cNvPr>
          <p:cNvGrpSpPr/>
          <p:nvPr/>
        </p:nvGrpSpPr>
        <p:grpSpPr>
          <a:xfrm>
            <a:off x="6938370" y="2412407"/>
            <a:ext cx="3355007" cy="1150804"/>
            <a:chOff x="6912713" y="2091566"/>
            <a:chExt cx="3355007" cy="1150804"/>
          </a:xfrm>
        </p:grpSpPr>
        <p:sp>
          <p:nvSpPr>
            <p:cNvPr id="19" name="Rectangle : coins arrondis 1047">
              <a:extLst>
                <a:ext uri="{FF2B5EF4-FFF2-40B4-BE49-F238E27FC236}">
                  <a16:creationId xmlns:a16="http://schemas.microsoft.com/office/drawing/2014/main" id="{70CEE54E-AD79-741C-11A8-8D4FD6DF922B}"/>
                </a:ext>
              </a:extLst>
            </p:cNvPr>
            <p:cNvSpPr/>
            <p:nvPr/>
          </p:nvSpPr>
          <p:spPr>
            <a:xfrm>
              <a:off x="6912713" y="2091566"/>
              <a:ext cx="3355007" cy="1150804"/>
            </a:xfrm>
            <a:custGeom>
              <a:avLst/>
              <a:gdLst>
                <a:gd name="connsiteX0" fmla="*/ 0 w 3958389"/>
                <a:gd name="connsiteY0" fmla="*/ 266518 h 1599075"/>
                <a:gd name="connsiteX1" fmla="*/ 266518 w 3958389"/>
                <a:gd name="connsiteY1" fmla="*/ 0 h 1599075"/>
                <a:gd name="connsiteX2" fmla="*/ 3691871 w 3958389"/>
                <a:gd name="connsiteY2" fmla="*/ 0 h 1599075"/>
                <a:gd name="connsiteX3" fmla="*/ 3958389 w 3958389"/>
                <a:gd name="connsiteY3" fmla="*/ 266518 h 1599075"/>
                <a:gd name="connsiteX4" fmla="*/ 3958389 w 3958389"/>
                <a:gd name="connsiteY4" fmla="*/ 1332557 h 1599075"/>
                <a:gd name="connsiteX5" fmla="*/ 3691871 w 3958389"/>
                <a:gd name="connsiteY5" fmla="*/ 1599075 h 1599075"/>
                <a:gd name="connsiteX6" fmla="*/ 266518 w 3958389"/>
                <a:gd name="connsiteY6" fmla="*/ 1599075 h 1599075"/>
                <a:gd name="connsiteX7" fmla="*/ 0 w 3958389"/>
                <a:gd name="connsiteY7" fmla="*/ 1332557 h 1599075"/>
                <a:gd name="connsiteX8" fmla="*/ 0 w 3958389"/>
                <a:gd name="connsiteY8" fmla="*/ 266518 h 1599075"/>
                <a:gd name="connsiteX0" fmla="*/ 386811 w 4345200"/>
                <a:gd name="connsiteY0" fmla="*/ 266518 h 1599075"/>
                <a:gd name="connsiteX1" fmla="*/ 26795 w 4345200"/>
                <a:gd name="connsiteY1" fmla="*/ 25400 h 1599075"/>
                <a:gd name="connsiteX2" fmla="*/ 4078682 w 4345200"/>
                <a:gd name="connsiteY2" fmla="*/ 0 h 1599075"/>
                <a:gd name="connsiteX3" fmla="*/ 4345200 w 4345200"/>
                <a:gd name="connsiteY3" fmla="*/ 266518 h 1599075"/>
                <a:gd name="connsiteX4" fmla="*/ 4345200 w 4345200"/>
                <a:gd name="connsiteY4" fmla="*/ 1332557 h 1599075"/>
                <a:gd name="connsiteX5" fmla="*/ 4078682 w 4345200"/>
                <a:gd name="connsiteY5" fmla="*/ 1599075 h 1599075"/>
                <a:gd name="connsiteX6" fmla="*/ 653329 w 4345200"/>
                <a:gd name="connsiteY6" fmla="*/ 1599075 h 1599075"/>
                <a:gd name="connsiteX7" fmla="*/ 386811 w 4345200"/>
                <a:gd name="connsiteY7" fmla="*/ 1332557 h 1599075"/>
                <a:gd name="connsiteX8" fmla="*/ 386811 w 4345200"/>
                <a:gd name="connsiteY8" fmla="*/ 266518 h 1599075"/>
                <a:gd name="connsiteX0" fmla="*/ 306481 w 4349537"/>
                <a:gd name="connsiteY0" fmla="*/ 287684 h 1599075"/>
                <a:gd name="connsiteX1" fmla="*/ 31132 w 4349537"/>
                <a:gd name="connsiteY1" fmla="*/ 25400 h 1599075"/>
                <a:gd name="connsiteX2" fmla="*/ 4083019 w 4349537"/>
                <a:gd name="connsiteY2" fmla="*/ 0 h 1599075"/>
                <a:gd name="connsiteX3" fmla="*/ 4349537 w 4349537"/>
                <a:gd name="connsiteY3" fmla="*/ 266518 h 1599075"/>
                <a:gd name="connsiteX4" fmla="*/ 4349537 w 4349537"/>
                <a:gd name="connsiteY4" fmla="*/ 1332557 h 1599075"/>
                <a:gd name="connsiteX5" fmla="*/ 4083019 w 4349537"/>
                <a:gd name="connsiteY5" fmla="*/ 1599075 h 1599075"/>
                <a:gd name="connsiteX6" fmla="*/ 657666 w 4349537"/>
                <a:gd name="connsiteY6" fmla="*/ 1599075 h 1599075"/>
                <a:gd name="connsiteX7" fmla="*/ 391148 w 4349537"/>
                <a:gd name="connsiteY7" fmla="*/ 1332557 h 1599075"/>
                <a:gd name="connsiteX8" fmla="*/ 306481 w 4349537"/>
                <a:gd name="connsiteY8" fmla="*/ 287684 h 1599075"/>
                <a:gd name="connsiteX0" fmla="*/ 266887 w 4352276"/>
                <a:gd name="connsiteY0" fmla="*/ 330017 h 1599075"/>
                <a:gd name="connsiteX1" fmla="*/ 33871 w 4352276"/>
                <a:gd name="connsiteY1" fmla="*/ 25400 h 1599075"/>
                <a:gd name="connsiteX2" fmla="*/ 4085758 w 4352276"/>
                <a:gd name="connsiteY2" fmla="*/ 0 h 1599075"/>
                <a:gd name="connsiteX3" fmla="*/ 4352276 w 4352276"/>
                <a:gd name="connsiteY3" fmla="*/ 266518 h 1599075"/>
                <a:gd name="connsiteX4" fmla="*/ 4352276 w 4352276"/>
                <a:gd name="connsiteY4" fmla="*/ 1332557 h 1599075"/>
                <a:gd name="connsiteX5" fmla="*/ 4085758 w 4352276"/>
                <a:gd name="connsiteY5" fmla="*/ 1599075 h 1599075"/>
                <a:gd name="connsiteX6" fmla="*/ 660405 w 4352276"/>
                <a:gd name="connsiteY6" fmla="*/ 1599075 h 1599075"/>
                <a:gd name="connsiteX7" fmla="*/ 393887 w 4352276"/>
                <a:gd name="connsiteY7" fmla="*/ 1332557 h 1599075"/>
                <a:gd name="connsiteX8" fmla="*/ 266887 w 4352276"/>
                <a:gd name="connsiteY8" fmla="*/ 330017 h 1599075"/>
                <a:gd name="connsiteX0" fmla="*/ 378723 w 4464112"/>
                <a:gd name="connsiteY0" fmla="*/ 330017 h 1599075"/>
                <a:gd name="connsiteX1" fmla="*/ 27174 w 4464112"/>
                <a:gd name="connsiteY1" fmla="*/ 33866 h 1599075"/>
                <a:gd name="connsiteX2" fmla="*/ 4197594 w 4464112"/>
                <a:gd name="connsiteY2" fmla="*/ 0 h 1599075"/>
                <a:gd name="connsiteX3" fmla="*/ 4464112 w 4464112"/>
                <a:gd name="connsiteY3" fmla="*/ 266518 h 1599075"/>
                <a:gd name="connsiteX4" fmla="*/ 4464112 w 4464112"/>
                <a:gd name="connsiteY4" fmla="*/ 1332557 h 1599075"/>
                <a:gd name="connsiteX5" fmla="*/ 4197594 w 4464112"/>
                <a:gd name="connsiteY5" fmla="*/ 1599075 h 1599075"/>
                <a:gd name="connsiteX6" fmla="*/ 772241 w 4464112"/>
                <a:gd name="connsiteY6" fmla="*/ 1599075 h 1599075"/>
                <a:gd name="connsiteX7" fmla="*/ 505723 w 4464112"/>
                <a:gd name="connsiteY7" fmla="*/ 1332557 h 1599075"/>
                <a:gd name="connsiteX8" fmla="*/ 378723 w 4464112"/>
                <a:gd name="connsiteY8" fmla="*/ 330017 h 1599075"/>
                <a:gd name="connsiteX0" fmla="*/ 326438 w 4466860"/>
                <a:gd name="connsiteY0" fmla="*/ 380817 h 1599075"/>
                <a:gd name="connsiteX1" fmla="*/ 29922 w 4466860"/>
                <a:gd name="connsiteY1" fmla="*/ 33866 h 1599075"/>
                <a:gd name="connsiteX2" fmla="*/ 4200342 w 4466860"/>
                <a:gd name="connsiteY2" fmla="*/ 0 h 1599075"/>
                <a:gd name="connsiteX3" fmla="*/ 4466860 w 4466860"/>
                <a:gd name="connsiteY3" fmla="*/ 266518 h 1599075"/>
                <a:gd name="connsiteX4" fmla="*/ 4466860 w 4466860"/>
                <a:gd name="connsiteY4" fmla="*/ 1332557 h 1599075"/>
                <a:gd name="connsiteX5" fmla="*/ 4200342 w 4466860"/>
                <a:gd name="connsiteY5" fmla="*/ 1599075 h 1599075"/>
                <a:gd name="connsiteX6" fmla="*/ 774989 w 4466860"/>
                <a:gd name="connsiteY6" fmla="*/ 1599075 h 1599075"/>
                <a:gd name="connsiteX7" fmla="*/ 508471 w 4466860"/>
                <a:gd name="connsiteY7" fmla="*/ 1332557 h 1599075"/>
                <a:gd name="connsiteX8" fmla="*/ 326438 w 4466860"/>
                <a:gd name="connsiteY8" fmla="*/ 380817 h 1599075"/>
                <a:gd name="connsiteX0" fmla="*/ 286627 w 4469382"/>
                <a:gd name="connsiteY0" fmla="*/ 435851 h 1599075"/>
                <a:gd name="connsiteX1" fmla="*/ 32444 w 4469382"/>
                <a:gd name="connsiteY1" fmla="*/ 33866 h 1599075"/>
                <a:gd name="connsiteX2" fmla="*/ 4202864 w 4469382"/>
                <a:gd name="connsiteY2" fmla="*/ 0 h 1599075"/>
                <a:gd name="connsiteX3" fmla="*/ 4469382 w 4469382"/>
                <a:gd name="connsiteY3" fmla="*/ 266518 h 1599075"/>
                <a:gd name="connsiteX4" fmla="*/ 4469382 w 4469382"/>
                <a:gd name="connsiteY4" fmla="*/ 1332557 h 1599075"/>
                <a:gd name="connsiteX5" fmla="*/ 4202864 w 4469382"/>
                <a:gd name="connsiteY5" fmla="*/ 1599075 h 1599075"/>
                <a:gd name="connsiteX6" fmla="*/ 777511 w 4469382"/>
                <a:gd name="connsiteY6" fmla="*/ 1599075 h 1599075"/>
                <a:gd name="connsiteX7" fmla="*/ 510993 w 4469382"/>
                <a:gd name="connsiteY7" fmla="*/ 1332557 h 1599075"/>
                <a:gd name="connsiteX8" fmla="*/ 286627 w 4469382"/>
                <a:gd name="connsiteY8" fmla="*/ 435851 h 1599075"/>
                <a:gd name="connsiteX0" fmla="*/ 456043 w 4460892"/>
                <a:gd name="connsiteY0" fmla="*/ 459847 h 1599075"/>
                <a:gd name="connsiteX1" fmla="*/ 23954 w 4460892"/>
                <a:gd name="connsiteY1" fmla="*/ 33866 h 1599075"/>
                <a:gd name="connsiteX2" fmla="*/ 4194374 w 4460892"/>
                <a:gd name="connsiteY2" fmla="*/ 0 h 1599075"/>
                <a:gd name="connsiteX3" fmla="*/ 4460892 w 4460892"/>
                <a:gd name="connsiteY3" fmla="*/ 266518 h 1599075"/>
                <a:gd name="connsiteX4" fmla="*/ 4460892 w 4460892"/>
                <a:gd name="connsiteY4" fmla="*/ 1332557 h 1599075"/>
                <a:gd name="connsiteX5" fmla="*/ 4194374 w 4460892"/>
                <a:gd name="connsiteY5" fmla="*/ 1599075 h 1599075"/>
                <a:gd name="connsiteX6" fmla="*/ 769021 w 4460892"/>
                <a:gd name="connsiteY6" fmla="*/ 1599075 h 1599075"/>
                <a:gd name="connsiteX7" fmla="*/ 502503 w 4460892"/>
                <a:gd name="connsiteY7" fmla="*/ 1332557 h 1599075"/>
                <a:gd name="connsiteX8" fmla="*/ 456043 w 4460892"/>
                <a:gd name="connsiteY8" fmla="*/ 459847 h 1599075"/>
                <a:gd name="connsiteX0" fmla="*/ 481917 w 4459984"/>
                <a:gd name="connsiteY0" fmla="*/ 451848 h 1599075"/>
                <a:gd name="connsiteX1" fmla="*/ 23046 w 4459984"/>
                <a:gd name="connsiteY1" fmla="*/ 33866 h 1599075"/>
                <a:gd name="connsiteX2" fmla="*/ 4193466 w 4459984"/>
                <a:gd name="connsiteY2" fmla="*/ 0 h 1599075"/>
                <a:gd name="connsiteX3" fmla="*/ 4459984 w 4459984"/>
                <a:gd name="connsiteY3" fmla="*/ 266518 h 1599075"/>
                <a:gd name="connsiteX4" fmla="*/ 4459984 w 4459984"/>
                <a:gd name="connsiteY4" fmla="*/ 1332557 h 1599075"/>
                <a:gd name="connsiteX5" fmla="*/ 4193466 w 4459984"/>
                <a:gd name="connsiteY5" fmla="*/ 1599075 h 1599075"/>
                <a:gd name="connsiteX6" fmla="*/ 768113 w 4459984"/>
                <a:gd name="connsiteY6" fmla="*/ 1599075 h 1599075"/>
                <a:gd name="connsiteX7" fmla="*/ 501595 w 4459984"/>
                <a:gd name="connsiteY7" fmla="*/ 1332557 h 1599075"/>
                <a:gd name="connsiteX8" fmla="*/ 481917 w 4459984"/>
                <a:gd name="connsiteY8" fmla="*/ 451848 h 1599075"/>
                <a:gd name="connsiteX0" fmla="*/ 484763 w 4462830"/>
                <a:gd name="connsiteY0" fmla="*/ 451848 h 1599075"/>
                <a:gd name="connsiteX1" fmla="*/ 22949 w 4462830"/>
                <a:gd name="connsiteY1" fmla="*/ 6162 h 1599075"/>
                <a:gd name="connsiteX2" fmla="*/ 4196312 w 4462830"/>
                <a:gd name="connsiteY2" fmla="*/ 0 h 1599075"/>
                <a:gd name="connsiteX3" fmla="*/ 4462830 w 4462830"/>
                <a:gd name="connsiteY3" fmla="*/ 266518 h 1599075"/>
                <a:gd name="connsiteX4" fmla="*/ 4462830 w 4462830"/>
                <a:gd name="connsiteY4" fmla="*/ 1332557 h 1599075"/>
                <a:gd name="connsiteX5" fmla="*/ 4196312 w 4462830"/>
                <a:gd name="connsiteY5" fmla="*/ 1599075 h 1599075"/>
                <a:gd name="connsiteX6" fmla="*/ 770959 w 4462830"/>
                <a:gd name="connsiteY6" fmla="*/ 1599075 h 1599075"/>
                <a:gd name="connsiteX7" fmla="*/ 504441 w 4462830"/>
                <a:gd name="connsiteY7" fmla="*/ 1332557 h 1599075"/>
                <a:gd name="connsiteX8" fmla="*/ 484763 w 4462830"/>
                <a:gd name="connsiteY8" fmla="*/ 451848 h 1599075"/>
                <a:gd name="connsiteX0" fmla="*/ 481916 w 4459983"/>
                <a:gd name="connsiteY0" fmla="*/ 451848 h 1599075"/>
                <a:gd name="connsiteX1" fmla="*/ 23046 w 4459983"/>
                <a:gd name="connsiteY1" fmla="*/ 9239 h 1599075"/>
                <a:gd name="connsiteX2" fmla="*/ 4193465 w 4459983"/>
                <a:gd name="connsiteY2" fmla="*/ 0 h 1599075"/>
                <a:gd name="connsiteX3" fmla="*/ 4459983 w 4459983"/>
                <a:gd name="connsiteY3" fmla="*/ 266518 h 1599075"/>
                <a:gd name="connsiteX4" fmla="*/ 4459983 w 4459983"/>
                <a:gd name="connsiteY4" fmla="*/ 1332557 h 1599075"/>
                <a:gd name="connsiteX5" fmla="*/ 4193465 w 4459983"/>
                <a:gd name="connsiteY5" fmla="*/ 1599075 h 1599075"/>
                <a:gd name="connsiteX6" fmla="*/ 768112 w 4459983"/>
                <a:gd name="connsiteY6" fmla="*/ 1599075 h 1599075"/>
                <a:gd name="connsiteX7" fmla="*/ 501594 w 4459983"/>
                <a:gd name="connsiteY7" fmla="*/ 1332557 h 1599075"/>
                <a:gd name="connsiteX8" fmla="*/ 481916 w 4459983"/>
                <a:gd name="connsiteY8" fmla="*/ 451848 h 1599075"/>
                <a:gd name="connsiteX0" fmla="*/ 491685 w 4469752"/>
                <a:gd name="connsiteY0" fmla="*/ 456691 h 1603918"/>
                <a:gd name="connsiteX1" fmla="*/ 22719 w 4469752"/>
                <a:gd name="connsiteY1" fmla="*/ 0 h 1603918"/>
                <a:gd name="connsiteX2" fmla="*/ 4203234 w 4469752"/>
                <a:gd name="connsiteY2" fmla="*/ 4843 h 1603918"/>
                <a:gd name="connsiteX3" fmla="*/ 4469752 w 4469752"/>
                <a:gd name="connsiteY3" fmla="*/ 271361 h 1603918"/>
                <a:gd name="connsiteX4" fmla="*/ 4469752 w 4469752"/>
                <a:gd name="connsiteY4" fmla="*/ 1337400 h 1603918"/>
                <a:gd name="connsiteX5" fmla="*/ 4203234 w 4469752"/>
                <a:gd name="connsiteY5" fmla="*/ 1603918 h 1603918"/>
                <a:gd name="connsiteX6" fmla="*/ 777881 w 4469752"/>
                <a:gd name="connsiteY6" fmla="*/ 1603918 h 1603918"/>
                <a:gd name="connsiteX7" fmla="*/ 511363 w 4469752"/>
                <a:gd name="connsiteY7" fmla="*/ 1337400 h 1603918"/>
                <a:gd name="connsiteX8" fmla="*/ 491685 w 4469752"/>
                <a:gd name="connsiteY8" fmla="*/ 456691 h 160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9752" h="1603918">
                  <a:moveTo>
                    <a:pt x="491685" y="456691"/>
                  </a:moveTo>
                  <a:cubicBezTo>
                    <a:pt x="491685" y="309497"/>
                    <a:pt x="-124475" y="0"/>
                    <a:pt x="22719" y="0"/>
                  </a:cubicBezTo>
                  <a:lnTo>
                    <a:pt x="4203234" y="4843"/>
                  </a:lnTo>
                  <a:cubicBezTo>
                    <a:pt x="4350428" y="4843"/>
                    <a:pt x="4469752" y="124167"/>
                    <a:pt x="4469752" y="271361"/>
                  </a:cubicBezTo>
                  <a:lnTo>
                    <a:pt x="4469752" y="1337400"/>
                  </a:lnTo>
                  <a:cubicBezTo>
                    <a:pt x="4469752" y="1484594"/>
                    <a:pt x="4350428" y="1603918"/>
                    <a:pt x="4203234" y="1603918"/>
                  </a:cubicBezTo>
                  <a:lnTo>
                    <a:pt x="777881" y="1603918"/>
                  </a:lnTo>
                  <a:cubicBezTo>
                    <a:pt x="630687" y="1603918"/>
                    <a:pt x="511363" y="1484594"/>
                    <a:pt x="511363" y="1337400"/>
                  </a:cubicBezTo>
                  <a:lnTo>
                    <a:pt x="491685" y="456691"/>
                  </a:lnTo>
                  <a:close/>
                </a:path>
              </a:pathLst>
            </a:custGeom>
            <a:solidFill>
              <a:schemeClr val="bg1"/>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4C43738F-9FEC-8F10-0D21-23789E97E611}"/>
                </a:ext>
              </a:extLst>
            </p:cNvPr>
            <p:cNvSpPr txBox="1"/>
            <p:nvPr/>
          </p:nvSpPr>
          <p:spPr>
            <a:xfrm>
              <a:off x="7293166" y="2345539"/>
              <a:ext cx="2974554" cy="646331"/>
            </a:xfrm>
            <a:prstGeom prst="rect">
              <a:avLst/>
            </a:prstGeom>
            <a:noFill/>
          </p:spPr>
          <p:txBody>
            <a:bodyPr wrap="square" rtlCol="0">
              <a:spAutoFit/>
            </a:bodyPr>
            <a:lstStyle/>
            <a:p>
              <a:pPr algn="ctr"/>
              <a:r>
                <a:rPr lang="fr-FR" dirty="0">
                  <a:solidFill>
                    <a:srgbClr val="00497E"/>
                  </a:solidFill>
                  <a:latin typeface="Arial" panose="020B0604020202020204" pitchFamily="34" charset="0"/>
                  <a:cs typeface="Arial" panose="020B0604020202020204" pitchFamily="34" charset="0"/>
                </a:rPr>
                <a:t>Comment ça va ?</a:t>
              </a:r>
            </a:p>
            <a:p>
              <a:pPr algn="ctr"/>
              <a:r>
                <a:rPr lang="fr-FR" dirty="0">
                  <a:solidFill>
                    <a:srgbClr val="00497E"/>
                  </a:solidFill>
                  <a:latin typeface="Arial" panose="020B0604020202020204" pitchFamily="34" charset="0"/>
                  <a:cs typeface="Arial" panose="020B0604020202020204" pitchFamily="34" charset="0"/>
                </a:rPr>
                <a:t>Vous m’entendez ?</a:t>
              </a:r>
            </a:p>
          </p:txBody>
        </p:sp>
      </p:grpSp>
      <p:sp>
        <p:nvSpPr>
          <p:cNvPr id="21" name="Ellipse 20">
            <a:extLst>
              <a:ext uri="{FF2B5EF4-FFF2-40B4-BE49-F238E27FC236}">
                <a16:creationId xmlns:a16="http://schemas.microsoft.com/office/drawing/2014/main" id="{012488E1-F290-770E-922D-1650240D723D}"/>
              </a:ext>
            </a:extLst>
          </p:cNvPr>
          <p:cNvSpPr>
            <a:spLocks noChangeAspect="1"/>
          </p:cNvSpPr>
          <p:nvPr/>
        </p:nvSpPr>
        <p:spPr>
          <a:xfrm>
            <a:off x="3398131" y="1879483"/>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22" name="ZoneTexte 21">
            <a:extLst>
              <a:ext uri="{FF2B5EF4-FFF2-40B4-BE49-F238E27FC236}">
                <a16:creationId xmlns:a16="http://schemas.microsoft.com/office/drawing/2014/main" id="{838D0EAB-ACA7-2C84-B2D8-471216410C38}"/>
              </a:ext>
            </a:extLst>
          </p:cNvPr>
          <p:cNvSpPr txBox="1"/>
          <p:nvPr/>
        </p:nvSpPr>
        <p:spPr>
          <a:xfrm>
            <a:off x="450000" y="1403748"/>
            <a:ext cx="3995453" cy="369332"/>
          </a:xfrm>
          <a:prstGeom prst="rect">
            <a:avLst/>
          </a:prstGeom>
          <a:noFill/>
        </p:spPr>
        <p:txBody>
          <a:bodyPr wrap="square">
            <a:spAutoFit/>
          </a:bodyPr>
          <a:lstStyle/>
          <a:p>
            <a:pPr algn="ctr"/>
            <a:r>
              <a:rPr lang="fr-FR" b="1" dirty="0">
                <a:solidFill>
                  <a:srgbClr val="00497E"/>
                </a:solidFill>
                <a:latin typeface="Arial" panose="020B0604020202020204" pitchFamily="34" charset="0"/>
                <a:cs typeface="Arial" panose="020B0604020202020204" pitchFamily="34" charset="0"/>
              </a:rPr>
              <a:t>Secouer doucement les épaules</a:t>
            </a:r>
          </a:p>
        </p:txBody>
      </p:sp>
      <p:grpSp>
        <p:nvGrpSpPr>
          <p:cNvPr id="23" name="Groupe 22">
            <a:extLst>
              <a:ext uri="{FF2B5EF4-FFF2-40B4-BE49-F238E27FC236}">
                <a16:creationId xmlns:a16="http://schemas.microsoft.com/office/drawing/2014/main" id="{1C3CF593-51DF-9C0D-915F-D6E9FEA68D14}"/>
              </a:ext>
            </a:extLst>
          </p:cNvPr>
          <p:cNvGrpSpPr/>
          <p:nvPr/>
        </p:nvGrpSpPr>
        <p:grpSpPr>
          <a:xfrm>
            <a:off x="7237512" y="2925066"/>
            <a:ext cx="3347675" cy="1147329"/>
            <a:chOff x="8605626" y="486709"/>
            <a:chExt cx="3347675" cy="1147329"/>
          </a:xfrm>
        </p:grpSpPr>
        <p:sp>
          <p:nvSpPr>
            <p:cNvPr id="24" name="Rectangle : coins arrondis 1047">
              <a:extLst>
                <a:ext uri="{FF2B5EF4-FFF2-40B4-BE49-F238E27FC236}">
                  <a16:creationId xmlns:a16="http://schemas.microsoft.com/office/drawing/2014/main" id="{7BA0C9DD-E5CD-FB5F-3646-C85EC174A3F6}"/>
                </a:ext>
              </a:extLst>
            </p:cNvPr>
            <p:cNvSpPr/>
            <p:nvPr/>
          </p:nvSpPr>
          <p:spPr>
            <a:xfrm>
              <a:off x="8605626" y="486709"/>
              <a:ext cx="3347675" cy="1147329"/>
            </a:xfrm>
            <a:custGeom>
              <a:avLst/>
              <a:gdLst>
                <a:gd name="connsiteX0" fmla="*/ 0 w 3958389"/>
                <a:gd name="connsiteY0" fmla="*/ 266518 h 1599075"/>
                <a:gd name="connsiteX1" fmla="*/ 266518 w 3958389"/>
                <a:gd name="connsiteY1" fmla="*/ 0 h 1599075"/>
                <a:gd name="connsiteX2" fmla="*/ 3691871 w 3958389"/>
                <a:gd name="connsiteY2" fmla="*/ 0 h 1599075"/>
                <a:gd name="connsiteX3" fmla="*/ 3958389 w 3958389"/>
                <a:gd name="connsiteY3" fmla="*/ 266518 h 1599075"/>
                <a:gd name="connsiteX4" fmla="*/ 3958389 w 3958389"/>
                <a:gd name="connsiteY4" fmla="*/ 1332557 h 1599075"/>
                <a:gd name="connsiteX5" fmla="*/ 3691871 w 3958389"/>
                <a:gd name="connsiteY5" fmla="*/ 1599075 h 1599075"/>
                <a:gd name="connsiteX6" fmla="*/ 266518 w 3958389"/>
                <a:gd name="connsiteY6" fmla="*/ 1599075 h 1599075"/>
                <a:gd name="connsiteX7" fmla="*/ 0 w 3958389"/>
                <a:gd name="connsiteY7" fmla="*/ 1332557 h 1599075"/>
                <a:gd name="connsiteX8" fmla="*/ 0 w 3958389"/>
                <a:gd name="connsiteY8" fmla="*/ 266518 h 1599075"/>
                <a:gd name="connsiteX0" fmla="*/ 386811 w 4345200"/>
                <a:gd name="connsiteY0" fmla="*/ 266518 h 1599075"/>
                <a:gd name="connsiteX1" fmla="*/ 26795 w 4345200"/>
                <a:gd name="connsiteY1" fmla="*/ 25400 h 1599075"/>
                <a:gd name="connsiteX2" fmla="*/ 4078682 w 4345200"/>
                <a:gd name="connsiteY2" fmla="*/ 0 h 1599075"/>
                <a:gd name="connsiteX3" fmla="*/ 4345200 w 4345200"/>
                <a:gd name="connsiteY3" fmla="*/ 266518 h 1599075"/>
                <a:gd name="connsiteX4" fmla="*/ 4345200 w 4345200"/>
                <a:gd name="connsiteY4" fmla="*/ 1332557 h 1599075"/>
                <a:gd name="connsiteX5" fmla="*/ 4078682 w 4345200"/>
                <a:gd name="connsiteY5" fmla="*/ 1599075 h 1599075"/>
                <a:gd name="connsiteX6" fmla="*/ 653329 w 4345200"/>
                <a:gd name="connsiteY6" fmla="*/ 1599075 h 1599075"/>
                <a:gd name="connsiteX7" fmla="*/ 386811 w 4345200"/>
                <a:gd name="connsiteY7" fmla="*/ 1332557 h 1599075"/>
                <a:gd name="connsiteX8" fmla="*/ 386811 w 4345200"/>
                <a:gd name="connsiteY8" fmla="*/ 266518 h 1599075"/>
                <a:gd name="connsiteX0" fmla="*/ 306481 w 4349537"/>
                <a:gd name="connsiteY0" fmla="*/ 287684 h 1599075"/>
                <a:gd name="connsiteX1" fmla="*/ 31132 w 4349537"/>
                <a:gd name="connsiteY1" fmla="*/ 25400 h 1599075"/>
                <a:gd name="connsiteX2" fmla="*/ 4083019 w 4349537"/>
                <a:gd name="connsiteY2" fmla="*/ 0 h 1599075"/>
                <a:gd name="connsiteX3" fmla="*/ 4349537 w 4349537"/>
                <a:gd name="connsiteY3" fmla="*/ 266518 h 1599075"/>
                <a:gd name="connsiteX4" fmla="*/ 4349537 w 4349537"/>
                <a:gd name="connsiteY4" fmla="*/ 1332557 h 1599075"/>
                <a:gd name="connsiteX5" fmla="*/ 4083019 w 4349537"/>
                <a:gd name="connsiteY5" fmla="*/ 1599075 h 1599075"/>
                <a:gd name="connsiteX6" fmla="*/ 657666 w 4349537"/>
                <a:gd name="connsiteY6" fmla="*/ 1599075 h 1599075"/>
                <a:gd name="connsiteX7" fmla="*/ 391148 w 4349537"/>
                <a:gd name="connsiteY7" fmla="*/ 1332557 h 1599075"/>
                <a:gd name="connsiteX8" fmla="*/ 306481 w 4349537"/>
                <a:gd name="connsiteY8" fmla="*/ 287684 h 1599075"/>
                <a:gd name="connsiteX0" fmla="*/ 266887 w 4352276"/>
                <a:gd name="connsiteY0" fmla="*/ 330017 h 1599075"/>
                <a:gd name="connsiteX1" fmla="*/ 33871 w 4352276"/>
                <a:gd name="connsiteY1" fmla="*/ 25400 h 1599075"/>
                <a:gd name="connsiteX2" fmla="*/ 4085758 w 4352276"/>
                <a:gd name="connsiteY2" fmla="*/ 0 h 1599075"/>
                <a:gd name="connsiteX3" fmla="*/ 4352276 w 4352276"/>
                <a:gd name="connsiteY3" fmla="*/ 266518 h 1599075"/>
                <a:gd name="connsiteX4" fmla="*/ 4352276 w 4352276"/>
                <a:gd name="connsiteY4" fmla="*/ 1332557 h 1599075"/>
                <a:gd name="connsiteX5" fmla="*/ 4085758 w 4352276"/>
                <a:gd name="connsiteY5" fmla="*/ 1599075 h 1599075"/>
                <a:gd name="connsiteX6" fmla="*/ 660405 w 4352276"/>
                <a:gd name="connsiteY6" fmla="*/ 1599075 h 1599075"/>
                <a:gd name="connsiteX7" fmla="*/ 393887 w 4352276"/>
                <a:gd name="connsiteY7" fmla="*/ 1332557 h 1599075"/>
                <a:gd name="connsiteX8" fmla="*/ 266887 w 4352276"/>
                <a:gd name="connsiteY8" fmla="*/ 330017 h 1599075"/>
                <a:gd name="connsiteX0" fmla="*/ 378723 w 4464112"/>
                <a:gd name="connsiteY0" fmla="*/ 330017 h 1599075"/>
                <a:gd name="connsiteX1" fmla="*/ 27174 w 4464112"/>
                <a:gd name="connsiteY1" fmla="*/ 33866 h 1599075"/>
                <a:gd name="connsiteX2" fmla="*/ 4197594 w 4464112"/>
                <a:gd name="connsiteY2" fmla="*/ 0 h 1599075"/>
                <a:gd name="connsiteX3" fmla="*/ 4464112 w 4464112"/>
                <a:gd name="connsiteY3" fmla="*/ 266518 h 1599075"/>
                <a:gd name="connsiteX4" fmla="*/ 4464112 w 4464112"/>
                <a:gd name="connsiteY4" fmla="*/ 1332557 h 1599075"/>
                <a:gd name="connsiteX5" fmla="*/ 4197594 w 4464112"/>
                <a:gd name="connsiteY5" fmla="*/ 1599075 h 1599075"/>
                <a:gd name="connsiteX6" fmla="*/ 772241 w 4464112"/>
                <a:gd name="connsiteY6" fmla="*/ 1599075 h 1599075"/>
                <a:gd name="connsiteX7" fmla="*/ 505723 w 4464112"/>
                <a:gd name="connsiteY7" fmla="*/ 1332557 h 1599075"/>
                <a:gd name="connsiteX8" fmla="*/ 378723 w 4464112"/>
                <a:gd name="connsiteY8" fmla="*/ 330017 h 1599075"/>
                <a:gd name="connsiteX0" fmla="*/ 326438 w 4466860"/>
                <a:gd name="connsiteY0" fmla="*/ 380817 h 1599075"/>
                <a:gd name="connsiteX1" fmla="*/ 29922 w 4466860"/>
                <a:gd name="connsiteY1" fmla="*/ 33866 h 1599075"/>
                <a:gd name="connsiteX2" fmla="*/ 4200342 w 4466860"/>
                <a:gd name="connsiteY2" fmla="*/ 0 h 1599075"/>
                <a:gd name="connsiteX3" fmla="*/ 4466860 w 4466860"/>
                <a:gd name="connsiteY3" fmla="*/ 266518 h 1599075"/>
                <a:gd name="connsiteX4" fmla="*/ 4466860 w 4466860"/>
                <a:gd name="connsiteY4" fmla="*/ 1332557 h 1599075"/>
                <a:gd name="connsiteX5" fmla="*/ 4200342 w 4466860"/>
                <a:gd name="connsiteY5" fmla="*/ 1599075 h 1599075"/>
                <a:gd name="connsiteX6" fmla="*/ 774989 w 4466860"/>
                <a:gd name="connsiteY6" fmla="*/ 1599075 h 1599075"/>
                <a:gd name="connsiteX7" fmla="*/ 508471 w 4466860"/>
                <a:gd name="connsiteY7" fmla="*/ 1332557 h 1599075"/>
                <a:gd name="connsiteX8" fmla="*/ 326438 w 4466860"/>
                <a:gd name="connsiteY8" fmla="*/ 380817 h 1599075"/>
                <a:gd name="connsiteX0" fmla="*/ 286627 w 4469382"/>
                <a:gd name="connsiteY0" fmla="*/ 435851 h 1599075"/>
                <a:gd name="connsiteX1" fmla="*/ 32444 w 4469382"/>
                <a:gd name="connsiteY1" fmla="*/ 33866 h 1599075"/>
                <a:gd name="connsiteX2" fmla="*/ 4202864 w 4469382"/>
                <a:gd name="connsiteY2" fmla="*/ 0 h 1599075"/>
                <a:gd name="connsiteX3" fmla="*/ 4469382 w 4469382"/>
                <a:gd name="connsiteY3" fmla="*/ 266518 h 1599075"/>
                <a:gd name="connsiteX4" fmla="*/ 4469382 w 4469382"/>
                <a:gd name="connsiteY4" fmla="*/ 1332557 h 1599075"/>
                <a:gd name="connsiteX5" fmla="*/ 4202864 w 4469382"/>
                <a:gd name="connsiteY5" fmla="*/ 1599075 h 1599075"/>
                <a:gd name="connsiteX6" fmla="*/ 777511 w 4469382"/>
                <a:gd name="connsiteY6" fmla="*/ 1599075 h 1599075"/>
                <a:gd name="connsiteX7" fmla="*/ 510993 w 4469382"/>
                <a:gd name="connsiteY7" fmla="*/ 1332557 h 1599075"/>
                <a:gd name="connsiteX8" fmla="*/ 286627 w 4469382"/>
                <a:gd name="connsiteY8" fmla="*/ 435851 h 1599075"/>
                <a:gd name="connsiteX0" fmla="*/ 456043 w 4460892"/>
                <a:gd name="connsiteY0" fmla="*/ 459847 h 1599075"/>
                <a:gd name="connsiteX1" fmla="*/ 23954 w 4460892"/>
                <a:gd name="connsiteY1" fmla="*/ 33866 h 1599075"/>
                <a:gd name="connsiteX2" fmla="*/ 4194374 w 4460892"/>
                <a:gd name="connsiteY2" fmla="*/ 0 h 1599075"/>
                <a:gd name="connsiteX3" fmla="*/ 4460892 w 4460892"/>
                <a:gd name="connsiteY3" fmla="*/ 266518 h 1599075"/>
                <a:gd name="connsiteX4" fmla="*/ 4460892 w 4460892"/>
                <a:gd name="connsiteY4" fmla="*/ 1332557 h 1599075"/>
                <a:gd name="connsiteX5" fmla="*/ 4194374 w 4460892"/>
                <a:gd name="connsiteY5" fmla="*/ 1599075 h 1599075"/>
                <a:gd name="connsiteX6" fmla="*/ 769021 w 4460892"/>
                <a:gd name="connsiteY6" fmla="*/ 1599075 h 1599075"/>
                <a:gd name="connsiteX7" fmla="*/ 502503 w 4460892"/>
                <a:gd name="connsiteY7" fmla="*/ 1332557 h 1599075"/>
                <a:gd name="connsiteX8" fmla="*/ 456043 w 4460892"/>
                <a:gd name="connsiteY8" fmla="*/ 459847 h 1599075"/>
                <a:gd name="connsiteX0" fmla="*/ 481917 w 4459984"/>
                <a:gd name="connsiteY0" fmla="*/ 451848 h 1599075"/>
                <a:gd name="connsiteX1" fmla="*/ 23046 w 4459984"/>
                <a:gd name="connsiteY1" fmla="*/ 33866 h 1599075"/>
                <a:gd name="connsiteX2" fmla="*/ 4193466 w 4459984"/>
                <a:gd name="connsiteY2" fmla="*/ 0 h 1599075"/>
                <a:gd name="connsiteX3" fmla="*/ 4459984 w 4459984"/>
                <a:gd name="connsiteY3" fmla="*/ 266518 h 1599075"/>
                <a:gd name="connsiteX4" fmla="*/ 4459984 w 4459984"/>
                <a:gd name="connsiteY4" fmla="*/ 1332557 h 1599075"/>
                <a:gd name="connsiteX5" fmla="*/ 4193466 w 4459984"/>
                <a:gd name="connsiteY5" fmla="*/ 1599075 h 1599075"/>
                <a:gd name="connsiteX6" fmla="*/ 768113 w 4459984"/>
                <a:gd name="connsiteY6" fmla="*/ 1599075 h 1599075"/>
                <a:gd name="connsiteX7" fmla="*/ 501595 w 4459984"/>
                <a:gd name="connsiteY7" fmla="*/ 1332557 h 1599075"/>
                <a:gd name="connsiteX8" fmla="*/ 481917 w 4459984"/>
                <a:gd name="connsiteY8" fmla="*/ 451848 h 159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9984" h="1599075">
                  <a:moveTo>
                    <a:pt x="481917" y="451848"/>
                  </a:moveTo>
                  <a:cubicBezTo>
                    <a:pt x="481917" y="304654"/>
                    <a:pt x="-124148" y="33866"/>
                    <a:pt x="23046" y="33866"/>
                  </a:cubicBezTo>
                  <a:lnTo>
                    <a:pt x="4193466" y="0"/>
                  </a:lnTo>
                  <a:cubicBezTo>
                    <a:pt x="4340660" y="0"/>
                    <a:pt x="4459984" y="119324"/>
                    <a:pt x="4459984" y="266518"/>
                  </a:cubicBezTo>
                  <a:lnTo>
                    <a:pt x="4459984" y="1332557"/>
                  </a:lnTo>
                  <a:cubicBezTo>
                    <a:pt x="4459984" y="1479751"/>
                    <a:pt x="4340660" y="1599075"/>
                    <a:pt x="4193466" y="1599075"/>
                  </a:cubicBezTo>
                  <a:lnTo>
                    <a:pt x="768113" y="1599075"/>
                  </a:lnTo>
                  <a:cubicBezTo>
                    <a:pt x="620919" y="1599075"/>
                    <a:pt x="501595" y="1479751"/>
                    <a:pt x="501595" y="1332557"/>
                  </a:cubicBezTo>
                  <a:lnTo>
                    <a:pt x="481917" y="451848"/>
                  </a:lnTo>
                  <a:close/>
                </a:path>
              </a:pathLst>
            </a:custGeom>
            <a:solidFill>
              <a:schemeClr val="bg1"/>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02506F5A-352E-F95E-BDAF-61C5B669B1F5}"/>
                </a:ext>
              </a:extLst>
            </p:cNvPr>
            <p:cNvSpPr txBox="1"/>
            <p:nvPr/>
          </p:nvSpPr>
          <p:spPr>
            <a:xfrm>
              <a:off x="8999621" y="737208"/>
              <a:ext cx="2953680" cy="646331"/>
            </a:xfrm>
            <a:prstGeom prst="rect">
              <a:avLst/>
            </a:prstGeom>
            <a:noFill/>
          </p:spPr>
          <p:txBody>
            <a:bodyPr wrap="square">
              <a:spAutoFit/>
            </a:bodyPr>
            <a:lstStyle/>
            <a:p>
              <a:pPr algn="ctr"/>
              <a:r>
                <a:rPr lang="fr-FR" dirty="0">
                  <a:solidFill>
                    <a:srgbClr val="00497E"/>
                  </a:solidFill>
                  <a:latin typeface="Arial" panose="020B0604020202020204" pitchFamily="34" charset="0"/>
                  <a:cs typeface="Arial" panose="020B0604020202020204" pitchFamily="34" charset="0"/>
                </a:rPr>
                <a:t>Serrez-moi la main</a:t>
              </a:r>
            </a:p>
            <a:p>
              <a:pPr algn="ctr"/>
              <a:r>
                <a:rPr lang="fr-FR" dirty="0">
                  <a:solidFill>
                    <a:srgbClr val="00497E"/>
                  </a:solidFill>
                  <a:latin typeface="Arial" panose="020B0604020202020204" pitchFamily="34" charset="0"/>
                  <a:cs typeface="Arial" panose="020B0604020202020204" pitchFamily="34" charset="0"/>
                </a:rPr>
                <a:t>Clignez des yeux</a:t>
              </a:r>
            </a:p>
          </p:txBody>
        </p:sp>
      </p:grpSp>
      <p:sp>
        <p:nvSpPr>
          <p:cNvPr id="26" name="ZoneTexte 25">
            <a:extLst>
              <a:ext uri="{FF2B5EF4-FFF2-40B4-BE49-F238E27FC236}">
                <a16:creationId xmlns:a16="http://schemas.microsoft.com/office/drawing/2014/main" id="{5837B2B6-0869-13A8-A07B-D84A47359CC6}"/>
              </a:ext>
            </a:extLst>
          </p:cNvPr>
          <p:cNvSpPr txBox="1"/>
          <p:nvPr/>
        </p:nvSpPr>
        <p:spPr>
          <a:xfrm>
            <a:off x="6456679" y="2153485"/>
            <a:ext cx="4909339" cy="646331"/>
          </a:xfrm>
          <a:prstGeom prst="rect">
            <a:avLst/>
          </a:prstGeom>
          <a:noFill/>
        </p:spPr>
        <p:txBody>
          <a:bodyPr wrap="square">
            <a:spAutoFit/>
          </a:bodyPr>
          <a:lstStyle/>
          <a:p>
            <a:pPr algn="ctr"/>
            <a:r>
              <a:rPr lang="fr-FR" b="1" dirty="0">
                <a:solidFill>
                  <a:srgbClr val="00497E"/>
                </a:solidFill>
                <a:latin typeface="Arial" panose="020B0604020202020204" pitchFamily="34" charset="0"/>
                <a:cs typeface="Arial" panose="020B0604020202020204" pitchFamily="34" charset="0"/>
              </a:rPr>
              <a:t>Prendre la main de la victime </a:t>
            </a:r>
            <a:br>
              <a:rPr lang="fr-FR" b="1" dirty="0">
                <a:solidFill>
                  <a:srgbClr val="00497E"/>
                </a:solidFill>
                <a:latin typeface="Arial" panose="020B0604020202020204" pitchFamily="34" charset="0"/>
                <a:cs typeface="Arial" panose="020B0604020202020204" pitchFamily="34" charset="0"/>
              </a:rPr>
            </a:br>
            <a:r>
              <a:rPr lang="fr-FR" b="1" dirty="0">
                <a:solidFill>
                  <a:srgbClr val="00497E"/>
                </a:solidFill>
                <a:latin typeface="Arial" panose="020B0604020202020204" pitchFamily="34" charset="0"/>
                <a:cs typeface="Arial" panose="020B0604020202020204" pitchFamily="34" charset="0"/>
              </a:rPr>
              <a:t>et demander d’exécuter un ordre simple</a:t>
            </a:r>
          </a:p>
        </p:txBody>
      </p:sp>
      <p:sp>
        <p:nvSpPr>
          <p:cNvPr id="27" name="Organigramme : Terminateur 22">
            <a:extLst>
              <a:ext uri="{FF2B5EF4-FFF2-40B4-BE49-F238E27FC236}">
                <a16:creationId xmlns:a16="http://schemas.microsoft.com/office/drawing/2014/main" id="{08C9F37B-4BE0-AF9E-DAC4-19F670531C13}"/>
              </a:ext>
            </a:extLst>
          </p:cNvPr>
          <p:cNvSpPr>
            <a:spLocks noChangeAspect="1"/>
          </p:cNvSpPr>
          <p:nvPr/>
        </p:nvSpPr>
        <p:spPr>
          <a:xfrm rot="19121264">
            <a:off x="3365774" y="4102444"/>
            <a:ext cx="1923418"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28" name="Organigramme : Délai 6">
            <a:extLst>
              <a:ext uri="{FF2B5EF4-FFF2-40B4-BE49-F238E27FC236}">
                <a16:creationId xmlns:a16="http://schemas.microsoft.com/office/drawing/2014/main" id="{71640AA4-3C87-5F37-9446-766048DC7632}"/>
              </a:ext>
            </a:extLst>
          </p:cNvPr>
          <p:cNvSpPr>
            <a:spLocks noChangeAspect="1"/>
          </p:cNvSpPr>
          <p:nvPr/>
        </p:nvSpPr>
        <p:spPr>
          <a:xfrm rot="5400000" flipH="1">
            <a:off x="4936938" y="2744474"/>
            <a:ext cx="1587869" cy="2209323"/>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 name="connsiteX0" fmla="*/ 0 w 3265176"/>
              <a:gd name="connsiteY0" fmla="*/ 0 h 2594959"/>
              <a:gd name="connsiteX1" fmla="*/ 1480458 w 3265176"/>
              <a:gd name="connsiteY1" fmla="*/ 0 h 2594959"/>
              <a:gd name="connsiteX2" fmla="*/ 3265151 w 3265176"/>
              <a:gd name="connsiteY2" fmla="*/ 2247650 h 2594959"/>
              <a:gd name="connsiteX3" fmla="*/ 1480458 w 3265176"/>
              <a:gd name="connsiteY3" fmla="*/ 1755318 h 2594959"/>
              <a:gd name="connsiteX4" fmla="*/ 0 w 3265176"/>
              <a:gd name="connsiteY4" fmla="*/ 1755318 h 2594959"/>
              <a:gd name="connsiteX5" fmla="*/ 0 w 3265176"/>
              <a:gd name="connsiteY5" fmla="*/ 0 h 2594959"/>
              <a:gd name="connsiteX0" fmla="*/ 0 w 3265162"/>
              <a:gd name="connsiteY0" fmla="*/ 0 h 2432604"/>
              <a:gd name="connsiteX1" fmla="*/ 1480458 w 3265162"/>
              <a:gd name="connsiteY1" fmla="*/ 0 h 2432604"/>
              <a:gd name="connsiteX2" fmla="*/ 3265151 w 3265162"/>
              <a:gd name="connsiteY2" fmla="*/ 2247650 h 2432604"/>
              <a:gd name="connsiteX3" fmla="*/ 1457923 w 3265162"/>
              <a:gd name="connsiteY3" fmla="*/ 2299645 h 2432604"/>
              <a:gd name="connsiteX4" fmla="*/ 0 w 3265162"/>
              <a:gd name="connsiteY4" fmla="*/ 1755318 h 2432604"/>
              <a:gd name="connsiteX5" fmla="*/ 0 w 3265162"/>
              <a:gd name="connsiteY5" fmla="*/ 0 h 2432604"/>
              <a:gd name="connsiteX0" fmla="*/ 0 w 3265162"/>
              <a:gd name="connsiteY0" fmla="*/ 0 h 2477397"/>
              <a:gd name="connsiteX1" fmla="*/ 1480458 w 3265162"/>
              <a:gd name="connsiteY1" fmla="*/ 0 h 2477397"/>
              <a:gd name="connsiteX2" fmla="*/ 3265151 w 3265162"/>
              <a:gd name="connsiteY2" fmla="*/ 2247650 h 2477397"/>
              <a:gd name="connsiteX3" fmla="*/ 1457923 w 3265162"/>
              <a:gd name="connsiteY3" fmla="*/ 2299645 h 2477397"/>
              <a:gd name="connsiteX4" fmla="*/ 0 w 3265162"/>
              <a:gd name="connsiteY4" fmla="*/ 1755318 h 2477397"/>
              <a:gd name="connsiteX5" fmla="*/ 0 w 3265162"/>
              <a:gd name="connsiteY5" fmla="*/ 0 h 2477397"/>
              <a:gd name="connsiteX0" fmla="*/ 0 w 3265162"/>
              <a:gd name="connsiteY0" fmla="*/ 0 h 2502002"/>
              <a:gd name="connsiteX1" fmla="*/ 1480458 w 3265162"/>
              <a:gd name="connsiteY1" fmla="*/ 0 h 2502002"/>
              <a:gd name="connsiteX2" fmla="*/ 3265151 w 3265162"/>
              <a:gd name="connsiteY2" fmla="*/ 2247650 h 2502002"/>
              <a:gd name="connsiteX3" fmla="*/ 1457923 w 3265162"/>
              <a:gd name="connsiteY3" fmla="*/ 2299645 h 2502002"/>
              <a:gd name="connsiteX4" fmla="*/ 0 w 3265162"/>
              <a:gd name="connsiteY4" fmla="*/ 1755318 h 2502002"/>
              <a:gd name="connsiteX5" fmla="*/ 0 w 3265162"/>
              <a:gd name="connsiteY5" fmla="*/ 0 h 2502002"/>
              <a:gd name="connsiteX0" fmla="*/ 0 w 3265162"/>
              <a:gd name="connsiteY0" fmla="*/ 0 h 2508229"/>
              <a:gd name="connsiteX1" fmla="*/ 1480458 w 3265162"/>
              <a:gd name="connsiteY1" fmla="*/ 0 h 2508229"/>
              <a:gd name="connsiteX2" fmla="*/ 3265151 w 3265162"/>
              <a:gd name="connsiteY2" fmla="*/ 2247650 h 2508229"/>
              <a:gd name="connsiteX3" fmla="*/ 1457923 w 3265162"/>
              <a:gd name="connsiteY3" fmla="*/ 2299645 h 2508229"/>
              <a:gd name="connsiteX4" fmla="*/ 0 w 3265162"/>
              <a:gd name="connsiteY4" fmla="*/ 1755318 h 2508229"/>
              <a:gd name="connsiteX5" fmla="*/ 0 w 3265162"/>
              <a:gd name="connsiteY5" fmla="*/ 0 h 2508229"/>
              <a:gd name="connsiteX0" fmla="*/ 0 w 3267977"/>
              <a:gd name="connsiteY0" fmla="*/ 0 h 2467797"/>
              <a:gd name="connsiteX1" fmla="*/ 1780448 w 3267977"/>
              <a:gd name="connsiteY1" fmla="*/ 658714 h 2467797"/>
              <a:gd name="connsiteX2" fmla="*/ 3265151 w 3267977"/>
              <a:gd name="connsiteY2" fmla="*/ 2247650 h 2467797"/>
              <a:gd name="connsiteX3" fmla="*/ 1457923 w 3267977"/>
              <a:gd name="connsiteY3" fmla="*/ 2299645 h 2467797"/>
              <a:gd name="connsiteX4" fmla="*/ 0 w 3267977"/>
              <a:gd name="connsiteY4" fmla="*/ 1755318 h 2467797"/>
              <a:gd name="connsiteX5" fmla="*/ 0 w 3267977"/>
              <a:gd name="connsiteY5" fmla="*/ 0 h 2467797"/>
              <a:gd name="connsiteX0" fmla="*/ 0 w 3267697"/>
              <a:gd name="connsiteY0" fmla="*/ 0 h 2467797"/>
              <a:gd name="connsiteX1" fmla="*/ 1780448 w 3267697"/>
              <a:gd name="connsiteY1" fmla="*/ 658714 h 2467797"/>
              <a:gd name="connsiteX2" fmla="*/ 3265151 w 3267697"/>
              <a:gd name="connsiteY2" fmla="*/ 2247650 h 2467797"/>
              <a:gd name="connsiteX3" fmla="*/ 1457923 w 3267697"/>
              <a:gd name="connsiteY3" fmla="*/ 2299645 h 2467797"/>
              <a:gd name="connsiteX4" fmla="*/ 0 w 3267697"/>
              <a:gd name="connsiteY4" fmla="*/ 1755318 h 2467797"/>
              <a:gd name="connsiteX5" fmla="*/ 0 w 3267697"/>
              <a:gd name="connsiteY5" fmla="*/ 0 h 246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7697" h="2467797">
                <a:moveTo>
                  <a:pt x="0" y="0"/>
                </a:moveTo>
                <a:lnTo>
                  <a:pt x="1780448" y="658714"/>
                </a:lnTo>
                <a:cubicBezTo>
                  <a:pt x="2511723" y="1053450"/>
                  <a:pt x="3318905" y="1974162"/>
                  <a:pt x="3265151" y="2247650"/>
                </a:cubicBezTo>
                <a:cubicBezTo>
                  <a:pt x="3211397" y="2521138"/>
                  <a:pt x="2309551" y="2541361"/>
                  <a:pt x="1457923" y="2299645"/>
                </a:cubicBezTo>
                <a:lnTo>
                  <a:pt x="0" y="1755318"/>
                </a:lnTo>
                <a:lnTo>
                  <a:pt x="0" y="0"/>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29" name="Organigramme : Délai 6">
            <a:extLst>
              <a:ext uri="{FF2B5EF4-FFF2-40B4-BE49-F238E27FC236}">
                <a16:creationId xmlns:a16="http://schemas.microsoft.com/office/drawing/2014/main" id="{AA86A668-BBCE-EB19-D00C-210FA711D7BE}"/>
              </a:ext>
            </a:extLst>
          </p:cNvPr>
          <p:cNvSpPr>
            <a:spLocks noChangeAspect="1"/>
          </p:cNvSpPr>
          <p:nvPr/>
        </p:nvSpPr>
        <p:spPr>
          <a:xfrm rot="5400000" flipH="1">
            <a:off x="5145366" y="3163604"/>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0" name="Ellipse 29">
            <a:extLst>
              <a:ext uri="{FF2B5EF4-FFF2-40B4-BE49-F238E27FC236}">
                <a16:creationId xmlns:a16="http://schemas.microsoft.com/office/drawing/2014/main" id="{0AE69CEF-BE11-3D9B-5554-EB4DEB292F7F}"/>
              </a:ext>
            </a:extLst>
          </p:cNvPr>
          <p:cNvSpPr>
            <a:spLocks noChangeAspect="1"/>
          </p:cNvSpPr>
          <p:nvPr/>
        </p:nvSpPr>
        <p:spPr>
          <a:xfrm>
            <a:off x="5144772" y="1769405"/>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31" name="Organigramme : Terminateur 26">
            <a:extLst>
              <a:ext uri="{FF2B5EF4-FFF2-40B4-BE49-F238E27FC236}">
                <a16:creationId xmlns:a16="http://schemas.microsoft.com/office/drawing/2014/main" id="{65F7805B-F4EC-A8BF-6422-75F3F6A5161E}"/>
              </a:ext>
            </a:extLst>
          </p:cNvPr>
          <p:cNvSpPr>
            <a:spLocks noChangeAspect="1"/>
          </p:cNvSpPr>
          <p:nvPr/>
        </p:nvSpPr>
        <p:spPr>
          <a:xfrm rot="14963509">
            <a:off x="4538586" y="4176049"/>
            <a:ext cx="1497092"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2" name="Organigramme : Terminateur 27">
            <a:extLst>
              <a:ext uri="{FF2B5EF4-FFF2-40B4-BE49-F238E27FC236}">
                <a16:creationId xmlns:a16="http://schemas.microsoft.com/office/drawing/2014/main" id="{D9B7AD3A-0933-7EDD-25E8-67921726E9F7}"/>
              </a:ext>
            </a:extLst>
          </p:cNvPr>
          <p:cNvSpPr>
            <a:spLocks noChangeAspect="1"/>
          </p:cNvSpPr>
          <p:nvPr/>
        </p:nvSpPr>
        <p:spPr>
          <a:xfrm rot="16607923">
            <a:off x="5523065" y="4399431"/>
            <a:ext cx="1993480"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3" name="Organigramme : Délai 6">
            <a:extLst>
              <a:ext uri="{FF2B5EF4-FFF2-40B4-BE49-F238E27FC236}">
                <a16:creationId xmlns:a16="http://schemas.microsoft.com/office/drawing/2014/main" id="{67E862B7-1C20-56E2-B22A-260DEB5F5162}"/>
              </a:ext>
            </a:extLst>
          </p:cNvPr>
          <p:cNvSpPr>
            <a:spLocks noChangeAspect="1"/>
          </p:cNvSpPr>
          <p:nvPr/>
        </p:nvSpPr>
        <p:spPr>
          <a:xfrm flipH="1">
            <a:off x="3464833" y="4677131"/>
            <a:ext cx="2604740" cy="943068"/>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4" name="Organigramme : Terminateur 29">
            <a:extLst>
              <a:ext uri="{FF2B5EF4-FFF2-40B4-BE49-F238E27FC236}">
                <a16:creationId xmlns:a16="http://schemas.microsoft.com/office/drawing/2014/main" id="{72B3B992-275B-81F9-403A-739D8D199081}"/>
              </a:ext>
            </a:extLst>
          </p:cNvPr>
          <p:cNvSpPr>
            <a:spLocks noChangeAspect="1"/>
          </p:cNvSpPr>
          <p:nvPr/>
        </p:nvSpPr>
        <p:spPr>
          <a:xfrm>
            <a:off x="3844479" y="5263708"/>
            <a:ext cx="2893848" cy="356491"/>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5" name="Organigramme : Terminateur 30">
            <a:extLst>
              <a:ext uri="{FF2B5EF4-FFF2-40B4-BE49-F238E27FC236}">
                <a16:creationId xmlns:a16="http://schemas.microsoft.com/office/drawing/2014/main" id="{37982A09-272F-4F28-AAA2-D45CFBB1A10C}"/>
              </a:ext>
            </a:extLst>
          </p:cNvPr>
          <p:cNvSpPr>
            <a:spLocks noChangeAspect="1"/>
          </p:cNvSpPr>
          <p:nvPr/>
        </p:nvSpPr>
        <p:spPr>
          <a:xfrm rot="18343394">
            <a:off x="3342463" y="4370842"/>
            <a:ext cx="2187850"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grpSp>
        <p:nvGrpSpPr>
          <p:cNvPr id="36" name="Groupe 35">
            <a:extLst>
              <a:ext uri="{FF2B5EF4-FFF2-40B4-BE49-F238E27FC236}">
                <a16:creationId xmlns:a16="http://schemas.microsoft.com/office/drawing/2014/main" id="{46321FBE-764A-21BD-270E-15DC6FA570F4}"/>
              </a:ext>
            </a:extLst>
          </p:cNvPr>
          <p:cNvGrpSpPr/>
          <p:nvPr/>
        </p:nvGrpSpPr>
        <p:grpSpPr>
          <a:xfrm>
            <a:off x="4902480" y="1773080"/>
            <a:ext cx="1933054" cy="2904050"/>
            <a:chOff x="4876823" y="1452239"/>
            <a:chExt cx="1933054" cy="2904050"/>
          </a:xfrm>
        </p:grpSpPr>
        <p:sp>
          <p:nvSpPr>
            <p:cNvPr id="37" name="Organigramme : Délai 6">
              <a:extLst>
                <a:ext uri="{FF2B5EF4-FFF2-40B4-BE49-F238E27FC236}">
                  <a16:creationId xmlns:a16="http://schemas.microsoft.com/office/drawing/2014/main" id="{CAB2F440-FF54-129A-8A31-AA31BC255153}"/>
                </a:ext>
              </a:extLst>
            </p:cNvPr>
            <p:cNvSpPr>
              <a:spLocks noChangeAspect="1"/>
            </p:cNvSpPr>
            <p:nvPr/>
          </p:nvSpPr>
          <p:spPr>
            <a:xfrm rot="5400000" flipH="1">
              <a:off x="5123980" y="2846438"/>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8" name="Organigramme : Terminateur 34">
              <a:extLst>
                <a:ext uri="{FF2B5EF4-FFF2-40B4-BE49-F238E27FC236}">
                  <a16:creationId xmlns:a16="http://schemas.microsoft.com/office/drawing/2014/main" id="{E2F77CB8-3FFC-5095-D4DA-07CE3B2F1A95}"/>
                </a:ext>
              </a:extLst>
            </p:cNvPr>
            <p:cNvSpPr>
              <a:spLocks noChangeAspect="1"/>
            </p:cNvSpPr>
            <p:nvPr/>
          </p:nvSpPr>
          <p:spPr>
            <a:xfrm rot="16200000">
              <a:off x="6098351" y="3594290"/>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sp>
          <p:nvSpPr>
            <p:cNvPr id="39" name="Ellipse 38">
              <a:extLst>
                <a:ext uri="{FF2B5EF4-FFF2-40B4-BE49-F238E27FC236}">
                  <a16:creationId xmlns:a16="http://schemas.microsoft.com/office/drawing/2014/main" id="{225710E5-0218-A244-F2D2-4ECFB17DBBB3}"/>
                </a:ext>
              </a:extLst>
            </p:cNvPr>
            <p:cNvSpPr>
              <a:spLocks noChangeAspect="1"/>
            </p:cNvSpPr>
            <p:nvPr/>
          </p:nvSpPr>
          <p:spPr>
            <a:xfrm>
              <a:off x="5123386" y="1452239"/>
              <a:ext cx="1440000" cy="14400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latin typeface="Arial" panose="020B0604020202020204" pitchFamily="34" charset="0"/>
                <a:cs typeface="Arial" panose="020B0604020202020204" pitchFamily="34" charset="0"/>
              </a:endParaRPr>
            </a:p>
          </p:txBody>
        </p:sp>
        <p:sp>
          <p:nvSpPr>
            <p:cNvPr id="40" name="Organigramme : Terminateur 36">
              <a:extLst>
                <a:ext uri="{FF2B5EF4-FFF2-40B4-BE49-F238E27FC236}">
                  <a16:creationId xmlns:a16="http://schemas.microsoft.com/office/drawing/2014/main" id="{3422BE64-0A10-BD08-FB3F-6EA11D408304}"/>
                </a:ext>
              </a:extLst>
            </p:cNvPr>
            <p:cNvSpPr>
              <a:spLocks noChangeAspect="1"/>
            </p:cNvSpPr>
            <p:nvPr/>
          </p:nvSpPr>
          <p:spPr>
            <a:xfrm rot="16200000">
              <a:off x="4578459" y="3594290"/>
              <a:ext cx="1009889" cy="413162"/>
            </a:xfrm>
            <a:prstGeom prst="flowChartTerminator">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latin typeface="Arial" panose="020B0604020202020204" pitchFamily="34" charset="0"/>
                <a:cs typeface="Arial" panose="020B0604020202020204" pitchFamily="34" charset="0"/>
              </a:endParaRPr>
            </a:p>
          </p:txBody>
        </p:sp>
      </p:grpSp>
      <p:grpSp>
        <p:nvGrpSpPr>
          <p:cNvPr id="41" name="Groupe 40">
            <a:extLst>
              <a:ext uri="{FF2B5EF4-FFF2-40B4-BE49-F238E27FC236}">
                <a16:creationId xmlns:a16="http://schemas.microsoft.com/office/drawing/2014/main" id="{38A95717-19FA-648A-302E-E08F11E42B64}"/>
              </a:ext>
            </a:extLst>
          </p:cNvPr>
          <p:cNvGrpSpPr/>
          <p:nvPr/>
        </p:nvGrpSpPr>
        <p:grpSpPr>
          <a:xfrm>
            <a:off x="1338943" y="1991599"/>
            <a:ext cx="9650186" cy="3462653"/>
            <a:chOff x="-109680" y="3689140"/>
            <a:chExt cx="9650186" cy="3462653"/>
          </a:xfrm>
        </p:grpSpPr>
        <p:sp>
          <p:nvSpPr>
            <p:cNvPr id="42" name="Rectangle : coins arrondis 41">
              <a:extLst>
                <a:ext uri="{FF2B5EF4-FFF2-40B4-BE49-F238E27FC236}">
                  <a16:creationId xmlns:a16="http://schemas.microsoft.com/office/drawing/2014/main" id="{58D9A00B-0AFC-29F5-7747-BCD96F6D75FF}"/>
                </a:ext>
              </a:extLst>
            </p:cNvPr>
            <p:cNvSpPr/>
            <p:nvPr/>
          </p:nvSpPr>
          <p:spPr>
            <a:xfrm>
              <a:off x="-109680" y="3689140"/>
              <a:ext cx="9650186" cy="346265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43" name="ZoneTexte 42">
              <a:extLst>
                <a:ext uri="{FF2B5EF4-FFF2-40B4-BE49-F238E27FC236}">
                  <a16:creationId xmlns:a16="http://schemas.microsoft.com/office/drawing/2014/main" id="{2B5E12F8-B0EE-7CF1-2D44-2BC3BA393473}"/>
                </a:ext>
              </a:extLst>
            </p:cNvPr>
            <p:cNvSpPr txBox="1"/>
            <p:nvPr/>
          </p:nvSpPr>
          <p:spPr>
            <a:xfrm>
              <a:off x="1262063" y="4394474"/>
              <a:ext cx="6462401" cy="646331"/>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Si la victime répond ou réagit : elle est consciente. </a:t>
              </a:r>
              <a:br>
                <a:rPr lang="fr-FR" dirty="0">
                  <a:solidFill>
                    <a:srgbClr val="00497E"/>
                  </a:solidFill>
                  <a:latin typeface="Arial" panose="020B0604020202020204" pitchFamily="34" charset="0"/>
                  <a:cs typeface="Arial" panose="020B0604020202020204" pitchFamily="34" charset="0"/>
                </a:rPr>
              </a:br>
              <a:r>
                <a:rPr lang="fr-FR" dirty="0">
                  <a:solidFill>
                    <a:srgbClr val="00497E"/>
                  </a:solidFill>
                  <a:latin typeface="Arial" panose="020B0604020202020204" pitchFamily="34" charset="0"/>
                  <a:cs typeface="Arial" panose="020B0604020202020204" pitchFamily="34" charset="0"/>
                </a:rPr>
                <a:t>Il convient d’adopter la conduite à tenir adaptée au malaise.</a:t>
              </a:r>
            </a:p>
          </p:txBody>
        </p:sp>
        <p:sp>
          <p:nvSpPr>
            <p:cNvPr id="44" name="ZoneTexte 43">
              <a:extLst>
                <a:ext uri="{FF2B5EF4-FFF2-40B4-BE49-F238E27FC236}">
                  <a16:creationId xmlns:a16="http://schemas.microsoft.com/office/drawing/2014/main" id="{CA84A2A6-4605-4767-3615-0A20E166F542}"/>
                </a:ext>
              </a:extLst>
            </p:cNvPr>
            <p:cNvSpPr txBox="1"/>
            <p:nvPr/>
          </p:nvSpPr>
          <p:spPr>
            <a:xfrm>
              <a:off x="1305110" y="5206109"/>
              <a:ext cx="6116180"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Si la victime ne répond pas et ne réagit pas :</a:t>
              </a:r>
            </a:p>
          </p:txBody>
        </p:sp>
        <p:sp>
          <p:nvSpPr>
            <p:cNvPr id="45" name="ZoneTexte 44">
              <a:extLst>
                <a:ext uri="{FF2B5EF4-FFF2-40B4-BE49-F238E27FC236}">
                  <a16:creationId xmlns:a16="http://schemas.microsoft.com/office/drawing/2014/main" id="{F14D0049-CDC2-23FC-9960-5A9F87D45AE2}"/>
                </a:ext>
              </a:extLst>
            </p:cNvPr>
            <p:cNvSpPr txBox="1"/>
            <p:nvPr/>
          </p:nvSpPr>
          <p:spPr>
            <a:xfrm>
              <a:off x="2251782" y="6027458"/>
              <a:ext cx="5866664"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L’allonger sur le dos, quelle que soit sa position initiale</a:t>
              </a:r>
            </a:p>
          </p:txBody>
        </p:sp>
        <p:sp>
          <p:nvSpPr>
            <p:cNvPr id="46" name="ZoneTexte 45">
              <a:extLst>
                <a:ext uri="{FF2B5EF4-FFF2-40B4-BE49-F238E27FC236}">
                  <a16:creationId xmlns:a16="http://schemas.microsoft.com/office/drawing/2014/main" id="{02317190-20A5-A1DC-E343-905C47A984E2}"/>
                </a:ext>
              </a:extLst>
            </p:cNvPr>
            <p:cNvSpPr txBox="1"/>
            <p:nvPr/>
          </p:nvSpPr>
          <p:spPr>
            <a:xfrm>
              <a:off x="2251782" y="5617935"/>
              <a:ext cx="4485268"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Demander de l’aide, si vous êtes seul</a:t>
              </a:r>
            </a:p>
          </p:txBody>
        </p:sp>
        <p:sp>
          <p:nvSpPr>
            <p:cNvPr id="47" name="Flèche : droite 40">
              <a:extLst>
                <a:ext uri="{FF2B5EF4-FFF2-40B4-BE49-F238E27FC236}">
                  <a16:creationId xmlns:a16="http://schemas.microsoft.com/office/drawing/2014/main" id="{D7F3112D-1C2F-2775-25A9-93419C15560A}"/>
                </a:ext>
              </a:extLst>
            </p:cNvPr>
            <p:cNvSpPr/>
            <p:nvPr/>
          </p:nvSpPr>
          <p:spPr>
            <a:xfrm>
              <a:off x="1466953" y="5605698"/>
              <a:ext cx="752169" cy="39728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48" name="Flèche : droite 41">
              <a:extLst>
                <a:ext uri="{FF2B5EF4-FFF2-40B4-BE49-F238E27FC236}">
                  <a16:creationId xmlns:a16="http://schemas.microsoft.com/office/drawing/2014/main" id="{B9991EFF-F958-56D0-DC82-B529A28D6852}"/>
                </a:ext>
              </a:extLst>
            </p:cNvPr>
            <p:cNvSpPr/>
            <p:nvPr/>
          </p:nvSpPr>
          <p:spPr>
            <a:xfrm>
              <a:off x="1460002" y="6032238"/>
              <a:ext cx="752169" cy="397286"/>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grpSp>
    </p:spTree>
    <p:extLst>
      <p:ext uri="{BB962C8B-B14F-4D97-AF65-F5344CB8AC3E}">
        <p14:creationId xmlns:p14="http://schemas.microsoft.com/office/powerpoint/2010/main" val="347654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xit" presetSubtype="0" fill="hold" grpId="1"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15" grpId="0" animBg="1"/>
      <p:bldP spid="16" grpId="0" animBg="1"/>
      <p:bldP spid="17" grpId="0"/>
      <p:bldP spid="21" grpId="0" animBg="1"/>
      <p:bldP spid="22" grpId="0"/>
      <p:bldP spid="26" grpId="0"/>
      <p:bldP spid="27" grpId="0" animBg="1"/>
      <p:bldP spid="28" grpId="0" animBg="1"/>
      <p:bldP spid="29" grpId="0" animBg="1"/>
      <p:bldP spid="30" grpId="0" animBg="1"/>
      <p:bldP spid="31" grpId="0" animBg="1"/>
      <p:bldP spid="32" grpId="0" animBg="1"/>
      <p:bldP spid="32" grpId="1"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prstGeom prst="rect">
            <a:avLst/>
          </a:prstGeom>
        </p:spPr>
        <p:txBody>
          <a:bodyPr/>
          <a:lstStyle/>
          <a:p>
            <a:r>
              <a:rPr lang="fr-FR" dirty="0"/>
              <a:t>LA PROTECTION</a:t>
            </a:r>
          </a:p>
        </p:txBody>
      </p:sp>
      <p:sp>
        <p:nvSpPr>
          <p:cNvPr id="2" name="Espace réservé du texte 1">
            <a:extLst>
              <a:ext uri="{FF2B5EF4-FFF2-40B4-BE49-F238E27FC236}">
                <a16:creationId xmlns:a16="http://schemas.microsoft.com/office/drawing/2014/main" id="{9A450833-CD51-7ACB-A3B0-B20D965AC70F}"/>
              </a:ext>
            </a:extLst>
          </p:cNvPr>
          <p:cNvSpPr>
            <a:spLocks noGrp="1"/>
          </p:cNvSpPr>
          <p:nvPr>
            <p:ph type="body" sz="quarter" idx="11"/>
          </p:nvPr>
        </p:nvSpPr>
        <p:spPr/>
        <p:txBody>
          <a:bodyPr/>
          <a:lstStyle/>
          <a:p>
            <a:r>
              <a:rPr lang="fr-FR" dirty="0"/>
              <a:t>Travail de groupe</a:t>
            </a:r>
          </a:p>
        </p:txBody>
      </p:sp>
      <p:sp>
        <p:nvSpPr>
          <p:cNvPr id="8" name="ZoneTexte 7">
            <a:extLst>
              <a:ext uri="{FF2B5EF4-FFF2-40B4-BE49-F238E27FC236}">
                <a16:creationId xmlns:a16="http://schemas.microsoft.com/office/drawing/2014/main" id="{366AD492-DB89-5F57-554A-5B74E205FC35}"/>
              </a:ext>
            </a:extLst>
          </p:cNvPr>
          <p:cNvSpPr txBox="1"/>
          <p:nvPr/>
        </p:nvSpPr>
        <p:spPr>
          <a:xfrm>
            <a:off x="1343590" y="4827797"/>
            <a:ext cx="9188266" cy="523220"/>
          </a:xfrm>
          <a:prstGeom prst="rect">
            <a:avLst/>
          </a:prstGeom>
          <a:noFill/>
        </p:spPr>
        <p:txBody>
          <a:bodyPr wrap="square" rtlCol="0">
            <a:spAutoFit/>
          </a:bodyPr>
          <a:lstStyle>
            <a:defPPr>
              <a:defRPr lang="fr-FR"/>
            </a:defPPr>
            <a:lvl1pPr algn="ctr">
              <a:defRPr sz="2000" b="1">
                <a:solidFill>
                  <a:srgbClr val="00467E"/>
                </a:solidFill>
                <a:latin typeface="Arial" panose="020B0604020202020204" pitchFamily="34" charset="0"/>
                <a:cs typeface="Arial" panose="020B0604020202020204" pitchFamily="34" charset="0"/>
              </a:defRPr>
            </a:lvl1pPr>
          </a:lstStyle>
          <a:p>
            <a:r>
              <a:rPr lang="fr-FR" sz="2800" dirty="0"/>
              <a:t>Quels sont les différents types de danger ?</a:t>
            </a:r>
          </a:p>
        </p:txBody>
      </p:sp>
      <p:sp>
        <p:nvSpPr>
          <p:cNvPr id="11" name="ZoneTexte 10">
            <a:extLst>
              <a:ext uri="{FF2B5EF4-FFF2-40B4-BE49-F238E27FC236}">
                <a16:creationId xmlns:a16="http://schemas.microsoft.com/office/drawing/2014/main" id="{232D93D4-A422-41F8-8501-2E7C60D7868A}"/>
              </a:ext>
            </a:extLst>
          </p:cNvPr>
          <p:cNvSpPr txBox="1"/>
          <p:nvPr/>
        </p:nvSpPr>
        <p:spPr>
          <a:xfrm>
            <a:off x="1228571" y="1834555"/>
            <a:ext cx="9418304" cy="954107"/>
          </a:xfrm>
          <a:prstGeom prst="rect">
            <a:avLst/>
          </a:prstGeom>
          <a:noFill/>
        </p:spPr>
        <p:txBody>
          <a:bodyPr wrap="square" rtlCol="0">
            <a:spAutoFit/>
          </a:bodyPr>
          <a:lstStyle>
            <a:defPPr>
              <a:defRPr lang="fr-FR"/>
            </a:defPPr>
            <a:lvl1pPr algn="ctr">
              <a:defRPr sz="2000" b="1">
                <a:solidFill>
                  <a:srgbClr val="00467E"/>
                </a:solidFill>
                <a:latin typeface="Arial" panose="020B0604020202020204" pitchFamily="34" charset="0"/>
                <a:cs typeface="Arial" panose="020B0604020202020204" pitchFamily="34" charset="0"/>
              </a:defRPr>
            </a:lvl1pPr>
          </a:lstStyle>
          <a:p>
            <a:r>
              <a:rPr lang="fr-FR" sz="2800" dirty="0"/>
              <a:t>Qu’évoque pour vous la notion de protection </a:t>
            </a:r>
            <a:br>
              <a:rPr lang="fr-FR" sz="2800" dirty="0"/>
            </a:br>
            <a:r>
              <a:rPr lang="fr-FR" sz="2800" dirty="0"/>
              <a:t>dans une situation d’accident ?</a:t>
            </a:r>
          </a:p>
        </p:txBody>
      </p:sp>
      <p:sp>
        <p:nvSpPr>
          <p:cNvPr id="14" name="ZoneTexte 13">
            <a:extLst>
              <a:ext uri="{FF2B5EF4-FFF2-40B4-BE49-F238E27FC236}">
                <a16:creationId xmlns:a16="http://schemas.microsoft.com/office/drawing/2014/main" id="{A89E34EF-6EC5-2959-1F47-1D0C528B6F6B}"/>
              </a:ext>
            </a:extLst>
          </p:cNvPr>
          <p:cNvSpPr txBox="1"/>
          <p:nvPr/>
        </p:nvSpPr>
        <p:spPr>
          <a:xfrm>
            <a:off x="1343590" y="3250145"/>
            <a:ext cx="9188266" cy="954107"/>
          </a:xfrm>
          <a:prstGeom prst="rect">
            <a:avLst/>
          </a:prstGeom>
          <a:noFill/>
        </p:spPr>
        <p:txBody>
          <a:bodyPr wrap="square" rtlCol="0">
            <a:spAutoFit/>
          </a:bodyPr>
          <a:lstStyle>
            <a:defPPr>
              <a:defRPr lang="fr-FR"/>
            </a:defPPr>
            <a:lvl1pPr algn="ctr">
              <a:defRPr sz="2000" b="1">
                <a:solidFill>
                  <a:srgbClr val="00467E"/>
                </a:solidFill>
                <a:latin typeface="Arial" panose="020B0604020202020204" pitchFamily="34" charset="0"/>
                <a:cs typeface="Arial" panose="020B0604020202020204" pitchFamily="34" charset="0"/>
              </a:defRPr>
            </a:lvl1pPr>
          </a:lstStyle>
          <a:p>
            <a:r>
              <a:rPr lang="fr-FR" sz="2800" dirty="0"/>
              <a:t>Qui est exposé et que feriez-vous </a:t>
            </a:r>
            <a:br>
              <a:rPr lang="fr-FR" sz="2800" dirty="0"/>
            </a:br>
            <a:r>
              <a:rPr lang="fr-FR" sz="2800" dirty="0"/>
              <a:t>pour éviter le </a:t>
            </a:r>
            <a:r>
              <a:rPr lang="fr-FR" sz="2800" dirty="0" err="1"/>
              <a:t>sur-accident</a:t>
            </a:r>
            <a:r>
              <a:rPr lang="fr-FR" sz="2800" dirty="0"/>
              <a:t> ?</a:t>
            </a:r>
          </a:p>
        </p:txBody>
      </p:sp>
    </p:spTree>
    <p:extLst>
      <p:ext uri="{BB962C8B-B14F-4D97-AF65-F5344CB8AC3E}">
        <p14:creationId xmlns:p14="http://schemas.microsoft.com/office/powerpoint/2010/main" val="232615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BDA6A78E-5703-A31C-39EC-E6F44D02416A}"/>
              </a:ext>
            </a:extLst>
          </p:cNvPr>
          <p:cNvSpPr>
            <a:spLocks noGrp="1"/>
          </p:cNvSpPr>
          <p:nvPr>
            <p:ph type="body" sz="quarter" idx="11"/>
          </p:nvPr>
        </p:nvSpPr>
        <p:spPr/>
        <p:txBody>
          <a:bodyPr/>
          <a:lstStyle/>
          <a:p>
            <a:r>
              <a:rPr lang="fr-FR" dirty="0"/>
              <a:t>Libérer les voies aériennes</a:t>
            </a:r>
          </a:p>
        </p:txBody>
      </p:sp>
      <p:sp>
        <p:nvSpPr>
          <p:cNvPr id="5" name="Rectangle : coins arrondis 4">
            <a:extLst>
              <a:ext uri="{FF2B5EF4-FFF2-40B4-BE49-F238E27FC236}">
                <a16:creationId xmlns:a16="http://schemas.microsoft.com/office/drawing/2014/main" id="{BECF1F37-D465-D3EC-57E4-5BED4D9A916B}"/>
              </a:ext>
            </a:extLst>
          </p:cNvPr>
          <p:cNvSpPr/>
          <p:nvPr/>
        </p:nvSpPr>
        <p:spPr>
          <a:xfrm>
            <a:off x="427681" y="1209691"/>
            <a:ext cx="11336638" cy="3092399"/>
          </a:xfrm>
          <a:prstGeom prst="roundRect">
            <a:avLst>
              <a:gd name="adj" fmla="val 10585"/>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rgbClr val="00497E"/>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0439AA9D-8651-1A2E-9378-8BBF6B7F66C5}"/>
              </a:ext>
            </a:extLst>
          </p:cNvPr>
          <p:cNvSpPr txBox="1"/>
          <p:nvPr/>
        </p:nvSpPr>
        <p:spPr>
          <a:xfrm>
            <a:off x="3700653" y="1215426"/>
            <a:ext cx="4790694" cy="369332"/>
          </a:xfrm>
          <a:prstGeom prst="rect">
            <a:avLst/>
          </a:prstGeom>
          <a:noFill/>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Libération des voies aériennes</a:t>
            </a:r>
          </a:p>
        </p:txBody>
      </p:sp>
      <p:sp>
        <p:nvSpPr>
          <p:cNvPr id="7" name="ZoneTexte 6">
            <a:extLst>
              <a:ext uri="{FF2B5EF4-FFF2-40B4-BE49-F238E27FC236}">
                <a16:creationId xmlns:a16="http://schemas.microsoft.com/office/drawing/2014/main" id="{32357361-0678-F975-9A73-D3378B60F6E3}"/>
              </a:ext>
            </a:extLst>
          </p:cNvPr>
          <p:cNvSpPr txBox="1"/>
          <p:nvPr/>
        </p:nvSpPr>
        <p:spPr>
          <a:xfrm>
            <a:off x="2240884" y="2009962"/>
            <a:ext cx="2032917" cy="30646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Adulte et enfant</a:t>
            </a:r>
          </a:p>
        </p:txBody>
      </p:sp>
      <p:sp>
        <p:nvSpPr>
          <p:cNvPr id="49" name="ZoneTexte 48">
            <a:extLst>
              <a:ext uri="{FF2B5EF4-FFF2-40B4-BE49-F238E27FC236}">
                <a16:creationId xmlns:a16="http://schemas.microsoft.com/office/drawing/2014/main" id="{3F066E29-6AF6-6B1E-4A07-879F98BAE474}"/>
              </a:ext>
            </a:extLst>
          </p:cNvPr>
          <p:cNvSpPr txBox="1"/>
          <p:nvPr/>
        </p:nvSpPr>
        <p:spPr>
          <a:xfrm>
            <a:off x="8267899" y="1998404"/>
            <a:ext cx="1456469" cy="27699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lgn="ctr">
              <a:defRPr sz="12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Nourrisson</a:t>
            </a:r>
          </a:p>
        </p:txBody>
      </p:sp>
      <p:sp>
        <p:nvSpPr>
          <p:cNvPr id="50" name="ZoneTexte 49">
            <a:extLst>
              <a:ext uri="{FF2B5EF4-FFF2-40B4-BE49-F238E27FC236}">
                <a16:creationId xmlns:a16="http://schemas.microsoft.com/office/drawing/2014/main" id="{731B056E-BAAD-5A0A-1541-40E914329DC2}"/>
              </a:ext>
            </a:extLst>
          </p:cNvPr>
          <p:cNvSpPr txBox="1"/>
          <p:nvPr/>
        </p:nvSpPr>
        <p:spPr>
          <a:xfrm>
            <a:off x="3086592" y="2810865"/>
            <a:ext cx="2955388" cy="954107"/>
          </a:xfrm>
          <a:prstGeom prst="rect">
            <a:avLst/>
          </a:prstGeom>
          <a:noFill/>
        </p:spPr>
        <p:txBody>
          <a:bodyPr wrap="square">
            <a:spAutoFit/>
          </a:bodyPr>
          <a:lstStyle/>
          <a:p>
            <a:pPr algn="just"/>
            <a:r>
              <a:rPr lang="fr-FR" sz="1400" dirty="0">
                <a:solidFill>
                  <a:srgbClr val="00497E"/>
                </a:solidFill>
                <a:latin typeface="Arial" panose="020B0604020202020204" pitchFamily="34" charset="0"/>
                <a:cs typeface="Arial" panose="020B0604020202020204" pitchFamily="34" charset="0"/>
              </a:rPr>
              <a:t>Basculer la tête de la victime en arrière en appuyant sur le front tout en élevant le menton pour libérer les voies aériennes. </a:t>
            </a:r>
          </a:p>
        </p:txBody>
      </p:sp>
      <p:sp>
        <p:nvSpPr>
          <p:cNvPr id="51" name="ZoneTexte 50">
            <a:extLst>
              <a:ext uri="{FF2B5EF4-FFF2-40B4-BE49-F238E27FC236}">
                <a16:creationId xmlns:a16="http://schemas.microsoft.com/office/drawing/2014/main" id="{DE88C96F-90E6-0412-9F10-CE8DBB3D4DD6}"/>
              </a:ext>
            </a:extLst>
          </p:cNvPr>
          <p:cNvSpPr txBox="1"/>
          <p:nvPr/>
        </p:nvSpPr>
        <p:spPr>
          <a:xfrm>
            <a:off x="8787324" y="2918586"/>
            <a:ext cx="2377981" cy="738664"/>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Amener la tête en position neutre dans l'alignement du torse et élever le menton.</a:t>
            </a:r>
          </a:p>
        </p:txBody>
      </p:sp>
      <p:cxnSp>
        <p:nvCxnSpPr>
          <p:cNvPr id="52" name="Connecteur droit 51">
            <a:extLst>
              <a:ext uri="{FF2B5EF4-FFF2-40B4-BE49-F238E27FC236}">
                <a16:creationId xmlns:a16="http://schemas.microsoft.com/office/drawing/2014/main" id="{6E63EC37-ADF4-FF49-5426-E912667CC293}"/>
              </a:ext>
            </a:extLst>
          </p:cNvPr>
          <p:cNvCxnSpPr>
            <a:cxnSpLocks/>
          </p:cNvCxnSpPr>
          <p:nvPr/>
        </p:nvCxnSpPr>
        <p:spPr>
          <a:xfrm>
            <a:off x="6310768" y="1998404"/>
            <a:ext cx="0" cy="1766568"/>
          </a:xfrm>
          <a:prstGeom prst="line">
            <a:avLst/>
          </a:prstGeom>
          <a:ln w="38100">
            <a:solidFill>
              <a:srgbClr val="C2D1EC"/>
            </a:solidFill>
          </a:ln>
        </p:spPr>
        <p:style>
          <a:lnRef idx="1">
            <a:schemeClr val="accent1"/>
          </a:lnRef>
          <a:fillRef idx="0">
            <a:schemeClr val="accent1"/>
          </a:fillRef>
          <a:effectRef idx="0">
            <a:schemeClr val="accent1"/>
          </a:effectRef>
          <a:fontRef idx="minor">
            <a:schemeClr val="tx1"/>
          </a:fontRef>
        </p:style>
      </p:cxnSp>
      <p:pic>
        <p:nvPicPr>
          <p:cNvPr id="53" name="Picture 4" descr="La libération des voies aériennes - Cours soignants">
            <a:extLst>
              <a:ext uri="{FF2B5EF4-FFF2-40B4-BE49-F238E27FC236}">
                <a16:creationId xmlns:a16="http://schemas.microsoft.com/office/drawing/2014/main" id="{13359173-CDE6-E197-ECC7-573E8D462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49" y="2530634"/>
            <a:ext cx="2249672" cy="151456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Atelier Prévention MIN 25 avril 2018 [Mode de compatibilité]">
            <a:extLst>
              <a:ext uri="{FF2B5EF4-FFF2-40B4-BE49-F238E27FC236}">
                <a16:creationId xmlns:a16="http://schemas.microsoft.com/office/drawing/2014/main" id="{402B3A7A-6C72-45DC-1989-685C737F02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270"/>
          <a:stretch/>
        </p:blipFill>
        <p:spPr bwMode="auto">
          <a:xfrm>
            <a:off x="6673841" y="2765182"/>
            <a:ext cx="1914525" cy="1045472"/>
          </a:xfrm>
          <a:prstGeom prst="rect">
            <a:avLst/>
          </a:prstGeom>
          <a:noFill/>
          <a:extLst>
            <a:ext uri="{909E8E84-426E-40DD-AFC4-6F175D3DCCD1}">
              <a14:hiddenFill xmlns:a14="http://schemas.microsoft.com/office/drawing/2010/main">
                <a:solidFill>
                  <a:srgbClr val="FFFFFF"/>
                </a:solidFill>
              </a14:hiddenFill>
            </a:ext>
          </a:extLst>
        </p:spPr>
      </p:pic>
      <p:sp>
        <p:nvSpPr>
          <p:cNvPr id="55" name="ZoneTexte 54">
            <a:extLst>
              <a:ext uri="{FF2B5EF4-FFF2-40B4-BE49-F238E27FC236}">
                <a16:creationId xmlns:a16="http://schemas.microsoft.com/office/drawing/2014/main" id="{B5028EEF-F069-9BA8-3339-E2F83FB0C597}"/>
              </a:ext>
            </a:extLst>
          </p:cNvPr>
          <p:cNvSpPr txBox="1"/>
          <p:nvPr/>
        </p:nvSpPr>
        <p:spPr>
          <a:xfrm>
            <a:off x="820039" y="4398343"/>
            <a:ext cx="10551923" cy="307777"/>
          </a:xfrm>
          <a:prstGeom prst="rect">
            <a:avLst/>
          </a:prstGeom>
          <a:noFill/>
        </p:spPr>
        <p:txBody>
          <a:bodyPr wrap="square">
            <a:spAutoFit/>
          </a:bodyPr>
          <a:lstStyle>
            <a:defPPr>
              <a:defRPr lang="fr-FR"/>
            </a:defPPr>
            <a:lvl1pPr>
              <a:defRPr sz="1400">
                <a:solidFill>
                  <a:srgbClr val="00529B"/>
                </a:solidFill>
                <a:latin typeface="Arial" panose="020B0604020202020204" pitchFamily="34" charset="0"/>
                <a:cs typeface="Arial" panose="020B0604020202020204" pitchFamily="34" charset="0"/>
              </a:defRPr>
            </a:lvl1pPr>
            <a:lvl2pPr marL="742950" lvl="1" indent="-285750">
              <a:buFontTx/>
              <a:buChar char="-"/>
              <a:defRPr sz="1400">
                <a:solidFill>
                  <a:srgbClr val="00529B"/>
                </a:solidFill>
                <a:latin typeface="Arial" panose="020B0604020202020204" pitchFamily="34" charset="0"/>
                <a:cs typeface="Arial" panose="020B0604020202020204" pitchFamily="34" charset="0"/>
              </a:defRPr>
            </a:lvl2pPr>
          </a:lstStyle>
          <a:p>
            <a:pPr algn="ctr"/>
            <a:r>
              <a:rPr lang="fr-FR" b="1" dirty="0">
                <a:solidFill>
                  <a:srgbClr val="BA242B"/>
                </a:solidFill>
              </a:rPr>
              <a:t>LA LIBÉRATION DES VOIES AÉRIENNES PERMET DE DÉCOLLER LA LANGUE DU FOND DE LA GORGE</a:t>
            </a:r>
          </a:p>
        </p:txBody>
      </p:sp>
      <p:grpSp>
        <p:nvGrpSpPr>
          <p:cNvPr id="28" name="Groupe 27">
            <a:extLst>
              <a:ext uri="{FF2B5EF4-FFF2-40B4-BE49-F238E27FC236}">
                <a16:creationId xmlns:a16="http://schemas.microsoft.com/office/drawing/2014/main" id="{4EF740A3-1C06-6496-B6BA-42A628E35577}"/>
              </a:ext>
            </a:extLst>
          </p:cNvPr>
          <p:cNvGrpSpPr/>
          <p:nvPr/>
        </p:nvGrpSpPr>
        <p:grpSpPr>
          <a:xfrm>
            <a:off x="3945145" y="4635892"/>
            <a:ext cx="1790337" cy="1790337"/>
            <a:chOff x="2782461" y="4706120"/>
            <a:chExt cx="1790337" cy="1790337"/>
          </a:xfrm>
        </p:grpSpPr>
        <p:pic>
          <p:nvPicPr>
            <p:cNvPr id="10" name="Image 9">
              <a:extLst>
                <a:ext uri="{FF2B5EF4-FFF2-40B4-BE49-F238E27FC236}">
                  <a16:creationId xmlns:a16="http://schemas.microsoft.com/office/drawing/2014/main" id="{A1D3F031-7D54-A538-73E9-202680A277EC}"/>
                </a:ext>
              </a:extLst>
            </p:cNvPr>
            <p:cNvPicPr>
              <a:picLocks noChangeAspect="1"/>
            </p:cNvPicPr>
            <p:nvPr/>
          </p:nvPicPr>
          <p:blipFill>
            <a:blip r:embed="rId4"/>
            <a:stretch>
              <a:fillRect/>
            </a:stretch>
          </p:blipFill>
          <p:spPr>
            <a:xfrm rot="5400000">
              <a:off x="2782461" y="4706120"/>
              <a:ext cx="1790337" cy="1790337"/>
            </a:xfrm>
            <a:prstGeom prst="rect">
              <a:avLst/>
            </a:prstGeom>
          </p:spPr>
        </p:pic>
        <p:sp>
          <p:nvSpPr>
            <p:cNvPr id="16" name="Rectangle 15">
              <a:extLst>
                <a:ext uri="{FF2B5EF4-FFF2-40B4-BE49-F238E27FC236}">
                  <a16:creationId xmlns:a16="http://schemas.microsoft.com/office/drawing/2014/main" id="{26E55052-7A23-41F7-824F-427A494B8B8C}"/>
                </a:ext>
              </a:extLst>
            </p:cNvPr>
            <p:cNvSpPr/>
            <p:nvPr/>
          </p:nvSpPr>
          <p:spPr>
            <a:xfrm>
              <a:off x="3466214" y="5411972"/>
              <a:ext cx="478465" cy="329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a:extLst>
                <a:ext uri="{FF2B5EF4-FFF2-40B4-BE49-F238E27FC236}">
                  <a16:creationId xmlns:a16="http://schemas.microsoft.com/office/drawing/2014/main" id="{8E68EEA6-FF1E-9D8B-4086-FF7471377B69}"/>
                </a:ext>
              </a:extLst>
            </p:cNvPr>
            <p:cNvGrpSpPr/>
            <p:nvPr/>
          </p:nvGrpSpPr>
          <p:grpSpPr>
            <a:xfrm>
              <a:off x="3433080" y="5126138"/>
              <a:ext cx="489098" cy="647342"/>
              <a:chOff x="6677246" y="5411972"/>
              <a:chExt cx="489098" cy="368825"/>
            </a:xfrm>
          </p:grpSpPr>
          <p:sp>
            <p:nvSpPr>
              <p:cNvPr id="13" name="Forme libre : forme 12">
                <a:extLst>
                  <a:ext uri="{FF2B5EF4-FFF2-40B4-BE49-F238E27FC236}">
                    <a16:creationId xmlns:a16="http://schemas.microsoft.com/office/drawing/2014/main" id="{C5E2D1B0-FDDB-A3DA-2944-E16AD6069A60}"/>
                  </a:ext>
                </a:extLst>
              </p:cNvPr>
              <p:cNvSpPr/>
              <p:nvPr/>
            </p:nvSpPr>
            <p:spPr>
              <a:xfrm>
                <a:off x="6677247" y="5411972"/>
                <a:ext cx="404036" cy="318977"/>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21C01AA7-95FA-D855-D347-7B1ED20471FC}"/>
                  </a:ext>
                </a:extLst>
              </p:cNvPr>
              <p:cNvSpPr/>
              <p:nvPr/>
            </p:nvSpPr>
            <p:spPr>
              <a:xfrm>
                <a:off x="6677246" y="5411973"/>
                <a:ext cx="489098" cy="368824"/>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Forme libre : forme 11">
              <a:extLst>
                <a:ext uri="{FF2B5EF4-FFF2-40B4-BE49-F238E27FC236}">
                  <a16:creationId xmlns:a16="http://schemas.microsoft.com/office/drawing/2014/main" id="{1731C8C5-650C-5CBF-40B1-772F64161956}"/>
                </a:ext>
              </a:extLst>
            </p:cNvPr>
            <p:cNvSpPr/>
            <p:nvPr/>
          </p:nvSpPr>
          <p:spPr>
            <a:xfrm rot="18576241">
              <a:off x="3543233" y="5348267"/>
              <a:ext cx="431948" cy="277145"/>
            </a:xfrm>
            <a:custGeom>
              <a:avLst/>
              <a:gdLst>
                <a:gd name="connsiteX0" fmla="*/ 8360 w 540093"/>
                <a:gd name="connsiteY0" fmla="*/ 330691 h 405540"/>
                <a:gd name="connsiteX1" fmla="*/ 114685 w 540093"/>
                <a:gd name="connsiteY1" fmla="*/ 405119 h 405540"/>
                <a:gd name="connsiteX2" fmla="*/ 497457 w 540093"/>
                <a:gd name="connsiteY2" fmla="*/ 298793 h 405540"/>
                <a:gd name="connsiteX3" fmla="*/ 508090 w 540093"/>
                <a:gd name="connsiteY3" fmla="*/ 1082 h 405540"/>
                <a:gd name="connsiteX4" fmla="*/ 295439 w 540093"/>
                <a:gd name="connsiteY4" fmla="*/ 203100 h 405540"/>
                <a:gd name="connsiteX5" fmla="*/ 8360 w 540093"/>
                <a:gd name="connsiteY5" fmla="*/ 330691 h 40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93" h="405540">
                  <a:moveTo>
                    <a:pt x="8360" y="330691"/>
                  </a:moveTo>
                  <a:cubicBezTo>
                    <a:pt x="-21766" y="364361"/>
                    <a:pt x="33169" y="410435"/>
                    <a:pt x="114685" y="405119"/>
                  </a:cubicBezTo>
                  <a:cubicBezTo>
                    <a:pt x="196201" y="399803"/>
                    <a:pt x="431889" y="366133"/>
                    <a:pt x="497457" y="298793"/>
                  </a:cubicBezTo>
                  <a:cubicBezTo>
                    <a:pt x="563025" y="231453"/>
                    <a:pt x="541760" y="17031"/>
                    <a:pt x="508090" y="1082"/>
                  </a:cubicBezTo>
                  <a:cubicBezTo>
                    <a:pt x="474420" y="-14867"/>
                    <a:pt x="380500" y="149937"/>
                    <a:pt x="295439" y="203100"/>
                  </a:cubicBezTo>
                  <a:cubicBezTo>
                    <a:pt x="210379" y="256263"/>
                    <a:pt x="38486" y="297021"/>
                    <a:pt x="8360" y="33069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Connecteur droit avec flèche 29">
            <a:extLst>
              <a:ext uri="{FF2B5EF4-FFF2-40B4-BE49-F238E27FC236}">
                <a16:creationId xmlns:a16="http://schemas.microsoft.com/office/drawing/2014/main" id="{0C3E365C-EA7D-DC79-F349-FCAC45A84662}"/>
              </a:ext>
            </a:extLst>
          </p:cNvPr>
          <p:cNvCxnSpPr>
            <a:cxnSpLocks/>
            <a:stCxn id="10" idx="0"/>
            <a:endCxn id="17" idx="2"/>
          </p:cNvCxnSpPr>
          <p:nvPr/>
        </p:nvCxnSpPr>
        <p:spPr>
          <a:xfrm>
            <a:off x="5735482" y="5531061"/>
            <a:ext cx="11505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5DDD045B-8C01-1A15-984F-B9DFE3628016}"/>
              </a:ext>
            </a:extLst>
          </p:cNvPr>
          <p:cNvGrpSpPr/>
          <p:nvPr/>
        </p:nvGrpSpPr>
        <p:grpSpPr>
          <a:xfrm>
            <a:off x="6886054" y="4635892"/>
            <a:ext cx="1773961" cy="1790337"/>
            <a:chOff x="6886054" y="4635892"/>
            <a:chExt cx="1773961" cy="1790337"/>
          </a:xfrm>
        </p:grpSpPr>
        <p:grpSp>
          <p:nvGrpSpPr>
            <p:cNvPr id="27" name="Groupe 26">
              <a:extLst>
                <a:ext uri="{FF2B5EF4-FFF2-40B4-BE49-F238E27FC236}">
                  <a16:creationId xmlns:a16="http://schemas.microsoft.com/office/drawing/2014/main" id="{F3FD4CC3-D707-CC39-55DE-B87EDD85947E}"/>
                </a:ext>
              </a:extLst>
            </p:cNvPr>
            <p:cNvGrpSpPr/>
            <p:nvPr/>
          </p:nvGrpSpPr>
          <p:grpSpPr>
            <a:xfrm>
              <a:off x="6886054" y="4635892"/>
              <a:ext cx="1773961" cy="1790337"/>
              <a:chOff x="6506743" y="4503463"/>
              <a:chExt cx="1773961" cy="1790337"/>
            </a:xfrm>
          </p:grpSpPr>
          <p:grpSp>
            <p:nvGrpSpPr>
              <p:cNvPr id="19" name="Groupe 18">
                <a:extLst>
                  <a:ext uri="{FF2B5EF4-FFF2-40B4-BE49-F238E27FC236}">
                    <a16:creationId xmlns:a16="http://schemas.microsoft.com/office/drawing/2014/main" id="{9F2E3617-64C8-CF9D-3713-EEF3B291B47D}"/>
                  </a:ext>
                </a:extLst>
              </p:cNvPr>
              <p:cNvGrpSpPr/>
              <p:nvPr/>
            </p:nvGrpSpPr>
            <p:grpSpPr>
              <a:xfrm>
                <a:off x="6506743" y="4503463"/>
                <a:ext cx="1773961" cy="1790337"/>
                <a:chOff x="6535220" y="4516803"/>
                <a:chExt cx="1773961" cy="1790337"/>
              </a:xfrm>
            </p:grpSpPr>
            <p:pic>
              <p:nvPicPr>
                <p:cNvPr id="17" name="Image 16">
                  <a:extLst>
                    <a:ext uri="{FF2B5EF4-FFF2-40B4-BE49-F238E27FC236}">
                      <a16:creationId xmlns:a16="http://schemas.microsoft.com/office/drawing/2014/main" id="{8834B972-CA2B-7B23-013E-A981C1E9BEF3}"/>
                    </a:ext>
                  </a:extLst>
                </p:cNvPr>
                <p:cNvPicPr>
                  <a:picLocks noChangeAspect="1"/>
                </p:cNvPicPr>
                <p:nvPr/>
              </p:nvPicPr>
              <p:blipFill rotWithShape="1">
                <a:blip r:embed="rId4"/>
                <a:srcRect t="49025"/>
                <a:stretch/>
              </p:blipFill>
              <p:spPr>
                <a:xfrm rot="5400000">
                  <a:off x="6096364" y="4955659"/>
                  <a:ext cx="1790337" cy="912625"/>
                </a:xfrm>
                <a:prstGeom prst="rect">
                  <a:avLst/>
                </a:prstGeom>
              </p:spPr>
            </p:pic>
            <p:pic>
              <p:nvPicPr>
                <p:cNvPr id="18" name="Image 17">
                  <a:extLst>
                    <a:ext uri="{FF2B5EF4-FFF2-40B4-BE49-F238E27FC236}">
                      <a16:creationId xmlns:a16="http://schemas.microsoft.com/office/drawing/2014/main" id="{C2CE9A6F-7F12-0CB5-9781-FE029B3F7569}"/>
                    </a:ext>
                  </a:extLst>
                </p:cNvPr>
                <p:cNvPicPr>
                  <a:picLocks noChangeAspect="1"/>
                </p:cNvPicPr>
                <p:nvPr/>
              </p:nvPicPr>
              <p:blipFill rotWithShape="1">
                <a:blip r:embed="rId4"/>
                <a:srcRect r="22496" b="49499"/>
                <a:stretch/>
              </p:blipFill>
              <p:spPr>
                <a:xfrm rot="6375734">
                  <a:off x="7163320" y="4886985"/>
                  <a:ext cx="1387581" cy="904141"/>
                </a:xfrm>
                <a:prstGeom prst="rect">
                  <a:avLst/>
                </a:prstGeom>
              </p:spPr>
            </p:pic>
          </p:grpSp>
          <p:sp>
            <p:nvSpPr>
              <p:cNvPr id="26" name="Rectangle 25">
                <a:extLst>
                  <a:ext uri="{FF2B5EF4-FFF2-40B4-BE49-F238E27FC236}">
                    <a16:creationId xmlns:a16="http://schemas.microsoft.com/office/drawing/2014/main" id="{67DFBA66-C0FC-F70B-2761-686B91EC169D}"/>
                  </a:ext>
                </a:extLst>
              </p:cNvPr>
              <p:cNvSpPr/>
              <p:nvPr/>
            </p:nvSpPr>
            <p:spPr>
              <a:xfrm>
                <a:off x="7154492" y="5309027"/>
                <a:ext cx="478465" cy="329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oupe 21">
                <a:extLst>
                  <a:ext uri="{FF2B5EF4-FFF2-40B4-BE49-F238E27FC236}">
                    <a16:creationId xmlns:a16="http://schemas.microsoft.com/office/drawing/2014/main" id="{143209AA-939C-A376-BA20-63EBA04C0531}"/>
                  </a:ext>
                </a:extLst>
              </p:cNvPr>
              <p:cNvGrpSpPr/>
              <p:nvPr/>
            </p:nvGrpSpPr>
            <p:grpSpPr>
              <a:xfrm rot="997004">
                <a:off x="7232965" y="5013414"/>
                <a:ext cx="489098" cy="647342"/>
                <a:chOff x="6677246" y="5411972"/>
                <a:chExt cx="489098" cy="368825"/>
              </a:xfrm>
            </p:grpSpPr>
            <p:sp>
              <p:nvSpPr>
                <p:cNvPr id="23" name="Forme libre : forme 22">
                  <a:extLst>
                    <a:ext uri="{FF2B5EF4-FFF2-40B4-BE49-F238E27FC236}">
                      <a16:creationId xmlns:a16="http://schemas.microsoft.com/office/drawing/2014/main" id="{18FE60D7-ADD2-CE4C-8089-38A0B96EC2E5}"/>
                    </a:ext>
                  </a:extLst>
                </p:cNvPr>
                <p:cNvSpPr/>
                <p:nvPr/>
              </p:nvSpPr>
              <p:spPr>
                <a:xfrm>
                  <a:off x="6677247" y="5411972"/>
                  <a:ext cx="404036" cy="318977"/>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C2D20ACD-353E-C009-1D23-4951A64EBCDC}"/>
                    </a:ext>
                  </a:extLst>
                </p:cNvPr>
                <p:cNvSpPr/>
                <p:nvPr/>
              </p:nvSpPr>
              <p:spPr>
                <a:xfrm>
                  <a:off x="6677246" y="5411973"/>
                  <a:ext cx="489098" cy="368824"/>
                </a:xfrm>
                <a:custGeom>
                  <a:avLst/>
                  <a:gdLst>
                    <a:gd name="connsiteX0" fmla="*/ 382772 w 404036"/>
                    <a:gd name="connsiteY0" fmla="*/ 0 h 318977"/>
                    <a:gd name="connsiteX1" fmla="*/ 361506 w 404036"/>
                    <a:gd name="connsiteY1" fmla="*/ 255181 h 318977"/>
                    <a:gd name="connsiteX2" fmla="*/ 0 w 404036"/>
                    <a:gd name="connsiteY2" fmla="*/ 318977 h 318977"/>
                  </a:gdLst>
                  <a:ahLst/>
                  <a:cxnLst>
                    <a:cxn ang="0">
                      <a:pos x="connsiteX0" y="connsiteY0"/>
                    </a:cxn>
                    <a:cxn ang="0">
                      <a:pos x="connsiteX1" y="connsiteY1"/>
                    </a:cxn>
                    <a:cxn ang="0">
                      <a:pos x="connsiteX2" y="connsiteY2"/>
                    </a:cxn>
                  </a:cxnLst>
                  <a:rect l="l" t="t" r="r" b="b"/>
                  <a:pathLst>
                    <a:path w="404036" h="318977">
                      <a:moveTo>
                        <a:pt x="382772" y="0"/>
                      </a:moveTo>
                      <a:cubicBezTo>
                        <a:pt x="404036" y="101009"/>
                        <a:pt x="425301" y="202018"/>
                        <a:pt x="361506" y="255181"/>
                      </a:cubicBezTo>
                      <a:cubicBezTo>
                        <a:pt x="297711" y="308344"/>
                        <a:pt x="76200" y="304800"/>
                        <a:pt x="0" y="31897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 name="Forme libre : forme 3">
              <a:extLst>
                <a:ext uri="{FF2B5EF4-FFF2-40B4-BE49-F238E27FC236}">
                  <a16:creationId xmlns:a16="http://schemas.microsoft.com/office/drawing/2014/main" id="{922772CE-7AFB-57B3-9A1B-233C71C6AB55}"/>
                </a:ext>
              </a:extLst>
            </p:cNvPr>
            <p:cNvSpPr/>
            <p:nvPr/>
          </p:nvSpPr>
          <p:spPr>
            <a:xfrm rot="19541529">
              <a:off x="7664976" y="5285548"/>
              <a:ext cx="431948" cy="277145"/>
            </a:xfrm>
            <a:custGeom>
              <a:avLst/>
              <a:gdLst>
                <a:gd name="connsiteX0" fmla="*/ 8360 w 540093"/>
                <a:gd name="connsiteY0" fmla="*/ 330691 h 405540"/>
                <a:gd name="connsiteX1" fmla="*/ 114685 w 540093"/>
                <a:gd name="connsiteY1" fmla="*/ 405119 h 405540"/>
                <a:gd name="connsiteX2" fmla="*/ 497457 w 540093"/>
                <a:gd name="connsiteY2" fmla="*/ 298793 h 405540"/>
                <a:gd name="connsiteX3" fmla="*/ 508090 w 540093"/>
                <a:gd name="connsiteY3" fmla="*/ 1082 h 405540"/>
                <a:gd name="connsiteX4" fmla="*/ 295439 w 540093"/>
                <a:gd name="connsiteY4" fmla="*/ 203100 h 405540"/>
                <a:gd name="connsiteX5" fmla="*/ 8360 w 540093"/>
                <a:gd name="connsiteY5" fmla="*/ 330691 h 40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93" h="405540">
                  <a:moveTo>
                    <a:pt x="8360" y="330691"/>
                  </a:moveTo>
                  <a:cubicBezTo>
                    <a:pt x="-21766" y="364361"/>
                    <a:pt x="33169" y="410435"/>
                    <a:pt x="114685" y="405119"/>
                  </a:cubicBezTo>
                  <a:cubicBezTo>
                    <a:pt x="196201" y="399803"/>
                    <a:pt x="431889" y="366133"/>
                    <a:pt x="497457" y="298793"/>
                  </a:cubicBezTo>
                  <a:cubicBezTo>
                    <a:pt x="563025" y="231453"/>
                    <a:pt x="541760" y="17031"/>
                    <a:pt x="508090" y="1082"/>
                  </a:cubicBezTo>
                  <a:cubicBezTo>
                    <a:pt x="474420" y="-14867"/>
                    <a:pt x="380500" y="149937"/>
                    <a:pt x="295439" y="203100"/>
                  </a:cubicBezTo>
                  <a:cubicBezTo>
                    <a:pt x="210379" y="256263"/>
                    <a:pt x="38486" y="297021"/>
                    <a:pt x="8360" y="33069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22967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49" grpId="0" animBg="1"/>
      <p:bldP spid="50" grpId="0"/>
      <p:bldP spid="51" grpId="0"/>
      <p:bldP spid="5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BDA6A78E-5703-A31C-39EC-E6F44D02416A}"/>
              </a:ext>
            </a:extLst>
          </p:cNvPr>
          <p:cNvSpPr>
            <a:spLocks noGrp="1"/>
          </p:cNvSpPr>
          <p:nvPr>
            <p:ph type="body" sz="quarter" idx="11"/>
          </p:nvPr>
        </p:nvSpPr>
        <p:spPr/>
        <p:txBody>
          <a:bodyPr/>
          <a:lstStyle/>
          <a:p>
            <a:r>
              <a:rPr lang="fr-FR" dirty="0"/>
              <a:t>Libérer les voies aériennes</a:t>
            </a:r>
          </a:p>
        </p:txBody>
      </p:sp>
      <p:sp>
        <p:nvSpPr>
          <p:cNvPr id="8" name="ZoneTexte 7">
            <a:extLst>
              <a:ext uri="{FF2B5EF4-FFF2-40B4-BE49-F238E27FC236}">
                <a16:creationId xmlns:a16="http://schemas.microsoft.com/office/drawing/2014/main" id="{D90A3646-46FD-8D19-EED7-FDE1723618AE}"/>
              </a:ext>
            </a:extLst>
          </p:cNvPr>
          <p:cNvSpPr txBox="1"/>
          <p:nvPr/>
        </p:nvSpPr>
        <p:spPr>
          <a:xfrm>
            <a:off x="2653257" y="2479358"/>
            <a:ext cx="6885487" cy="1477328"/>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Se pencher sur la victime, oreille et joue du sauveteur au-dessus de la bouche et du nez de la victime puis :</a:t>
            </a:r>
          </a:p>
          <a:p>
            <a:pPr marL="285750" indent="-285750">
              <a:buFont typeface="Arial" panose="020B0604020202020204" pitchFamily="34" charset="0"/>
              <a:buChar char="•"/>
            </a:pPr>
            <a:r>
              <a:rPr lang="fr-FR" b="1" dirty="0">
                <a:solidFill>
                  <a:srgbClr val="BA242B"/>
                </a:solidFill>
                <a:latin typeface="Arial" panose="020B0604020202020204" pitchFamily="34" charset="0"/>
                <a:cs typeface="Arial" panose="020B0604020202020204" pitchFamily="34" charset="0"/>
              </a:rPr>
              <a:t>Regarder</a:t>
            </a:r>
            <a:r>
              <a:rPr lang="fr-FR" dirty="0">
                <a:solidFill>
                  <a:srgbClr val="00497E"/>
                </a:solidFill>
                <a:latin typeface="Arial" panose="020B0604020202020204" pitchFamily="34" charset="0"/>
                <a:cs typeface="Arial" panose="020B0604020202020204" pitchFamily="34" charset="0"/>
              </a:rPr>
              <a:t> si le ventre et la poitrine se soulèvent.</a:t>
            </a:r>
          </a:p>
          <a:p>
            <a:pPr marL="285750" indent="-285750">
              <a:buFont typeface="Arial" panose="020B0604020202020204" pitchFamily="34" charset="0"/>
              <a:buChar char="•"/>
            </a:pPr>
            <a:r>
              <a:rPr lang="fr-FR" b="1" dirty="0">
                <a:solidFill>
                  <a:srgbClr val="BA242B"/>
                </a:solidFill>
                <a:latin typeface="Arial" panose="020B0604020202020204" pitchFamily="34" charset="0"/>
                <a:cs typeface="Arial" panose="020B0604020202020204" pitchFamily="34" charset="0"/>
              </a:rPr>
              <a:t>Écouter</a:t>
            </a:r>
            <a:r>
              <a:rPr lang="fr-FR" dirty="0">
                <a:solidFill>
                  <a:srgbClr val="00497E"/>
                </a:solidFill>
                <a:latin typeface="Arial" panose="020B0604020202020204" pitchFamily="34" charset="0"/>
                <a:cs typeface="Arial" panose="020B0604020202020204" pitchFamily="34" charset="0"/>
              </a:rPr>
              <a:t> d’éventuels sons provoqués par la respiration.</a:t>
            </a:r>
          </a:p>
          <a:p>
            <a:pPr marL="285750" indent="-285750">
              <a:buFont typeface="Arial" panose="020B0604020202020204" pitchFamily="34" charset="0"/>
              <a:buChar char="•"/>
            </a:pPr>
            <a:r>
              <a:rPr lang="fr-FR" b="1" dirty="0">
                <a:solidFill>
                  <a:srgbClr val="BA242B"/>
                </a:solidFill>
                <a:latin typeface="Arial" panose="020B0604020202020204" pitchFamily="34" charset="0"/>
                <a:cs typeface="Arial" panose="020B0604020202020204" pitchFamily="34" charset="0"/>
              </a:rPr>
              <a:t>Sentir</a:t>
            </a:r>
            <a:r>
              <a:rPr lang="fr-FR" dirty="0">
                <a:solidFill>
                  <a:srgbClr val="00497E"/>
                </a:solidFill>
                <a:latin typeface="Arial" panose="020B0604020202020204" pitchFamily="34" charset="0"/>
                <a:cs typeface="Arial" panose="020B0604020202020204" pitchFamily="34" charset="0"/>
              </a:rPr>
              <a:t> un éventuel flux d’air à l’expiration. </a:t>
            </a:r>
          </a:p>
        </p:txBody>
      </p:sp>
      <p:sp>
        <p:nvSpPr>
          <p:cNvPr id="10" name="ZoneTexte 9">
            <a:extLst>
              <a:ext uri="{FF2B5EF4-FFF2-40B4-BE49-F238E27FC236}">
                <a16:creationId xmlns:a16="http://schemas.microsoft.com/office/drawing/2014/main" id="{CF339D3C-D75F-C34F-3D6C-B0F3C4DCE9C8}"/>
              </a:ext>
            </a:extLst>
          </p:cNvPr>
          <p:cNvSpPr txBox="1"/>
          <p:nvPr/>
        </p:nvSpPr>
        <p:spPr>
          <a:xfrm>
            <a:off x="2653257" y="1739417"/>
            <a:ext cx="6885486" cy="369332"/>
          </a:xfrm>
          <a:prstGeom prst="rect">
            <a:avLst/>
          </a:prstGeom>
          <a:noFill/>
        </p:spPr>
        <p:txBody>
          <a:bodyPr wrap="square">
            <a:spAutoFit/>
          </a:bodyPr>
          <a:lstStyle/>
          <a:p>
            <a:r>
              <a:rPr lang="fr-FR" dirty="0">
                <a:solidFill>
                  <a:srgbClr val="00497E"/>
                </a:solidFill>
                <a:latin typeface="Arial" panose="020B0604020202020204" pitchFamily="34" charset="0"/>
                <a:cs typeface="Arial" panose="020B0604020202020204" pitchFamily="34" charset="0"/>
              </a:rPr>
              <a:t>Maintenir la libération des voies aériennes.</a:t>
            </a:r>
          </a:p>
        </p:txBody>
      </p:sp>
      <p:sp>
        <p:nvSpPr>
          <p:cNvPr id="12" name="ZoneTexte 11">
            <a:extLst>
              <a:ext uri="{FF2B5EF4-FFF2-40B4-BE49-F238E27FC236}">
                <a16:creationId xmlns:a16="http://schemas.microsoft.com/office/drawing/2014/main" id="{D9F39BE6-0B65-8F6F-46E4-6F39F13C1FD4}"/>
              </a:ext>
            </a:extLst>
          </p:cNvPr>
          <p:cNvSpPr txBox="1"/>
          <p:nvPr/>
        </p:nvSpPr>
        <p:spPr>
          <a:xfrm>
            <a:off x="2293863" y="4624197"/>
            <a:ext cx="7604274" cy="646331"/>
          </a:xfrm>
          <a:prstGeom prst="rect">
            <a:avLst/>
          </a:prstGeom>
          <a:noFill/>
        </p:spPr>
        <p:txBody>
          <a:bodyPr wrap="square">
            <a:spAutoFit/>
          </a:bodyPr>
          <a:lstStyle/>
          <a:p>
            <a:pPr algn="ctr"/>
            <a:r>
              <a:rPr lang="fr-FR" b="1" dirty="0">
                <a:solidFill>
                  <a:srgbClr val="BA242B"/>
                </a:solidFill>
                <a:latin typeface="Arial" panose="020B0604020202020204" pitchFamily="34" charset="0"/>
                <a:cs typeface="Arial" panose="020B0604020202020204" pitchFamily="34" charset="0"/>
              </a:rPr>
              <a:t>Si la victime ne respire pas ou si sa respiration est anormale </a:t>
            </a:r>
            <a:br>
              <a:rPr lang="fr-FR" b="1" dirty="0">
                <a:solidFill>
                  <a:srgbClr val="BA242B"/>
                </a:solidFill>
                <a:latin typeface="Arial" panose="020B0604020202020204" pitchFamily="34" charset="0"/>
                <a:cs typeface="Arial" panose="020B0604020202020204" pitchFamily="34" charset="0"/>
              </a:rPr>
            </a:br>
            <a:r>
              <a:rPr lang="fr-FR" b="1" dirty="0">
                <a:solidFill>
                  <a:srgbClr val="BA242B"/>
                </a:solidFill>
                <a:latin typeface="Arial" panose="020B0604020202020204" pitchFamily="34" charset="0"/>
                <a:cs typeface="Arial" panose="020B0604020202020204" pitchFamily="34" charset="0"/>
              </a:rPr>
              <a:t>il convient d’adopter la conduite à tenir face à un arrêt cardiaque.</a:t>
            </a:r>
          </a:p>
        </p:txBody>
      </p:sp>
    </p:spTree>
    <p:extLst>
      <p:ext uri="{BB962C8B-B14F-4D97-AF65-F5344CB8AC3E}">
        <p14:creationId xmlns:p14="http://schemas.microsoft.com/office/powerpoint/2010/main" val="113539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B406892-BB99-9E4B-76A3-022647522590}"/>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DA7E0497-86A8-6054-DFCB-E5410E3C69F1}"/>
              </a:ext>
            </a:extLst>
          </p:cNvPr>
          <p:cNvSpPr>
            <a:spLocks noGrp="1"/>
          </p:cNvSpPr>
          <p:nvPr>
            <p:ph type="body" sz="quarter" idx="11"/>
          </p:nvPr>
        </p:nvSpPr>
        <p:spPr>
          <a:xfrm>
            <a:off x="449999" y="801518"/>
            <a:ext cx="4664925" cy="313932"/>
          </a:xfrm>
        </p:spPr>
        <p:txBody>
          <a:bodyPr/>
          <a:lstStyle/>
          <a:p>
            <a:r>
              <a:rPr lang="fr-FR" dirty="0"/>
              <a:t>Victime non traumatisée</a:t>
            </a:r>
          </a:p>
        </p:txBody>
      </p:sp>
      <p:grpSp>
        <p:nvGrpSpPr>
          <p:cNvPr id="5" name="Groupe 4">
            <a:extLst>
              <a:ext uri="{FF2B5EF4-FFF2-40B4-BE49-F238E27FC236}">
                <a16:creationId xmlns:a16="http://schemas.microsoft.com/office/drawing/2014/main" id="{8A0F0597-917D-9C6A-6598-2EE038658D37}"/>
              </a:ext>
            </a:extLst>
          </p:cNvPr>
          <p:cNvGrpSpPr/>
          <p:nvPr/>
        </p:nvGrpSpPr>
        <p:grpSpPr>
          <a:xfrm>
            <a:off x="7276006" y="2553409"/>
            <a:ext cx="1171366" cy="1680806"/>
            <a:chOff x="6064297" y="1913516"/>
            <a:chExt cx="1171366" cy="1680806"/>
          </a:xfrm>
        </p:grpSpPr>
        <p:pic>
          <p:nvPicPr>
            <p:cNvPr id="6" name="Picture 6">
              <a:extLst>
                <a:ext uri="{FF2B5EF4-FFF2-40B4-BE49-F238E27FC236}">
                  <a16:creationId xmlns:a16="http://schemas.microsoft.com/office/drawing/2014/main" id="{C9DF19E7-11C3-66D5-876F-C74787151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97" y="1913516"/>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D19B534-EA3B-7033-FF41-753EA878B487}"/>
                </a:ext>
              </a:extLst>
            </p:cNvPr>
            <p:cNvSpPr txBox="1"/>
            <p:nvPr/>
          </p:nvSpPr>
          <p:spPr>
            <a:xfrm>
              <a:off x="6112354" y="3255768"/>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8" name="Groupe 7">
            <a:extLst>
              <a:ext uri="{FF2B5EF4-FFF2-40B4-BE49-F238E27FC236}">
                <a16:creationId xmlns:a16="http://schemas.microsoft.com/office/drawing/2014/main" id="{212FB675-10F2-57BB-67FC-82D6FE6EB195}"/>
              </a:ext>
            </a:extLst>
          </p:cNvPr>
          <p:cNvGrpSpPr/>
          <p:nvPr/>
        </p:nvGrpSpPr>
        <p:grpSpPr>
          <a:xfrm>
            <a:off x="9883257" y="2480427"/>
            <a:ext cx="1127423" cy="1826770"/>
            <a:chOff x="10023967" y="1913515"/>
            <a:chExt cx="1127423" cy="1826770"/>
          </a:xfrm>
        </p:grpSpPr>
        <p:pic>
          <p:nvPicPr>
            <p:cNvPr id="9" name="Picture 8">
              <a:extLst>
                <a:ext uri="{FF2B5EF4-FFF2-40B4-BE49-F238E27FC236}">
                  <a16:creationId xmlns:a16="http://schemas.microsoft.com/office/drawing/2014/main" id="{F3F32983-108D-86EA-8DEB-E81640D2E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B40FAB43-1465-42E6-2EF3-F8AAC056B5F3}"/>
                </a:ext>
              </a:extLst>
            </p:cNvPr>
            <p:cNvSpPr txBox="1"/>
            <p:nvPr/>
          </p:nvSpPr>
          <p:spPr>
            <a:xfrm>
              <a:off x="10023967" y="3155510"/>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grpSp>
        <p:nvGrpSpPr>
          <p:cNvPr id="11" name="Groupe 10">
            <a:extLst>
              <a:ext uri="{FF2B5EF4-FFF2-40B4-BE49-F238E27FC236}">
                <a16:creationId xmlns:a16="http://schemas.microsoft.com/office/drawing/2014/main" id="{4032F5C6-F2CF-368B-1D77-78263C3C4242}"/>
              </a:ext>
            </a:extLst>
          </p:cNvPr>
          <p:cNvGrpSpPr/>
          <p:nvPr/>
        </p:nvGrpSpPr>
        <p:grpSpPr>
          <a:xfrm>
            <a:off x="4436198" y="2506682"/>
            <a:ext cx="1403924" cy="1774261"/>
            <a:chOff x="7920460" y="1913515"/>
            <a:chExt cx="1403924" cy="1774261"/>
          </a:xfrm>
        </p:grpSpPr>
        <p:sp>
          <p:nvSpPr>
            <p:cNvPr id="12" name="ZoneTexte 11">
              <a:extLst>
                <a:ext uri="{FF2B5EF4-FFF2-40B4-BE49-F238E27FC236}">
                  <a16:creationId xmlns:a16="http://schemas.microsoft.com/office/drawing/2014/main" id="{A11A01BD-D4B3-AEFD-2D0E-319F43F28A47}"/>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a:t>
              </a:r>
              <a:br>
                <a:rPr lang="fr-FR" sz="1600" dirty="0">
                  <a:solidFill>
                    <a:srgbClr val="BA242C"/>
                  </a:solidFill>
                </a:rPr>
              </a:br>
              <a:r>
                <a:rPr lang="fr-FR" sz="1600" dirty="0">
                  <a:solidFill>
                    <a:srgbClr val="BA242C"/>
                  </a:solidFill>
                </a:rPr>
                <a:t>les secours</a:t>
              </a:r>
              <a:endParaRPr lang="en-US" sz="1600" dirty="0">
                <a:solidFill>
                  <a:srgbClr val="BA242C"/>
                </a:solidFill>
              </a:endParaRPr>
            </a:p>
          </p:txBody>
        </p:sp>
        <p:pic>
          <p:nvPicPr>
            <p:cNvPr id="13" name="Image 12">
              <a:extLst>
                <a:ext uri="{FF2B5EF4-FFF2-40B4-BE49-F238E27FC236}">
                  <a16:creationId xmlns:a16="http://schemas.microsoft.com/office/drawing/2014/main" id="{7C493C8F-FFDE-8706-2628-07596A92AAD6}"/>
                </a:ext>
              </a:extLst>
            </p:cNvPr>
            <p:cNvPicPr>
              <a:picLocks noChangeAspect="1"/>
            </p:cNvPicPr>
            <p:nvPr/>
          </p:nvPicPr>
          <p:blipFill>
            <a:blip r:embed="rId4">
              <a:duotone>
                <a:schemeClr val="accent1">
                  <a:shade val="45000"/>
                  <a:satMod val="135000"/>
                </a:schemeClr>
                <a:prstClr val="white"/>
              </a:duotone>
            </a:blip>
            <a:stretch>
              <a:fillRect/>
            </a:stretch>
          </p:blipFill>
          <p:spPr>
            <a:xfrm>
              <a:off x="8048098" y="1913515"/>
              <a:ext cx="1148648" cy="1148648"/>
            </a:xfrm>
            <a:prstGeom prst="flowChartConnector">
              <a:avLst/>
            </a:prstGeom>
            <a:ln>
              <a:solidFill>
                <a:schemeClr val="accent1"/>
              </a:solidFill>
            </a:ln>
          </p:spPr>
        </p:pic>
      </p:grpSp>
      <p:grpSp>
        <p:nvGrpSpPr>
          <p:cNvPr id="15" name="Groupe 14">
            <a:extLst>
              <a:ext uri="{FF2B5EF4-FFF2-40B4-BE49-F238E27FC236}">
                <a16:creationId xmlns:a16="http://schemas.microsoft.com/office/drawing/2014/main" id="{6A74D290-8A9D-F931-C1B8-D68AC8925E49}"/>
              </a:ext>
            </a:extLst>
          </p:cNvPr>
          <p:cNvGrpSpPr/>
          <p:nvPr/>
        </p:nvGrpSpPr>
        <p:grpSpPr>
          <a:xfrm>
            <a:off x="976790" y="2431552"/>
            <a:ext cx="2023524" cy="1924521"/>
            <a:chOff x="976790" y="2528870"/>
            <a:chExt cx="2023524" cy="1924521"/>
          </a:xfrm>
        </p:grpSpPr>
        <p:pic>
          <p:nvPicPr>
            <p:cNvPr id="4" name="Picture 2" descr="La Position Latérale de Sécurité | MD Safety">
              <a:extLst>
                <a:ext uri="{FF2B5EF4-FFF2-40B4-BE49-F238E27FC236}">
                  <a16:creationId xmlns:a16="http://schemas.microsoft.com/office/drawing/2014/main" id="{B22D94F4-2BD5-5008-FEE5-43D2BC0387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3" b="92695" l="5556" r="92556">
                          <a14:foregroundMark x1="5556" y1="39286" x2="8556" y2="32305"/>
                          <a14:foregroundMark x1="23556" y1="21916" x2="23556" y2="21916"/>
                          <a14:foregroundMark x1="45222" y1="19805" x2="45444" y2="17695"/>
                          <a14:foregroundMark x1="87889" y1="24838" x2="91111" y2="28409"/>
                          <a14:foregroundMark x1="90889" y1="50974" x2="92556" y2="50325"/>
                          <a14:foregroundMark x1="56444" y1="90909" x2="56444" y2="90909"/>
                          <a14:foregroundMark x1="60889" y1="92695" x2="60889" y2="92695"/>
                        </a14:backgroundRemoval>
                      </a14:imgEffect>
                    </a14:imgLayer>
                  </a14:imgProps>
                </a:ext>
                <a:ext uri="{28A0092B-C50C-407E-A947-70E740481C1C}">
                  <a14:useLocalDpi xmlns:a14="http://schemas.microsoft.com/office/drawing/2010/main" val="0"/>
                </a:ext>
              </a:extLst>
            </a:blip>
            <a:srcRect/>
            <a:stretch>
              <a:fillRect/>
            </a:stretch>
          </p:blipFill>
          <p:spPr bwMode="auto">
            <a:xfrm>
              <a:off x="976790" y="2528870"/>
              <a:ext cx="2023524" cy="138499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70073C6-A54D-D3CE-718B-7DCA67B09EEA}"/>
                </a:ext>
              </a:extLst>
            </p:cNvPr>
            <p:cNvSpPr txBox="1"/>
            <p:nvPr/>
          </p:nvSpPr>
          <p:spPr>
            <a:xfrm>
              <a:off x="1378537" y="3868616"/>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Mettre </a:t>
              </a:r>
              <a:br>
                <a:rPr lang="fr-FR" sz="1600" dirty="0">
                  <a:solidFill>
                    <a:srgbClr val="BA242C"/>
                  </a:solidFill>
                </a:rPr>
              </a:br>
              <a:r>
                <a:rPr lang="fr-FR" sz="1600" dirty="0">
                  <a:solidFill>
                    <a:srgbClr val="BA242C"/>
                  </a:solidFill>
                </a:rPr>
                <a:t>en P.L.S</a:t>
              </a:r>
              <a:endParaRPr lang="en-US" sz="1600" dirty="0">
                <a:solidFill>
                  <a:srgbClr val="BA242C"/>
                </a:solidFill>
              </a:endParaRPr>
            </a:p>
          </p:txBody>
        </p:sp>
      </p:grpSp>
    </p:spTree>
    <p:extLst>
      <p:ext uri="{BB962C8B-B14F-4D97-AF65-F5344CB8AC3E}">
        <p14:creationId xmlns:p14="http://schemas.microsoft.com/office/powerpoint/2010/main" val="29549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Apprécier état de conscience – libération des voies aériennes – P.L.S. – P.L.S. du nourrisson</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br>
              <a:rPr lang="fr-FR" dirty="0"/>
            </a:br>
            <a:r>
              <a:rPr lang="fr-FR" dirty="0"/>
              <a:t>des gestes</a:t>
            </a:r>
          </a:p>
        </p:txBody>
      </p:sp>
    </p:spTree>
    <p:extLst>
      <p:ext uri="{BB962C8B-B14F-4D97-AF65-F5344CB8AC3E}">
        <p14:creationId xmlns:p14="http://schemas.microsoft.com/office/powerpoint/2010/main" val="2243208009"/>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B406892-BB99-9E4B-76A3-022647522590}"/>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DA7E0497-86A8-6054-DFCB-E5410E3C69F1}"/>
              </a:ext>
            </a:extLst>
          </p:cNvPr>
          <p:cNvSpPr>
            <a:spLocks noGrp="1"/>
          </p:cNvSpPr>
          <p:nvPr>
            <p:ph type="body" sz="quarter" idx="11"/>
          </p:nvPr>
        </p:nvSpPr>
        <p:spPr>
          <a:xfrm>
            <a:off x="449999" y="801518"/>
            <a:ext cx="4664925" cy="313932"/>
          </a:xfrm>
        </p:spPr>
        <p:txBody>
          <a:bodyPr/>
          <a:lstStyle/>
          <a:p>
            <a:r>
              <a:rPr lang="fr-FR" dirty="0"/>
              <a:t>Victime traumatisée</a:t>
            </a:r>
          </a:p>
        </p:txBody>
      </p:sp>
      <p:grpSp>
        <p:nvGrpSpPr>
          <p:cNvPr id="5" name="Groupe 4">
            <a:extLst>
              <a:ext uri="{FF2B5EF4-FFF2-40B4-BE49-F238E27FC236}">
                <a16:creationId xmlns:a16="http://schemas.microsoft.com/office/drawing/2014/main" id="{2F9BCCD3-B7DA-981E-C705-80154C94CA35}"/>
              </a:ext>
            </a:extLst>
          </p:cNvPr>
          <p:cNvGrpSpPr/>
          <p:nvPr/>
        </p:nvGrpSpPr>
        <p:grpSpPr>
          <a:xfrm>
            <a:off x="4376082" y="2182836"/>
            <a:ext cx="1171366" cy="1608034"/>
            <a:chOff x="6064297" y="1786794"/>
            <a:chExt cx="1171366" cy="1608034"/>
          </a:xfrm>
        </p:grpSpPr>
        <p:pic>
          <p:nvPicPr>
            <p:cNvPr id="6" name="Picture 6">
              <a:extLst>
                <a:ext uri="{FF2B5EF4-FFF2-40B4-BE49-F238E27FC236}">
                  <a16:creationId xmlns:a16="http://schemas.microsoft.com/office/drawing/2014/main" id="{734C80D5-C408-21C5-650A-A98E54EFA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97" y="1786794"/>
              <a:ext cx="1171366" cy="117136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696756A-C3A7-46E9-CA3D-1CC3018CF075}"/>
                </a:ext>
              </a:extLst>
            </p:cNvPr>
            <p:cNvSpPr txBox="1"/>
            <p:nvPr/>
          </p:nvSpPr>
          <p:spPr>
            <a:xfrm>
              <a:off x="6112354" y="3056274"/>
              <a:ext cx="1075253"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Protéger</a:t>
              </a:r>
              <a:endParaRPr lang="en-US" sz="1600" dirty="0">
                <a:solidFill>
                  <a:srgbClr val="BA242C"/>
                </a:solidFill>
              </a:endParaRPr>
            </a:p>
          </p:txBody>
        </p:sp>
      </p:grpSp>
      <p:grpSp>
        <p:nvGrpSpPr>
          <p:cNvPr id="8" name="Groupe 7">
            <a:extLst>
              <a:ext uri="{FF2B5EF4-FFF2-40B4-BE49-F238E27FC236}">
                <a16:creationId xmlns:a16="http://schemas.microsoft.com/office/drawing/2014/main" id="{0967D2CF-5C78-81BF-0909-CE4F14B34747}"/>
              </a:ext>
            </a:extLst>
          </p:cNvPr>
          <p:cNvGrpSpPr/>
          <p:nvPr/>
        </p:nvGrpSpPr>
        <p:grpSpPr>
          <a:xfrm>
            <a:off x="9726255" y="2236576"/>
            <a:ext cx="1127423" cy="1800515"/>
            <a:chOff x="10023967" y="1913515"/>
            <a:chExt cx="1127423" cy="1800515"/>
          </a:xfrm>
        </p:grpSpPr>
        <p:pic>
          <p:nvPicPr>
            <p:cNvPr id="9" name="Picture 8">
              <a:extLst>
                <a:ext uri="{FF2B5EF4-FFF2-40B4-BE49-F238E27FC236}">
                  <a16:creationId xmlns:a16="http://schemas.microsoft.com/office/drawing/2014/main" id="{60D7D3CC-14E8-A703-62ED-9CD302B83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8865" y="1913515"/>
              <a:ext cx="1117626" cy="111762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A312FA6C-FB91-8880-4588-EF05186403B0}"/>
                </a:ext>
              </a:extLst>
            </p:cNvPr>
            <p:cNvSpPr txBox="1"/>
            <p:nvPr/>
          </p:nvSpPr>
          <p:spPr>
            <a:xfrm>
              <a:off x="10023967" y="3129255"/>
              <a:ext cx="1127423"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Surveiller la victime</a:t>
              </a:r>
              <a:endParaRPr lang="en-US" sz="1600" dirty="0">
                <a:solidFill>
                  <a:srgbClr val="BA242C"/>
                </a:solidFill>
              </a:endParaRPr>
            </a:p>
          </p:txBody>
        </p:sp>
      </p:grpSp>
      <p:grpSp>
        <p:nvGrpSpPr>
          <p:cNvPr id="11" name="Groupe 10">
            <a:extLst>
              <a:ext uri="{FF2B5EF4-FFF2-40B4-BE49-F238E27FC236}">
                <a16:creationId xmlns:a16="http://schemas.microsoft.com/office/drawing/2014/main" id="{FE967E89-AC5F-453C-4779-84C538A68117}"/>
              </a:ext>
            </a:extLst>
          </p:cNvPr>
          <p:cNvGrpSpPr/>
          <p:nvPr/>
        </p:nvGrpSpPr>
        <p:grpSpPr>
          <a:xfrm>
            <a:off x="6934889" y="2205554"/>
            <a:ext cx="1403924" cy="1831538"/>
            <a:chOff x="7920460" y="1856238"/>
            <a:chExt cx="1403924" cy="1831538"/>
          </a:xfrm>
        </p:grpSpPr>
        <p:sp>
          <p:nvSpPr>
            <p:cNvPr id="12" name="ZoneTexte 11">
              <a:extLst>
                <a:ext uri="{FF2B5EF4-FFF2-40B4-BE49-F238E27FC236}">
                  <a16:creationId xmlns:a16="http://schemas.microsoft.com/office/drawing/2014/main" id="{0CB65F43-3E65-F4EF-9DE2-51ADEDF70632}"/>
                </a:ext>
              </a:extLst>
            </p:cNvPr>
            <p:cNvSpPr txBox="1"/>
            <p:nvPr/>
          </p:nvSpPr>
          <p:spPr>
            <a:xfrm>
              <a:off x="7920460" y="3103001"/>
              <a:ext cx="1403924"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600" dirty="0">
                  <a:solidFill>
                    <a:srgbClr val="BA242C"/>
                  </a:solidFill>
                </a:rPr>
                <a:t>Alerter les secours</a:t>
              </a:r>
              <a:endParaRPr lang="en-US" sz="1600" dirty="0">
                <a:solidFill>
                  <a:srgbClr val="BA242C"/>
                </a:solidFill>
              </a:endParaRPr>
            </a:p>
          </p:txBody>
        </p:sp>
        <p:pic>
          <p:nvPicPr>
            <p:cNvPr id="13" name="Image 12">
              <a:extLst>
                <a:ext uri="{FF2B5EF4-FFF2-40B4-BE49-F238E27FC236}">
                  <a16:creationId xmlns:a16="http://schemas.microsoft.com/office/drawing/2014/main" id="{A51B66BF-7F70-39A3-A146-4EE023981216}"/>
                </a:ext>
              </a:extLst>
            </p:cNvPr>
            <p:cNvPicPr>
              <a:picLocks noChangeAspect="1"/>
            </p:cNvPicPr>
            <p:nvPr/>
          </p:nvPicPr>
          <p:blipFill>
            <a:blip r:embed="rId4">
              <a:duotone>
                <a:schemeClr val="accent1">
                  <a:shade val="45000"/>
                  <a:satMod val="135000"/>
                </a:schemeClr>
                <a:prstClr val="white"/>
              </a:duotone>
            </a:blip>
            <a:stretch>
              <a:fillRect/>
            </a:stretch>
          </p:blipFill>
          <p:spPr>
            <a:xfrm>
              <a:off x="8048098" y="1856238"/>
              <a:ext cx="1148648" cy="1148648"/>
            </a:xfrm>
            <a:prstGeom prst="flowChartConnector">
              <a:avLst/>
            </a:prstGeom>
            <a:ln>
              <a:solidFill>
                <a:schemeClr val="accent1"/>
              </a:solidFill>
            </a:ln>
          </p:spPr>
        </p:pic>
      </p:grpSp>
      <p:grpSp>
        <p:nvGrpSpPr>
          <p:cNvPr id="15" name="Groupe 14">
            <a:extLst>
              <a:ext uri="{FF2B5EF4-FFF2-40B4-BE49-F238E27FC236}">
                <a16:creationId xmlns:a16="http://schemas.microsoft.com/office/drawing/2014/main" id="{152B5C4C-68B1-0CB0-4218-0A924B082331}"/>
              </a:ext>
            </a:extLst>
          </p:cNvPr>
          <p:cNvGrpSpPr/>
          <p:nvPr/>
        </p:nvGrpSpPr>
        <p:grpSpPr>
          <a:xfrm>
            <a:off x="1046480" y="2250690"/>
            <a:ext cx="1942161" cy="1786401"/>
            <a:chOff x="1344192" y="1575697"/>
            <a:chExt cx="1942161" cy="1786401"/>
          </a:xfrm>
        </p:grpSpPr>
        <p:pic>
          <p:nvPicPr>
            <p:cNvPr id="4" name="Picture 6">
              <a:extLst>
                <a:ext uri="{FF2B5EF4-FFF2-40B4-BE49-F238E27FC236}">
                  <a16:creationId xmlns:a16="http://schemas.microsoft.com/office/drawing/2014/main" id="{C33B3878-FB37-6A7E-16E8-23B335C0AAA5}"/>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752633" y="1575697"/>
              <a:ext cx="1403922" cy="1403922"/>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A4719B84-E5D9-ED30-1580-571DD4995D6F}"/>
                </a:ext>
              </a:extLst>
            </p:cNvPr>
            <p:cNvSpPr txBox="1"/>
            <p:nvPr/>
          </p:nvSpPr>
          <p:spPr>
            <a:xfrm>
              <a:off x="1344192" y="2777323"/>
              <a:ext cx="1942161"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600" dirty="0">
                  <a:solidFill>
                    <a:srgbClr val="BA242C"/>
                  </a:solidFill>
                </a:rPr>
                <a:t>Laisser la victime sur le dos</a:t>
              </a:r>
              <a:endParaRPr lang="en-US" sz="1600" dirty="0">
                <a:solidFill>
                  <a:srgbClr val="BA242C"/>
                </a:solidFill>
              </a:endParaRPr>
            </a:p>
          </p:txBody>
        </p:sp>
      </p:grpSp>
      <p:sp>
        <p:nvSpPr>
          <p:cNvPr id="17" name="ZoneTexte 16">
            <a:extLst>
              <a:ext uri="{FF2B5EF4-FFF2-40B4-BE49-F238E27FC236}">
                <a16:creationId xmlns:a16="http://schemas.microsoft.com/office/drawing/2014/main" id="{7C5FA8AE-18CC-D075-AE29-6BE6DB4E1DCB}"/>
              </a:ext>
            </a:extLst>
          </p:cNvPr>
          <p:cNvSpPr txBox="1"/>
          <p:nvPr/>
        </p:nvSpPr>
        <p:spPr>
          <a:xfrm>
            <a:off x="1457754" y="5336831"/>
            <a:ext cx="9391025" cy="584775"/>
          </a:xfrm>
          <a:prstGeom prst="rect">
            <a:avLst/>
          </a:prstGeom>
          <a:noFill/>
        </p:spPr>
        <p:txBody>
          <a:bodyPr wrap="square">
            <a:spAutoFit/>
          </a:bodyPr>
          <a:lstStyle/>
          <a:p>
            <a:pPr algn="ctr"/>
            <a:r>
              <a:rPr lang="fr-FR" sz="1600" dirty="0">
                <a:solidFill>
                  <a:srgbClr val="00497E"/>
                </a:solidFill>
                <a:latin typeface="Arial" panose="020B0604020202020204" pitchFamily="34" charset="0"/>
                <a:cs typeface="Arial" panose="020B0604020202020204" pitchFamily="34" charset="0"/>
              </a:rPr>
              <a:t>En présence d’une victime qui ne répond pas, ne réagit pas et respire à la suite d’un évènement dont on ne connaît pas l’origine, </a:t>
            </a:r>
            <a:r>
              <a:rPr lang="fr-FR" sz="1600" b="1" dirty="0">
                <a:solidFill>
                  <a:srgbClr val="BA242C"/>
                </a:solidFill>
                <a:latin typeface="Arial" panose="020B0604020202020204" pitchFamily="34" charset="0"/>
                <a:cs typeface="Arial" panose="020B0604020202020204" pitchFamily="34" charset="0"/>
              </a:rPr>
              <a:t>agir comme en présence d’une victime qui présente un traumatisme.</a:t>
            </a:r>
          </a:p>
        </p:txBody>
      </p:sp>
      <p:sp>
        <p:nvSpPr>
          <p:cNvPr id="18" name="ZoneTexte 17">
            <a:extLst>
              <a:ext uri="{FF2B5EF4-FFF2-40B4-BE49-F238E27FC236}">
                <a16:creationId xmlns:a16="http://schemas.microsoft.com/office/drawing/2014/main" id="{B2E16898-1E24-AA96-0107-E1D9AB870966}"/>
              </a:ext>
            </a:extLst>
          </p:cNvPr>
          <p:cNvSpPr txBox="1"/>
          <p:nvPr/>
        </p:nvSpPr>
        <p:spPr>
          <a:xfrm>
            <a:off x="1474220" y="4537373"/>
            <a:ext cx="9243559" cy="584775"/>
          </a:xfrm>
          <a:prstGeom prst="rect">
            <a:avLst/>
          </a:prstGeom>
          <a:noFill/>
        </p:spPr>
        <p:txBody>
          <a:bodyPr wrap="square">
            <a:spAutoFit/>
          </a:bodyPr>
          <a:lstStyle>
            <a:defPPr>
              <a:defRPr lang="fr-FR"/>
            </a:defPPr>
            <a:lvl1pPr algn="ctr">
              <a:defRPr sz="1600">
                <a:solidFill>
                  <a:srgbClr val="00497E"/>
                </a:solidFill>
                <a:latin typeface="Arial" panose="020B0604020202020204" pitchFamily="34" charset="0"/>
                <a:cs typeface="Arial" panose="020B0604020202020204" pitchFamily="34" charset="0"/>
              </a:defRPr>
            </a:lvl1pPr>
          </a:lstStyle>
          <a:p>
            <a:r>
              <a:rPr lang="fr-FR" dirty="0">
                <a:solidFill>
                  <a:srgbClr val="C00000"/>
                </a:solidFill>
              </a:rPr>
              <a:t>Si la victime vomit ou régurgite, la mettre sur le côté en maintenant si possible l’axe tête-cou-tronc, en demandant de l’aide le cas échéant</a:t>
            </a:r>
          </a:p>
        </p:txBody>
      </p:sp>
    </p:spTree>
    <p:extLst>
      <p:ext uri="{BB962C8B-B14F-4D97-AF65-F5344CB8AC3E}">
        <p14:creationId xmlns:p14="http://schemas.microsoft.com/office/powerpoint/2010/main" val="333258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B406892-BB99-9E4B-76A3-022647522590}"/>
              </a:ext>
            </a:extLst>
          </p:cNvPr>
          <p:cNvSpPr>
            <a:spLocks noGrp="1"/>
          </p:cNvSpPr>
          <p:nvPr>
            <p:ph type="body" sz="quarter" idx="10"/>
          </p:nvPr>
        </p:nvSpPr>
        <p:spPr/>
        <p:txBody>
          <a:bodyPr/>
          <a:lstStyle/>
          <a:p>
            <a:r>
              <a:rPr lang="fr-FR" dirty="0"/>
              <a:t>LA PERTE DE CONNAISSANCE</a:t>
            </a:r>
          </a:p>
        </p:txBody>
      </p:sp>
      <p:sp>
        <p:nvSpPr>
          <p:cNvPr id="3" name="Espace réservé du texte 2">
            <a:extLst>
              <a:ext uri="{FF2B5EF4-FFF2-40B4-BE49-F238E27FC236}">
                <a16:creationId xmlns:a16="http://schemas.microsoft.com/office/drawing/2014/main" id="{DA7E0497-86A8-6054-DFCB-E5410E3C69F1}"/>
              </a:ext>
            </a:extLst>
          </p:cNvPr>
          <p:cNvSpPr>
            <a:spLocks noGrp="1"/>
          </p:cNvSpPr>
          <p:nvPr>
            <p:ph type="body" sz="quarter" idx="11"/>
          </p:nvPr>
        </p:nvSpPr>
        <p:spPr>
          <a:xfrm>
            <a:off x="449999" y="801518"/>
            <a:ext cx="4664925" cy="313932"/>
          </a:xfrm>
        </p:spPr>
        <p:txBody>
          <a:bodyPr/>
          <a:lstStyle/>
          <a:p>
            <a:r>
              <a:rPr lang="fr-FR" dirty="0"/>
              <a:t>Cas particuliers</a:t>
            </a:r>
          </a:p>
        </p:txBody>
      </p:sp>
      <p:sp>
        <p:nvSpPr>
          <p:cNvPr id="16" name="ZoneTexte 15">
            <a:extLst>
              <a:ext uri="{FF2B5EF4-FFF2-40B4-BE49-F238E27FC236}">
                <a16:creationId xmlns:a16="http://schemas.microsoft.com/office/drawing/2014/main" id="{476FAFD4-D780-7E61-51B7-E7063531FD36}"/>
              </a:ext>
            </a:extLst>
          </p:cNvPr>
          <p:cNvSpPr txBox="1"/>
          <p:nvPr/>
        </p:nvSpPr>
        <p:spPr>
          <a:xfrm>
            <a:off x="1641019" y="1837767"/>
            <a:ext cx="3128791"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lgn="ctr">
              <a:defRPr sz="1200" b="1">
                <a:solidFill>
                  <a:srgbClr val="00497E"/>
                </a:solidFill>
                <a:latin typeface="Arial" panose="020B0604020202020204" pitchFamily="34" charset="0"/>
                <a:cs typeface="Arial" panose="020B0604020202020204" pitchFamily="34" charset="0"/>
              </a:defRPr>
            </a:lvl1pPr>
          </a:lstStyle>
          <a:p>
            <a:r>
              <a:rPr lang="fr-FR" sz="1800" dirty="0"/>
              <a:t>En période d’épidémie  </a:t>
            </a:r>
          </a:p>
        </p:txBody>
      </p:sp>
      <p:sp>
        <p:nvSpPr>
          <p:cNvPr id="18" name="ZoneTexte 17">
            <a:extLst>
              <a:ext uri="{FF2B5EF4-FFF2-40B4-BE49-F238E27FC236}">
                <a16:creationId xmlns:a16="http://schemas.microsoft.com/office/drawing/2014/main" id="{46DB1EBC-2DB6-ECF4-825F-05B6E56FCB2F}"/>
              </a:ext>
            </a:extLst>
          </p:cNvPr>
          <p:cNvSpPr txBox="1"/>
          <p:nvPr/>
        </p:nvSpPr>
        <p:spPr>
          <a:xfrm>
            <a:off x="6817602" y="1837767"/>
            <a:ext cx="4428782" cy="369332"/>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lgn="ctr">
              <a:defRPr sz="1200" b="1">
                <a:solidFill>
                  <a:srgbClr val="00497E"/>
                </a:solidFill>
                <a:latin typeface="Arial" panose="020B0604020202020204" pitchFamily="34" charset="0"/>
                <a:cs typeface="Arial" panose="020B0604020202020204" pitchFamily="34" charset="0"/>
              </a:defRPr>
            </a:lvl1pPr>
          </a:lstStyle>
          <a:p>
            <a:r>
              <a:rPr lang="fr-FR" sz="1800" dirty="0"/>
              <a:t>Femme enceinte / Personne obèse</a:t>
            </a:r>
          </a:p>
        </p:txBody>
      </p:sp>
      <p:sp>
        <p:nvSpPr>
          <p:cNvPr id="19" name="ZoneTexte 18">
            <a:extLst>
              <a:ext uri="{FF2B5EF4-FFF2-40B4-BE49-F238E27FC236}">
                <a16:creationId xmlns:a16="http://schemas.microsoft.com/office/drawing/2014/main" id="{1377F081-3FA9-4B9F-F9BD-CA7FAAF3A567}"/>
              </a:ext>
            </a:extLst>
          </p:cNvPr>
          <p:cNvSpPr txBox="1"/>
          <p:nvPr/>
        </p:nvSpPr>
        <p:spPr>
          <a:xfrm>
            <a:off x="579448" y="2602130"/>
            <a:ext cx="5516552" cy="307007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fr-FR" sz="1600" dirty="0">
                <a:solidFill>
                  <a:srgbClr val="00497E"/>
                </a:solidFill>
                <a:latin typeface="Arial" panose="020B0604020202020204" pitchFamily="34" charset="0"/>
                <a:cs typeface="Arial" panose="020B0604020202020204" pitchFamily="34" charset="0"/>
              </a:rPr>
              <a:t>Porter un masque</a:t>
            </a:r>
          </a:p>
          <a:p>
            <a:pPr marL="285750" indent="-285750">
              <a:spcAft>
                <a:spcPts val="300"/>
              </a:spcAft>
              <a:buFont typeface="Arial" panose="020B0604020202020204" pitchFamily="34" charset="0"/>
              <a:buChar char="•"/>
            </a:pPr>
            <a:r>
              <a:rPr lang="fr-FR" sz="1600" dirty="0">
                <a:solidFill>
                  <a:srgbClr val="00497E"/>
                </a:solidFill>
                <a:latin typeface="Arial" panose="020B0604020202020204" pitchFamily="34" charset="0"/>
                <a:cs typeface="Arial" panose="020B0604020202020204" pitchFamily="34" charset="0"/>
              </a:rPr>
              <a:t>Questionner sans toucher la victime</a:t>
            </a:r>
          </a:p>
          <a:p>
            <a:pPr marL="285750" indent="-285750">
              <a:spcAft>
                <a:spcPts val="300"/>
              </a:spcAft>
              <a:buFont typeface="Arial" panose="020B0604020202020204" pitchFamily="34" charset="0"/>
              <a:buChar char="•"/>
            </a:pPr>
            <a:r>
              <a:rPr lang="fr-FR" sz="1600" b="1" dirty="0">
                <a:solidFill>
                  <a:srgbClr val="00497E"/>
                </a:solidFill>
                <a:latin typeface="Arial" panose="020B0604020202020204" pitchFamily="34" charset="0"/>
                <a:cs typeface="Arial" panose="020B0604020202020204" pitchFamily="34" charset="0"/>
              </a:rPr>
              <a:t>Conduite à tenir particulière : </a:t>
            </a:r>
            <a:br>
              <a:rPr lang="fr-FR" sz="1600" b="1" dirty="0">
                <a:solidFill>
                  <a:srgbClr val="00497E"/>
                </a:solidFill>
                <a:latin typeface="Arial" panose="020B0604020202020204" pitchFamily="34" charset="0"/>
                <a:cs typeface="Arial" panose="020B0604020202020204" pitchFamily="34" charset="0"/>
              </a:rPr>
            </a:br>
            <a:r>
              <a:rPr lang="fr-FR" sz="1600" dirty="0">
                <a:solidFill>
                  <a:srgbClr val="C00000"/>
                </a:solidFill>
                <a:latin typeface="Arial" panose="020B0604020202020204" pitchFamily="34" charset="0"/>
                <a:cs typeface="Arial" panose="020B0604020202020204" pitchFamily="34" charset="0"/>
              </a:rPr>
              <a:t>Apprécier la respiration avec le regard</a:t>
            </a:r>
          </a:p>
          <a:p>
            <a:pPr>
              <a:spcAft>
                <a:spcPts val="300"/>
              </a:spcAft>
            </a:pPr>
            <a:endParaRPr lang="fr-FR" sz="1600" dirty="0">
              <a:solidFill>
                <a:srgbClr val="BA242C"/>
              </a:solidFill>
              <a:latin typeface="Arial" panose="020B0604020202020204" pitchFamily="34" charset="0"/>
              <a:cs typeface="Arial" panose="020B0604020202020204" pitchFamily="34" charset="0"/>
            </a:endParaRPr>
          </a:p>
          <a:p>
            <a:pPr>
              <a:spcAft>
                <a:spcPts val="300"/>
              </a:spcAft>
            </a:pPr>
            <a:r>
              <a:rPr lang="fr-FR" sz="1600" b="1" dirty="0">
                <a:solidFill>
                  <a:srgbClr val="00497E"/>
                </a:solidFill>
                <a:latin typeface="Arial" panose="020B0604020202020204" pitchFamily="34" charset="0"/>
                <a:cs typeface="Arial" panose="020B0604020202020204" pitchFamily="34" charset="0"/>
              </a:rPr>
              <a:t>Si la victime ne répond pas et respire normalement :</a:t>
            </a:r>
          </a:p>
          <a:p>
            <a:pPr marL="285750" indent="-285750">
              <a:spcAft>
                <a:spcPts val="300"/>
              </a:spcAft>
              <a:buFont typeface="Arial" panose="020B0604020202020204" pitchFamily="34" charset="0"/>
              <a:buChar char="•"/>
            </a:pPr>
            <a:r>
              <a:rPr lang="fr-FR" sz="1600" b="1" dirty="0">
                <a:solidFill>
                  <a:srgbClr val="C00000"/>
                </a:solidFill>
                <a:latin typeface="Arial" panose="020B0604020202020204" pitchFamily="34" charset="0"/>
                <a:cs typeface="Arial" panose="020B0604020202020204" pitchFamily="34" charset="0"/>
              </a:rPr>
              <a:t>Laisser la victime dans la position où elle se trouve</a:t>
            </a:r>
          </a:p>
          <a:p>
            <a:pPr marL="285750" indent="-285750">
              <a:spcAft>
                <a:spcPts val="300"/>
              </a:spcAft>
              <a:buFont typeface="Arial" panose="020B0604020202020204" pitchFamily="34" charset="0"/>
              <a:buChar char="•"/>
            </a:pPr>
            <a:r>
              <a:rPr lang="fr-FR" sz="1600" dirty="0">
                <a:solidFill>
                  <a:srgbClr val="00497E"/>
                </a:solidFill>
                <a:latin typeface="Arial" panose="020B0604020202020204" pitchFamily="34" charset="0"/>
                <a:cs typeface="Arial" panose="020B0604020202020204" pitchFamily="34" charset="0"/>
              </a:rPr>
              <a:t>Faire alerter ou alerter les secours,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respecter leurs consignes</a:t>
            </a:r>
          </a:p>
          <a:p>
            <a:pPr marL="285750" indent="-285750">
              <a:spcAft>
                <a:spcPts val="300"/>
              </a:spcAft>
              <a:buFont typeface="Arial" panose="020B0604020202020204" pitchFamily="34" charset="0"/>
              <a:buChar char="•"/>
            </a:pPr>
            <a:r>
              <a:rPr lang="fr-FR" sz="1600" b="1" dirty="0">
                <a:solidFill>
                  <a:srgbClr val="C00000"/>
                </a:solidFill>
                <a:latin typeface="Arial" panose="020B0604020202020204" pitchFamily="34" charset="0"/>
                <a:cs typeface="Arial" panose="020B0604020202020204" pitchFamily="34" charset="0"/>
              </a:rPr>
              <a:t>Surveiller en permanence </a:t>
            </a:r>
            <a:r>
              <a:rPr lang="fr-FR" sz="1600" dirty="0">
                <a:solidFill>
                  <a:srgbClr val="00497E"/>
                </a:solidFill>
                <a:latin typeface="Arial" panose="020B0604020202020204" pitchFamily="34" charset="0"/>
                <a:cs typeface="Arial" panose="020B0604020202020204" pitchFamily="34" charset="0"/>
              </a:rPr>
              <a:t>la respiration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de la victime en regardant son ventre et sa poitrine</a:t>
            </a:r>
          </a:p>
        </p:txBody>
      </p:sp>
      <p:sp>
        <p:nvSpPr>
          <p:cNvPr id="20" name="ZoneTexte 19">
            <a:extLst>
              <a:ext uri="{FF2B5EF4-FFF2-40B4-BE49-F238E27FC236}">
                <a16:creationId xmlns:a16="http://schemas.microsoft.com/office/drawing/2014/main" id="{4B96C846-B669-8374-B0CB-D5DF4B5E8E93}"/>
              </a:ext>
            </a:extLst>
          </p:cNvPr>
          <p:cNvSpPr txBox="1"/>
          <p:nvPr/>
        </p:nvSpPr>
        <p:spPr>
          <a:xfrm>
            <a:off x="6817598" y="2602130"/>
            <a:ext cx="4428782" cy="584775"/>
          </a:xfrm>
          <a:prstGeom prst="rect">
            <a:avLst/>
          </a:prstGeom>
          <a:noFill/>
        </p:spPr>
        <p:txBody>
          <a:bodyPr wrap="square" rtlCol="0">
            <a:spAutoFit/>
          </a:bodyPr>
          <a:lstStyle/>
          <a:p>
            <a:pPr algn="ctr"/>
            <a:r>
              <a:rPr lang="fr-FR" sz="1600" b="1" dirty="0">
                <a:solidFill>
                  <a:srgbClr val="C00000"/>
                </a:solidFill>
              </a:rPr>
              <a:t>Faire la PLS </a:t>
            </a:r>
            <a:br>
              <a:rPr lang="fr-FR" sz="1600" b="1" dirty="0">
                <a:solidFill>
                  <a:srgbClr val="C00000"/>
                </a:solidFill>
              </a:rPr>
            </a:br>
            <a:r>
              <a:rPr lang="fr-FR" sz="1600" b="1" dirty="0">
                <a:solidFill>
                  <a:srgbClr val="C00000"/>
                </a:solidFill>
              </a:rPr>
              <a:t>du côté gauche de la victime</a:t>
            </a:r>
          </a:p>
        </p:txBody>
      </p:sp>
      <p:pic>
        <p:nvPicPr>
          <p:cNvPr id="22" name="Picture 2">
            <a:extLst>
              <a:ext uri="{FF2B5EF4-FFF2-40B4-BE49-F238E27FC236}">
                <a16:creationId xmlns:a16="http://schemas.microsoft.com/office/drawing/2014/main" id="{0E94F246-4DD1-DF0C-7C66-85111E0B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8599" y="3729272"/>
            <a:ext cx="1134755" cy="11347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1FCDAF6-5A39-9FF1-646F-30FC44F21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7597" y="3707887"/>
            <a:ext cx="1177524" cy="11775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ucune description disponible.">
            <a:extLst>
              <a:ext uri="{FF2B5EF4-FFF2-40B4-BE49-F238E27FC236}">
                <a16:creationId xmlns:a16="http://schemas.microsoft.com/office/drawing/2014/main" id="{3328A0F9-9772-4A6E-478A-D090CA68FB0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49999" y="1654401"/>
            <a:ext cx="914519" cy="73606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cteur droit 26">
            <a:extLst>
              <a:ext uri="{FF2B5EF4-FFF2-40B4-BE49-F238E27FC236}">
                <a16:creationId xmlns:a16="http://schemas.microsoft.com/office/drawing/2014/main" id="{B56490A8-DF31-3C29-9809-D372901B514F}"/>
              </a:ext>
            </a:extLst>
          </p:cNvPr>
          <p:cNvCxnSpPr>
            <a:cxnSpLocks/>
          </p:cNvCxnSpPr>
          <p:nvPr/>
        </p:nvCxnSpPr>
        <p:spPr>
          <a:xfrm>
            <a:off x="6389231" y="1837767"/>
            <a:ext cx="0" cy="38113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01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fade">
                                      <p:cBhvr>
                                        <p:cTn id="14" dur="500"/>
                                        <p:tgtEl>
                                          <p:spTgt spid="19">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500"/>
                                        <p:tgtEl>
                                          <p:spTgt spid="19">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fade">
                                      <p:cBhvr>
                                        <p:cTn id="20" dur="500"/>
                                        <p:tgtEl>
                                          <p:spTgt spid="1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Effect transition="in" filter="fade">
                                      <p:cBhvr>
                                        <p:cTn id="25" dur="500"/>
                                        <p:tgtEl>
                                          <p:spTgt spid="19">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9">
                                            <p:txEl>
                                              <p:pRg st="5" end="5"/>
                                            </p:txEl>
                                          </p:spTgt>
                                        </p:tgtEl>
                                        <p:attrNameLst>
                                          <p:attrName>style.visibility</p:attrName>
                                        </p:attrNameLst>
                                      </p:cBhvr>
                                      <p:to>
                                        <p:strVal val="visible"/>
                                      </p:to>
                                    </p:set>
                                    <p:animEffect transition="in" filter="fade">
                                      <p:cBhvr>
                                        <p:cTn id="29" dur="500"/>
                                        <p:tgtEl>
                                          <p:spTgt spid="19">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6" end="6"/>
                                            </p:txEl>
                                          </p:spTgt>
                                        </p:tgtEl>
                                        <p:attrNameLst>
                                          <p:attrName>style.visibility</p:attrName>
                                        </p:attrNameLst>
                                      </p:cBhvr>
                                      <p:to>
                                        <p:strVal val="visible"/>
                                      </p:to>
                                    </p:set>
                                    <p:animEffect transition="in" filter="fade">
                                      <p:cBhvr>
                                        <p:cTn id="32" dur="500"/>
                                        <p:tgtEl>
                                          <p:spTgt spid="19">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7" end="7"/>
                                            </p:txEl>
                                          </p:spTgt>
                                        </p:tgtEl>
                                        <p:attrNameLst>
                                          <p:attrName>style.visibility</p:attrName>
                                        </p:attrNameLst>
                                      </p:cBhvr>
                                      <p:to>
                                        <p:strVal val="visible"/>
                                      </p:to>
                                    </p:set>
                                    <p:animEffect transition="in" filter="fade">
                                      <p:cBhvr>
                                        <p:cTn id="35" dur="500"/>
                                        <p:tgtEl>
                                          <p:spTgt spid="19">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8E3608-97A0-9114-1F24-A6B97BCE16DC}"/>
              </a:ext>
            </a:extLst>
          </p:cNvPr>
          <p:cNvSpPr>
            <a:spLocks noGrp="1"/>
          </p:cNvSpPr>
          <p:nvPr>
            <p:ph type="body" sz="quarter" idx="10"/>
          </p:nvPr>
        </p:nvSpPr>
        <p:spPr/>
        <p:txBody>
          <a:bodyPr/>
          <a:lstStyle/>
          <a:p>
            <a:r>
              <a:rPr lang="fr-FR" sz="1700" dirty="0"/>
              <a:t>Une personne a </a:t>
            </a:r>
            <a:r>
              <a:rPr lang="fr-FR" sz="1700" b="1" dirty="0">
                <a:solidFill>
                  <a:srgbClr val="BA242B"/>
                </a:solidFill>
              </a:rPr>
              <a:t>perdu connaissance </a:t>
            </a:r>
            <a:r>
              <a:rPr lang="fr-FR" sz="1700" dirty="0"/>
              <a:t>lorsqu'elle ne répond et ne réagit à </a:t>
            </a:r>
            <a:r>
              <a:rPr lang="fr-FR" sz="1700" b="1" dirty="0">
                <a:solidFill>
                  <a:srgbClr val="BA242B"/>
                </a:solidFill>
              </a:rPr>
              <a:t>aucune sollicitation verbale </a:t>
            </a:r>
            <a:r>
              <a:rPr lang="fr-FR" sz="1700" dirty="0"/>
              <a:t>ou </a:t>
            </a:r>
            <a:r>
              <a:rPr lang="fr-FR" sz="1700" b="1" dirty="0">
                <a:solidFill>
                  <a:srgbClr val="BA242B"/>
                </a:solidFill>
              </a:rPr>
              <a:t>physique</a:t>
            </a:r>
            <a:r>
              <a:rPr lang="fr-FR" sz="1700" dirty="0"/>
              <a:t> et </a:t>
            </a:r>
            <a:r>
              <a:rPr lang="fr-FR" sz="1700" b="1" dirty="0">
                <a:solidFill>
                  <a:srgbClr val="BA242B"/>
                </a:solidFill>
              </a:rPr>
              <a:t>respire</a:t>
            </a:r>
            <a:r>
              <a:rPr lang="fr-FR" sz="1700" dirty="0"/>
              <a:t>. La vie peut être menacée si aucune action n’est mise en place !</a:t>
            </a:r>
          </a:p>
        </p:txBody>
      </p:sp>
      <p:sp>
        <p:nvSpPr>
          <p:cNvPr id="3" name="Espace réservé du texte 2">
            <a:extLst>
              <a:ext uri="{FF2B5EF4-FFF2-40B4-BE49-F238E27FC236}">
                <a16:creationId xmlns:a16="http://schemas.microsoft.com/office/drawing/2014/main" id="{F399CEBC-0CF2-2233-32A9-CC6D6A42028E}"/>
              </a:ext>
            </a:extLst>
          </p:cNvPr>
          <p:cNvSpPr>
            <a:spLocks noGrp="1"/>
          </p:cNvSpPr>
          <p:nvPr>
            <p:ph type="body" sz="quarter" idx="11"/>
          </p:nvPr>
        </p:nvSpPr>
        <p:spPr/>
        <p:txBody>
          <a:bodyPr/>
          <a:lstStyle/>
          <a:p>
            <a:r>
              <a:rPr lang="fr-FR" dirty="0"/>
              <a:t>La perte de connaissance</a:t>
            </a:r>
          </a:p>
        </p:txBody>
      </p:sp>
      <p:grpSp>
        <p:nvGrpSpPr>
          <p:cNvPr id="4" name="Groupe 3">
            <a:extLst>
              <a:ext uri="{FF2B5EF4-FFF2-40B4-BE49-F238E27FC236}">
                <a16:creationId xmlns:a16="http://schemas.microsoft.com/office/drawing/2014/main" id="{A01E2CF4-74FA-1A7D-3D77-A964EF7C9D4F}"/>
              </a:ext>
            </a:extLst>
          </p:cNvPr>
          <p:cNvGrpSpPr/>
          <p:nvPr/>
        </p:nvGrpSpPr>
        <p:grpSpPr>
          <a:xfrm>
            <a:off x="1801149" y="3941641"/>
            <a:ext cx="2269288" cy="861134"/>
            <a:chOff x="960181" y="1993921"/>
            <a:chExt cx="9560180" cy="3969585"/>
          </a:xfrm>
        </p:grpSpPr>
        <p:sp>
          <p:nvSpPr>
            <p:cNvPr id="20" name="Ellipse 19">
              <a:extLst>
                <a:ext uri="{FF2B5EF4-FFF2-40B4-BE49-F238E27FC236}">
                  <a16:creationId xmlns:a16="http://schemas.microsoft.com/office/drawing/2014/main" id="{EB43F230-1640-4726-E2C9-D8D77D597C8D}"/>
                </a:ext>
              </a:extLst>
            </p:cNvPr>
            <p:cNvSpPr>
              <a:spLocks noChangeAspect="1"/>
            </p:cNvSpPr>
            <p:nvPr/>
          </p:nvSpPr>
          <p:spPr>
            <a:xfrm>
              <a:off x="960181" y="4775506"/>
              <a:ext cx="1188000" cy="1188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4" name="Rectangle 10">
              <a:extLst>
                <a:ext uri="{FF2B5EF4-FFF2-40B4-BE49-F238E27FC236}">
                  <a16:creationId xmlns:a16="http://schemas.microsoft.com/office/drawing/2014/main" id="{9A18D360-195B-BEBB-2191-7A7799697D3B}"/>
                </a:ext>
              </a:extLst>
            </p:cNvPr>
            <p:cNvSpPr>
              <a:spLocks noChangeAspect="1"/>
            </p:cNvSpPr>
            <p:nvPr/>
          </p:nvSpPr>
          <p:spPr>
            <a:xfrm>
              <a:off x="4827675" y="4897972"/>
              <a:ext cx="2753642" cy="677054"/>
            </a:xfrm>
            <a:custGeom>
              <a:avLst/>
              <a:gdLst>
                <a:gd name="connsiteX0" fmla="*/ 0 w 3210043"/>
                <a:gd name="connsiteY0" fmla="*/ 0 h 1152000"/>
                <a:gd name="connsiteX1" fmla="*/ 3210043 w 3210043"/>
                <a:gd name="connsiteY1" fmla="*/ 0 h 1152000"/>
                <a:gd name="connsiteX2" fmla="*/ 3210043 w 3210043"/>
                <a:gd name="connsiteY2" fmla="*/ 1152000 h 1152000"/>
                <a:gd name="connsiteX3" fmla="*/ 0 w 3210043"/>
                <a:gd name="connsiteY3" fmla="*/ 1152000 h 1152000"/>
                <a:gd name="connsiteX4" fmla="*/ 0 w 3210043"/>
                <a:gd name="connsiteY4" fmla="*/ 0 h 1152000"/>
                <a:gd name="connsiteX0" fmla="*/ 17362 w 3210043"/>
                <a:gd name="connsiteY0" fmla="*/ 0 h 1267747"/>
                <a:gd name="connsiteX1" fmla="*/ 3210043 w 3210043"/>
                <a:gd name="connsiteY1" fmla="*/ 115747 h 1267747"/>
                <a:gd name="connsiteX2" fmla="*/ 3210043 w 3210043"/>
                <a:gd name="connsiteY2" fmla="*/ 1267747 h 1267747"/>
                <a:gd name="connsiteX3" fmla="*/ 0 w 3210043"/>
                <a:gd name="connsiteY3" fmla="*/ 1267747 h 1267747"/>
                <a:gd name="connsiteX4" fmla="*/ 17362 w 3210043"/>
                <a:gd name="connsiteY4" fmla="*/ 0 h 126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043" h="1267747">
                  <a:moveTo>
                    <a:pt x="17362" y="0"/>
                  </a:moveTo>
                  <a:lnTo>
                    <a:pt x="3210043" y="115747"/>
                  </a:lnTo>
                  <a:lnTo>
                    <a:pt x="3210043" y="1267747"/>
                  </a:lnTo>
                  <a:lnTo>
                    <a:pt x="0" y="1267747"/>
                  </a:lnTo>
                  <a:lnTo>
                    <a:pt x="17362" y="0"/>
                  </a:lnTo>
                  <a:close/>
                </a:path>
              </a:pathLst>
            </a:cu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25" name="Organigramme : Délai 11">
              <a:extLst>
                <a:ext uri="{FF2B5EF4-FFF2-40B4-BE49-F238E27FC236}">
                  <a16:creationId xmlns:a16="http://schemas.microsoft.com/office/drawing/2014/main" id="{97FA20F4-E5AF-309A-D3D9-2B6F8E0F3E08}"/>
                </a:ext>
              </a:extLst>
            </p:cNvPr>
            <p:cNvSpPr>
              <a:spLocks noChangeAspect="1"/>
            </p:cNvSpPr>
            <p:nvPr/>
          </p:nvSpPr>
          <p:spPr>
            <a:xfrm>
              <a:off x="7582076" y="4959788"/>
              <a:ext cx="1021189" cy="615238"/>
            </a:xfrm>
            <a:custGeom>
              <a:avLst/>
              <a:gdLst>
                <a:gd name="connsiteX0" fmla="*/ 0 w 968829"/>
                <a:gd name="connsiteY0" fmla="*/ 0 h 1152000"/>
                <a:gd name="connsiteX1" fmla="*/ 484415 w 968829"/>
                <a:gd name="connsiteY1" fmla="*/ 0 h 1152000"/>
                <a:gd name="connsiteX2" fmla="*/ 968830 w 968829"/>
                <a:gd name="connsiteY2" fmla="*/ 576000 h 1152000"/>
                <a:gd name="connsiteX3" fmla="*/ 484415 w 968829"/>
                <a:gd name="connsiteY3" fmla="*/ 1152000 h 1152000"/>
                <a:gd name="connsiteX4" fmla="*/ 0 w 968829"/>
                <a:gd name="connsiteY4" fmla="*/ 1152000 h 1152000"/>
                <a:gd name="connsiteX5" fmla="*/ 0 w 968829"/>
                <a:gd name="connsiteY5" fmla="*/ 0 h 1152000"/>
                <a:gd name="connsiteX0" fmla="*/ 0 w 1061428"/>
                <a:gd name="connsiteY0" fmla="*/ 0 h 1152000"/>
                <a:gd name="connsiteX1" fmla="*/ 484415 w 1061428"/>
                <a:gd name="connsiteY1" fmla="*/ 0 h 1152000"/>
                <a:gd name="connsiteX2" fmla="*/ 1061428 w 1061428"/>
                <a:gd name="connsiteY2" fmla="*/ 576000 h 1152000"/>
                <a:gd name="connsiteX3" fmla="*/ 484415 w 1061428"/>
                <a:gd name="connsiteY3" fmla="*/ 1152000 h 1152000"/>
                <a:gd name="connsiteX4" fmla="*/ 0 w 1061428"/>
                <a:gd name="connsiteY4" fmla="*/ 1152000 h 1152000"/>
                <a:gd name="connsiteX5" fmla="*/ 0 w 1061428"/>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28" h="1152000">
                  <a:moveTo>
                    <a:pt x="0" y="0"/>
                  </a:moveTo>
                  <a:lnTo>
                    <a:pt x="484415" y="0"/>
                  </a:lnTo>
                  <a:cubicBezTo>
                    <a:pt x="751950" y="0"/>
                    <a:pt x="1061428" y="257884"/>
                    <a:pt x="1061428" y="576000"/>
                  </a:cubicBezTo>
                  <a:cubicBezTo>
                    <a:pt x="1061428" y="894116"/>
                    <a:pt x="751950" y="1152000"/>
                    <a:pt x="484415" y="1152000"/>
                  </a:cubicBezTo>
                  <a:lnTo>
                    <a:pt x="0" y="1152000"/>
                  </a:lnTo>
                  <a:lnTo>
                    <a:pt x="0" y="0"/>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nvGrpSpPr>
            <p:cNvPr id="26" name="Groupe 25">
              <a:extLst>
                <a:ext uri="{FF2B5EF4-FFF2-40B4-BE49-F238E27FC236}">
                  <a16:creationId xmlns:a16="http://schemas.microsoft.com/office/drawing/2014/main" id="{6F6ABB83-1347-15FF-6757-381B850BFB7B}"/>
                </a:ext>
              </a:extLst>
            </p:cNvPr>
            <p:cNvGrpSpPr/>
            <p:nvPr/>
          </p:nvGrpSpPr>
          <p:grpSpPr>
            <a:xfrm>
              <a:off x="5995614" y="2853237"/>
              <a:ext cx="4524747" cy="1439999"/>
              <a:chOff x="8605626" y="194039"/>
              <a:chExt cx="4524747" cy="1439999"/>
            </a:xfrm>
          </p:grpSpPr>
          <p:sp>
            <p:nvSpPr>
              <p:cNvPr id="38" name="Rectangle : coins arrondis 1047">
                <a:extLst>
                  <a:ext uri="{FF2B5EF4-FFF2-40B4-BE49-F238E27FC236}">
                    <a16:creationId xmlns:a16="http://schemas.microsoft.com/office/drawing/2014/main" id="{720564E8-3C3F-076C-A3F9-99E9F0F1C044}"/>
                  </a:ext>
                </a:extLst>
              </p:cNvPr>
              <p:cNvSpPr/>
              <p:nvPr/>
            </p:nvSpPr>
            <p:spPr>
              <a:xfrm>
                <a:off x="8605626" y="194039"/>
                <a:ext cx="4473932" cy="1439999"/>
              </a:xfrm>
              <a:custGeom>
                <a:avLst/>
                <a:gdLst>
                  <a:gd name="connsiteX0" fmla="*/ 0 w 3958389"/>
                  <a:gd name="connsiteY0" fmla="*/ 266518 h 1599075"/>
                  <a:gd name="connsiteX1" fmla="*/ 266518 w 3958389"/>
                  <a:gd name="connsiteY1" fmla="*/ 0 h 1599075"/>
                  <a:gd name="connsiteX2" fmla="*/ 3691871 w 3958389"/>
                  <a:gd name="connsiteY2" fmla="*/ 0 h 1599075"/>
                  <a:gd name="connsiteX3" fmla="*/ 3958389 w 3958389"/>
                  <a:gd name="connsiteY3" fmla="*/ 266518 h 1599075"/>
                  <a:gd name="connsiteX4" fmla="*/ 3958389 w 3958389"/>
                  <a:gd name="connsiteY4" fmla="*/ 1332557 h 1599075"/>
                  <a:gd name="connsiteX5" fmla="*/ 3691871 w 3958389"/>
                  <a:gd name="connsiteY5" fmla="*/ 1599075 h 1599075"/>
                  <a:gd name="connsiteX6" fmla="*/ 266518 w 3958389"/>
                  <a:gd name="connsiteY6" fmla="*/ 1599075 h 1599075"/>
                  <a:gd name="connsiteX7" fmla="*/ 0 w 3958389"/>
                  <a:gd name="connsiteY7" fmla="*/ 1332557 h 1599075"/>
                  <a:gd name="connsiteX8" fmla="*/ 0 w 3958389"/>
                  <a:gd name="connsiteY8" fmla="*/ 266518 h 1599075"/>
                  <a:gd name="connsiteX0" fmla="*/ 386811 w 4345200"/>
                  <a:gd name="connsiteY0" fmla="*/ 266518 h 1599075"/>
                  <a:gd name="connsiteX1" fmla="*/ 26795 w 4345200"/>
                  <a:gd name="connsiteY1" fmla="*/ 25400 h 1599075"/>
                  <a:gd name="connsiteX2" fmla="*/ 4078682 w 4345200"/>
                  <a:gd name="connsiteY2" fmla="*/ 0 h 1599075"/>
                  <a:gd name="connsiteX3" fmla="*/ 4345200 w 4345200"/>
                  <a:gd name="connsiteY3" fmla="*/ 266518 h 1599075"/>
                  <a:gd name="connsiteX4" fmla="*/ 4345200 w 4345200"/>
                  <a:gd name="connsiteY4" fmla="*/ 1332557 h 1599075"/>
                  <a:gd name="connsiteX5" fmla="*/ 4078682 w 4345200"/>
                  <a:gd name="connsiteY5" fmla="*/ 1599075 h 1599075"/>
                  <a:gd name="connsiteX6" fmla="*/ 653329 w 4345200"/>
                  <a:gd name="connsiteY6" fmla="*/ 1599075 h 1599075"/>
                  <a:gd name="connsiteX7" fmla="*/ 386811 w 4345200"/>
                  <a:gd name="connsiteY7" fmla="*/ 1332557 h 1599075"/>
                  <a:gd name="connsiteX8" fmla="*/ 386811 w 4345200"/>
                  <a:gd name="connsiteY8" fmla="*/ 266518 h 1599075"/>
                  <a:gd name="connsiteX0" fmla="*/ 306481 w 4349537"/>
                  <a:gd name="connsiteY0" fmla="*/ 287684 h 1599075"/>
                  <a:gd name="connsiteX1" fmla="*/ 31132 w 4349537"/>
                  <a:gd name="connsiteY1" fmla="*/ 25400 h 1599075"/>
                  <a:gd name="connsiteX2" fmla="*/ 4083019 w 4349537"/>
                  <a:gd name="connsiteY2" fmla="*/ 0 h 1599075"/>
                  <a:gd name="connsiteX3" fmla="*/ 4349537 w 4349537"/>
                  <a:gd name="connsiteY3" fmla="*/ 266518 h 1599075"/>
                  <a:gd name="connsiteX4" fmla="*/ 4349537 w 4349537"/>
                  <a:gd name="connsiteY4" fmla="*/ 1332557 h 1599075"/>
                  <a:gd name="connsiteX5" fmla="*/ 4083019 w 4349537"/>
                  <a:gd name="connsiteY5" fmla="*/ 1599075 h 1599075"/>
                  <a:gd name="connsiteX6" fmla="*/ 657666 w 4349537"/>
                  <a:gd name="connsiteY6" fmla="*/ 1599075 h 1599075"/>
                  <a:gd name="connsiteX7" fmla="*/ 391148 w 4349537"/>
                  <a:gd name="connsiteY7" fmla="*/ 1332557 h 1599075"/>
                  <a:gd name="connsiteX8" fmla="*/ 306481 w 4349537"/>
                  <a:gd name="connsiteY8" fmla="*/ 287684 h 1599075"/>
                  <a:gd name="connsiteX0" fmla="*/ 266887 w 4352276"/>
                  <a:gd name="connsiteY0" fmla="*/ 330017 h 1599075"/>
                  <a:gd name="connsiteX1" fmla="*/ 33871 w 4352276"/>
                  <a:gd name="connsiteY1" fmla="*/ 25400 h 1599075"/>
                  <a:gd name="connsiteX2" fmla="*/ 4085758 w 4352276"/>
                  <a:gd name="connsiteY2" fmla="*/ 0 h 1599075"/>
                  <a:gd name="connsiteX3" fmla="*/ 4352276 w 4352276"/>
                  <a:gd name="connsiteY3" fmla="*/ 266518 h 1599075"/>
                  <a:gd name="connsiteX4" fmla="*/ 4352276 w 4352276"/>
                  <a:gd name="connsiteY4" fmla="*/ 1332557 h 1599075"/>
                  <a:gd name="connsiteX5" fmla="*/ 4085758 w 4352276"/>
                  <a:gd name="connsiteY5" fmla="*/ 1599075 h 1599075"/>
                  <a:gd name="connsiteX6" fmla="*/ 660405 w 4352276"/>
                  <a:gd name="connsiteY6" fmla="*/ 1599075 h 1599075"/>
                  <a:gd name="connsiteX7" fmla="*/ 393887 w 4352276"/>
                  <a:gd name="connsiteY7" fmla="*/ 1332557 h 1599075"/>
                  <a:gd name="connsiteX8" fmla="*/ 266887 w 4352276"/>
                  <a:gd name="connsiteY8" fmla="*/ 330017 h 1599075"/>
                  <a:gd name="connsiteX0" fmla="*/ 378723 w 4464112"/>
                  <a:gd name="connsiteY0" fmla="*/ 330017 h 1599075"/>
                  <a:gd name="connsiteX1" fmla="*/ 27174 w 4464112"/>
                  <a:gd name="connsiteY1" fmla="*/ 33866 h 1599075"/>
                  <a:gd name="connsiteX2" fmla="*/ 4197594 w 4464112"/>
                  <a:gd name="connsiteY2" fmla="*/ 0 h 1599075"/>
                  <a:gd name="connsiteX3" fmla="*/ 4464112 w 4464112"/>
                  <a:gd name="connsiteY3" fmla="*/ 266518 h 1599075"/>
                  <a:gd name="connsiteX4" fmla="*/ 4464112 w 4464112"/>
                  <a:gd name="connsiteY4" fmla="*/ 1332557 h 1599075"/>
                  <a:gd name="connsiteX5" fmla="*/ 4197594 w 4464112"/>
                  <a:gd name="connsiteY5" fmla="*/ 1599075 h 1599075"/>
                  <a:gd name="connsiteX6" fmla="*/ 772241 w 4464112"/>
                  <a:gd name="connsiteY6" fmla="*/ 1599075 h 1599075"/>
                  <a:gd name="connsiteX7" fmla="*/ 505723 w 4464112"/>
                  <a:gd name="connsiteY7" fmla="*/ 1332557 h 1599075"/>
                  <a:gd name="connsiteX8" fmla="*/ 378723 w 4464112"/>
                  <a:gd name="connsiteY8" fmla="*/ 330017 h 1599075"/>
                  <a:gd name="connsiteX0" fmla="*/ 326438 w 4466860"/>
                  <a:gd name="connsiteY0" fmla="*/ 380817 h 1599075"/>
                  <a:gd name="connsiteX1" fmla="*/ 29922 w 4466860"/>
                  <a:gd name="connsiteY1" fmla="*/ 33866 h 1599075"/>
                  <a:gd name="connsiteX2" fmla="*/ 4200342 w 4466860"/>
                  <a:gd name="connsiteY2" fmla="*/ 0 h 1599075"/>
                  <a:gd name="connsiteX3" fmla="*/ 4466860 w 4466860"/>
                  <a:gd name="connsiteY3" fmla="*/ 266518 h 1599075"/>
                  <a:gd name="connsiteX4" fmla="*/ 4466860 w 4466860"/>
                  <a:gd name="connsiteY4" fmla="*/ 1332557 h 1599075"/>
                  <a:gd name="connsiteX5" fmla="*/ 4200342 w 4466860"/>
                  <a:gd name="connsiteY5" fmla="*/ 1599075 h 1599075"/>
                  <a:gd name="connsiteX6" fmla="*/ 774989 w 4466860"/>
                  <a:gd name="connsiteY6" fmla="*/ 1599075 h 1599075"/>
                  <a:gd name="connsiteX7" fmla="*/ 508471 w 4466860"/>
                  <a:gd name="connsiteY7" fmla="*/ 1332557 h 1599075"/>
                  <a:gd name="connsiteX8" fmla="*/ 326438 w 4466860"/>
                  <a:gd name="connsiteY8" fmla="*/ 380817 h 1599075"/>
                  <a:gd name="connsiteX0" fmla="*/ 286627 w 4469382"/>
                  <a:gd name="connsiteY0" fmla="*/ 435851 h 1599075"/>
                  <a:gd name="connsiteX1" fmla="*/ 32444 w 4469382"/>
                  <a:gd name="connsiteY1" fmla="*/ 33866 h 1599075"/>
                  <a:gd name="connsiteX2" fmla="*/ 4202864 w 4469382"/>
                  <a:gd name="connsiteY2" fmla="*/ 0 h 1599075"/>
                  <a:gd name="connsiteX3" fmla="*/ 4469382 w 4469382"/>
                  <a:gd name="connsiteY3" fmla="*/ 266518 h 1599075"/>
                  <a:gd name="connsiteX4" fmla="*/ 4469382 w 4469382"/>
                  <a:gd name="connsiteY4" fmla="*/ 1332557 h 1599075"/>
                  <a:gd name="connsiteX5" fmla="*/ 4202864 w 4469382"/>
                  <a:gd name="connsiteY5" fmla="*/ 1599075 h 1599075"/>
                  <a:gd name="connsiteX6" fmla="*/ 777511 w 4469382"/>
                  <a:gd name="connsiteY6" fmla="*/ 1599075 h 1599075"/>
                  <a:gd name="connsiteX7" fmla="*/ 510993 w 4469382"/>
                  <a:gd name="connsiteY7" fmla="*/ 1332557 h 1599075"/>
                  <a:gd name="connsiteX8" fmla="*/ 286627 w 4469382"/>
                  <a:gd name="connsiteY8" fmla="*/ 435851 h 1599075"/>
                  <a:gd name="connsiteX0" fmla="*/ 456043 w 4460892"/>
                  <a:gd name="connsiteY0" fmla="*/ 459847 h 1599075"/>
                  <a:gd name="connsiteX1" fmla="*/ 23954 w 4460892"/>
                  <a:gd name="connsiteY1" fmla="*/ 33866 h 1599075"/>
                  <a:gd name="connsiteX2" fmla="*/ 4194374 w 4460892"/>
                  <a:gd name="connsiteY2" fmla="*/ 0 h 1599075"/>
                  <a:gd name="connsiteX3" fmla="*/ 4460892 w 4460892"/>
                  <a:gd name="connsiteY3" fmla="*/ 266518 h 1599075"/>
                  <a:gd name="connsiteX4" fmla="*/ 4460892 w 4460892"/>
                  <a:gd name="connsiteY4" fmla="*/ 1332557 h 1599075"/>
                  <a:gd name="connsiteX5" fmla="*/ 4194374 w 4460892"/>
                  <a:gd name="connsiteY5" fmla="*/ 1599075 h 1599075"/>
                  <a:gd name="connsiteX6" fmla="*/ 769021 w 4460892"/>
                  <a:gd name="connsiteY6" fmla="*/ 1599075 h 1599075"/>
                  <a:gd name="connsiteX7" fmla="*/ 502503 w 4460892"/>
                  <a:gd name="connsiteY7" fmla="*/ 1332557 h 1599075"/>
                  <a:gd name="connsiteX8" fmla="*/ 456043 w 4460892"/>
                  <a:gd name="connsiteY8" fmla="*/ 459847 h 1599075"/>
                  <a:gd name="connsiteX0" fmla="*/ 481917 w 4459984"/>
                  <a:gd name="connsiteY0" fmla="*/ 451848 h 1599075"/>
                  <a:gd name="connsiteX1" fmla="*/ 23046 w 4459984"/>
                  <a:gd name="connsiteY1" fmla="*/ 33866 h 1599075"/>
                  <a:gd name="connsiteX2" fmla="*/ 4193466 w 4459984"/>
                  <a:gd name="connsiteY2" fmla="*/ 0 h 1599075"/>
                  <a:gd name="connsiteX3" fmla="*/ 4459984 w 4459984"/>
                  <a:gd name="connsiteY3" fmla="*/ 266518 h 1599075"/>
                  <a:gd name="connsiteX4" fmla="*/ 4459984 w 4459984"/>
                  <a:gd name="connsiteY4" fmla="*/ 1332557 h 1599075"/>
                  <a:gd name="connsiteX5" fmla="*/ 4193466 w 4459984"/>
                  <a:gd name="connsiteY5" fmla="*/ 1599075 h 1599075"/>
                  <a:gd name="connsiteX6" fmla="*/ 768113 w 4459984"/>
                  <a:gd name="connsiteY6" fmla="*/ 1599075 h 1599075"/>
                  <a:gd name="connsiteX7" fmla="*/ 501595 w 4459984"/>
                  <a:gd name="connsiteY7" fmla="*/ 1332557 h 1599075"/>
                  <a:gd name="connsiteX8" fmla="*/ 481917 w 4459984"/>
                  <a:gd name="connsiteY8" fmla="*/ 451848 h 159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9984" h="1599075">
                    <a:moveTo>
                      <a:pt x="481917" y="451848"/>
                    </a:moveTo>
                    <a:cubicBezTo>
                      <a:pt x="481917" y="304654"/>
                      <a:pt x="-124148" y="33866"/>
                      <a:pt x="23046" y="33866"/>
                    </a:cubicBezTo>
                    <a:lnTo>
                      <a:pt x="4193466" y="0"/>
                    </a:lnTo>
                    <a:cubicBezTo>
                      <a:pt x="4340660" y="0"/>
                      <a:pt x="4459984" y="119324"/>
                      <a:pt x="4459984" y="266518"/>
                    </a:cubicBezTo>
                    <a:lnTo>
                      <a:pt x="4459984" y="1332557"/>
                    </a:lnTo>
                    <a:cubicBezTo>
                      <a:pt x="4459984" y="1479751"/>
                      <a:pt x="4340660" y="1599075"/>
                      <a:pt x="4193466" y="1599075"/>
                    </a:cubicBezTo>
                    <a:lnTo>
                      <a:pt x="768113" y="1599075"/>
                    </a:lnTo>
                    <a:cubicBezTo>
                      <a:pt x="620919" y="1599075"/>
                      <a:pt x="501595" y="1479751"/>
                      <a:pt x="501595" y="1332557"/>
                    </a:cubicBezTo>
                    <a:lnTo>
                      <a:pt x="481917" y="451848"/>
                    </a:lnTo>
                    <a:close/>
                  </a:path>
                </a:pathLst>
              </a:custGeom>
              <a:solidFill>
                <a:schemeClr val="bg1"/>
              </a:solid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39" name="ZoneTexte 38">
                <a:extLst>
                  <a:ext uri="{FF2B5EF4-FFF2-40B4-BE49-F238E27FC236}">
                    <a16:creationId xmlns:a16="http://schemas.microsoft.com/office/drawing/2014/main" id="{2A2BE220-A7F8-8881-FF07-E963869A295D}"/>
                  </a:ext>
                </a:extLst>
              </p:cNvPr>
              <p:cNvSpPr txBox="1"/>
              <p:nvPr/>
            </p:nvSpPr>
            <p:spPr>
              <a:xfrm>
                <a:off x="8979277" y="312352"/>
                <a:ext cx="4151096" cy="1276889"/>
              </a:xfrm>
              <a:prstGeom prst="rect">
                <a:avLst/>
              </a:prstGeom>
              <a:noFill/>
              <a:ln w="19050">
                <a:noFill/>
              </a:ln>
            </p:spPr>
            <p:txBody>
              <a:bodyPr wrap="square">
                <a:spAutoFit/>
              </a:bodyPr>
              <a:lstStyle/>
              <a:p>
                <a:pPr algn="ctr"/>
                <a:r>
                  <a:rPr lang="fr-FR" sz="600" b="1" dirty="0">
                    <a:solidFill>
                      <a:srgbClr val="00529B"/>
                    </a:solidFill>
                    <a:latin typeface="Arial" panose="020B0604020202020204" pitchFamily="34" charset="0"/>
                    <a:cs typeface="Arial" panose="020B0604020202020204" pitchFamily="34" charset="0"/>
                  </a:rPr>
                  <a:t>Serrez-moi la main</a:t>
                </a:r>
              </a:p>
              <a:p>
                <a:pPr algn="ctr"/>
                <a:r>
                  <a:rPr lang="fr-FR" sz="600" b="1" dirty="0">
                    <a:solidFill>
                      <a:srgbClr val="00529B"/>
                    </a:solidFill>
                    <a:latin typeface="Arial" panose="020B0604020202020204" pitchFamily="34" charset="0"/>
                    <a:cs typeface="Arial" panose="020B0604020202020204" pitchFamily="34" charset="0"/>
                  </a:rPr>
                  <a:t>Clignez des yeux</a:t>
                </a:r>
              </a:p>
            </p:txBody>
          </p:sp>
        </p:grpSp>
        <p:sp>
          <p:nvSpPr>
            <p:cNvPr id="27" name="Organigramme : Délai 6">
              <a:extLst>
                <a:ext uri="{FF2B5EF4-FFF2-40B4-BE49-F238E27FC236}">
                  <a16:creationId xmlns:a16="http://schemas.microsoft.com/office/drawing/2014/main" id="{EF6FC74A-23FC-6B87-326C-2FA1DF7CFF04}"/>
                </a:ext>
              </a:extLst>
            </p:cNvPr>
            <p:cNvSpPr>
              <a:spLocks noChangeAspect="1"/>
            </p:cNvSpPr>
            <p:nvPr/>
          </p:nvSpPr>
          <p:spPr>
            <a:xfrm flipH="1">
              <a:off x="2222935" y="4897972"/>
              <a:ext cx="2604740" cy="943068"/>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2" name="Organigramme : Terminateur 12">
              <a:extLst>
                <a:ext uri="{FF2B5EF4-FFF2-40B4-BE49-F238E27FC236}">
                  <a16:creationId xmlns:a16="http://schemas.microsoft.com/office/drawing/2014/main" id="{D2FE0880-39C3-5C41-37A1-364DFCC4C553}"/>
                </a:ext>
              </a:extLst>
            </p:cNvPr>
            <p:cNvSpPr>
              <a:spLocks noChangeAspect="1"/>
            </p:cNvSpPr>
            <p:nvPr/>
          </p:nvSpPr>
          <p:spPr>
            <a:xfrm>
              <a:off x="2602581" y="5484549"/>
              <a:ext cx="2893848" cy="356491"/>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nvGrpSpPr>
            <p:cNvPr id="33" name="Groupe 32">
              <a:extLst>
                <a:ext uri="{FF2B5EF4-FFF2-40B4-BE49-F238E27FC236}">
                  <a16:creationId xmlns:a16="http://schemas.microsoft.com/office/drawing/2014/main" id="{EBDD6140-935A-5B19-DC8C-F74064F36BB4}"/>
                </a:ext>
              </a:extLst>
            </p:cNvPr>
            <p:cNvGrpSpPr/>
            <p:nvPr/>
          </p:nvGrpSpPr>
          <p:grpSpPr>
            <a:xfrm>
              <a:off x="3660582" y="1993921"/>
              <a:ext cx="1933054" cy="2904050"/>
              <a:chOff x="4876823" y="1452239"/>
              <a:chExt cx="1933054" cy="2904050"/>
            </a:xfrm>
          </p:grpSpPr>
          <p:sp>
            <p:nvSpPr>
              <p:cNvPr id="34" name="Organigramme : Délai 6">
                <a:extLst>
                  <a:ext uri="{FF2B5EF4-FFF2-40B4-BE49-F238E27FC236}">
                    <a16:creationId xmlns:a16="http://schemas.microsoft.com/office/drawing/2014/main" id="{9A4E5751-091C-C69D-121A-CA0A28DF2D6A}"/>
                  </a:ext>
                </a:extLst>
              </p:cNvPr>
              <p:cNvSpPr>
                <a:spLocks noChangeAspect="1"/>
              </p:cNvSpPr>
              <p:nvPr/>
            </p:nvSpPr>
            <p:spPr>
              <a:xfrm rot="5400000" flipH="1">
                <a:off x="5123980" y="2846438"/>
                <a:ext cx="1438813" cy="1580890"/>
              </a:xfrm>
              <a:custGeom>
                <a:avLst/>
                <a:gdLst>
                  <a:gd name="connsiteX0" fmla="*/ 0 w 2960915"/>
                  <a:gd name="connsiteY0" fmla="*/ 0 h 1755318"/>
                  <a:gd name="connsiteX1" fmla="*/ 1480458 w 2960915"/>
                  <a:gd name="connsiteY1" fmla="*/ 0 h 1755318"/>
                  <a:gd name="connsiteX2" fmla="*/ 2960916 w 2960915"/>
                  <a:gd name="connsiteY2" fmla="*/ 877659 h 1755318"/>
                  <a:gd name="connsiteX3" fmla="*/ 1480458 w 2960915"/>
                  <a:gd name="connsiteY3" fmla="*/ 1755318 h 1755318"/>
                  <a:gd name="connsiteX4" fmla="*/ 0 w 2960915"/>
                  <a:gd name="connsiteY4" fmla="*/ 1755318 h 1755318"/>
                  <a:gd name="connsiteX5" fmla="*/ 0 w 2960915"/>
                  <a:gd name="connsiteY5" fmla="*/ 0 h 1755318"/>
                  <a:gd name="connsiteX0" fmla="*/ 0 w 2960916"/>
                  <a:gd name="connsiteY0" fmla="*/ 0 h 1755318"/>
                  <a:gd name="connsiteX1" fmla="*/ 1480458 w 2960916"/>
                  <a:gd name="connsiteY1" fmla="*/ 0 h 1755318"/>
                  <a:gd name="connsiteX2" fmla="*/ 2960916 w 2960916"/>
                  <a:gd name="connsiteY2" fmla="*/ 877659 h 1755318"/>
                  <a:gd name="connsiteX3" fmla="*/ 1480458 w 2960916"/>
                  <a:gd name="connsiteY3" fmla="*/ 1755318 h 1755318"/>
                  <a:gd name="connsiteX4" fmla="*/ 0 w 2960916"/>
                  <a:gd name="connsiteY4" fmla="*/ 1755318 h 1755318"/>
                  <a:gd name="connsiteX5" fmla="*/ 0 w 2960916"/>
                  <a:gd name="connsiteY5" fmla="*/ 0 h 1755318"/>
                  <a:gd name="connsiteX0" fmla="*/ 0 w 2960953"/>
                  <a:gd name="connsiteY0" fmla="*/ 5262 h 1765842"/>
                  <a:gd name="connsiteX1" fmla="*/ 1480458 w 2960953"/>
                  <a:gd name="connsiteY1" fmla="*/ 5262 h 1765842"/>
                  <a:gd name="connsiteX2" fmla="*/ 2960916 w 2960953"/>
                  <a:gd name="connsiteY2" fmla="*/ 882921 h 1765842"/>
                  <a:gd name="connsiteX3" fmla="*/ 1480458 w 2960953"/>
                  <a:gd name="connsiteY3" fmla="*/ 1760580 h 1765842"/>
                  <a:gd name="connsiteX4" fmla="*/ 0 w 2960953"/>
                  <a:gd name="connsiteY4" fmla="*/ 1760580 h 1765842"/>
                  <a:gd name="connsiteX5" fmla="*/ 0 w 2960953"/>
                  <a:gd name="connsiteY5" fmla="*/ 5262 h 17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953" h="1765842">
                    <a:moveTo>
                      <a:pt x="0" y="5262"/>
                    </a:moveTo>
                    <a:lnTo>
                      <a:pt x="1480458" y="5262"/>
                    </a:lnTo>
                    <a:cubicBezTo>
                      <a:pt x="2298092" y="5262"/>
                      <a:pt x="2955128" y="-122658"/>
                      <a:pt x="2960916" y="882921"/>
                    </a:cubicBezTo>
                    <a:cubicBezTo>
                      <a:pt x="2966704" y="1888500"/>
                      <a:pt x="2298092" y="1760580"/>
                      <a:pt x="1480458" y="1760580"/>
                    </a:cubicBezTo>
                    <a:lnTo>
                      <a:pt x="0" y="1760580"/>
                    </a:lnTo>
                    <a:lnTo>
                      <a:pt x="0" y="5262"/>
                    </a:lnTo>
                    <a:close/>
                  </a:path>
                </a:pathLst>
              </a:cu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5" name="Organigramme : Terminateur 15">
                <a:extLst>
                  <a:ext uri="{FF2B5EF4-FFF2-40B4-BE49-F238E27FC236}">
                    <a16:creationId xmlns:a16="http://schemas.microsoft.com/office/drawing/2014/main" id="{07D266B6-B28E-22EF-91BF-29C36268A1EC}"/>
                  </a:ext>
                </a:extLst>
              </p:cNvPr>
              <p:cNvSpPr>
                <a:spLocks noChangeAspect="1"/>
              </p:cNvSpPr>
              <p:nvPr/>
            </p:nvSpPr>
            <p:spPr>
              <a:xfrm rot="16200000">
                <a:off x="6098351" y="3594290"/>
                <a:ext cx="1009889" cy="413162"/>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36" name="Ellipse 35">
                <a:extLst>
                  <a:ext uri="{FF2B5EF4-FFF2-40B4-BE49-F238E27FC236}">
                    <a16:creationId xmlns:a16="http://schemas.microsoft.com/office/drawing/2014/main" id="{DCF8FFE5-F698-BA55-C12A-89CDC0BA1408}"/>
                  </a:ext>
                </a:extLst>
              </p:cNvPr>
              <p:cNvSpPr>
                <a:spLocks noChangeAspect="1"/>
              </p:cNvSpPr>
              <p:nvPr/>
            </p:nvSpPr>
            <p:spPr>
              <a:xfrm>
                <a:off x="5123386" y="1452239"/>
                <a:ext cx="1440000" cy="144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37" name="Organigramme : Terminateur 17">
                <a:extLst>
                  <a:ext uri="{FF2B5EF4-FFF2-40B4-BE49-F238E27FC236}">
                    <a16:creationId xmlns:a16="http://schemas.microsoft.com/office/drawing/2014/main" id="{573CD059-9C91-F5E3-CC81-DC946A528762}"/>
                  </a:ext>
                </a:extLst>
              </p:cNvPr>
              <p:cNvSpPr>
                <a:spLocks noChangeAspect="1"/>
              </p:cNvSpPr>
              <p:nvPr/>
            </p:nvSpPr>
            <p:spPr>
              <a:xfrm rot="16200000">
                <a:off x="4578459" y="3594290"/>
                <a:ext cx="1009889" cy="413162"/>
              </a:xfrm>
              <a:prstGeom prst="flowChartTermina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grpSp>
      <p:sp>
        <p:nvSpPr>
          <p:cNvPr id="40" name="Flèche : droite 20">
            <a:extLst>
              <a:ext uri="{FF2B5EF4-FFF2-40B4-BE49-F238E27FC236}">
                <a16:creationId xmlns:a16="http://schemas.microsoft.com/office/drawing/2014/main" id="{5471223E-BB54-6FCE-278B-E63618543B12}"/>
              </a:ext>
            </a:extLst>
          </p:cNvPr>
          <p:cNvSpPr/>
          <p:nvPr/>
        </p:nvSpPr>
        <p:spPr>
          <a:xfrm>
            <a:off x="4182578" y="4329467"/>
            <a:ext cx="1040440" cy="221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èche : bas 21">
            <a:extLst>
              <a:ext uri="{FF2B5EF4-FFF2-40B4-BE49-F238E27FC236}">
                <a16:creationId xmlns:a16="http://schemas.microsoft.com/office/drawing/2014/main" id="{0C7BF4A5-3EEC-2A86-883D-8AF9AED4151D}"/>
              </a:ext>
            </a:extLst>
          </p:cNvPr>
          <p:cNvSpPr/>
          <p:nvPr/>
        </p:nvSpPr>
        <p:spPr>
          <a:xfrm>
            <a:off x="2531871" y="4918810"/>
            <a:ext cx="279400" cy="849867"/>
          </a:xfrm>
          <a:prstGeom prst="downArrow">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42" name="ZoneTexte 41">
            <a:extLst>
              <a:ext uri="{FF2B5EF4-FFF2-40B4-BE49-F238E27FC236}">
                <a16:creationId xmlns:a16="http://schemas.microsoft.com/office/drawing/2014/main" id="{D5196DDB-D558-7C8F-F8CD-A9FDC3FA2DBC}"/>
              </a:ext>
            </a:extLst>
          </p:cNvPr>
          <p:cNvSpPr txBox="1"/>
          <p:nvPr/>
        </p:nvSpPr>
        <p:spPr>
          <a:xfrm>
            <a:off x="2877912" y="5201002"/>
            <a:ext cx="1245157" cy="430887"/>
          </a:xfrm>
          <a:prstGeom prst="rect">
            <a:avLst/>
          </a:prstGeom>
          <a:noFill/>
        </p:spPr>
        <p:txBody>
          <a:bodyPr wrap="square" rtlCol="0">
            <a:spAutoFit/>
          </a:bodyPr>
          <a:lstStyle/>
          <a:p>
            <a:r>
              <a:rPr lang="fr-FR" sz="1100" b="1" dirty="0">
                <a:solidFill>
                  <a:srgbClr val="00529B"/>
                </a:solidFill>
                <a:latin typeface="Arial" panose="020B0604020202020204" pitchFamily="34" charset="0"/>
                <a:cs typeface="Arial" panose="020B0604020202020204" pitchFamily="34" charset="0"/>
              </a:rPr>
              <a:t>Répond aux sollicitations</a:t>
            </a:r>
          </a:p>
        </p:txBody>
      </p:sp>
      <p:sp>
        <p:nvSpPr>
          <p:cNvPr id="43" name="ZoneTexte 42">
            <a:extLst>
              <a:ext uri="{FF2B5EF4-FFF2-40B4-BE49-F238E27FC236}">
                <a16:creationId xmlns:a16="http://schemas.microsoft.com/office/drawing/2014/main" id="{A68AA482-486A-D0F8-8834-206747002EF0}"/>
              </a:ext>
            </a:extLst>
          </p:cNvPr>
          <p:cNvSpPr txBox="1"/>
          <p:nvPr/>
        </p:nvSpPr>
        <p:spPr>
          <a:xfrm>
            <a:off x="1743910" y="5847422"/>
            <a:ext cx="2230578" cy="461665"/>
          </a:xfrm>
          <a:prstGeom prst="rect">
            <a:avLst/>
          </a:prstGeom>
          <a:noFill/>
        </p:spPr>
        <p:txBody>
          <a:bodyPr wrap="square" rtlCol="0">
            <a:spAutoFit/>
          </a:bodyPr>
          <a:lstStyle/>
          <a:p>
            <a:pPr algn="ctr"/>
            <a:r>
              <a:rPr lang="fr-FR" sz="1200" b="1" dirty="0">
                <a:solidFill>
                  <a:srgbClr val="C00000"/>
                </a:solidFill>
                <a:latin typeface="Arial" panose="020B0604020202020204" pitchFamily="34" charset="0"/>
                <a:cs typeface="Arial" panose="020B0604020202020204" pitchFamily="34" charset="0"/>
              </a:rPr>
              <a:t>Adopter la conduite à tenir d’une personne consciente</a:t>
            </a:r>
          </a:p>
        </p:txBody>
      </p:sp>
      <p:sp>
        <p:nvSpPr>
          <p:cNvPr id="44" name="ZoneTexte 43">
            <a:extLst>
              <a:ext uri="{FF2B5EF4-FFF2-40B4-BE49-F238E27FC236}">
                <a16:creationId xmlns:a16="http://schemas.microsoft.com/office/drawing/2014/main" id="{67B88A5D-EE52-B37C-F6BD-E08371D59431}"/>
              </a:ext>
            </a:extLst>
          </p:cNvPr>
          <p:cNvSpPr txBox="1"/>
          <p:nvPr/>
        </p:nvSpPr>
        <p:spPr>
          <a:xfrm>
            <a:off x="3991084" y="4536910"/>
            <a:ext cx="1328546" cy="430887"/>
          </a:xfrm>
          <a:prstGeom prst="rect">
            <a:avLst/>
          </a:prstGeom>
          <a:noFill/>
        </p:spPr>
        <p:txBody>
          <a:bodyPr wrap="square" rtlCol="0">
            <a:spAutoFit/>
          </a:bodyPr>
          <a:lstStyle/>
          <a:p>
            <a:pPr algn="ctr"/>
            <a:r>
              <a:rPr lang="fr-FR" sz="1100" b="1" dirty="0">
                <a:solidFill>
                  <a:srgbClr val="00529B"/>
                </a:solidFill>
                <a:latin typeface="Arial" panose="020B0604020202020204" pitchFamily="34" charset="0"/>
                <a:cs typeface="Arial" panose="020B0604020202020204" pitchFamily="34" charset="0"/>
              </a:rPr>
              <a:t>Ne répond pas aux sollicitations</a:t>
            </a:r>
          </a:p>
        </p:txBody>
      </p:sp>
      <p:pic>
        <p:nvPicPr>
          <p:cNvPr id="45" name="Picture 4" descr="La libération des voies aériennes - Cours soignants">
            <a:extLst>
              <a:ext uri="{FF2B5EF4-FFF2-40B4-BE49-F238E27FC236}">
                <a16:creationId xmlns:a16="http://schemas.microsoft.com/office/drawing/2014/main" id="{3A39AB70-1A15-2632-CA68-57DABE5C062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5402887" y="3924826"/>
            <a:ext cx="1337628" cy="900544"/>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E16E092B-6A68-D7E9-604D-0FF7F587543F}"/>
              </a:ext>
            </a:extLst>
          </p:cNvPr>
          <p:cNvSpPr txBox="1"/>
          <p:nvPr/>
        </p:nvSpPr>
        <p:spPr>
          <a:xfrm>
            <a:off x="5344456" y="4836992"/>
            <a:ext cx="1454487" cy="430887"/>
          </a:xfrm>
          <a:prstGeom prst="rect">
            <a:avLst/>
          </a:prstGeom>
          <a:noFill/>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en-US" sz="1100" dirty="0" err="1"/>
              <a:t>Retournement</a:t>
            </a:r>
            <a:r>
              <a:rPr lang="en-US" sz="1100" dirty="0"/>
              <a:t> </a:t>
            </a:r>
            <a:br>
              <a:rPr lang="en-US" sz="1100" dirty="0"/>
            </a:br>
            <a:r>
              <a:rPr lang="en-US" sz="1100" dirty="0"/>
              <a:t>(si besoin) + L.V.A</a:t>
            </a:r>
          </a:p>
        </p:txBody>
      </p:sp>
      <p:sp>
        <p:nvSpPr>
          <p:cNvPr id="47" name="Flèche : droite 27">
            <a:extLst>
              <a:ext uri="{FF2B5EF4-FFF2-40B4-BE49-F238E27FC236}">
                <a16:creationId xmlns:a16="http://schemas.microsoft.com/office/drawing/2014/main" id="{0FA3433F-F685-1B70-3E4A-E9AD945D08D0}"/>
              </a:ext>
            </a:extLst>
          </p:cNvPr>
          <p:cNvSpPr/>
          <p:nvPr/>
        </p:nvSpPr>
        <p:spPr>
          <a:xfrm>
            <a:off x="6984778" y="4391184"/>
            <a:ext cx="1040440" cy="221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ZoneTexte 47">
            <a:extLst>
              <a:ext uri="{FF2B5EF4-FFF2-40B4-BE49-F238E27FC236}">
                <a16:creationId xmlns:a16="http://schemas.microsoft.com/office/drawing/2014/main" id="{678868B6-AB1D-05B6-B930-973057E9ACA0}"/>
              </a:ext>
            </a:extLst>
          </p:cNvPr>
          <p:cNvSpPr txBox="1"/>
          <p:nvPr/>
        </p:nvSpPr>
        <p:spPr>
          <a:xfrm>
            <a:off x="6891934" y="4120007"/>
            <a:ext cx="1133284" cy="261610"/>
          </a:xfrm>
          <a:prstGeom prst="rect">
            <a:avLst/>
          </a:prstGeom>
          <a:noFill/>
        </p:spPr>
        <p:txBody>
          <a:bodyPr wrap="square" rtlCol="0">
            <a:spAutoFit/>
          </a:bodyPr>
          <a:lstStyle/>
          <a:p>
            <a:pPr algn="ctr"/>
            <a:r>
              <a:rPr lang="fr-FR" sz="1100" b="1" dirty="0">
                <a:solidFill>
                  <a:srgbClr val="00529B"/>
                </a:solidFill>
                <a:latin typeface="Arial" panose="020B0604020202020204" pitchFamily="34" charset="0"/>
                <a:cs typeface="Arial" panose="020B0604020202020204" pitchFamily="34" charset="0"/>
              </a:rPr>
              <a:t>Respire</a:t>
            </a:r>
          </a:p>
        </p:txBody>
      </p:sp>
      <p:sp>
        <p:nvSpPr>
          <p:cNvPr id="49" name="Flèche : bas 29">
            <a:extLst>
              <a:ext uri="{FF2B5EF4-FFF2-40B4-BE49-F238E27FC236}">
                <a16:creationId xmlns:a16="http://schemas.microsoft.com/office/drawing/2014/main" id="{2E4DEBC2-5690-C6AB-2283-FF2D477A5462}"/>
              </a:ext>
            </a:extLst>
          </p:cNvPr>
          <p:cNvSpPr/>
          <p:nvPr/>
        </p:nvSpPr>
        <p:spPr>
          <a:xfrm>
            <a:off x="5955114" y="5307038"/>
            <a:ext cx="279400" cy="461639"/>
          </a:xfrm>
          <a:prstGeom prst="downArrow">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29B"/>
              </a:solidFill>
            </a:endParaRPr>
          </a:p>
        </p:txBody>
      </p:sp>
      <p:sp>
        <p:nvSpPr>
          <p:cNvPr id="50" name="ZoneTexte 49">
            <a:extLst>
              <a:ext uri="{FF2B5EF4-FFF2-40B4-BE49-F238E27FC236}">
                <a16:creationId xmlns:a16="http://schemas.microsoft.com/office/drawing/2014/main" id="{6C87C694-E071-E592-C9CA-B2A6AB4AE827}"/>
              </a:ext>
            </a:extLst>
          </p:cNvPr>
          <p:cNvSpPr txBox="1"/>
          <p:nvPr/>
        </p:nvSpPr>
        <p:spPr>
          <a:xfrm>
            <a:off x="6301155" y="5370279"/>
            <a:ext cx="1245157" cy="261610"/>
          </a:xfrm>
          <a:prstGeom prst="rect">
            <a:avLst/>
          </a:prstGeom>
          <a:noFill/>
        </p:spPr>
        <p:txBody>
          <a:bodyPr wrap="square" rtlCol="0">
            <a:spAutoFit/>
          </a:bodyPr>
          <a:lstStyle/>
          <a:p>
            <a:r>
              <a:rPr lang="fr-FR" sz="1100" b="1" dirty="0">
                <a:solidFill>
                  <a:srgbClr val="00529B"/>
                </a:solidFill>
                <a:latin typeface="Arial" panose="020B0604020202020204" pitchFamily="34" charset="0"/>
                <a:cs typeface="Arial" panose="020B0604020202020204" pitchFamily="34" charset="0"/>
              </a:rPr>
              <a:t>Ne respire pas</a:t>
            </a:r>
          </a:p>
        </p:txBody>
      </p:sp>
      <p:sp>
        <p:nvSpPr>
          <p:cNvPr id="51" name="ZoneTexte 50">
            <a:extLst>
              <a:ext uri="{FF2B5EF4-FFF2-40B4-BE49-F238E27FC236}">
                <a16:creationId xmlns:a16="http://schemas.microsoft.com/office/drawing/2014/main" id="{A5FA0C99-8A54-66E3-FD67-D3466729F61C}"/>
              </a:ext>
            </a:extLst>
          </p:cNvPr>
          <p:cNvSpPr txBox="1"/>
          <p:nvPr/>
        </p:nvSpPr>
        <p:spPr>
          <a:xfrm>
            <a:off x="4548854" y="5847422"/>
            <a:ext cx="3045693" cy="461665"/>
          </a:xfrm>
          <a:prstGeom prst="rect">
            <a:avLst/>
          </a:prstGeom>
          <a:noFill/>
        </p:spPr>
        <p:txBody>
          <a:bodyPr wrap="square" rtlCol="0">
            <a:spAutoFit/>
          </a:bodyPr>
          <a:lstStyle/>
          <a:p>
            <a:pPr algn="ctr"/>
            <a:r>
              <a:rPr lang="fr-FR" sz="1200" b="1" dirty="0">
                <a:solidFill>
                  <a:srgbClr val="C00000"/>
                </a:solidFill>
                <a:latin typeface="Arial" panose="020B0604020202020204" pitchFamily="34" charset="0"/>
                <a:cs typeface="Arial" panose="020B0604020202020204" pitchFamily="34" charset="0"/>
              </a:rPr>
              <a:t>Adopter la conduite à tenir d’une personne en arrêt cardiaque</a:t>
            </a:r>
          </a:p>
        </p:txBody>
      </p:sp>
      <p:pic>
        <p:nvPicPr>
          <p:cNvPr id="52" name="Picture 2" descr="La Position Latérale de Sécurité | MD Safety">
            <a:extLst>
              <a:ext uri="{FF2B5EF4-FFF2-40B4-BE49-F238E27FC236}">
                <a16:creationId xmlns:a16="http://schemas.microsoft.com/office/drawing/2014/main" id="{6DBEB65D-4E55-5175-7052-C742DDA1F9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03" b="92695" l="5556" r="92556">
                        <a14:foregroundMark x1="5556" y1="39286" x2="8556" y2="32305"/>
                        <a14:foregroundMark x1="23556" y1="21916" x2="23556" y2="21916"/>
                        <a14:foregroundMark x1="45222" y1="19805" x2="45444" y2="17695"/>
                        <a14:foregroundMark x1="87889" y1="24838" x2="91111" y2="28409"/>
                        <a14:foregroundMark x1="90889" y1="50974" x2="92556" y2="50325"/>
                        <a14:foregroundMark x1="56444" y1="90909" x2="56444" y2="90909"/>
                        <a14:foregroundMark x1="60889" y1="92695" x2="60889" y2="92695"/>
                      </a14:backgroundRemoval>
                    </a14:imgEffect>
                  </a14:imgLayer>
                </a14:imgProps>
              </a:ext>
              <a:ext uri="{28A0092B-C50C-407E-A947-70E740481C1C}">
                <a14:useLocalDpi xmlns:a14="http://schemas.microsoft.com/office/drawing/2010/main" val="0"/>
              </a:ext>
            </a:extLst>
          </a:blip>
          <a:srcRect/>
          <a:stretch>
            <a:fillRect/>
          </a:stretch>
        </p:blipFill>
        <p:spPr bwMode="auto">
          <a:xfrm>
            <a:off x="8176637" y="3966388"/>
            <a:ext cx="1565550" cy="1071532"/>
          </a:xfrm>
          <a:prstGeom prst="rect">
            <a:avLst/>
          </a:prstGeom>
          <a:noFill/>
          <a:extLst>
            <a:ext uri="{909E8E84-426E-40DD-AFC4-6F175D3DCCD1}">
              <a14:hiddenFill xmlns:a14="http://schemas.microsoft.com/office/drawing/2010/main">
                <a:solidFill>
                  <a:srgbClr val="FFFFFF"/>
                </a:solidFill>
              </a14:hiddenFill>
            </a:ext>
          </a:extLst>
        </p:spPr>
      </p:pic>
      <p:sp>
        <p:nvSpPr>
          <p:cNvPr id="53" name="ZoneTexte 52">
            <a:extLst>
              <a:ext uri="{FF2B5EF4-FFF2-40B4-BE49-F238E27FC236}">
                <a16:creationId xmlns:a16="http://schemas.microsoft.com/office/drawing/2014/main" id="{E261C866-D7D6-057A-8134-0CBE5E0B4F67}"/>
              </a:ext>
            </a:extLst>
          </p:cNvPr>
          <p:cNvSpPr txBox="1"/>
          <p:nvPr/>
        </p:nvSpPr>
        <p:spPr>
          <a:xfrm>
            <a:off x="8347980" y="5065738"/>
            <a:ext cx="1383744" cy="261610"/>
          </a:xfrm>
          <a:prstGeom prst="rect">
            <a:avLst/>
          </a:prstGeom>
          <a:noFill/>
        </p:spPr>
        <p:txBody>
          <a:bodyPr wrap="square" rtlCol="0">
            <a:spAutoFit/>
          </a:bodyPr>
          <a:lstStyle>
            <a:defPPr>
              <a:defRPr lang="fr-FR"/>
            </a:defPPr>
            <a:lvl1pPr algn="ctr">
              <a:defRPr sz="1000" b="1">
                <a:solidFill>
                  <a:srgbClr val="00529B"/>
                </a:solidFill>
                <a:latin typeface="Arial" panose="020B0604020202020204" pitchFamily="34" charset="0"/>
                <a:cs typeface="Arial" panose="020B0604020202020204" pitchFamily="34" charset="0"/>
              </a:defRPr>
            </a:lvl1pPr>
          </a:lstStyle>
          <a:p>
            <a:r>
              <a:rPr lang="en-US" sz="1100" dirty="0"/>
              <a:t>Mise </a:t>
            </a:r>
            <a:r>
              <a:rPr lang="en-US" sz="1100" dirty="0" err="1"/>
              <a:t>en</a:t>
            </a:r>
            <a:r>
              <a:rPr lang="en-US" sz="1100" dirty="0"/>
              <a:t> P.L.S</a:t>
            </a:r>
          </a:p>
        </p:txBody>
      </p:sp>
      <p:sp>
        <p:nvSpPr>
          <p:cNvPr id="54" name="ZoneTexte 53">
            <a:extLst>
              <a:ext uri="{FF2B5EF4-FFF2-40B4-BE49-F238E27FC236}">
                <a16:creationId xmlns:a16="http://schemas.microsoft.com/office/drawing/2014/main" id="{9B79A8F2-D138-4CBF-8BFC-34B031F03E17}"/>
              </a:ext>
            </a:extLst>
          </p:cNvPr>
          <p:cNvSpPr txBox="1"/>
          <p:nvPr/>
        </p:nvSpPr>
        <p:spPr>
          <a:xfrm>
            <a:off x="7751519" y="5662756"/>
            <a:ext cx="2415786" cy="646331"/>
          </a:xfrm>
          <a:prstGeom prst="rect">
            <a:avLst/>
          </a:prstGeom>
          <a:noFill/>
        </p:spPr>
        <p:txBody>
          <a:bodyPr wrap="square" rtlCol="0">
            <a:spAutoFit/>
          </a:bodyPr>
          <a:lstStyle/>
          <a:p>
            <a:pPr algn="ctr"/>
            <a:r>
              <a:rPr lang="fr-FR" sz="1200" b="1" dirty="0">
                <a:solidFill>
                  <a:srgbClr val="C00000"/>
                </a:solidFill>
                <a:latin typeface="Arial" panose="020B0604020202020204" pitchFamily="34" charset="0"/>
                <a:cs typeface="Arial" panose="020B0604020202020204" pitchFamily="34" charset="0"/>
              </a:rPr>
              <a:t>Alerte immédiate des secours</a:t>
            </a:r>
          </a:p>
          <a:p>
            <a:pPr algn="ctr"/>
            <a:r>
              <a:rPr lang="fr-FR" sz="1200" b="1" dirty="0">
                <a:solidFill>
                  <a:srgbClr val="C00000"/>
                </a:solidFill>
                <a:latin typeface="Arial" panose="020B0604020202020204" pitchFamily="34" charset="0"/>
                <a:cs typeface="Arial" panose="020B0604020202020204" pitchFamily="34" charset="0"/>
              </a:rPr>
              <a:t>Surveillance constante </a:t>
            </a:r>
            <a:br>
              <a:rPr lang="fr-FR" sz="1200" b="1" dirty="0">
                <a:solidFill>
                  <a:srgbClr val="C00000"/>
                </a:solidFill>
                <a:latin typeface="Arial" panose="020B0604020202020204" pitchFamily="34" charset="0"/>
                <a:cs typeface="Arial" panose="020B0604020202020204" pitchFamily="34" charset="0"/>
              </a:rPr>
            </a:br>
            <a:r>
              <a:rPr lang="fr-FR" sz="1200" b="1" dirty="0">
                <a:solidFill>
                  <a:srgbClr val="C00000"/>
                </a:solidFill>
                <a:latin typeface="Arial" panose="020B0604020202020204" pitchFamily="34" charset="0"/>
                <a:cs typeface="Arial" panose="020B0604020202020204" pitchFamily="34" charset="0"/>
              </a:rPr>
              <a:t>de la victime</a:t>
            </a:r>
          </a:p>
        </p:txBody>
      </p:sp>
      <p:sp>
        <p:nvSpPr>
          <p:cNvPr id="55" name="ZoneTexte 54">
            <a:extLst>
              <a:ext uri="{FF2B5EF4-FFF2-40B4-BE49-F238E27FC236}">
                <a16:creationId xmlns:a16="http://schemas.microsoft.com/office/drawing/2014/main" id="{C2FB1D68-7D5F-BC6A-CC1D-24DF2737CE18}"/>
              </a:ext>
            </a:extLst>
          </p:cNvPr>
          <p:cNvSpPr txBox="1"/>
          <p:nvPr/>
        </p:nvSpPr>
        <p:spPr>
          <a:xfrm>
            <a:off x="2025458" y="3542827"/>
            <a:ext cx="8141084" cy="306467"/>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fr-FR" sz="1200" b="1" dirty="0">
                <a:solidFill>
                  <a:srgbClr val="00529B"/>
                </a:solidFill>
                <a:latin typeface="Arial" panose="020B0604020202020204" pitchFamily="34" charset="0"/>
                <a:cs typeface="Arial" panose="020B0604020202020204" pitchFamily="34" charset="0"/>
              </a:rPr>
              <a:t>Conduite à tenir</a:t>
            </a:r>
          </a:p>
        </p:txBody>
      </p:sp>
      <p:grpSp>
        <p:nvGrpSpPr>
          <p:cNvPr id="57" name="Groupe 56">
            <a:extLst>
              <a:ext uri="{FF2B5EF4-FFF2-40B4-BE49-F238E27FC236}">
                <a16:creationId xmlns:a16="http://schemas.microsoft.com/office/drawing/2014/main" id="{6EEB6042-4A6E-11E2-5F6F-E39D65EF05C8}"/>
              </a:ext>
            </a:extLst>
          </p:cNvPr>
          <p:cNvGrpSpPr/>
          <p:nvPr/>
        </p:nvGrpSpPr>
        <p:grpSpPr>
          <a:xfrm>
            <a:off x="2707779" y="2115576"/>
            <a:ext cx="3223493" cy="1259190"/>
            <a:chOff x="992934" y="2204848"/>
            <a:chExt cx="3223493" cy="1259190"/>
          </a:xfrm>
        </p:grpSpPr>
        <p:sp>
          <p:nvSpPr>
            <p:cNvPr id="58" name="Rectangle : coins arrondis 57">
              <a:extLst>
                <a:ext uri="{FF2B5EF4-FFF2-40B4-BE49-F238E27FC236}">
                  <a16:creationId xmlns:a16="http://schemas.microsoft.com/office/drawing/2014/main" id="{BB409D1C-B847-506E-3BDB-94143CA4CA75}"/>
                </a:ext>
              </a:extLst>
            </p:cNvPr>
            <p:cNvSpPr/>
            <p:nvPr/>
          </p:nvSpPr>
          <p:spPr>
            <a:xfrm>
              <a:off x="1037324" y="2339668"/>
              <a:ext cx="3078029" cy="112437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e 58">
              <a:extLst>
                <a:ext uri="{FF2B5EF4-FFF2-40B4-BE49-F238E27FC236}">
                  <a16:creationId xmlns:a16="http://schemas.microsoft.com/office/drawing/2014/main" id="{EA22DB54-AE02-A1B7-5C8C-5316DC1CD316}"/>
                </a:ext>
              </a:extLst>
            </p:cNvPr>
            <p:cNvGrpSpPr/>
            <p:nvPr/>
          </p:nvGrpSpPr>
          <p:grpSpPr>
            <a:xfrm>
              <a:off x="1037324" y="2648636"/>
              <a:ext cx="1070107" cy="780834"/>
              <a:chOff x="1231698" y="2542885"/>
              <a:chExt cx="1070107" cy="780834"/>
            </a:xfrm>
          </p:grpSpPr>
          <p:pic>
            <p:nvPicPr>
              <p:cNvPr id="67" name="Picture 2">
                <a:extLst>
                  <a:ext uri="{FF2B5EF4-FFF2-40B4-BE49-F238E27FC236}">
                    <a16:creationId xmlns:a16="http://schemas.microsoft.com/office/drawing/2014/main" id="{362E1A33-5B82-A0D5-98FE-E8B347118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690" y="2542885"/>
                <a:ext cx="489614" cy="489614"/>
              </a:xfrm>
              <a:prstGeom prst="rect">
                <a:avLst/>
              </a:prstGeom>
              <a:noFill/>
              <a:extLst>
                <a:ext uri="{909E8E84-426E-40DD-AFC4-6F175D3DCCD1}">
                  <a14:hiddenFill xmlns:a14="http://schemas.microsoft.com/office/drawing/2010/main">
                    <a:solidFill>
                      <a:srgbClr val="FFFFFF"/>
                    </a:solidFill>
                  </a14:hiddenFill>
                </a:ext>
              </a:extLst>
            </p:spPr>
          </p:pic>
          <p:sp>
            <p:nvSpPr>
              <p:cNvPr id="68" name="ZoneTexte 67">
                <a:extLst>
                  <a:ext uri="{FF2B5EF4-FFF2-40B4-BE49-F238E27FC236}">
                    <a16:creationId xmlns:a16="http://schemas.microsoft.com/office/drawing/2014/main" id="{41288777-264E-777A-29E3-26F77689FEAC}"/>
                  </a:ext>
                </a:extLst>
              </p:cNvPr>
              <p:cNvSpPr txBox="1"/>
              <p:nvPr/>
            </p:nvSpPr>
            <p:spPr>
              <a:xfrm>
                <a:off x="1231698" y="3062109"/>
                <a:ext cx="1070107"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Traumatique</a:t>
                </a:r>
              </a:p>
            </p:txBody>
          </p:sp>
        </p:grpSp>
        <p:grpSp>
          <p:nvGrpSpPr>
            <p:cNvPr id="60" name="Groupe 59">
              <a:extLst>
                <a:ext uri="{FF2B5EF4-FFF2-40B4-BE49-F238E27FC236}">
                  <a16:creationId xmlns:a16="http://schemas.microsoft.com/office/drawing/2014/main" id="{4ED1296F-6B86-AAB1-1C6A-3464748C78DD}"/>
                </a:ext>
              </a:extLst>
            </p:cNvPr>
            <p:cNvGrpSpPr/>
            <p:nvPr/>
          </p:nvGrpSpPr>
          <p:grpSpPr>
            <a:xfrm>
              <a:off x="3147525" y="2648827"/>
              <a:ext cx="1068902" cy="769210"/>
              <a:chOff x="4831166" y="2580333"/>
              <a:chExt cx="1068902" cy="769210"/>
            </a:xfrm>
          </p:grpSpPr>
          <p:pic>
            <p:nvPicPr>
              <p:cNvPr id="65" name="Picture 6">
                <a:extLst>
                  <a:ext uri="{FF2B5EF4-FFF2-40B4-BE49-F238E27FC236}">
                    <a16:creationId xmlns:a16="http://schemas.microsoft.com/office/drawing/2014/main" id="{E540D895-66FB-93AA-BDE5-3E4E113ED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001" y="2580333"/>
                <a:ext cx="489232" cy="489232"/>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a:extLst>
                  <a:ext uri="{FF2B5EF4-FFF2-40B4-BE49-F238E27FC236}">
                    <a16:creationId xmlns:a16="http://schemas.microsoft.com/office/drawing/2014/main" id="{5028FFEE-F83E-F19D-2400-A0B1A75E498E}"/>
                  </a:ext>
                </a:extLst>
              </p:cNvPr>
              <p:cNvSpPr txBox="1"/>
              <p:nvPr/>
            </p:nvSpPr>
            <p:spPr>
              <a:xfrm>
                <a:off x="4831166" y="3087933"/>
                <a:ext cx="1068902"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Toxique</a:t>
                </a:r>
                <a:endParaRPr lang="fr-FR" sz="1100" b="1" dirty="0">
                  <a:solidFill>
                    <a:srgbClr val="00529B"/>
                  </a:solidFill>
                </a:endParaRPr>
              </a:p>
            </p:txBody>
          </p:sp>
        </p:grpSp>
        <p:grpSp>
          <p:nvGrpSpPr>
            <p:cNvPr id="61" name="Groupe 60">
              <a:extLst>
                <a:ext uri="{FF2B5EF4-FFF2-40B4-BE49-F238E27FC236}">
                  <a16:creationId xmlns:a16="http://schemas.microsoft.com/office/drawing/2014/main" id="{EDA771D9-613A-3BC4-070A-D4C2002787A3}"/>
                </a:ext>
              </a:extLst>
            </p:cNvPr>
            <p:cNvGrpSpPr/>
            <p:nvPr/>
          </p:nvGrpSpPr>
          <p:grpSpPr>
            <a:xfrm>
              <a:off x="1920543" y="2648827"/>
              <a:ext cx="1359127" cy="769210"/>
              <a:chOff x="2945785" y="2554509"/>
              <a:chExt cx="1359127" cy="769210"/>
            </a:xfrm>
          </p:grpSpPr>
          <p:pic>
            <p:nvPicPr>
              <p:cNvPr id="63" name="Picture 4">
                <a:extLst>
                  <a:ext uri="{FF2B5EF4-FFF2-40B4-BE49-F238E27FC236}">
                    <a16:creationId xmlns:a16="http://schemas.microsoft.com/office/drawing/2014/main" id="{36A88A4B-FBFF-0074-FC38-CA405185B8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0732" y="2554509"/>
                <a:ext cx="489232" cy="489232"/>
              </a:xfrm>
              <a:prstGeom prst="rect">
                <a:avLst/>
              </a:prstGeom>
              <a:noFill/>
              <a:extLst>
                <a:ext uri="{909E8E84-426E-40DD-AFC4-6F175D3DCCD1}">
                  <a14:hiddenFill xmlns:a14="http://schemas.microsoft.com/office/drawing/2010/main">
                    <a:solidFill>
                      <a:srgbClr val="FFFFFF"/>
                    </a:solidFill>
                  </a14:hiddenFill>
                </a:ext>
              </a:extLst>
            </p:spPr>
          </p:pic>
          <p:sp>
            <p:nvSpPr>
              <p:cNvPr id="64" name="ZoneTexte 63">
                <a:extLst>
                  <a:ext uri="{FF2B5EF4-FFF2-40B4-BE49-F238E27FC236}">
                    <a16:creationId xmlns:a16="http://schemas.microsoft.com/office/drawing/2014/main" id="{6BC57236-011C-6474-EDEF-C997E03A1396}"/>
                  </a:ext>
                </a:extLst>
              </p:cNvPr>
              <p:cNvSpPr txBox="1"/>
              <p:nvPr/>
            </p:nvSpPr>
            <p:spPr>
              <a:xfrm>
                <a:off x="2945785" y="3062109"/>
                <a:ext cx="1359127"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Médicale</a:t>
                </a:r>
                <a:endParaRPr lang="fr-FR" sz="1100" b="1" dirty="0">
                  <a:solidFill>
                    <a:srgbClr val="00529B"/>
                  </a:solidFill>
                </a:endParaRPr>
              </a:p>
            </p:txBody>
          </p:sp>
        </p:grpSp>
        <p:sp>
          <p:nvSpPr>
            <p:cNvPr id="62" name="ZoneTexte 61">
              <a:extLst>
                <a:ext uri="{FF2B5EF4-FFF2-40B4-BE49-F238E27FC236}">
                  <a16:creationId xmlns:a16="http://schemas.microsoft.com/office/drawing/2014/main" id="{FD433721-6D25-95CC-E262-AD69517087CB}"/>
                </a:ext>
              </a:extLst>
            </p:cNvPr>
            <p:cNvSpPr txBox="1"/>
            <p:nvPr/>
          </p:nvSpPr>
          <p:spPr>
            <a:xfrm>
              <a:off x="992934" y="2204848"/>
              <a:ext cx="3179103" cy="306467"/>
            </a:xfrm>
            <a:prstGeom prst="roundRect">
              <a:avLst/>
            </a:prstGeom>
            <a:solidFill>
              <a:schemeClr val="accent5">
                <a:lumMod val="60000"/>
                <a:lumOff val="40000"/>
              </a:schemeClr>
            </a:solidFill>
            <a:effectLst>
              <a:outerShdw blurRad="50800" dist="38100" dir="2700000" algn="tl" rotWithShape="0">
                <a:prstClr val="black">
                  <a:alpha val="40000"/>
                </a:prstClr>
              </a:outerShdw>
            </a:effectLst>
          </p:spPr>
          <p:txBody>
            <a:bodyPr wrap="square">
              <a:spAutoFit/>
            </a:bodyPr>
            <a:lstStyle/>
            <a:p>
              <a:pPr algn="ctr"/>
              <a:r>
                <a:rPr lang="fr-FR" sz="1200" b="1" dirty="0">
                  <a:solidFill>
                    <a:srgbClr val="00529B"/>
                  </a:solidFill>
                  <a:latin typeface="Arial" panose="020B0604020202020204" pitchFamily="34" charset="0"/>
                  <a:cs typeface="Arial" panose="020B0604020202020204" pitchFamily="34" charset="0"/>
                </a:rPr>
                <a:t>Causes</a:t>
              </a:r>
            </a:p>
          </p:txBody>
        </p:sp>
      </p:grpSp>
      <p:grpSp>
        <p:nvGrpSpPr>
          <p:cNvPr id="69" name="Groupe 68">
            <a:extLst>
              <a:ext uri="{FF2B5EF4-FFF2-40B4-BE49-F238E27FC236}">
                <a16:creationId xmlns:a16="http://schemas.microsoft.com/office/drawing/2014/main" id="{9C128102-8EF7-C7D2-35DB-CB2A23046762}"/>
              </a:ext>
            </a:extLst>
          </p:cNvPr>
          <p:cNvGrpSpPr/>
          <p:nvPr/>
        </p:nvGrpSpPr>
        <p:grpSpPr>
          <a:xfrm>
            <a:off x="6143530" y="2116459"/>
            <a:ext cx="3179103" cy="1258307"/>
            <a:chOff x="4428685" y="2205731"/>
            <a:chExt cx="3179103" cy="1258307"/>
          </a:xfrm>
        </p:grpSpPr>
        <p:sp>
          <p:nvSpPr>
            <p:cNvPr id="70" name="Rectangle : coins arrondis 69">
              <a:extLst>
                <a:ext uri="{FF2B5EF4-FFF2-40B4-BE49-F238E27FC236}">
                  <a16:creationId xmlns:a16="http://schemas.microsoft.com/office/drawing/2014/main" id="{BB38B7C3-AAD5-3319-EF65-25C283D29475}"/>
                </a:ext>
              </a:extLst>
            </p:cNvPr>
            <p:cNvSpPr/>
            <p:nvPr/>
          </p:nvSpPr>
          <p:spPr>
            <a:xfrm>
              <a:off x="4489238" y="2339668"/>
              <a:ext cx="3078029" cy="112437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ZoneTexte 70">
              <a:extLst>
                <a:ext uri="{FF2B5EF4-FFF2-40B4-BE49-F238E27FC236}">
                  <a16:creationId xmlns:a16="http://schemas.microsoft.com/office/drawing/2014/main" id="{5CDC5F2A-333C-D52F-8AD2-EC1AAE2780B2}"/>
                </a:ext>
              </a:extLst>
            </p:cNvPr>
            <p:cNvSpPr txBox="1"/>
            <p:nvPr/>
          </p:nvSpPr>
          <p:spPr>
            <a:xfrm>
              <a:off x="4428685" y="2205731"/>
              <a:ext cx="3179103" cy="306467"/>
            </a:xfrm>
            <a:prstGeom prst="roundRect">
              <a:avLst/>
            </a:prstGeom>
            <a:solidFill>
              <a:srgbClr val="FFE1E1"/>
            </a:solidFill>
            <a:effectLst>
              <a:outerShdw blurRad="50800" dist="38100" dir="2700000" algn="tl" rotWithShape="0">
                <a:prstClr val="black">
                  <a:alpha val="40000"/>
                </a:prstClr>
              </a:outerShdw>
            </a:effectLst>
          </p:spPr>
          <p:txBody>
            <a:bodyPr wrap="square">
              <a:spAutoFit/>
            </a:bodyPr>
            <a:lstStyle/>
            <a:p>
              <a:pPr algn="ctr"/>
              <a:r>
                <a:rPr lang="fr-FR" sz="1200" b="1" dirty="0">
                  <a:solidFill>
                    <a:srgbClr val="00529B"/>
                  </a:solidFill>
                  <a:latin typeface="Arial" panose="020B0604020202020204" pitchFamily="34" charset="0"/>
                  <a:cs typeface="Arial" panose="020B0604020202020204" pitchFamily="34" charset="0"/>
                </a:rPr>
                <a:t>Risques</a:t>
              </a:r>
            </a:p>
          </p:txBody>
        </p:sp>
        <p:pic>
          <p:nvPicPr>
            <p:cNvPr id="72" name="Picture 8">
              <a:extLst>
                <a:ext uri="{FF2B5EF4-FFF2-40B4-BE49-F238E27FC236}">
                  <a16:creationId xmlns:a16="http://schemas.microsoft.com/office/drawing/2014/main" id="{603DDEB5-B177-53C5-D987-72BCAA9DF6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3433" y="2630609"/>
              <a:ext cx="489600" cy="4896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a:extLst>
                <a:ext uri="{FF2B5EF4-FFF2-40B4-BE49-F238E27FC236}">
                  <a16:creationId xmlns:a16="http://schemas.microsoft.com/office/drawing/2014/main" id="{FBF5F7AD-2FC6-9A9C-E771-1FC1BB0BB4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1020" y="2636811"/>
              <a:ext cx="489600" cy="489600"/>
            </a:xfrm>
            <a:prstGeom prst="rect">
              <a:avLst/>
            </a:prstGeom>
            <a:noFill/>
            <a:extLst>
              <a:ext uri="{909E8E84-426E-40DD-AFC4-6F175D3DCCD1}">
                <a14:hiddenFill xmlns:a14="http://schemas.microsoft.com/office/drawing/2010/main">
                  <a:solidFill>
                    <a:srgbClr val="FFFFFF"/>
                  </a:solidFill>
                </a14:hiddenFill>
              </a:ext>
            </a:extLst>
          </p:spPr>
        </p:pic>
        <p:sp>
          <p:nvSpPr>
            <p:cNvPr id="74" name="ZoneTexte 73">
              <a:extLst>
                <a:ext uri="{FF2B5EF4-FFF2-40B4-BE49-F238E27FC236}">
                  <a16:creationId xmlns:a16="http://schemas.microsoft.com/office/drawing/2014/main" id="{947E3ED0-527B-E34A-EF59-33F6B9B33802}"/>
                </a:ext>
              </a:extLst>
            </p:cNvPr>
            <p:cNvSpPr txBox="1"/>
            <p:nvPr/>
          </p:nvSpPr>
          <p:spPr>
            <a:xfrm>
              <a:off x="4739024" y="3156720"/>
              <a:ext cx="1359126"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Arrêt respiratoire</a:t>
              </a:r>
              <a:endParaRPr lang="fr-FR" sz="1100" b="1" dirty="0">
                <a:solidFill>
                  <a:srgbClr val="00529B"/>
                </a:solidFill>
              </a:endParaRPr>
            </a:p>
          </p:txBody>
        </p:sp>
        <p:sp>
          <p:nvSpPr>
            <p:cNvPr id="75" name="ZoneTexte 74">
              <a:extLst>
                <a:ext uri="{FF2B5EF4-FFF2-40B4-BE49-F238E27FC236}">
                  <a16:creationId xmlns:a16="http://schemas.microsoft.com/office/drawing/2014/main" id="{FFB4642A-E17F-8CBD-8BBE-4D170B15E062}"/>
                </a:ext>
              </a:extLst>
            </p:cNvPr>
            <p:cNvSpPr txBox="1"/>
            <p:nvPr/>
          </p:nvSpPr>
          <p:spPr>
            <a:xfrm>
              <a:off x="6030717" y="3151115"/>
              <a:ext cx="1550207" cy="261610"/>
            </a:xfrm>
            <a:prstGeom prst="rect">
              <a:avLst/>
            </a:prstGeom>
            <a:noFill/>
          </p:spPr>
          <p:txBody>
            <a:bodyPr wrap="square">
              <a:spAutoFit/>
            </a:bodyPr>
            <a:lstStyle/>
            <a:p>
              <a:pPr algn="ctr"/>
              <a:r>
                <a:rPr lang="fr-FR" sz="1100" b="1" dirty="0">
                  <a:solidFill>
                    <a:srgbClr val="00529B"/>
                  </a:solidFill>
                  <a:latin typeface="Arial" panose="020B0604020202020204" pitchFamily="34" charset="0"/>
                  <a:cs typeface="Arial" panose="020B0604020202020204" pitchFamily="34" charset="0"/>
                </a:rPr>
                <a:t>Arrêt cardiaque</a:t>
              </a:r>
              <a:endParaRPr lang="fr-FR" sz="1100" b="1" dirty="0">
                <a:solidFill>
                  <a:srgbClr val="00529B"/>
                </a:solidFill>
              </a:endParaRPr>
            </a:p>
          </p:txBody>
        </p:sp>
      </p:grpSp>
      <p:sp>
        <p:nvSpPr>
          <p:cNvPr id="5" name="ZoneTexte 4">
            <a:extLst>
              <a:ext uri="{FF2B5EF4-FFF2-40B4-BE49-F238E27FC236}">
                <a16:creationId xmlns:a16="http://schemas.microsoft.com/office/drawing/2014/main" id="{2320CA9E-55AB-1854-6672-D6EAFA3DCBCB}"/>
              </a:ext>
            </a:extLst>
          </p:cNvPr>
          <p:cNvSpPr txBox="1"/>
          <p:nvPr/>
        </p:nvSpPr>
        <p:spPr>
          <a:xfrm>
            <a:off x="10000997" y="4143935"/>
            <a:ext cx="1725975" cy="1200329"/>
          </a:xfrm>
          <a:prstGeom prst="rect">
            <a:avLst/>
          </a:prstGeom>
          <a:noFill/>
        </p:spPr>
        <p:txBody>
          <a:bodyPr wrap="square" rtlCol="0">
            <a:spAutoFit/>
          </a:bodyPr>
          <a:lstStyle/>
          <a:p>
            <a:pPr algn="ctr"/>
            <a:r>
              <a:rPr lang="fr-FR" sz="1200" b="1" dirty="0">
                <a:solidFill>
                  <a:srgbClr val="C00000"/>
                </a:solidFill>
                <a:latin typeface="Arial" panose="020B0604020202020204" pitchFamily="34" charset="0"/>
                <a:cs typeface="Arial" panose="020B0604020202020204" pitchFamily="34" charset="0"/>
              </a:rPr>
              <a:t>Si victime traumatisée, sauf demande médicale, laisser sur le dos et surveiller la respiration</a:t>
            </a:r>
          </a:p>
        </p:txBody>
      </p:sp>
    </p:spTree>
    <p:extLst>
      <p:ext uri="{BB962C8B-B14F-4D97-AF65-F5344CB8AC3E}">
        <p14:creationId xmlns:p14="http://schemas.microsoft.com/office/powerpoint/2010/main" val="116874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p:bldP spid="43" grpId="0"/>
      <p:bldP spid="44" grpId="0"/>
      <p:bldP spid="46" grpId="0"/>
      <p:bldP spid="47" grpId="0" animBg="1"/>
      <p:bldP spid="48" grpId="0"/>
      <p:bldP spid="49" grpId="0" animBg="1"/>
      <p:bldP spid="50" grpId="0"/>
      <p:bldP spid="51" grpId="0"/>
      <p:bldP spid="53" grpId="0"/>
      <p:bldP spid="54" grpId="0"/>
      <p:bldP spid="55" grpId="0" animBg="1"/>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460646"/>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1550B07-3B6E-3CAB-6AAB-BE5FA667B880}"/>
              </a:ext>
            </a:extLst>
          </p:cNvPr>
          <p:cNvSpPr>
            <a:spLocks noGrp="1"/>
          </p:cNvSpPr>
          <p:nvPr>
            <p:ph type="body" sz="quarter" idx="11"/>
          </p:nvPr>
        </p:nvSpPr>
        <p:spPr/>
        <p:txBody>
          <a:bodyPr/>
          <a:lstStyle/>
          <a:p>
            <a:r>
              <a:rPr lang="fr-FR" dirty="0"/>
              <a:t>Adulte</a:t>
            </a:r>
          </a:p>
          <a:p>
            <a:r>
              <a:rPr lang="fr-FR" dirty="0"/>
              <a:t>Enfant</a:t>
            </a:r>
          </a:p>
          <a:p>
            <a:r>
              <a:rPr lang="fr-FR" dirty="0"/>
              <a:t>Nourrisson</a:t>
            </a:r>
          </a:p>
        </p:txBody>
      </p:sp>
      <p:sp>
        <p:nvSpPr>
          <p:cNvPr id="3" name="Espace réservé du texte 2">
            <a:extLst>
              <a:ext uri="{FF2B5EF4-FFF2-40B4-BE49-F238E27FC236}">
                <a16:creationId xmlns:a16="http://schemas.microsoft.com/office/drawing/2014/main" id="{874C63DF-1A33-97BA-E001-28D368989713}"/>
              </a:ext>
            </a:extLst>
          </p:cNvPr>
          <p:cNvSpPr>
            <a:spLocks noGrp="1"/>
          </p:cNvSpPr>
          <p:nvPr>
            <p:ph type="body" sz="quarter" idx="13"/>
          </p:nvPr>
        </p:nvSpPr>
        <p:spPr/>
        <p:txBody>
          <a:bodyPr/>
          <a:lstStyle/>
          <a:p>
            <a:r>
              <a:rPr lang="fr-FR" dirty="0"/>
              <a:t>1 h 15</a:t>
            </a:r>
          </a:p>
        </p:txBody>
      </p:sp>
    </p:spTree>
    <p:extLst>
      <p:ext uri="{BB962C8B-B14F-4D97-AF65-F5344CB8AC3E}">
        <p14:creationId xmlns:p14="http://schemas.microsoft.com/office/powerpoint/2010/main" val="967234846"/>
      </p:ext>
    </p:extLst>
  </p:cSld>
  <p:clrMapOvr>
    <a:masterClrMapping/>
  </p:clrMapOvr>
  <p:transition spd="slow">
    <p:cov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pPr algn="ctr"/>
            <a:r>
              <a:rPr lang="fr-FR" b="1" dirty="0">
                <a:solidFill>
                  <a:srgbClr val="00529B"/>
                </a:solidFill>
                <a:latin typeface="Arial" panose="020B0604020202020204" pitchFamily="34" charset="0"/>
                <a:cs typeface="Arial" panose="020B0604020202020204" pitchFamily="34" charset="0"/>
              </a:rPr>
              <a:t>A</a:t>
            </a:r>
            <a:r>
              <a:rPr lang="fr-FR" sz="2000" b="1" dirty="0">
                <a:solidFill>
                  <a:srgbClr val="00529B"/>
                </a:solidFill>
                <a:latin typeface="Arial" panose="020B0604020202020204" pitchFamily="34" charset="0"/>
                <a:cs typeface="Arial" panose="020B0604020202020204" pitchFamily="34" charset="0"/>
              </a:rPr>
              <a:t>lerter les secours</a:t>
            </a:r>
            <a:r>
              <a:rPr lang="fr-FR" sz="2000" dirty="0">
                <a:solidFill>
                  <a:srgbClr val="00529B"/>
                </a:solidFill>
                <a:latin typeface="Arial" panose="020B0604020202020204" pitchFamily="34" charset="0"/>
                <a:cs typeface="Arial" panose="020B0604020202020204" pitchFamily="34" charset="0"/>
              </a:rPr>
              <a:t>.</a:t>
            </a:r>
          </a:p>
          <a:p>
            <a:pPr algn="ctr"/>
            <a:r>
              <a:rPr lang="fr-FR" sz="2000" dirty="0">
                <a:solidFill>
                  <a:srgbClr val="00529B"/>
                </a:solidFill>
                <a:latin typeface="Arial" panose="020B0604020202020204" pitchFamily="34" charset="0"/>
                <a:cs typeface="Arial" panose="020B0604020202020204" pitchFamily="34" charset="0"/>
              </a:rPr>
              <a:t>Mettre en œuvre une </a:t>
            </a:r>
            <a:r>
              <a:rPr lang="fr-FR" sz="2000" b="1" dirty="0">
                <a:solidFill>
                  <a:srgbClr val="00529B"/>
                </a:solidFill>
                <a:latin typeface="Arial" panose="020B0604020202020204" pitchFamily="34" charset="0"/>
                <a:cs typeface="Arial" panose="020B0604020202020204" pitchFamily="34" charset="0"/>
              </a:rPr>
              <a:t>Réanimation Cardio-Pulmonaire </a:t>
            </a:r>
            <a:r>
              <a:rPr lang="fr-FR" sz="2000" dirty="0">
                <a:solidFill>
                  <a:srgbClr val="00529B"/>
                </a:solidFill>
                <a:latin typeface="Arial" panose="020B0604020202020204" pitchFamily="34" charset="0"/>
                <a:cs typeface="Arial" panose="020B0604020202020204" pitchFamily="34" charset="0"/>
              </a:rPr>
              <a:t>(RCP).</a:t>
            </a:r>
          </a:p>
          <a:p>
            <a:pPr algn="ctr"/>
            <a:r>
              <a:rPr lang="fr-FR" b="1" dirty="0">
                <a:solidFill>
                  <a:srgbClr val="00529B"/>
                </a:solidFill>
                <a:latin typeface="Arial" panose="020B0604020202020204" pitchFamily="34" charset="0"/>
                <a:cs typeface="Arial" panose="020B0604020202020204" pitchFamily="34" charset="0"/>
              </a:rPr>
              <a:t>R</a:t>
            </a:r>
            <a:r>
              <a:rPr lang="fr-FR" sz="2000" b="1" dirty="0">
                <a:solidFill>
                  <a:srgbClr val="00529B"/>
                </a:solidFill>
                <a:latin typeface="Arial" panose="020B0604020202020204" pitchFamily="34" charset="0"/>
                <a:cs typeface="Arial" panose="020B0604020202020204" pitchFamily="34" charset="0"/>
              </a:rPr>
              <a:t>éaliser une défibrillation</a:t>
            </a:r>
            <a:r>
              <a:rPr lang="fr-FR" sz="2000" dirty="0">
                <a:solidFill>
                  <a:srgbClr val="00529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218101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F72B1F5-597A-9627-0B81-06E4527FE5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56924" y="1459181"/>
            <a:ext cx="5962650" cy="4537697"/>
          </a:xfrm>
          <a:prstGeom prst="roundRect">
            <a:avLst>
              <a:gd name="adj" fmla="val 7881"/>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172A5C7E-5BAA-1E07-4346-3FF1DFFC4154}"/>
              </a:ext>
            </a:extLst>
          </p:cNvPr>
          <p:cNvSpPr txBox="1"/>
          <p:nvPr/>
        </p:nvSpPr>
        <p:spPr>
          <a:xfrm rot="16200000">
            <a:off x="5898532" y="510408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vecteezy.com</a:t>
            </a:r>
            <a:endParaRPr lang="fr-FR" sz="600" i="1" dirty="0">
              <a:solidFill>
                <a:schemeClr val="bg1"/>
              </a:solidFill>
            </a:endParaRPr>
          </a:p>
        </p:txBody>
      </p:sp>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a:t>LA PROTECTION</a:t>
            </a:r>
          </a:p>
        </p:txBody>
      </p:sp>
      <p:sp>
        <p:nvSpPr>
          <p:cNvPr id="3" name="Espace réservé du texte 2">
            <a:extLst>
              <a:ext uri="{FF2B5EF4-FFF2-40B4-BE49-F238E27FC236}">
                <a16:creationId xmlns:a16="http://schemas.microsoft.com/office/drawing/2014/main" id="{690D9332-4071-4D01-40CB-1F2464CBD69B}"/>
              </a:ext>
            </a:extLst>
          </p:cNvPr>
          <p:cNvSpPr>
            <a:spLocks noGrp="1"/>
          </p:cNvSpPr>
          <p:nvPr>
            <p:ph type="body" sz="quarter" idx="11"/>
          </p:nvPr>
        </p:nvSpPr>
        <p:spPr/>
        <p:txBody>
          <a:bodyPr/>
          <a:lstStyle/>
          <a:p>
            <a:r>
              <a:rPr lang="fr-FR" dirty="0"/>
              <a:t>Etude de cas</a:t>
            </a:r>
          </a:p>
        </p:txBody>
      </p:sp>
      <p:sp>
        <p:nvSpPr>
          <p:cNvPr id="4" name="ZoneTexte 3">
            <a:extLst>
              <a:ext uri="{FF2B5EF4-FFF2-40B4-BE49-F238E27FC236}">
                <a16:creationId xmlns:a16="http://schemas.microsoft.com/office/drawing/2014/main" id="{285F5F06-1131-0118-415A-DAF370E82695}"/>
              </a:ext>
            </a:extLst>
          </p:cNvPr>
          <p:cNvSpPr txBox="1"/>
          <p:nvPr/>
        </p:nvSpPr>
        <p:spPr>
          <a:xfrm>
            <a:off x="7163406" y="1488697"/>
            <a:ext cx="46521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00467E"/>
                </a:solidFill>
                <a:latin typeface="Arial" panose="020B0604020202020204" pitchFamily="34" charset="0"/>
                <a:cs typeface="Arial" panose="020B0604020202020204" pitchFamily="34" charset="0"/>
              </a:rPr>
              <a:t>Mélanie rentrait tranquillement de sa balade du dimanche lorsqu’elle vit une voiture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faire un écart et rentrer dans le poteau.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Les fils électriques, arrachés, étaient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au contact de la voiture. À son bord,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un conducteur conscient mais en panique…</a:t>
            </a:r>
          </a:p>
        </p:txBody>
      </p:sp>
      <p:sp>
        <p:nvSpPr>
          <p:cNvPr id="18" name="ZoneTexte 17">
            <a:extLst>
              <a:ext uri="{FF2B5EF4-FFF2-40B4-BE49-F238E27FC236}">
                <a16:creationId xmlns:a16="http://schemas.microsoft.com/office/drawing/2014/main" id="{5C76F34C-A8B6-F26E-9BAC-138E5F7D884F}"/>
              </a:ext>
            </a:extLst>
          </p:cNvPr>
          <p:cNvSpPr txBox="1"/>
          <p:nvPr/>
        </p:nvSpPr>
        <p:spPr>
          <a:xfrm>
            <a:off x="7272082" y="3890454"/>
            <a:ext cx="4362993"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Quels sont les dangers ?</a:t>
            </a:r>
          </a:p>
        </p:txBody>
      </p:sp>
      <p:sp>
        <p:nvSpPr>
          <p:cNvPr id="19" name="ZoneTexte 18">
            <a:extLst>
              <a:ext uri="{FF2B5EF4-FFF2-40B4-BE49-F238E27FC236}">
                <a16:creationId xmlns:a16="http://schemas.microsoft.com/office/drawing/2014/main" id="{6B9D635C-8D72-FAE6-002F-9CCF0930E9C1}"/>
              </a:ext>
            </a:extLst>
          </p:cNvPr>
          <p:cNvSpPr txBox="1"/>
          <p:nvPr/>
        </p:nvSpPr>
        <p:spPr>
          <a:xfrm>
            <a:off x="7272082" y="5357076"/>
            <a:ext cx="436299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Comment assurer la protection ?</a:t>
            </a:r>
          </a:p>
        </p:txBody>
      </p:sp>
      <p:sp>
        <p:nvSpPr>
          <p:cNvPr id="20" name="ZoneTexte 19">
            <a:extLst>
              <a:ext uri="{FF2B5EF4-FFF2-40B4-BE49-F238E27FC236}">
                <a16:creationId xmlns:a16="http://schemas.microsoft.com/office/drawing/2014/main" id="{19EAE7B4-A521-2600-28B4-400A80BD9F9C}"/>
              </a:ext>
            </a:extLst>
          </p:cNvPr>
          <p:cNvSpPr txBox="1"/>
          <p:nvPr/>
        </p:nvSpPr>
        <p:spPr>
          <a:xfrm>
            <a:off x="7272082" y="4623765"/>
            <a:ext cx="436299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Qui est exposé aux dangers ?</a:t>
            </a:r>
          </a:p>
        </p:txBody>
      </p:sp>
    </p:spTree>
    <p:extLst>
      <p:ext uri="{BB962C8B-B14F-4D97-AF65-F5344CB8AC3E}">
        <p14:creationId xmlns:p14="http://schemas.microsoft.com/office/powerpoint/2010/main" val="117691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2592311" y="2867144"/>
            <a:ext cx="7007379" cy="1123712"/>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Une personne est en </a:t>
            </a:r>
            <a:r>
              <a:rPr lang="fr-FR" sz="2000" b="1" dirty="0">
                <a:solidFill>
                  <a:srgbClr val="BA242B"/>
                </a:solidFill>
                <a:latin typeface="Arial" panose="020B0604020202020204" pitchFamily="34" charset="0"/>
                <a:cs typeface="Arial" panose="020B0604020202020204" pitchFamily="34" charset="0"/>
              </a:rPr>
              <a:t>arrêt cardiaque </a:t>
            </a:r>
            <a:r>
              <a:rPr lang="fr-FR" sz="2000" dirty="0">
                <a:solidFill>
                  <a:srgbClr val="00497E"/>
                </a:solidFill>
                <a:latin typeface="Arial" panose="020B0604020202020204" pitchFamily="34" charset="0"/>
                <a:cs typeface="Arial" panose="020B0604020202020204" pitchFamily="34" charset="0"/>
              </a:rPr>
              <a:t>lorsque son </a:t>
            </a:r>
            <a:r>
              <a:rPr lang="fr-FR" sz="2000" b="1" dirty="0">
                <a:solidFill>
                  <a:srgbClr val="BA242B"/>
                </a:solidFill>
                <a:latin typeface="Arial" panose="020B0604020202020204" pitchFamily="34" charset="0"/>
                <a:cs typeface="Arial" panose="020B0604020202020204" pitchFamily="34" charset="0"/>
              </a:rPr>
              <a:t>cœur ne fonctionne plus ou fonctionne d’une façon anarchique, ne permettant plus d’assurer l’oxygénation du cerveau.</a:t>
            </a:r>
          </a:p>
        </p:txBody>
      </p:sp>
    </p:spTree>
    <p:extLst>
      <p:ext uri="{BB962C8B-B14F-4D97-AF65-F5344CB8AC3E}">
        <p14:creationId xmlns:p14="http://schemas.microsoft.com/office/powerpoint/2010/main" val="36530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3" name="ZoneTexte 2">
            <a:extLst>
              <a:ext uri="{FF2B5EF4-FFF2-40B4-BE49-F238E27FC236}">
                <a16:creationId xmlns:a16="http://schemas.microsoft.com/office/drawing/2014/main" id="{3A00F30A-C7DF-5689-C0BF-E421934AEBBB}"/>
              </a:ext>
            </a:extLst>
          </p:cNvPr>
          <p:cNvSpPr txBox="1"/>
          <p:nvPr/>
        </p:nvSpPr>
        <p:spPr>
          <a:xfrm>
            <a:off x="1805118" y="2151728"/>
            <a:ext cx="8581764" cy="25545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05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dirty="0">
                <a:solidFill>
                  <a:srgbClr val="BA242B"/>
                </a:solidFill>
              </a:rPr>
              <a:t>Chez l’adulte,</a:t>
            </a:r>
            <a:r>
              <a:rPr lang="fr-FR" sz="2000" b="0" dirty="0">
                <a:solidFill>
                  <a:srgbClr val="00497E"/>
                </a:solidFill>
              </a:rPr>
              <a:t> l’arrêt cardiaque est </a:t>
            </a:r>
            <a:r>
              <a:rPr lang="fr-FR" sz="2000" dirty="0">
                <a:solidFill>
                  <a:srgbClr val="BA242B"/>
                </a:solidFill>
              </a:rPr>
              <a:t>le plus souvent causé </a:t>
            </a:r>
            <a:r>
              <a:rPr lang="fr-FR" sz="2000" b="0" dirty="0">
                <a:solidFill>
                  <a:srgbClr val="00497E"/>
                </a:solidFill>
              </a:rPr>
              <a:t>par certaines </a:t>
            </a:r>
            <a:r>
              <a:rPr lang="fr-FR" sz="2000" dirty="0">
                <a:solidFill>
                  <a:srgbClr val="BA242B"/>
                </a:solidFill>
              </a:rPr>
              <a:t>maladies du cœur.</a:t>
            </a:r>
          </a:p>
          <a:p>
            <a:endParaRPr lang="fr-FR" sz="2000" b="0" dirty="0">
              <a:solidFill>
                <a:srgbClr val="00497E"/>
              </a:solidFill>
            </a:endParaRPr>
          </a:p>
          <a:p>
            <a:r>
              <a:rPr lang="fr-FR" sz="2000" dirty="0">
                <a:solidFill>
                  <a:srgbClr val="BA242B"/>
                </a:solidFill>
              </a:rPr>
              <a:t>Chez l’enfant, </a:t>
            </a:r>
            <a:r>
              <a:rPr lang="fr-FR" sz="2000" b="0" dirty="0">
                <a:solidFill>
                  <a:srgbClr val="00497E"/>
                </a:solidFill>
              </a:rPr>
              <a:t>l’arrêt cardiaque est le plus souvent </a:t>
            </a:r>
            <a:r>
              <a:rPr lang="fr-FR" sz="2000" dirty="0">
                <a:solidFill>
                  <a:srgbClr val="BA242B"/>
                </a:solidFill>
              </a:rPr>
              <a:t>d’origine respiratoire. </a:t>
            </a:r>
          </a:p>
          <a:p>
            <a:endParaRPr lang="fr-FR" sz="2000" b="0" dirty="0">
              <a:solidFill>
                <a:srgbClr val="00497E"/>
              </a:solidFill>
            </a:endParaRPr>
          </a:p>
          <a:p>
            <a:r>
              <a:rPr lang="fr-FR" sz="2000" b="0" dirty="0">
                <a:solidFill>
                  <a:srgbClr val="00497E"/>
                </a:solidFill>
              </a:rPr>
              <a:t>L’arrêt cardiaque peut aussi être </a:t>
            </a:r>
            <a:r>
              <a:rPr lang="fr-FR" sz="2000" dirty="0">
                <a:solidFill>
                  <a:srgbClr val="BA242B"/>
                </a:solidFill>
              </a:rPr>
              <a:t>consécutif à une détresse circulatoire </a:t>
            </a:r>
            <a:r>
              <a:rPr lang="fr-FR" sz="2000" b="0" dirty="0">
                <a:solidFill>
                  <a:srgbClr val="00497E"/>
                </a:solidFill>
              </a:rPr>
              <a:t>(hémorragie, brûlure grave), à une </a:t>
            </a:r>
            <a:r>
              <a:rPr lang="fr-FR" sz="2000" dirty="0">
                <a:solidFill>
                  <a:srgbClr val="BA242B"/>
                </a:solidFill>
              </a:rPr>
              <a:t>obstruction brutale </a:t>
            </a:r>
            <a:r>
              <a:rPr lang="fr-FR" sz="2000" b="0" dirty="0">
                <a:solidFill>
                  <a:srgbClr val="00497E"/>
                </a:solidFill>
              </a:rPr>
              <a:t>des voies aériennes, une </a:t>
            </a:r>
            <a:r>
              <a:rPr lang="fr-FR" sz="2000" dirty="0">
                <a:solidFill>
                  <a:srgbClr val="BA242B"/>
                </a:solidFill>
              </a:rPr>
              <a:t>intoxication</a:t>
            </a:r>
            <a:r>
              <a:rPr lang="fr-FR" sz="2000" b="0" dirty="0">
                <a:solidFill>
                  <a:srgbClr val="00497E"/>
                </a:solidFill>
              </a:rPr>
              <a:t>, un </a:t>
            </a:r>
            <a:r>
              <a:rPr lang="fr-FR" sz="2000" dirty="0">
                <a:solidFill>
                  <a:srgbClr val="BA242B"/>
                </a:solidFill>
              </a:rPr>
              <a:t>traumatisme</a:t>
            </a:r>
            <a:r>
              <a:rPr lang="fr-FR" sz="2000" b="0" dirty="0">
                <a:solidFill>
                  <a:srgbClr val="00497E"/>
                </a:solidFill>
              </a:rPr>
              <a:t> ou une </a:t>
            </a:r>
            <a:r>
              <a:rPr lang="fr-FR" sz="2000" dirty="0">
                <a:solidFill>
                  <a:srgbClr val="C00000"/>
                </a:solidFill>
              </a:rPr>
              <a:t>noyade</a:t>
            </a:r>
            <a:r>
              <a:rPr lang="fr-FR" sz="2000" b="0" dirty="0">
                <a:solidFill>
                  <a:srgbClr val="00497E"/>
                </a:solidFill>
              </a:rPr>
              <a:t>.</a:t>
            </a:r>
            <a:endParaRPr lang="en-US" sz="2000" b="0" dirty="0">
              <a:solidFill>
                <a:srgbClr val="00497E"/>
              </a:solidFill>
            </a:endParaRPr>
          </a:p>
        </p:txBody>
      </p:sp>
    </p:spTree>
    <p:extLst>
      <p:ext uri="{BB962C8B-B14F-4D97-AF65-F5344CB8AC3E}">
        <p14:creationId xmlns:p14="http://schemas.microsoft.com/office/powerpoint/2010/main" val="16070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5" name="ZoneTexte 4">
            <a:extLst>
              <a:ext uri="{FF2B5EF4-FFF2-40B4-BE49-F238E27FC236}">
                <a16:creationId xmlns:a16="http://schemas.microsoft.com/office/drawing/2014/main" id="{0A13BBBD-9C8F-85CD-1D59-2E0D370370AD}"/>
              </a:ext>
            </a:extLst>
          </p:cNvPr>
          <p:cNvSpPr txBox="1"/>
          <p:nvPr/>
        </p:nvSpPr>
        <p:spPr>
          <a:xfrm>
            <a:off x="999225" y="1081276"/>
            <a:ext cx="10193548" cy="163121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05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2000" dirty="0">
                <a:solidFill>
                  <a:srgbClr val="00497E"/>
                </a:solidFill>
              </a:rPr>
              <a:t>La mort de la victime en quelques minutes. </a:t>
            </a:r>
          </a:p>
          <a:p>
            <a:pPr algn="ctr"/>
            <a:endParaRPr lang="fr-FR" sz="2000" b="0" dirty="0">
              <a:solidFill>
                <a:srgbClr val="00497E"/>
              </a:solidFill>
            </a:endParaRPr>
          </a:p>
          <a:p>
            <a:pPr algn="ctr"/>
            <a:r>
              <a:rPr lang="fr-FR" sz="2000" b="0" dirty="0">
                <a:solidFill>
                  <a:srgbClr val="00497E"/>
                </a:solidFill>
              </a:rPr>
              <a:t>En effet, l’apport d’oxygène est indispensable, en particulier au niveau du cerveau </a:t>
            </a:r>
            <a:br>
              <a:rPr lang="fr-FR" sz="2000" b="0" dirty="0">
                <a:solidFill>
                  <a:srgbClr val="00497E"/>
                </a:solidFill>
              </a:rPr>
            </a:br>
            <a:r>
              <a:rPr lang="fr-FR" sz="2000" b="0" dirty="0">
                <a:solidFill>
                  <a:srgbClr val="00497E"/>
                </a:solidFill>
              </a:rPr>
              <a:t>et du cœur, pour assurer sa survie. Au cours d’un arrêt cardiaque, les lésions </a:t>
            </a:r>
            <a:br>
              <a:rPr lang="fr-FR" sz="2000" b="0" dirty="0">
                <a:solidFill>
                  <a:srgbClr val="00497E"/>
                </a:solidFill>
              </a:rPr>
            </a:br>
            <a:r>
              <a:rPr lang="fr-FR" sz="2000" b="0" dirty="0">
                <a:solidFill>
                  <a:srgbClr val="00497E"/>
                </a:solidFill>
              </a:rPr>
              <a:t>du cerveau, consécutives au manque d’oxygène, surviennent dès la première minute.</a:t>
            </a:r>
            <a:endParaRPr lang="en-US" sz="2000" b="0" dirty="0">
              <a:solidFill>
                <a:srgbClr val="00497E"/>
              </a:solidFill>
            </a:endParaRPr>
          </a:p>
        </p:txBody>
      </p:sp>
      <p:sp>
        <p:nvSpPr>
          <p:cNvPr id="6" name="ZoneTexte 5">
            <a:extLst>
              <a:ext uri="{FF2B5EF4-FFF2-40B4-BE49-F238E27FC236}">
                <a16:creationId xmlns:a16="http://schemas.microsoft.com/office/drawing/2014/main" id="{C687E539-AF4B-14D8-D997-9D687BD2941B}"/>
              </a:ext>
            </a:extLst>
          </p:cNvPr>
          <p:cNvSpPr txBox="1"/>
          <p:nvPr/>
        </p:nvSpPr>
        <p:spPr>
          <a:xfrm>
            <a:off x="2165634" y="2855224"/>
            <a:ext cx="7860729" cy="4001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ctr">
              <a:defRPr sz="105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u="sng" dirty="0">
                <a:solidFill>
                  <a:srgbClr val="BA242B"/>
                </a:solidFill>
              </a:rPr>
              <a:t>Chaque minute gagnée = 10 % de survie en plus</a:t>
            </a:r>
            <a:endParaRPr lang="en-US" sz="2000" u="sng" dirty="0">
              <a:solidFill>
                <a:srgbClr val="BA242B"/>
              </a:solidFill>
            </a:endParaRPr>
          </a:p>
        </p:txBody>
      </p:sp>
      <p:pic>
        <p:nvPicPr>
          <p:cNvPr id="7" name="Picture 2">
            <a:extLst>
              <a:ext uri="{FF2B5EF4-FFF2-40B4-BE49-F238E27FC236}">
                <a16:creationId xmlns:a16="http://schemas.microsoft.com/office/drawing/2014/main" id="{40F7E6AB-B443-EEFA-50E2-B96F68E66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712" y="3570953"/>
            <a:ext cx="1009474" cy="10094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12B5E7C-0D34-3EB8-E9D3-AFE178A92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7805" y="3429000"/>
            <a:ext cx="1303090" cy="13030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50E43DFE-BFF2-4B9F-0774-479824C7196A}"/>
              </a:ext>
            </a:extLst>
          </p:cNvPr>
          <p:cNvSpPr txBox="1"/>
          <p:nvPr/>
        </p:nvSpPr>
        <p:spPr>
          <a:xfrm>
            <a:off x="999225" y="4854497"/>
            <a:ext cx="2599203" cy="461665"/>
          </a:xfrm>
          <a:prstGeom prst="rect">
            <a:avLst/>
          </a:prstGeom>
          <a:noFill/>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Alerter de façon précoce </a:t>
            </a:r>
          </a:p>
          <a:p>
            <a:pPr algn="ctr"/>
            <a:r>
              <a:rPr lang="fr-FR" sz="1200" b="1" dirty="0">
                <a:solidFill>
                  <a:srgbClr val="00497E"/>
                </a:solidFill>
                <a:latin typeface="Arial" panose="020B0604020202020204" pitchFamily="34" charset="0"/>
                <a:cs typeface="Arial" panose="020B0604020202020204" pitchFamily="34" charset="0"/>
              </a:rPr>
              <a:t>les secours</a:t>
            </a:r>
            <a:endParaRPr lang="en-US" sz="1200" b="1" dirty="0">
              <a:solidFill>
                <a:srgbClr val="00497E"/>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1CA39B56-4646-3C47-9E3E-BD86564BE077}"/>
              </a:ext>
            </a:extLst>
          </p:cNvPr>
          <p:cNvSpPr txBox="1"/>
          <p:nvPr/>
        </p:nvSpPr>
        <p:spPr>
          <a:xfrm>
            <a:off x="4374104" y="4854497"/>
            <a:ext cx="3212373" cy="461665"/>
          </a:xfrm>
          <a:prstGeom prst="rect">
            <a:avLst/>
          </a:prstGeom>
          <a:noFill/>
        </p:spPr>
        <p:txBody>
          <a:bodyPr wrap="square">
            <a:spAutoFit/>
          </a:bodyPr>
          <a:lstStyle>
            <a:defPPr>
              <a:defRPr lang="fr-FR"/>
            </a:defPPr>
            <a:lvl1pPr algn="ctr">
              <a:defRPr sz="1200" b="1">
                <a:solidFill>
                  <a:srgbClr val="CC0000"/>
                </a:solidFill>
                <a:latin typeface="Arial" panose="020B0604020202020204" pitchFamily="34" charset="0"/>
                <a:cs typeface="Arial" panose="020B0604020202020204" pitchFamily="34" charset="0"/>
              </a:defRPr>
            </a:lvl1pPr>
          </a:lstStyle>
          <a:p>
            <a:r>
              <a:rPr lang="fr-FR" dirty="0">
                <a:solidFill>
                  <a:srgbClr val="00497E"/>
                </a:solidFill>
              </a:rPr>
              <a:t> Réaliser un massage cardiaque </a:t>
            </a:r>
            <a:br>
              <a:rPr lang="fr-FR" dirty="0">
                <a:solidFill>
                  <a:srgbClr val="00497E"/>
                </a:solidFill>
              </a:rPr>
            </a:br>
            <a:r>
              <a:rPr lang="fr-FR" dirty="0">
                <a:solidFill>
                  <a:srgbClr val="00497E"/>
                </a:solidFill>
              </a:rPr>
              <a:t>(RCP) précoce</a:t>
            </a:r>
          </a:p>
        </p:txBody>
      </p:sp>
      <p:sp>
        <p:nvSpPr>
          <p:cNvPr id="11" name="ZoneTexte 10">
            <a:extLst>
              <a:ext uri="{FF2B5EF4-FFF2-40B4-BE49-F238E27FC236}">
                <a16:creationId xmlns:a16="http://schemas.microsoft.com/office/drawing/2014/main" id="{D644CBAA-A036-2D8D-F782-989F27D41C51}"/>
              </a:ext>
            </a:extLst>
          </p:cNvPr>
          <p:cNvSpPr txBox="1"/>
          <p:nvPr/>
        </p:nvSpPr>
        <p:spPr>
          <a:xfrm>
            <a:off x="8436469" y="4854497"/>
            <a:ext cx="3025025" cy="461665"/>
          </a:xfrm>
          <a:prstGeom prst="rect">
            <a:avLst/>
          </a:prstGeom>
          <a:noFill/>
        </p:spPr>
        <p:txBody>
          <a:bodyPr wrap="square">
            <a:spAutoFit/>
          </a:bodyPr>
          <a:lstStyle>
            <a:defPPr>
              <a:defRPr lang="fr-FR"/>
            </a:defPPr>
            <a:lvl1pPr algn="ctr">
              <a:defRPr sz="1200" b="1">
                <a:solidFill>
                  <a:srgbClr val="CC0000"/>
                </a:solidFill>
                <a:latin typeface="Arial" panose="020B0604020202020204" pitchFamily="34" charset="0"/>
                <a:cs typeface="Arial" panose="020B0604020202020204" pitchFamily="34" charset="0"/>
              </a:defRPr>
            </a:lvl1pPr>
          </a:lstStyle>
          <a:p>
            <a:r>
              <a:rPr lang="fr-FR" dirty="0">
                <a:solidFill>
                  <a:srgbClr val="00497E"/>
                </a:solidFill>
              </a:rPr>
              <a:t>Assurer la mise en œuvre </a:t>
            </a:r>
            <a:br>
              <a:rPr lang="fr-FR" dirty="0">
                <a:solidFill>
                  <a:srgbClr val="00497E"/>
                </a:solidFill>
              </a:rPr>
            </a:br>
            <a:r>
              <a:rPr lang="fr-FR" dirty="0">
                <a:solidFill>
                  <a:srgbClr val="00497E"/>
                </a:solidFill>
              </a:rPr>
              <a:t>d’une défibrillation précoce</a:t>
            </a:r>
            <a:endParaRPr lang="en-US" dirty="0">
              <a:solidFill>
                <a:srgbClr val="00497E"/>
              </a:solidFill>
            </a:endParaRPr>
          </a:p>
        </p:txBody>
      </p:sp>
      <p:pic>
        <p:nvPicPr>
          <p:cNvPr id="12" name="Image 11">
            <a:extLst>
              <a:ext uri="{FF2B5EF4-FFF2-40B4-BE49-F238E27FC236}">
                <a16:creationId xmlns:a16="http://schemas.microsoft.com/office/drawing/2014/main" id="{670DE7C6-119F-7363-6219-8F48BC08581F}"/>
              </a:ext>
            </a:extLst>
          </p:cNvPr>
          <p:cNvPicPr>
            <a:picLocks noChangeAspect="1"/>
          </p:cNvPicPr>
          <p:nvPr/>
        </p:nvPicPr>
        <p:blipFill>
          <a:blip r:embed="rId4">
            <a:duotone>
              <a:schemeClr val="accent1">
                <a:shade val="45000"/>
                <a:satMod val="135000"/>
              </a:schemeClr>
              <a:prstClr val="white"/>
            </a:duotone>
          </a:blip>
          <a:stretch>
            <a:fillRect/>
          </a:stretch>
        </p:blipFill>
        <p:spPr>
          <a:xfrm>
            <a:off x="1761105" y="3573297"/>
            <a:ext cx="1148648" cy="1148648"/>
          </a:xfrm>
          <a:prstGeom prst="flowChartConnector">
            <a:avLst/>
          </a:prstGeom>
          <a:ln>
            <a:solidFill>
              <a:schemeClr val="accent1"/>
            </a:solidFill>
          </a:ln>
        </p:spPr>
      </p:pic>
      <p:sp>
        <p:nvSpPr>
          <p:cNvPr id="13" name="ZoneTexte 12">
            <a:extLst>
              <a:ext uri="{FF2B5EF4-FFF2-40B4-BE49-F238E27FC236}">
                <a16:creationId xmlns:a16="http://schemas.microsoft.com/office/drawing/2014/main" id="{88388319-167A-2264-F852-2AE2D35485DE}"/>
              </a:ext>
            </a:extLst>
          </p:cNvPr>
          <p:cNvSpPr txBox="1"/>
          <p:nvPr/>
        </p:nvSpPr>
        <p:spPr>
          <a:xfrm>
            <a:off x="2500138" y="5533510"/>
            <a:ext cx="7191725" cy="584775"/>
          </a:xfrm>
          <a:prstGeom prst="rect">
            <a:avLst/>
          </a:prstGeom>
          <a:noFill/>
        </p:spPr>
        <p:txBody>
          <a:bodyPr wrap="square">
            <a:spAutoFit/>
          </a:bodyPr>
          <a:lstStyle>
            <a:defPPr>
              <a:defRPr lang="fr-FR"/>
            </a:defPPr>
            <a:lvl1pPr algn="ctr">
              <a:defRPr sz="1200" b="1">
                <a:solidFill>
                  <a:srgbClr val="CC0000"/>
                </a:solidFill>
                <a:latin typeface="Arial" panose="020B0604020202020204" pitchFamily="34" charset="0"/>
                <a:cs typeface="Arial" panose="020B0604020202020204" pitchFamily="34" charset="0"/>
              </a:defRPr>
            </a:lvl1pPr>
          </a:lstStyle>
          <a:p>
            <a:r>
              <a:rPr lang="fr-FR" sz="1600" dirty="0">
                <a:solidFill>
                  <a:srgbClr val="BA242B"/>
                </a:solidFill>
              </a:rPr>
              <a:t>Ces différentes étapes constituent une chaîne de survie </a:t>
            </a:r>
            <a:br>
              <a:rPr lang="fr-FR" sz="1600" dirty="0">
                <a:solidFill>
                  <a:srgbClr val="BA242B"/>
                </a:solidFill>
              </a:rPr>
            </a:br>
            <a:r>
              <a:rPr lang="fr-FR" sz="1600" dirty="0">
                <a:solidFill>
                  <a:srgbClr val="BA242B"/>
                </a:solidFill>
              </a:rPr>
              <a:t>susceptible d’augmenter de 4 à 40 % le taux de survie des victimes.</a:t>
            </a:r>
            <a:endParaRPr lang="en-US" sz="1600" dirty="0">
              <a:solidFill>
                <a:srgbClr val="BA242B"/>
              </a:solidFill>
            </a:endParaRPr>
          </a:p>
        </p:txBody>
      </p:sp>
    </p:spTree>
    <p:extLst>
      <p:ext uri="{BB962C8B-B14F-4D97-AF65-F5344CB8AC3E}">
        <p14:creationId xmlns:p14="http://schemas.microsoft.com/office/powerpoint/2010/main" val="19379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sp>
        <p:nvSpPr>
          <p:cNvPr id="3" name="ZoneTexte 2">
            <a:extLst>
              <a:ext uri="{FF2B5EF4-FFF2-40B4-BE49-F238E27FC236}">
                <a16:creationId xmlns:a16="http://schemas.microsoft.com/office/drawing/2014/main" id="{669B0495-2666-2F1C-3867-5D3C44FD96A9}"/>
              </a:ext>
            </a:extLst>
          </p:cNvPr>
          <p:cNvSpPr txBox="1"/>
          <p:nvPr/>
        </p:nvSpPr>
        <p:spPr>
          <a:xfrm>
            <a:off x="2045092" y="2336393"/>
            <a:ext cx="8101816" cy="218521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800" b="1" dirty="0">
                <a:solidFill>
                  <a:srgbClr val="BA242B"/>
                </a:solidFill>
              </a:rPr>
              <a:t>Une victime est considérée comme étant en arrêt cardiaque lorsqu’elle ne répond pas, ne réagit pas, et </a:t>
            </a:r>
            <a:r>
              <a:rPr lang="fr-FR" sz="1800" dirty="0">
                <a:solidFill>
                  <a:srgbClr val="BA242B"/>
                </a:solidFill>
              </a:rPr>
              <a:t>:</a:t>
            </a:r>
          </a:p>
          <a:p>
            <a:r>
              <a:rPr lang="fr-FR" sz="1800" dirty="0"/>
              <a:t> </a:t>
            </a:r>
          </a:p>
          <a:p>
            <a:pPr marL="285750" indent="-285750">
              <a:spcAft>
                <a:spcPts val="1200"/>
              </a:spcAft>
              <a:buFont typeface="Arial" panose="020B0604020202020204" pitchFamily="34" charset="0"/>
              <a:buChar char="•"/>
            </a:pPr>
            <a:r>
              <a:rPr lang="fr-FR" sz="1800" b="1" dirty="0">
                <a:solidFill>
                  <a:srgbClr val="BA242B"/>
                </a:solidFill>
              </a:rPr>
              <a:t> Ne respire pas : </a:t>
            </a:r>
            <a:r>
              <a:rPr lang="fr-FR" sz="1800" dirty="0">
                <a:solidFill>
                  <a:srgbClr val="00497E"/>
                </a:solidFill>
              </a:rPr>
              <a:t>aucun mouvement de la poitrine n’est visible et aucun bruit ou souffle n’est perçu.</a:t>
            </a:r>
          </a:p>
          <a:p>
            <a:pPr marL="285750" indent="-285750">
              <a:spcAft>
                <a:spcPts val="1200"/>
              </a:spcAft>
              <a:buFont typeface="Arial" panose="020B0604020202020204" pitchFamily="34" charset="0"/>
              <a:buChar char="•"/>
            </a:pPr>
            <a:r>
              <a:rPr lang="fr-FR" sz="1800" b="1" dirty="0">
                <a:solidFill>
                  <a:srgbClr val="BA242B"/>
                </a:solidFill>
              </a:rPr>
              <a:t> Ou présente une respiration anormale </a:t>
            </a:r>
            <a:r>
              <a:rPr lang="fr-FR" sz="1800" dirty="0">
                <a:solidFill>
                  <a:srgbClr val="00497E"/>
                </a:solidFill>
              </a:rPr>
              <a:t>avec des mouvements respiratoires lents, bruyants, difficiles et inefficaces (respiration agonique). </a:t>
            </a:r>
            <a:endParaRPr lang="en-US" sz="1800" dirty="0">
              <a:solidFill>
                <a:srgbClr val="00497E"/>
              </a:solidFill>
            </a:endParaRPr>
          </a:p>
        </p:txBody>
      </p:sp>
    </p:spTree>
    <p:extLst>
      <p:ext uri="{BB962C8B-B14F-4D97-AF65-F5344CB8AC3E}">
        <p14:creationId xmlns:p14="http://schemas.microsoft.com/office/powerpoint/2010/main" val="36443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Connecteur droit avec flèche 35">
            <a:extLst>
              <a:ext uri="{FF2B5EF4-FFF2-40B4-BE49-F238E27FC236}">
                <a16:creationId xmlns:a16="http://schemas.microsoft.com/office/drawing/2014/main" id="{75E5836F-D807-7ED7-ABFF-6F27A5E83127}"/>
              </a:ext>
            </a:extLst>
          </p:cNvPr>
          <p:cNvCxnSpPr>
            <a:cxnSpLocks/>
          </p:cNvCxnSpPr>
          <p:nvPr/>
        </p:nvCxnSpPr>
        <p:spPr>
          <a:xfrm>
            <a:off x="2149808" y="3287198"/>
            <a:ext cx="518471"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L’ARRÊT CARDIAQUE</a:t>
            </a:r>
          </a:p>
        </p:txBody>
      </p:sp>
      <p:pic>
        <p:nvPicPr>
          <p:cNvPr id="5" name="Picture 12">
            <a:extLst>
              <a:ext uri="{FF2B5EF4-FFF2-40B4-BE49-F238E27FC236}">
                <a16:creationId xmlns:a16="http://schemas.microsoft.com/office/drawing/2014/main" id="{17259D32-2D7A-62A6-4CC3-FF7EF03BC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841" y="913264"/>
            <a:ext cx="915202" cy="84782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8D9F007-CBE5-C972-8251-F2448338CE35}"/>
              </a:ext>
            </a:extLst>
          </p:cNvPr>
          <p:cNvSpPr txBox="1"/>
          <p:nvPr/>
        </p:nvSpPr>
        <p:spPr>
          <a:xfrm>
            <a:off x="450001" y="2990407"/>
            <a:ext cx="1736628" cy="578882"/>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Apprécier l’état </a:t>
            </a:r>
          </a:p>
          <a:p>
            <a:pPr algn="ctr"/>
            <a:r>
              <a:rPr lang="fr-FR" sz="1400" b="1" dirty="0">
                <a:solidFill>
                  <a:srgbClr val="00497E"/>
                </a:solidFill>
                <a:latin typeface="Arial" panose="020B0604020202020204" pitchFamily="34" charset="0"/>
                <a:cs typeface="Arial" panose="020B0604020202020204" pitchFamily="34" charset="0"/>
              </a:rPr>
              <a:t>de conscience</a:t>
            </a:r>
          </a:p>
        </p:txBody>
      </p:sp>
      <p:cxnSp>
        <p:nvCxnSpPr>
          <p:cNvPr id="9" name="Connecteur droit avec flèche 8">
            <a:extLst>
              <a:ext uri="{FF2B5EF4-FFF2-40B4-BE49-F238E27FC236}">
                <a16:creationId xmlns:a16="http://schemas.microsoft.com/office/drawing/2014/main" id="{98DDC70B-5E0F-574A-0195-3D566AC475BE}"/>
              </a:ext>
            </a:extLst>
          </p:cNvPr>
          <p:cNvCxnSpPr>
            <a:cxnSpLocks/>
          </p:cNvCxnSpPr>
          <p:nvPr/>
        </p:nvCxnSpPr>
        <p:spPr>
          <a:xfrm flipV="1">
            <a:off x="3323271" y="2295525"/>
            <a:ext cx="0" cy="5688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4">
            <a:extLst>
              <a:ext uri="{FF2B5EF4-FFF2-40B4-BE49-F238E27FC236}">
                <a16:creationId xmlns:a16="http://schemas.microsoft.com/office/drawing/2014/main" id="{0283B7B8-5219-352B-71A4-941BFD1163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321" y="866196"/>
            <a:ext cx="763900" cy="7639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7625C10-0BC8-C656-120A-BE2491D59F99}"/>
              </a:ext>
            </a:extLst>
          </p:cNvPr>
          <p:cNvSpPr txBox="1"/>
          <p:nvPr/>
        </p:nvSpPr>
        <p:spPr>
          <a:xfrm>
            <a:off x="2350273" y="1587619"/>
            <a:ext cx="1945997" cy="578882"/>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CAT victime consciente</a:t>
            </a:r>
          </a:p>
        </p:txBody>
      </p:sp>
      <p:pic>
        <p:nvPicPr>
          <p:cNvPr id="12" name="Picture 6">
            <a:extLst>
              <a:ext uri="{FF2B5EF4-FFF2-40B4-BE49-F238E27FC236}">
                <a16:creationId xmlns:a16="http://schemas.microsoft.com/office/drawing/2014/main" id="{B33F79FE-1959-7E8D-B682-2D9D69258E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906" b="53058"/>
          <a:stretch/>
        </p:blipFill>
        <p:spPr bwMode="auto">
          <a:xfrm>
            <a:off x="2669195" y="2320630"/>
            <a:ext cx="486911" cy="4958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34C857A1-4D47-1F08-D73A-33DFFE130C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0" t="52735" r="54296" b="323"/>
          <a:stretch/>
        </p:blipFill>
        <p:spPr bwMode="auto">
          <a:xfrm>
            <a:off x="2668279" y="3760511"/>
            <a:ext cx="487827" cy="4968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cteur droit avec flèche 13">
            <a:extLst>
              <a:ext uri="{FF2B5EF4-FFF2-40B4-BE49-F238E27FC236}">
                <a16:creationId xmlns:a16="http://schemas.microsoft.com/office/drawing/2014/main" id="{11A39DEC-56CF-548E-2073-18A03C6B2059}"/>
              </a:ext>
            </a:extLst>
          </p:cNvPr>
          <p:cNvCxnSpPr>
            <a:cxnSpLocks/>
          </p:cNvCxnSpPr>
          <p:nvPr/>
        </p:nvCxnSpPr>
        <p:spPr>
          <a:xfrm>
            <a:off x="3323271" y="3760511"/>
            <a:ext cx="0" cy="5688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5C0675C5-061C-1C54-B8DF-B04AEEC998DF}"/>
              </a:ext>
            </a:extLst>
          </p:cNvPr>
          <p:cNvGrpSpPr/>
          <p:nvPr/>
        </p:nvGrpSpPr>
        <p:grpSpPr>
          <a:xfrm>
            <a:off x="1668356" y="4110845"/>
            <a:ext cx="3309828" cy="1284146"/>
            <a:chOff x="1712593" y="4203486"/>
            <a:chExt cx="3309828" cy="1284146"/>
          </a:xfrm>
        </p:grpSpPr>
        <p:pic>
          <p:nvPicPr>
            <p:cNvPr id="16" name="Picture 2">
              <a:extLst>
                <a:ext uri="{FF2B5EF4-FFF2-40B4-BE49-F238E27FC236}">
                  <a16:creationId xmlns:a16="http://schemas.microsoft.com/office/drawing/2014/main" id="{9AB71883-F51C-DDB2-A95A-C493C79655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2593" y="4415117"/>
              <a:ext cx="992507" cy="9925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A8E3F05C-A1E5-6588-C31E-BB511C549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0358" y="4335107"/>
              <a:ext cx="1152525" cy="11525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E5186D56-F836-A169-C31D-C042E3AF788A}"/>
                </a:ext>
              </a:extLst>
            </p:cNvPr>
            <p:cNvGrpSpPr/>
            <p:nvPr/>
          </p:nvGrpSpPr>
          <p:grpSpPr>
            <a:xfrm rot="17296832">
              <a:off x="4091045" y="4269649"/>
              <a:ext cx="997539" cy="865213"/>
              <a:chOff x="4861844" y="3047770"/>
              <a:chExt cx="2142119" cy="1734460"/>
            </a:xfrm>
          </p:grpSpPr>
          <p:pic>
            <p:nvPicPr>
              <p:cNvPr id="19" name="Picture 10">
                <a:extLst>
                  <a:ext uri="{FF2B5EF4-FFF2-40B4-BE49-F238E27FC236}">
                    <a16:creationId xmlns:a16="http://schemas.microsoft.com/office/drawing/2014/main" id="{85E3C40E-C35A-D873-F414-ECE6099D3BD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072" r="49024" b="64434"/>
              <a:stretch/>
            </p:blipFill>
            <p:spPr bwMode="auto">
              <a:xfrm>
                <a:off x="4861844" y="3047770"/>
                <a:ext cx="1799737" cy="1734460"/>
              </a:xfrm>
              <a:prstGeom prst="rect">
                <a:avLst/>
              </a:prstGeom>
              <a:noFill/>
              <a:extLst>
                <a:ext uri="{909E8E84-426E-40DD-AFC4-6F175D3DCCD1}">
                  <a14:hiddenFill xmlns:a14="http://schemas.microsoft.com/office/drawing/2010/main">
                    <a:solidFill>
                      <a:srgbClr val="FFFFFF"/>
                    </a:solidFill>
                  </a14:hiddenFill>
                </a:ext>
              </a:extLst>
            </p:spPr>
          </p:pic>
          <p:sp>
            <p:nvSpPr>
              <p:cNvPr id="20" name="Arc 19">
                <a:extLst>
                  <a:ext uri="{FF2B5EF4-FFF2-40B4-BE49-F238E27FC236}">
                    <a16:creationId xmlns:a16="http://schemas.microsoft.com/office/drawing/2014/main" id="{4A7E2FAC-E516-DF8A-8EBC-E549B73D8C69}"/>
                  </a:ext>
                </a:extLst>
              </p:cNvPr>
              <p:cNvSpPr/>
              <p:nvPr/>
            </p:nvSpPr>
            <p:spPr>
              <a:xfrm rot="13737023">
                <a:off x="5922147" y="3196329"/>
                <a:ext cx="880929" cy="1282702"/>
              </a:xfrm>
              <a:prstGeom prst="arc">
                <a:avLst>
                  <a:gd name="adj1" fmla="val 17490515"/>
                  <a:gd name="adj2" fmla="val 0"/>
                </a:avLst>
              </a:prstGeom>
              <a:ln w="1111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1" name="ZoneTexte 20">
            <a:extLst>
              <a:ext uri="{FF2B5EF4-FFF2-40B4-BE49-F238E27FC236}">
                <a16:creationId xmlns:a16="http://schemas.microsoft.com/office/drawing/2014/main" id="{DCA67330-7C01-7A1A-E352-00D54228083A}"/>
              </a:ext>
            </a:extLst>
          </p:cNvPr>
          <p:cNvSpPr txBox="1"/>
          <p:nvPr/>
        </p:nvSpPr>
        <p:spPr>
          <a:xfrm>
            <a:off x="5143096" y="2879288"/>
            <a:ext cx="1642481" cy="584775"/>
          </a:xfrm>
          <a:prstGeom prst="rect">
            <a:avLst/>
          </a:prstGeom>
          <a:noFill/>
        </p:spPr>
        <p:txBody>
          <a:bodyPr wrap="square" rtlCol="0">
            <a:spAutoFit/>
          </a:bodyPr>
          <a:lstStyle/>
          <a:p>
            <a:pPr algn="ctr"/>
            <a:r>
              <a:rPr lang="fr-FR" sz="1600" b="1" dirty="0">
                <a:solidFill>
                  <a:srgbClr val="00B050"/>
                </a:solidFill>
                <a:latin typeface="Arial" panose="020B0604020202020204" pitchFamily="34" charset="0"/>
                <a:cs typeface="Arial" panose="020B0604020202020204" pitchFamily="34" charset="0"/>
              </a:rPr>
              <a:t>La victime respire ?</a:t>
            </a:r>
          </a:p>
        </p:txBody>
      </p:sp>
      <p:cxnSp>
        <p:nvCxnSpPr>
          <p:cNvPr id="22" name="Connecteur : en angle 21">
            <a:extLst>
              <a:ext uri="{FF2B5EF4-FFF2-40B4-BE49-F238E27FC236}">
                <a16:creationId xmlns:a16="http://schemas.microsoft.com/office/drawing/2014/main" id="{A02605DD-60A0-4CB0-C205-4D8BBA4CA77D}"/>
              </a:ext>
            </a:extLst>
          </p:cNvPr>
          <p:cNvCxnSpPr>
            <a:cxnSpLocks/>
          </p:cNvCxnSpPr>
          <p:nvPr/>
        </p:nvCxnSpPr>
        <p:spPr>
          <a:xfrm flipV="1">
            <a:off x="5037220" y="3464063"/>
            <a:ext cx="855648" cy="1356944"/>
          </a:xfrm>
          <a:prstGeom prst="bentConnector2">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7D8B6890-DF41-C5DA-3EBF-AD0CAE2455B2}"/>
              </a:ext>
            </a:extLst>
          </p:cNvPr>
          <p:cNvCxnSpPr>
            <a:cxnSpLocks/>
          </p:cNvCxnSpPr>
          <p:nvPr/>
        </p:nvCxnSpPr>
        <p:spPr>
          <a:xfrm flipV="1">
            <a:off x="5892443" y="2341694"/>
            <a:ext cx="0" cy="5688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6">
            <a:extLst>
              <a:ext uri="{FF2B5EF4-FFF2-40B4-BE49-F238E27FC236}">
                <a16:creationId xmlns:a16="http://schemas.microsoft.com/office/drawing/2014/main" id="{8B05A0FB-46BF-E053-F18E-610586331D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906" b="53058"/>
          <a:stretch/>
        </p:blipFill>
        <p:spPr bwMode="auto">
          <a:xfrm>
            <a:off x="5238367" y="2366799"/>
            <a:ext cx="486911" cy="495867"/>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7EEEC2EB-B2F8-3B08-7D05-9A52E1B8F060}"/>
              </a:ext>
            </a:extLst>
          </p:cNvPr>
          <p:cNvSpPr txBox="1"/>
          <p:nvPr/>
        </p:nvSpPr>
        <p:spPr>
          <a:xfrm>
            <a:off x="4919444" y="1587619"/>
            <a:ext cx="1945997" cy="578882"/>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CAT victime inconsciente</a:t>
            </a:r>
          </a:p>
        </p:txBody>
      </p:sp>
      <p:cxnSp>
        <p:nvCxnSpPr>
          <p:cNvPr id="26" name="Connecteur droit avec flèche 25">
            <a:extLst>
              <a:ext uri="{FF2B5EF4-FFF2-40B4-BE49-F238E27FC236}">
                <a16:creationId xmlns:a16="http://schemas.microsoft.com/office/drawing/2014/main" id="{43643502-F37E-4AFF-20A5-0886C4AD2670}"/>
              </a:ext>
            </a:extLst>
          </p:cNvPr>
          <p:cNvCxnSpPr>
            <a:cxnSpLocks/>
          </p:cNvCxnSpPr>
          <p:nvPr/>
        </p:nvCxnSpPr>
        <p:spPr>
          <a:xfrm>
            <a:off x="6567080" y="3153790"/>
            <a:ext cx="518471"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6">
            <a:extLst>
              <a:ext uri="{FF2B5EF4-FFF2-40B4-BE49-F238E27FC236}">
                <a16:creationId xmlns:a16="http://schemas.microsoft.com/office/drawing/2014/main" id="{454D1260-241A-7E1C-4E04-D6041F9791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0" t="52735" r="54296" b="323"/>
          <a:stretch/>
        </p:blipFill>
        <p:spPr bwMode="auto">
          <a:xfrm>
            <a:off x="7191343" y="2910519"/>
            <a:ext cx="487827" cy="496800"/>
          </a:xfrm>
          <a:prstGeom prst="rect">
            <a:avLst/>
          </a:prstGeom>
          <a:noFill/>
          <a:extLst>
            <a:ext uri="{909E8E84-426E-40DD-AFC4-6F175D3DCCD1}">
              <a14:hiddenFill xmlns:a14="http://schemas.microsoft.com/office/drawing/2010/main">
                <a:solidFill>
                  <a:srgbClr val="FFFFFF"/>
                </a:solidFill>
              </a14:hiddenFill>
            </a:ext>
          </a:extLst>
        </p:spPr>
      </p:pic>
      <p:sp>
        <p:nvSpPr>
          <p:cNvPr id="28" name="Accolade ouvrante 27">
            <a:extLst>
              <a:ext uri="{FF2B5EF4-FFF2-40B4-BE49-F238E27FC236}">
                <a16:creationId xmlns:a16="http://schemas.microsoft.com/office/drawing/2014/main" id="{D5407AB4-43F5-4E3E-68FD-57552F6D9FB5}"/>
              </a:ext>
            </a:extLst>
          </p:cNvPr>
          <p:cNvSpPr/>
          <p:nvPr/>
        </p:nvSpPr>
        <p:spPr>
          <a:xfrm>
            <a:off x="7784162" y="1337176"/>
            <a:ext cx="520939" cy="4526729"/>
          </a:xfrm>
          <a:prstGeom prst="leftBrace">
            <a:avLst>
              <a:gd name="adj1" fmla="val 8333"/>
              <a:gd name="adj2" fmla="val 39622"/>
            </a:avLst>
          </a:prstGeom>
          <a:ln w="28575">
            <a:solidFill>
              <a:srgbClr val="0052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9" name="Picture 2">
            <a:extLst>
              <a:ext uri="{FF2B5EF4-FFF2-40B4-BE49-F238E27FC236}">
                <a16:creationId xmlns:a16="http://schemas.microsoft.com/office/drawing/2014/main" id="{466F6222-CA42-C580-5B5B-DC8C070FDB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80158" y="2882735"/>
            <a:ext cx="1009474" cy="10094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10FD71AA-99E1-D4BA-4D46-A0FC50FC87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3180" y="4407509"/>
            <a:ext cx="1303090" cy="13030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ZoneTexte 30">
            <a:extLst>
              <a:ext uri="{FF2B5EF4-FFF2-40B4-BE49-F238E27FC236}">
                <a16:creationId xmlns:a16="http://schemas.microsoft.com/office/drawing/2014/main" id="{25963B76-160C-40BF-1434-48709125BAE6}"/>
              </a:ext>
            </a:extLst>
          </p:cNvPr>
          <p:cNvSpPr txBox="1"/>
          <p:nvPr/>
        </p:nvSpPr>
        <p:spPr>
          <a:xfrm>
            <a:off x="9739220" y="1781266"/>
            <a:ext cx="2126034" cy="584775"/>
          </a:xfrm>
          <a:prstGeom prst="rect">
            <a:avLst/>
          </a:prstGeom>
          <a:noFill/>
        </p:spPr>
        <p:txBody>
          <a:bodyPr wrap="square" rtlCol="0">
            <a:spAutoFit/>
          </a:bodyPr>
          <a:lstStyle/>
          <a:p>
            <a:r>
              <a:rPr lang="fr-FR" sz="1600" b="1" dirty="0">
                <a:solidFill>
                  <a:srgbClr val="00497E"/>
                </a:solidFill>
              </a:rPr>
              <a:t>Alerter </a:t>
            </a:r>
          </a:p>
          <a:p>
            <a:r>
              <a:rPr lang="fr-FR" sz="1600" b="1" dirty="0">
                <a:solidFill>
                  <a:srgbClr val="00497E"/>
                </a:solidFill>
              </a:rPr>
              <a:t>ou faire alerter</a:t>
            </a:r>
          </a:p>
        </p:txBody>
      </p:sp>
      <p:sp>
        <p:nvSpPr>
          <p:cNvPr id="32" name="ZoneTexte 31">
            <a:extLst>
              <a:ext uri="{FF2B5EF4-FFF2-40B4-BE49-F238E27FC236}">
                <a16:creationId xmlns:a16="http://schemas.microsoft.com/office/drawing/2014/main" id="{00769E38-1988-D264-F39A-13279293D676}"/>
              </a:ext>
            </a:extLst>
          </p:cNvPr>
          <p:cNvSpPr txBox="1"/>
          <p:nvPr/>
        </p:nvSpPr>
        <p:spPr>
          <a:xfrm>
            <a:off x="9739220" y="3267567"/>
            <a:ext cx="2126034" cy="769441"/>
          </a:xfrm>
          <a:prstGeom prst="rect">
            <a:avLst/>
          </a:prstGeom>
          <a:noFill/>
        </p:spPr>
        <p:txBody>
          <a:bodyPr wrap="square" rtlCol="0">
            <a:spAutoFit/>
          </a:bodyPr>
          <a:lstStyle/>
          <a:p>
            <a:r>
              <a:rPr lang="fr-FR" sz="1600" b="1" dirty="0">
                <a:solidFill>
                  <a:srgbClr val="00497E"/>
                </a:solidFill>
              </a:rPr>
              <a:t>Pratiquer une R.C.P</a:t>
            </a:r>
          </a:p>
          <a:p>
            <a:pPr algn="ctr"/>
            <a:r>
              <a:rPr lang="fr-FR" sz="1400" dirty="0">
                <a:solidFill>
                  <a:srgbClr val="00497E"/>
                </a:solidFill>
              </a:rPr>
              <a:t>30 compressions</a:t>
            </a:r>
          </a:p>
          <a:p>
            <a:pPr algn="ctr"/>
            <a:r>
              <a:rPr lang="fr-FR" sz="1400" dirty="0">
                <a:solidFill>
                  <a:srgbClr val="00497E"/>
                </a:solidFill>
              </a:rPr>
              <a:t>2 insufflations</a:t>
            </a:r>
          </a:p>
        </p:txBody>
      </p:sp>
      <p:sp>
        <p:nvSpPr>
          <p:cNvPr id="33" name="ZoneTexte 32">
            <a:extLst>
              <a:ext uri="{FF2B5EF4-FFF2-40B4-BE49-F238E27FC236}">
                <a16:creationId xmlns:a16="http://schemas.microsoft.com/office/drawing/2014/main" id="{50F00BC1-12CC-634B-0E58-73DA05A55ACB}"/>
              </a:ext>
            </a:extLst>
          </p:cNvPr>
          <p:cNvSpPr txBox="1"/>
          <p:nvPr/>
        </p:nvSpPr>
        <p:spPr>
          <a:xfrm>
            <a:off x="9728384" y="4643555"/>
            <a:ext cx="2126034" cy="830997"/>
          </a:xfrm>
          <a:prstGeom prst="rect">
            <a:avLst/>
          </a:prstGeom>
          <a:noFill/>
        </p:spPr>
        <p:txBody>
          <a:bodyPr wrap="square" rtlCol="0">
            <a:spAutoFit/>
          </a:bodyPr>
          <a:lstStyle/>
          <a:p>
            <a:r>
              <a:rPr lang="fr-FR" sz="1600" b="1" dirty="0">
                <a:solidFill>
                  <a:srgbClr val="00497E"/>
                </a:solidFill>
              </a:rPr>
              <a:t>Mettre en place </a:t>
            </a:r>
          </a:p>
          <a:p>
            <a:r>
              <a:rPr lang="fr-FR" sz="1600" b="1" dirty="0">
                <a:solidFill>
                  <a:srgbClr val="00497E"/>
                </a:solidFill>
              </a:rPr>
              <a:t>un défibrillateur dès que possible</a:t>
            </a:r>
          </a:p>
        </p:txBody>
      </p:sp>
      <p:pic>
        <p:nvPicPr>
          <p:cNvPr id="34" name="Image 33">
            <a:extLst>
              <a:ext uri="{FF2B5EF4-FFF2-40B4-BE49-F238E27FC236}">
                <a16:creationId xmlns:a16="http://schemas.microsoft.com/office/drawing/2014/main" id="{9864A350-73D5-5C84-9204-49630E9446C0}"/>
              </a:ext>
            </a:extLst>
          </p:cNvPr>
          <p:cNvPicPr>
            <a:picLocks noChangeAspect="1"/>
          </p:cNvPicPr>
          <p:nvPr/>
        </p:nvPicPr>
        <p:blipFill>
          <a:blip r:embed="rId11">
            <a:duotone>
              <a:schemeClr val="accent1">
                <a:shade val="45000"/>
                <a:satMod val="135000"/>
              </a:schemeClr>
              <a:prstClr val="white"/>
            </a:duotone>
          </a:blip>
          <a:stretch>
            <a:fillRect/>
          </a:stretch>
        </p:blipFill>
        <p:spPr>
          <a:xfrm>
            <a:off x="8510571" y="1477458"/>
            <a:ext cx="1148648" cy="1148648"/>
          </a:xfrm>
          <a:prstGeom prst="flowChartConnector">
            <a:avLst/>
          </a:prstGeom>
          <a:ln>
            <a:solidFill>
              <a:schemeClr val="accent1"/>
            </a:solidFill>
          </a:ln>
        </p:spPr>
      </p:pic>
      <p:sp>
        <p:nvSpPr>
          <p:cNvPr id="35" name="ZoneTexte 34">
            <a:extLst>
              <a:ext uri="{FF2B5EF4-FFF2-40B4-BE49-F238E27FC236}">
                <a16:creationId xmlns:a16="http://schemas.microsoft.com/office/drawing/2014/main" id="{47B18018-3524-8353-BCD4-F42632737C22}"/>
              </a:ext>
            </a:extLst>
          </p:cNvPr>
          <p:cNvSpPr txBox="1"/>
          <p:nvPr/>
        </p:nvSpPr>
        <p:spPr>
          <a:xfrm>
            <a:off x="2499369" y="2896932"/>
            <a:ext cx="1642481" cy="830997"/>
          </a:xfrm>
          <a:prstGeom prst="rect">
            <a:avLst/>
          </a:prstGeom>
          <a:noFill/>
        </p:spPr>
        <p:txBody>
          <a:bodyPr wrap="square" rtlCol="0">
            <a:spAutoFit/>
          </a:bodyPr>
          <a:lstStyle/>
          <a:p>
            <a:pPr algn="ctr"/>
            <a:r>
              <a:rPr lang="fr-FR" sz="1600" b="1" dirty="0">
                <a:solidFill>
                  <a:srgbClr val="00B050"/>
                </a:solidFill>
                <a:latin typeface="Arial" panose="020B0604020202020204" pitchFamily="34" charset="0"/>
                <a:cs typeface="Arial" panose="020B0604020202020204" pitchFamily="34" charset="0"/>
              </a:rPr>
              <a:t>La victime répond </a:t>
            </a:r>
          </a:p>
          <a:p>
            <a:pPr algn="ctr"/>
            <a:r>
              <a:rPr lang="fr-FR" sz="1600" b="1" dirty="0">
                <a:solidFill>
                  <a:srgbClr val="00B050"/>
                </a:solidFill>
                <a:latin typeface="Arial" panose="020B0604020202020204" pitchFamily="34" charset="0"/>
                <a:cs typeface="Arial" panose="020B0604020202020204" pitchFamily="34" charset="0"/>
              </a:rPr>
              <a:t>ou réagit ?</a:t>
            </a:r>
          </a:p>
        </p:txBody>
      </p:sp>
      <p:pic>
        <p:nvPicPr>
          <p:cNvPr id="7" name="Image 6">
            <a:extLst>
              <a:ext uri="{FF2B5EF4-FFF2-40B4-BE49-F238E27FC236}">
                <a16:creationId xmlns:a16="http://schemas.microsoft.com/office/drawing/2014/main" id="{E1377A41-5FC2-871F-B7CF-A620FF7CF28C}"/>
              </a:ext>
            </a:extLst>
          </p:cNvPr>
          <p:cNvPicPr>
            <a:picLocks noChangeAspect="1"/>
          </p:cNvPicPr>
          <p:nvPr/>
        </p:nvPicPr>
        <p:blipFill>
          <a:blip r:embed="rId12"/>
          <a:stretch>
            <a:fillRect/>
          </a:stretch>
        </p:blipFill>
        <p:spPr>
          <a:xfrm>
            <a:off x="1754371" y="4458360"/>
            <a:ext cx="836279" cy="493224"/>
          </a:xfrm>
          <a:prstGeom prst="rect">
            <a:avLst/>
          </a:prstGeom>
        </p:spPr>
      </p:pic>
    </p:spTree>
    <p:extLst>
      <p:ext uri="{BB962C8B-B14F-4D97-AF65-F5344CB8AC3E}">
        <p14:creationId xmlns:p14="http://schemas.microsoft.com/office/powerpoint/2010/main" val="14057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21" grpId="0"/>
      <p:bldP spid="25" grpId="0" animBg="1"/>
      <p:bldP spid="28" grpId="0" animBg="1"/>
      <p:bldP spid="31" grpId="0"/>
      <p:bldP spid="32" grpId="0"/>
      <p:bldP spid="33" grpId="0"/>
      <p:bldP spid="3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957F33D-2E94-E4FC-9550-6431418CC92F}"/>
              </a:ext>
            </a:extLst>
          </p:cNvPr>
          <p:cNvSpPr>
            <a:spLocks noGrp="1"/>
          </p:cNvSpPr>
          <p:nvPr>
            <p:ph type="body" sz="quarter" idx="10"/>
          </p:nvPr>
        </p:nvSpPr>
        <p:spPr/>
        <p:txBody>
          <a:bodyPr/>
          <a:lstStyle/>
          <a:p>
            <a:r>
              <a:rPr lang="fr-FR" dirty="0"/>
              <a:t>L’arrêt cardiaque</a:t>
            </a:r>
          </a:p>
        </p:txBody>
      </p:sp>
      <p:sp>
        <p:nvSpPr>
          <p:cNvPr id="5" name="Espace réservé du texte 4">
            <a:extLst>
              <a:ext uri="{FF2B5EF4-FFF2-40B4-BE49-F238E27FC236}">
                <a16:creationId xmlns:a16="http://schemas.microsoft.com/office/drawing/2014/main" id="{81231267-AE97-8B88-9FE1-6B7A7EB54AB6}"/>
              </a:ext>
            </a:extLst>
          </p:cNvPr>
          <p:cNvSpPr>
            <a:spLocks noGrp="1"/>
          </p:cNvSpPr>
          <p:nvPr>
            <p:ph type="body" sz="quarter" idx="11"/>
          </p:nvPr>
        </p:nvSpPr>
        <p:spPr/>
        <p:txBody>
          <a:bodyPr/>
          <a:lstStyle/>
          <a:p>
            <a:r>
              <a:rPr lang="fr-FR" dirty="0"/>
              <a:t>Chez l’enfant ou le nourrisson</a:t>
            </a:r>
          </a:p>
        </p:txBody>
      </p:sp>
      <p:sp>
        <p:nvSpPr>
          <p:cNvPr id="7" name="ZoneTexte 6">
            <a:extLst>
              <a:ext uri="{FF2B5EF4-FFF2-40B4-BE49-F238E27FC236}">
                <a16:creationId xmlns:a16="http://schemas.microsoft.com/office/drawing/2014/main" id="{B21401AF-B5D7-7B30-BE64-1401BC3435B0}"/>
              </a:ext>
            </a:extLst>
          </p:cNvPr>
          <p:cNvSpPr txBox="1"/>
          <p:nvPr/>
        </p:nvSpPr>
        <p:spPr>
          <a:xfrm>
            <a:off x="1815509" y="1988037"/>
            <a:ext cx="8370481" cy="23083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just">
              <a:defRPr b="1">
                <a:solidFill>
                  <a:srgbClr val="BA242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b="0" dirty="0">
                <a:solidFill>
                  <a:srgbClr val="00497E"/>
                </a:solidFill>
              </a:rPr>
              <a:t>Chez l’enfant et le nourrisson, en l’absence de respiration ou si la respiration est anormale, la conduite à tenir est la même que chez l’adulte, mais il convient de :</a:t>
            </a:r>
          </a:p>
          <a:p>
            <a:endParaRPr lang="fr-FR" b="0" dirty="0">
              <a:solidFill>
                <a:srgbClr val="00497E"/>
              </a:solidFill>
            </a:endParaRPr>
          </a:p>
          <a:p>
            <a:pPr marL="285750" indent="-285750">
              <a:buFont typeface="Arial" panose="020B0604020202020204" pitchFamily="34" charset="0"/>
              <a:buChar char="•"/>
            </a:pPr>
            <a:r>
              <a:rPr lang="fr-FR" b="0" dirty="0">
                <a:solidFill>
                  <a:srgbClr val="00497E"/>
                </a:solidFill>
              </a:rPr>
              <a:t>Débuter la RCP par </a:t>
            </a:r>
            <a:r>
              <a:rPr lang="fr-FR" dirty="0">
                <a:solidFill>
                  <a:srgbClr val="C00000"/>
                </a:solidFill>
              </a:rPr>
              <a:t>5 insufflations initiales </a:t>
            </a:r>
            <a:r>
              <a:rPr lang="fr-FR" b="0" dirty="0">
                <a:solidFill>
                  <a:srgbClr val="00497E"/>
                </a:solidFill>
              </a:rPr>
              <a:t>avant de poursuivre par les compressions thoraciques </a:t>
            </a:r>
          </a:p>
          <a:p>
            <a:pPr marL="285750" indent="-285750">
              <a:buFont typeface="Arial" panose="020B0604020202020204" pitchFamily="34" charset="0"/>
              <a:buChar char="•"/>
            </a:pPr>
            <a:endParaRPr lang="fr-FR" b="0" dirty="0">
              <a:solidFill>
                <a:srgbClr val="00497E"/>
              </a:solidFill>
            </a:endParaRPr>
          </a:p>
          <a:p>
            <a:pPr marL="285750" indent="-285750">
              <a:buFont typeface="Arial" panose="020B0604020202020204" pitchFamily="34" charset="0"/>
              <a:buChar char="•"/>
            </a:pPr>
            <a:r>
              <a:rPr lang="fr-FR" b="0" dirty="0">
                <a:solidFill>
                  <a:srgbClr val="00497E"/>
                </a:solidFill>
              </a:rPr>
              <a:t>Associer ensuite les compressions thoraciques aux insufflations à un rythme de </a:t>
            </a:r>
            <a:r>
              <a:rPr lang="fr-FR" dirty="0">
                <a:solidFill>
                  <a:srgbClr val="C00000"/>
                </a:solidFill>
              </a:rPr>
              <a:t>15 compressions pour 2 insufflations</a:t>
            </a:r>
          </a:p>
        </p:txBody>
      </p:sp>
    </p:spTree>
    <p:extLst>
      <p:ext uri="{BB962C8B-B14F-4D97-AF65-F5344CB8AC3E}">
        <p14:creationId xmlns:p14="http://schemas.microsoft.com/office/powerpoint/2010/main" val="198778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Massage cardiaque – </a:t>
            </a:r>
            <a:br>
              <a:rPr lang="fr-FR" dirty="0">
                <a:solidFill>
                  <a:srgbClr val="C00000"/>
                </a:solidFill>
              </a:rPr>
            </a:br>
            <a:r>
              <a:rPr lang="fr-FR" dirty="0">
                <a:solidFill>
                  <a:srgbClr val="C00000"/>
                </a:solidFill>
              </a:rPr>
              <a:t>Mise en place d’un défibrillateur</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des gestes</a:t>
            </a:r>
          </a:p>
        </p:txBody>
      </p:sp>
    </p:spTree>
    <p:extLst>
      <p:ext uri="{BB962C8B-B14F-4D97-AF65-F5344CB8AC3E}">
        <p14:creationId xmlns:p14="http://schemas.microsoft.com/office/powerpoint/2010/main" val="2882478552"/>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135900"/>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6280814-237A-0BA9-5A48-3674BF500068}"/>
              </a:ext>
            </a:extLst>
          </p:cNvPr>
          <p:cNvSpPr>
            <a:spLocks noGrp="1"/>
          </p:cNvSpPr>
          <p:nvPr>
            <p:ph type="body" sz="quarter" idx="12"/>
          </p:nvPr>
        </p:nvSpPr>
        <p:spPr/>
        <p:txBody>
          <a:bodyPr/>
          <a:lstStyle/>
          <a:p>
            <a:r>
              <a:rPr lang="fr-FR" dirty="0"/>
              <a:t>Application des techniques </a:t>
            </a:r>
            <a:br>
              <a:rPr lang="fr-FR" dirty="0"/>
            </a:br>
            <a:r>
              <a:rPr lang="fr-FR" dirty="0"/>
              <a:t>autour de cas concrets</a:t>
            </a:r>
          </a:p>
        </p:txBody>
      </p:sp>
      <p:sp>
        <p:nvSpPr>
          <p:cNvPr id="3" name="Espace réservé du texte 2">
            <a:extLst>
              <a:ext uri="{FF2B5EF4-FFF2-40B4-BE49-F238E27FC236}">
                <a16:creationId xmlns:a16="http://schemas.microsoft.com/office/drawing/2014/main" id="{6DBE84BB-F70A-929B-ADED-240677803915}"/>
              </a:ext>
            </a:extLst>
          </p:cNvPr>
          <p:cNvSpPr>
            <a:spLocks noGrp="1"/>
          </p:cNvSpPr>
          <p:nvPr>
            <p:ph type="body" sz="quarter" idx="13"/>
          </p:nvPr>
        </p:nvSpPr>
        <p:spPr/>
        <p:txBody>
          <a:bodyPr/>
          <a:lstStyle/>
          <a:p>
            <a:r>
              <a:rPr lang="fr-FR" dirty="0"/>
              <a:t>MISE EN SITUATION</a:t>
            </a:r>
          </a:p>
        </p:txBody>
      </p:sp>
    </p:spTree>
    <p:extLst>
      <p:ext uri="{BB962C8B-B14F-4D97-AF65-F5344CB8AC3E}">
        <p14:creationId xmlns:p14="http://schemas.microsoft.com/office/powerpoint/2010/main" val="1872510926"/>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047882-7DBC-048F-3754-F73CB8C425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56924" y="1459182"/>
            <a:ext cx="5962650" cy="4537696"/>
          </a:xfrm>
          <a:prstGeom prst="roundRect">
            <a:avLst>
              <a:gd name="adj" fmla="val 805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597F0551-1D6D-0E26-90A1-2FBCD43169A0}"/>
              </a:ext>
            </a:extLst>
          </p:cNvPr>
          <p:cNvSpPr txBox="1"/>
          <p:nvPr/>
        </p:nvSpPr>
        <p:spPr>
          <a:xfrm rot="16200000">
            <a:off x="5898532" y="510408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Freepik.com</a:t>
            </a:r>
            <a:endParaRPr lang="fr-FR" sz="600" i="1" dirty="0">
              <a:solidFill>
                <a:schemeClr val="bg1"/>
              </a:solidFill>
            </a:endParaRPr>
          </a:p>
        </p:txBody>
      </p:sp>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a:t>LA PROTECTION</a:t>
            </a:r>
          </a:p>
        </p:txBody>
      </p:sp>
      <p:sp>
        <p:nvSpPr>
          <p:cNvPr id="4" name="Espace réservé du texte 3">
            <a:extLst>
              <a:ext uri="{FF2B5EF4-FFF2-40B4-BE49-F238E27FC236}">
                <a16:creationId xmlns:a16="http://schemas.microsoft.com/office/drawing/2014/main" id="{E2A00444-B148-9A83-3E24-9D31055761DC}"/>
              </a:ext>
            </a:extLst>
          </p:cNvPr>
          <p:cNvSpPr>
            <a:spLocks noGrp="1"/>
          </p:cNvSpPr>
          <p:nvPr>
            <p:ph type="body" sz="quarter" idx="11"/>
          </p:nvPr>
        </p:nvSpPr>
        <p:spPr/>
        <p:txBody>
          <a:bodyPr/>
          <a:lstStyle/>
          <a:p>
            <a:r>
              <a:rPr lang="fr-FR" dirty="0"/>
              <a:t>Etude de cas</a:t>
            </a:r>
          </a:p>
        </p:txBody>
      </p:sp>
      <p:sp>
        <p:nvSpPr>
          <p:cNvPr id="3" name="ZoneTexte 2">
            <a:extLst>
              <a:ext uri="{FF2B5EF4-FFF2-40B4-BE49-F238E27FC236}">
                <a16:creationId xmlns:a16="http://schemas.microsoft.com/office/drawing/2014/main" id="{9B6FE582-22E3-4719-24CB-4A90BBCFC860}"/>
              </a:ext>
            </a:extLst>
          </p:cNvPr>
          <p:cNvSpPr txBox="1"/>
          <p:nvPr/>
        </p:nvSpPr>
        <p:spPr>
          <a:xfrm>
            <a:off x="7061200" y="1492200"/>
            <a:ext cx="4616491"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00467E"/>
                </a:solidFill>
                <a:latin typeface="Arial" panose="020B0604020202020204" pitchFamily="34" charset="0"/>
                <a:cs typeface="Arial" panose="020B0604020202020204" pitchFamily="34" charset="0"/>
              </a:rPr>
              <a:t>Roger était en train de partir de chez lui, quand il s’est aperçu qu’une alarme incendie s’était déclenchée dans le local poussettes du bâtiment. Près de la porte,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il remarque Alice, allongée avec de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la fumée autour d’elle, ne réagissant pas…</a:t>
            </a:r>
            <a:endParaRPr lang="fr-FR" dirty="0"/>
          </a:p>
        </p:txBody>
      </p:sp>
      <p:sp>
        <p:nvSpPr>
          <p:cNvPr id="16" name="ZoneTexte 15">
            <a:extLst>
              <a:ext uri="{FF2B5EF4-FFF2-40B4-BE49-F238E27FC236}">
                <a16:creationId xmlns:a16="http://schemas.microsoft.com/office/drawing/2014/main" id="{2CBCEA8F-B8D4-5297-E3DC-6C63D151459B}"/>
              </a:ext>
            </a:extLst>
          </p:cNvPr>
          <p:cNvSpPr txBox="1"/>
          <p:nvPr/>
        </p:nvSpPr>
        <p:spPr>
          <a:xfrm>
            <a:off x="7272082" y="3890454"/>
            <a:ext cx="4362993"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Quels sont les dangers ?</a:t>
            </a:r>
          </a:p>
        </p:txBody>
      </p:sp>
      <p:sp>
        <p:nvSpPr>
          <p:cNvPr id="17" name="ZoneTexte 16">
            <a:extLst>
              <a:ext uri="{FF2B5EF4-FFF2-40B4-BE49-F238E27FC236}">
                <a16:creationId xmlns:a16="http://schemas.microsoft.com/office/drawing/2014/main" id="{CC182609-A826-BBAE-A136-1AEFBE01EE3F}"/>
              </a:ext>
            </a:extLst>
          </p:cNvPr>
          <p:cNvSpPr txBox="1"/>
          <p:nvPr/>
        </p:nvSpPr>
        <p:spPr>
          <a:xfrm>
            <a:off x="7272082" y="5357076"/>
            <a:ext cx="436299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Comment assurer la protection ?</a:t>
            </a:r>
          </a:p>
        </p:txBody>
      </p:sp>
      <p:sp>
        <p:nvSpPr>
          <p:cNvPr id="21" name="ZoneTexte 20">
            <a:extLst>
              <a:ext uri="{FF2B5EF4-FFF2-40B4-BE49-F238E27FC236}">
                <a16:creationId xmlns:a16="http://schemas.microsoft.com/office/drawing/2014/main" id="{36470795-8D9E-63C7-D2B4-75EAFA022558}"/>
              </a:ext>
            </a:extLst>
          </p:cNvPr>
          <p:cNvSpPr txBox="1"/>
          <p:nvPr/>
        </p:nvSpPr>
        <p:spPr>
          <a:xfrm>
            <a:off x="7272082" y="4623765"/>
            <a:ext cx="436299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Qui est exposé aux dangers ?</a:t>
            </a:r>
          </a:p>
        </p:txBody>
      </p:sp>
    </p:spTree>
    <p:extLst>
      <p:ext uri="{BB962C8B-B14F-4D97-AF65-F5344CB8AC3E}">
        <p14:creationId xmlns:p14="http://schemas.microsoft.com/office/powerpoint/2010/main" val="33211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b="1"/>
              <a:t>Protéger la victime </a:t>
            </a:r>
            <a:r>
              <a:rPr lang="fr-FR"/>
              <a:t>ou</a:t>
            </a:r>
            <a:r>
              <a:rPr lang="fr-FR" b="1"/>
              <a:t> toute autre personne menacée </a:t>
            </a:r>
            <a:r>
              <a:rPr lang="fr-FR"/>
              <a:t>par le danger </a:t>
            </a:r>
            <a:r>
              <a:rPr lang="fr-FR" b="1"/>
              <a:t>pour éviter le suraccident.</a:t>
            </a:r>
          </a:p>
        </p:txBody>
      </p:sp>
      <p:sp>
        <p:nvSpPr>
          <p:cNvPr id="3" name="Espace réservé du texte 2">
            <a:extLst>
              <a:ext uri="{FF2B5EF4-FFF2-40B4-BE49-F238E27FC236}">
                <a16:creationId xmlns:a16="http://schemas.microsoft.com/office/drawing/2014/main" id="{E898EA39-B593-A8D6-3144-F9513011D966}"/>
              </a:ext>
            </a:extLst>
          </p:cNvPr>
          <p:cNvSpPr>
            <a:spLocks noGrp="1"/>
          </p:cNvSpPr>
          <p:nvPr>
            <p:ph type="body" sz="quarter" idx="11"/>
          </p:nvPr>
        </p:nvSpPr>
        <p:spPr>
          <a:xfrm>
            <a:off x="2318264" y="235627"/>
            <a:ext cx="7142162" cy="424732"/>
          </a:xfrm>
        </p:spPr>
        <p:txBody>
          <a:bodyPr/>
          <a:lstStyle/>
          <a:p>
            <a:r>
              <a:rPr lang="fr-FR"/>
              <a:t>La protection</a:t>
            </a:r>
          </a:p>
        </p:txBody>
      </p:sp>
      <p:sp>
        <p:nvSpPr>
          <p:cNvPr id="5" name="ZoneTexte 4">
            <a:extLst>
              <a:ext uri="{FF2B5EF4-FFF2-40B4-BE49-F238E27FC236}">
                <a16:creationId xmlns:a16="http://schemas.microsoft.com/office/drawing/2014/main" id="{C3D944D8-09B9-96F8-E608-712DCA0B50A0}"/>
              </a:ext>
            </a:extLst>
          </p:cNvPr>
          <p:cNvSpPr txBox="1"/>
          <p:nvPr/>
        </p:nvSpPr>
        <p:spPr>
          <a:xfrm>
            <a:off x="4254920" y="2189506"/>
            <a:ext cx="3667760" cy="369332"/>
          </a:xfrm>
          <a:prstGeom prst="rect">
            <a:avLst/>
          </a:prstGeom>
          <a:noFill/>
        </p:spPr>
        <p:txBody>
          <a:bodyPr wrap="square" rtlCol="0">
            <a:spAutoFit/>
          </a:bodyPr>
          <a:lstStyle/>
          <a:p>
            <a:pPr algn="ctr"/>
            <a:r>
              <a:rPr lang="fr-FR" b="1" dirty="0">
                <a:solidFill>
                  <a:srgbClr val="00529B"/>
                </a:solidFill>
                <a:latin typeface="Arial" panose="020B0604020202020204" pitchFamily="34" charset="0"/>
                <a:cs typeface="Arial" panose="020B0604020202020204" pitchFamily="34" charset="0"/>
              </a:rPr>
              <a:t>Le danger est-il contrôlable ?</a:t>
            </a:r>
          </a:p>
        </p:txBody>
      </p:sp>
      <p:cxnSp>
        <p:nvCxnSpPr>
          <p:cNvPr id="6" name="Connecteur droit 5">
            <a:extLst>
              <a:ext uri="{FF2B5EF4-FFF2-40B4-BE49-F238E27FC236}">
                <a16:creationId xmlns:a16="http://schemas.microsoft.com/office/drawing/2014/main" id="{D2FB6534-76D3-208E-515D-F71BFE7C98C1}"/>
              </a:ext>
            </a:extLst>
          </p:cNvPr>
          <p:cNvCxnSpPr/>
          <p:nvPr/>
        </p:nvCxnSpPr>
        <p:spPr>
          <a:xfrm>
            <a:off x="6088800" y="2558838"/>
            <a:ext cx="0" cy="1393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218CDB7E-493C-AA2C-5AC1-6BF2BD646B0D}"/>
              </a:ext>
            </a:extLst>
          </p:cNvPr>
          <p:cNvCxnSpPr>
            <a:cxnSpLocks/>
          </p:cNvCxnSpPr>
          <p:nvPr/>
        </p:nvCxnSpPr>
        <p:spPr>
          <a:xfrm flipH="1">
            <a:off x="2949360" y="2711238"/>
            <a:ext cx="660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A358F59-AC09-794F-9034-ECC019CE316B}"/>
              </a:ext>
            </a:extLst>
          </p:cNvPr>
          <p:cNvCxnSpPr>
            <a:cxnSpLocks/>
          </p:cNvCxnSpPr>
          <p:nvPr/>
        </p:nvCxnSpPr>
        <p:spPr>
          <a:xfrm>
            <a:off x="2969680" y="271123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B166834-5AB2-5887-6494-C93E995773EC}"/>
              </a:ext>
            </a:extLst>
          </p:cNvPr>
          <p:cNvCxnSpPr>
            <a:cxnSpLocks/>
          </p:cNvCxnSpPr>
          <p:nvPr/>
        </p:nvCxnSpPr>
        <p:spPr>
          <a:xfrm>
            <a:off x="9573680" y="2691569"/>
            <a:ext cx="0" cy="2092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51753195-81EC-29C8-FCDF-A6582E2D126D}"/>
              </a:ext>
            </a:extLst>
          </p:cNvPr>
          <p:cNvSpPr txBox="1"/>
          <p:nvPr/>
        </p:nvSpPr>
        <p:spPr>
          <a:xfrm>
            <a:off x="2624240" y="2863639"/>
            <a:ext cx="690879" cy="369332"/>
          </a:xfrm>
          <a:prstGeom prst="rect">
            <a:avLst/>
          </a:prstGeom>
          <a:noFill/>
        </p:spPr>
        <p:txBody>
          <a:bodyPr wrap="square" rtlCol="0">
            <a:spAutoFit/>
          </a:bodyPr>
          <a:lstStyle>
            <a:defPPr>
              <a:defRPr lang="fr-FR"/>
            </a:defPPr>
            <a:lvl1pPr algn="ctr">
              <a:defRPr b="1">
                <a:solidFill>
                  <a:srgbClr val="00529B"/>
                </a:solidFill>
              </a:defRPr>
            </a:lvl1pPr>
          </a:lstStyle>
          <a:p>
            <a:r>
              <a:rPr lang="fr-FR">
                <a:solidFill>
                  <a:srgbClr val="00B050"/>
                </a:solidFill>
                <a:latin typeface="Arial" panose="020B0604020202020204" pitchFamily="34" charset="0"/>
                <a:cs typeface="Arial" panose="020B0604020202020204" pitchFamily="34" charset="0"/>
              </a:rPr>
              <a:t>OUI</a:t>
            </a:r>
          </a:p>
        </p:txBody>
      </p:sp>
      <p:sp>
        <p:nvSpPr>
          <p:cNvPr id="11" name="ZoneTexte 10">
            <a:extLst>
              <a:ext uri="{FF2B5EF4-FFF2-40B4-BE49-F238E27FC236}">
                <a16:creationId xmlns:a16="http://schemas.microsoft.com/office/drawing/2014/main" id="{E5587BC7-EE9D-00C4-DD0A-D9A5C3809169}"/>
              </a:ext>
            </a:extLst>
          </p:cNvPr>
          <p:cNvSpPr txBox="1"/>
          <p:nvPr/>
        </p:nvSpPr>
        <p:spPr>
          <a:xfrm>
            <a:off x="9228240" y="2863639"/>
            <a:ext cx="711199" cy="369332"/>
          </a:xfrm>
          <a:prstGeom prst="rect">
            <a:avLst/>
          </a:prstGeom>
          <a:noFill/>
        </p:spPr>
        <p:txBody>
          <a:bodyPr wrap="square" rtlCol="0">
            <a:spAutoFit/>
          </a:bodyPr>
          <a:lstStyle>
            <a:defPPr>
              <a:defRPr lang="fr-FR"/>
            </a:defPPr>
            <a:lvl1pPr algn="ctr">
              <a:defRPr b="1">
                <a:solidFill>
                  <a:srgbClr val="00529B"/>
                </a:solidFill>
              </a:defRPr>
            </a:lvl1pPr>
          </a:lstStyle>
          <a:p>
            <a:r>
              <a:rPr lang="fr-FR">
                <a:solidFill>
                  <a:srgbClr val="C20336"/>
                </a:solidFill>
                <a:latin typeface="Arial" panose="020B0604020202020204" pitchFamily="34" charset="0"/>
                <a:cs typeface="Arial" panose="020B0604020202020204" pitchFamily="34" charset="0"/>
              </a:rPr>
              <a:t>NON</a:t>
            </a:r>
          </a:p>
        </p:txBody>
      </p:sp>
      <p:pic>
        <p:nvPicPr>
          <p:cNvPr id="12" name="Picture 2" descr="Icône Checkbox gratuite | icônes de Checkbox PNG, ICO ou ICNS">
            <a:extLst>
              <a:ext uri="{FF2B5EF4-FFF2-40B4-BE49-F238E27FC236}">
                <a16:creationId xmlns:a16="http://schemas.microsoft.com/office/drawing/2014/main" id="{D393D628-CECC-F13D-94F7-0B5BE026FD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1446" b="59297" l="17077" r="34718"/>
                    </a14:imgEffect>
                  </a14:imgLayer>
                </a14:imgProps>
              </a:ext>
              <a:ext uri="{28A0092B-C50C-407E-A947-70E740481C1C}">
                <a14:useLocalDpi xmlns:a14="http://schemas.microsoft.com/office/drawing/2010/main" val="0"/>
              </a:ext>
            </a:extLst>
          </a:blip>
          <a:srcRect l="14872" t="39215" r="63077" b="38472"/>
          <a:stretch/>
        </p:blipFill>
        <p:spPr bwMode="auto">
          <a:xfrm>
            <a:off x="2355752" y="2873799"/>
            <a:ext cx="365008" cy="369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cône Checkbox gratuite | icônes de Checkbox PNG, ICO ou ICNS">
            <a:extLst>
              <a:ext uri="{FF2B5EF4-FFF2-40B4-BE49-F238E27FC236}">
                <a16:creationId xmlns:a16="http://schemas.microsoft.com/office/drawing/2014/main" id="{F9ECF6F0-4BE5-9BDD-DE1C-D63D3052E35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0930" b="90928" l="16988" r="34936">
                        <a14:foregroundMark x1="34856" y1="75481" x2="34856" y2="75481"/>
                      </a14:backgroundRemoval>
                    </a14:imgEffect>
                  </a14:imgLayer>
                </a14:imgProps>
              </a:ext>
              <a:ext uri="{28A0092B-C50C-407E-A947-70E740481C1C}">
                <a14:useLocalDpi xmlns:a14="http://schemas.microsoft.com/office/drawing/2010/main" val="0"/>
              </a:ext>
            </a:extLst>
          </a:blip>
          <a:srcRect l="14744" t="68430" r="62820" b="6572"/>
          <a:stretch/>
        </p:blipFill>
        <p:spPr bwMode="auto">
          <a:xfrm>
            <a:off x="9856991" y="2838232"/>
            <a:ext cx="377089" cy="42014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cteur droit 13">
            <a:extLst>
              <a:ext uri="{FF2B5EF4-FFF2-40B4-BE49-F238E27FC236}">
                <a16:creationId xmlns:a16="http://schemas.microsoft.com/office/drawing/2014/main" id="{77EEC6E2-F35A-B8DB-0DFF-5D06A78311C9}"/>
              </a:ext>
            </a:extLst>
          </p:cNvPr>
          <p:cNvCxnSpPr>
            <a:cxnSpLocks/>
          </p:cNvCxnSpPr>
          <p:nvPr/>
        </p:nvCxnSpPr>
        <p:spPr>
          <a:xfrm>
            <a:off x="2969680" y="317859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8502113-04DD-EB79-9458-D2AD08915E1F}"/>
              </a:ext>
            </a:extLst>
          </p:cNvPr>
          <p:cNvCxnSpPr>
            <a:cxnSpLocks/>
          </p:cNvCxnSpPr>
          <p:nvPr/>
        </p:nvCxnSpPr>
        <p:spPr>
          <a:xfrm flipH="1">
            <a:off x="1560355" y="3368792"/>
            <a:ext cx="310171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974BB240-D56A-7438-FA39-28104524CC9C}"/>
              </a:ext>
            </a:extLst>
          </p:cNvPr>
          <p:cNvCxnSpPr>
            <a:cxnSpLocks/>
          </p:cNvCxnSpPr>
          <p:nvPr/>
        </p:nvCxnSpPr>
        <p:spPr>
          <a:xfrm>
            <a:off x="1580675" y="3368792"/>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AB18631-0A54-21F4-C3D2-1D4D06CBB0F2}"/>
              </a:ext>
            </a:extLst>
          </p:cNvPr>
          <p:cNvCxnSpPr>
            <a:cxnSpLocks/>
          </p:cNvCxnSpPr>
          <p:nvPr/>
        </p:nvCxnSpPr>
        <p:spPr>
          <a:xfrm>
            <a:off x="4666400" y="335131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F061137F-4BD1-E00E-DD3B-FE46C6A771EC}"/>
              </a:ext>
            </a:extLst>
          </p:cNvPr>
          <p:cNvGrpSpPr/>
          <p:nvPr/>
        </p:nvGrpSpPr>
        <p:grpSpPr>
          <a:xfrm>
            <a:off x="965995" y="3684686"/>
            <a:ext cx="1238770" cy="1132744"/>
            <a:chOff x="803391" y="3712141"/>
            <a:chExt cx="1238770" cy="1132744"/>
          </a:xfrm>
        </p:grpSpPr>
        <p:pic>
          <p:nvPicPr>
            <p:cNvPr id="19" name="Picture 6" descr="Señal de advertencia gráficos símbolo de señalización, fuente impresionante  icono de atención, ángulo, triángulo png | PNGEgg">
              <a:extLst>
                <a:ext uri="{FF2B5EF4-FFF2-40B4-BE49-F238E27FC236}">
                  <a16:creationId xmlns:a16="http://schemas.microsoft.com/office/drawing/2014/main" id="{B1AEC2E2-E83B-4DA9-9418-D2D0A229D435}"/>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3283" b="96717" l="4333" r="97778">
                          <a14:foregroundMark x1="47667" y1="5051" x2="47778" y2="4924"/>
                          <a14:foregroundMark x1="46333" y1="7576" x2="49222" y2="3535"/>
                          <a14:foregroundMark x1="5111" y1="90783" x2="26667" y2="91667"/>
                          <a14:foregroundMark x1="26667" y1="91667" x2="42556" y2="91414"/>
                          <a14:foregroundMark x1="51556" y1="95202" x2="94889" y2="94571"/>
                          <a14:foregroundMark x1="94889" y1="94571" x2="95222" y2="94571"/>
                          <a14:foregroundMark x1="94889" y1="96465" x2="97778" y2="95455"/>
                          <a14:foregroundMark x1="5444" y1="96717" x2="4333" y2="91162"/>
                        </a14:backgroundRemoval>
                      </a14:imgEffect>
                    </a14:imgLayer>
                  </a14:imgProps>
                </a:ext>
                <a:ext uri="{28A0092B-C50C-407E-A947-70E740481C1C}">
                  <a14:useLocalDpi xmlns:a14="http://schemas.microsoft.com/office/drawing/2010/main" val="0"/>
                </a:ext>
              </a:extLst>
            </a:blip>
            <a:srcRect/>
            <a:stretch>
              <a:fillRect/>
            </a:stretch>
          </p:blipFill>
          <p:spPr bwMode="auto">
            <a:xfrm>
              <a:off x="1044345" y="3840480"/>
              <a:ext cx="756109" cy="699179"/>
            </a:xfrm>
            <a:prstGeom prst="rect">
              <a:avLst/>
            </a:prstGeom>
            <a:noFill/>
            <a:extLst>
              <a:ext uri="{909E8E84-426E-40DD-AFC4-6F175D3DCCD1}">
                <a14:hiddenFill xmlns:a14="http://schemas.microsoft.com/office/drawing/2010/main">
                  <a:solidFill>
                    <a:srgbClr val="FFFFFF"/>
                  </a:solidFill>
                </a14:hiddenFill>
              </a:ext>
            </a:extLst>
          </p:spPr>
        </p:pic>
        <p:sp>
          <p:nvSpPr>
            <p:cNvPr id="20" name="Ellipse 19">
              <a:extLst>
                <a:ext uri="{FF2B5EF4-FFF2-40B4-BE49-F238E27FC236}">
                  <a16:creationId xmlns:a16="http://schemas.microsoft.com/office/drawing/2014/main" id="{B375E63E-8AAE-7B3E-6B4C-421808E5BEB2}"/>
                </a:ext>
              </a:extLst>
            </p:cNvPr>
            <p:cNvSpPr/>
            <p:nvPr/>
          </p:nvSpPr>
          <p:spPr>
            <a:xfrm>
              <a:off x="964885" y="3816421"/>
              <a:ext cx="906373" cy="910120"/>
            </a:xfrm>
            <a:prstGeom prst="ellipse">
              <a:avLst/>
            </a:prstGeom>
            <a:noFill/>
            <a:ln w="28575">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Signe de multiplication 20">
              <a:extLst>
                <a:ext uri="{FF2B5EF4-FFF2-40B4-BE49-F238E27FC236}">
                  <a16:creationId xmlns:a16="http://schemas.microsoft.com/office/drawing/2014/main" id="{72E308B3-62E7-0F5F-43A8-538D723F831D}"/>
                </a:ext>
              </a:extLst>
            </p:cNvPr>
            <p:cNvSpPr/>
            <p:nvPr/>
          </p:nvSpPr>
          <p:spPr>
            <a:xfrm>
              <a:off x="803391" y="3712141"/>
              <a:ext cx="1238770" cy="1132744"/>
            </a:xfrm>
            <a:prstGeom prst="mathMultiply">
              <a:avLst>
                <a:gd name="adj1" fmla="val 0"/>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a:extLst>
              <a:ext uri="{FF2B5EF4-FFF2-40B4-BE49-F238E27FC236}">
                <a16:creationId xmlns:a16="http://schemas.microsoft.com/office/drawing/2014/main" id="{154DD9AF-AEC4-5542-F417-6CF7164B5DBE}"/>
              </a:ext>
            </a:extLst>
          </p:cNvPr>
          <p:cNvSpPr txBox="1"/>
          <p:nvPr/>
        </p:nvSpPr>
        <p:spPr>
          <a:xfrm>
            <a:off x="450000" y="4738683"/>
            <a:ext cx="2270760" cy="830997"/>
          </a:xfrm>
          <a:prstGeom prst="rect">
            <a:avLst/>
          </a:prstGeom>
          <a:noFill/>
        </p:spPr>
        <p:txBody>
          <a:bodyPr wrap="square" rtlCol="0">
            <a:spAutoFit/>
          </a:bodyPr>
          <a:lstStyle/>
          <a:p>
            <a:pPr algn="ctr"/>
            <a:r>
              <a:rPr lang="fr-FR" sz="1600" b="1" dirty="0">
                <a:solidFill>
                  <a:srgbClr val="00529B"/>
                </a:solidFill>
                <a:latin typeface="Arial" panose="020B0604020202020204" pitchFamily="34" charset="0"/>
                <a:cs typeface="Arial" panose="020B0604020202020204" pitchFamily="34" charset="0"/>
              </a:rPr>
              <a:t>Supprimer</a:t>
            </a:r>
            <a:r>
              <a:rPr lang="fr-FR" sz="1600" dirty="0">
                <a:solidFill>
                  <a:srgbClr val="00529B"/>
                </a:solidFill>
                <a:latin typeface="Arial" panose="020B0604020202020204" pitchFamily="34" charset="0"/>
                <a:cs typeface="Arial" panose="020B0604020202020204" pitchFamily="34" charset="0"/>
              </a:rPr>
              <a:t> ou </a:t>
            </a:r>
            <a:r>
              <a:rPr lang="fr-FR" sz="1600" b="1" dirty="0">
                <a:solidFill>
                  <a:srgbClr val="00529B"/>
                </a:solidFill>
                <a:latin typeface="Arial" panose="020B0604020202020204" pitchFamily="34" charset="0"/>
                <a:cs typeface="Arial" panose="020B0604020202020204" pitchFamily="34" charset="0"/>
              </a:rPr>
              <a:t>écarter</a:t>
            </a:r>
            <a:r>
              <a:rPr lang="fr-FR" sz="1600" dirty="0">
                <a:solidFill>
                  <a:srgbClr val="00529B"/>
                </a:solidFill>
                <a:latin typeface="Arial" panose="020B0604020202020204" pitchFamily="34" charset="0"/>
                <a:cs typeface="Arial" panose="020B0604020202020204" pitchFamily="34" charset="0"/>
              </a:rPr>
              <a:t> le danger de </a:t>
            </a:r>
            <a:r>
              <a:rPr lang="fr-FR" sz="1600" b="1" dirty="0">
                <a:solidFill>
                  <a:srgbClr val="00529B"/>
                </a:solidFill>
                <a:latin typeface="Arial" panose="020B0604020202020204" pitchFamily="34" charset="0"/>
                <a:cs typeface="Arial" panose="020B0604020202020204" pitchFamily="34" charset="0"/>
              </a:rPr>
              <a:t>manière permanente</a:t>
            </a:r>
          </a:p>
        </p:txBody>
      </p:sp>
      <p:grpSp>
        <p:nvGrpSpPr>
          <p:cNvPr id="23" name="Groupe 22">
            <a:extLst>
              <a:ext uri="{FF2B5EF4-FFF2-40B4-BE49-F238E27FC236}">
                <a16:creationId xmlns:a16="http://schemas.microsoft.com/office/drawing/2014/main" id="{F2223805-2888-8BDB-50B4-554A8FE461A8}"/>
              </a:ext>
            </a:extLst>
          </p:cNvPr>
          <p:cNvGrpSpPr/>
          <p:nvPr/>
        </p:nvGrpSpPr>
        <p:grpSpPr>
          <a:xfrm>
            <a:off x="4042686" y="3574357"/>
            <a:ext cx="1238771" cy="1164326"/>
            <a:chOff x="3919782" y="3628504"/>
            <a:chExt cx="1409138" cy="1291077"/>
          </a:xfrm>
        </p:grpSpPr>
        <p:pic>
          <p:nvPicPr>
            <p:cNvPr id="24" name="Picture 10" descr="Bande Alu Réfléchissante Noir/Jaune - Stocksignes">
              <a:extLst>
                <a:ext uri="{FF2B5EF4-FFF2-40B4-BE49-F238E27FC236}">
                  <a16:creationId xmlns:a16="http://schemas.microsoft.com/office/drawing/2014/main" id="{A079FECA-73F1-BCF9-C992-E34B4A2972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074164" y="4582206"/>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Bande Alu Réfléchissante Noir/Jaune - Stocksignes">
              <a:extLst>
                <a:ext uri="{FF2B5EF4-FFF2-40B4-BE49-F238E27FC236}">
                  <a16:creationId xmlns:a16="http://schemas.microsoft.com/office/drawing/2014/main" id="{9E59B519-B570-687D-76E9-A4A9F45139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H="1">
              <a:off x="3560170" y="4313013"/>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ône de signalisation png | PNGEgg">
              <a:extLst>
                <a:ext uri="{FF2B5EF4-FFF2-40B4-BE49-F238E27FC236}">
                  <a16:creationId xmlns:a16="http://schemas.microsoft.com/office/drawing/2014/main" id="{7C82BFCC-7836-AE35-B1BD-B93F1BB730A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3919782" y="4360823"/>
              <a:ext cx="342338" cy="5587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ande Alu Réfléchissante Noir/Jaune - Stocksignes">
              <a:extLst>
                <a:ext uri="{FF2B5EF4-FFF2-40B4-BE49-F238E27FC236}">
                  <a16:creationId xmlns:a16="http://schemas.microsoft.com/office/drawing/2014/main" id="{D47083C4-DE56-D3D4-5EF2-4AC732B75C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074164" y="3813614"/>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Bande Alu Réfléchissante Noir/Jaune - Stocksignes">
              <a:extLst>
                <a:ext uri="{FF2B5EF4-FFF2-40B4-BE49-F238E27FC236}">
                  <a16:creationId xmlns:a16="http://schemas.microsoft.com/office/drawing/2014/main" id="{2A3E5C89-32C6-B74B-45AE-E181AFEF4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H="1">
              <a:off x="4644038" y="4301199"/>
              <a:ext cx="1068726" cy="699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ône de signalisation png | PNGEgg">
              <a:extLst>
                <a:ext uri="{FF2B5EF4-FFF2-40B4-BE49-F238E27FC236}">
                  <a16:creationId xmlns:a16="http://schemas.microsoft.com/office/drawing/2014/main" id="{DE2AF01E-0818-2F3C-1C6B-F282F12174A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4986582" y="4360823"/>
              <a:ext cx="342338" cy="558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ône de signalisation png | PNGEgg">
              <a:extLst>
                <a:ext uri="{FF2B5EF4-FFF2-40B4-BE49-F238E27FC236}">
                  <a16:creationId xmlns:a16="http://schemas.microsoft.com/office/drawing/2014/main" id="{832FC97F-F38A-E9A5-AFAD-439CAF89551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4981886" y="3628504"/>
              <a:ext cx="342338" cy="5587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Señal de advertencia gráficos símbolo de señalización, fuente impresionante  icono de atención, ángulo, triángulo png | PNGEgg">
              <a:extLst>
                <a:ext uri="{FF2B5EF4-FFF2-40B4-BE49-F238E27FC236}">
                  <a16:creationId xmlns:a16="http://schemas.microsoft.com/office/drawing/2014/main" id="{1D2EAF9D-1DA6-D51E-F667-0DA38DD6017D}"/>
                </a:ext>
              </a:extLst>
            </p:cNvPr>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3283" b="96717" l="4333" r="97778">
                          <a14:foregroundMark x1="47667" y1="5051" x2="47778" y2="4924"/>
                          <a14:foregroundMark x1="46333" y1="7576" x2="49222" y2="3535"/>
                          <a14:foregroundMark x1="5111" y1="90783" x2="26667" y2="91667"/>
                          <a14:foregroundMark x1="26667" y1="91667" x2="42556" y2="91414"/>
                          <a14:foregroundMark x1="51556" y1="95202" x2="94889" y2="94571"/>
                          <a14:foregroundMark x1="94889" y1="94571" x2="95222" y2="94571"/>
                          <a14:foregroundMark x1="94889" y1="96465" x2="97778" y2="95455"/>
                          <a14:foregroundMark x1="5444" y1="96717" x2="4333" y2="91162"/>
                        </a14:backgroundRemoval>
                      </a14:imgEffect>
                    </a14:imgLayer>
                  </a14:imgProps>
                </a:ext>
                <a:ext uri="{28A0092B-C50C-407E-A947-70E740481C1C}">
                  <a14:useLocalDpi xmlns:a14="http://schemas.microsoft.com/office/drawing/2010/main" val="0"/>
                </a:ext>
              </a:extLst>
            </a:blip>
            <a:srcRect/>
            <a:stretch>
              <a:fillRect/>
            </a:stretch>
          </p:blipFill>
          <p:spPr bwMode="auto">
            <a:xfrm>
              <a:off x="4320953" y="3986333"/>
              <a:ext cx="604254" cy="5587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ône de signalisation png | PNGEgg">
              <a:extLst>
                <a:ext uri="{FF2B5EF4-FFF2-40B4-BE49-F238E27FC236}">
                  <a16:creationId xmlns:a16="http://schemas.microsoft.com/office/drawing/2014/main" id="{8719FDD6-36B9-9582-D7CD-7649BBCC879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25" b="97007" l="9483" r="89943">
                          <a14:foregroundMark x1="49713" y1="8099" x2="34770" y2="86092"/>
                          <a14:foregroundMark x1="22414" y1="92606" x2="42241" y2="92782"/>
                          <a14:foregroundMark x1="42241" y1="92782" x2="75862" y2="89965"/>
                          <a14:foregroundMark x1="75862" y1="89965" x2="76437" y2="89789"/>
                          <a14:foregroundMark x1="14080" y1="97359" x2="60057" y2="94542"/>
                          <a14:foregroundMark x1="60057" y1="94542" x2="79023" y2="97183"/>
                          <a14:foregroundMark x1="55460" y1="39085" x2="50575" y2="26585"/>
                          <a14:foregroundMark x1="50575" y1="26585" x2="51149" y2="22711"/>
                          <a14:foregroundMark x1="49713" y1="4225" x2="49713" y2="4225"/>
                        </a14:backgroundRemoval>
                      </a14:imgEffect>
                    </a14:imgLayer>
                  </a14:imgProps>
                </a:ext>
                <a:ext uri="{28A0092B-C50C-407E-A947-70E740481C1C}">
                  <a14:useLocalDpi xmlns:a14="http://schemas.microsoft.com/office/drawing/2010/main" val="0"/>
                </a:ext>
              </a:extLst>
            </a:blip>
            <a:srcRect/>
            <a:stretch>
              <a:fillRect/>
            </a:stretch>
          </p:blipFill>
          <p:spPr bwMode="auto">
            <a:xfrm>
              <a:off x="3919782" y="3628504"/>
              <a:ext cx="342338" cy="55875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ZoneTexte 32">
            <a:extLst>
              <a:ext uri="{FF2B5EF4-FFF2-40B4-BE49-F238E27FC236}">
                <a16:creationId xmlns:a16="http://schemas.microsoft.com/office/drawing/2014/main" id="{F94E75E2-3A6B-81C5-AD48-CF8F4E6C8D29}"/>
              </a:ext>
            </a:extLst>
          </p:cNvPr>
          <p:cNvSpPr txBox="1"/>
          <p:nvPr/>
        </p:nvSpPr>
        <p:spPr>
          <a:xfrm>
            <a:off x="3286689" y="4738683"/>
            <a:ext cx="2748529" cy="830997"/>
          </a:xfrm>
          <a:prstGeom prst="rect">
            <a:avLst/>
          </a:prstGeom>
          <a:noFill/>
        </p:spPr>
        <p:txBody>
          <a:bodyPr wrap="square" rtlCol="0">
            <a:spAutoFit/>
          </a:bodyPr>
          <a:lstStyle/>
          <a:p>
            <a:pPr algn="ctr"/>
            <a:r>
              <a:rPr lang="fr-FR" sz="1600" b="1" dirty="0">
                <a:solidFill>
                  <a:srgbClr val="00529B"/>
                </a:solidFill>
                <a:latin typeface="Arial" panose="020B0604020202020204" pitchFamily="34" charset="0"/>
                <a:cs typeface="Arial" panose="020B0604020202020204" pitchFamily="34" charset="0"/>
              </a:rPr>
              <a:t>Délimiter</a:t>
            </a:r>
            <a:r>
              <a:rPr lang="fr-FR" sz="1600" dirty="0">
                <a:solidFill>
                  <a:srgbClr val="00529B"/>
                </a:solidFill>
                <a:latin typeface="Arial" panose="020B0604020202020204" pitchFamily="34" charset="0"/>
                <a:cs typeface="Arial" panose="020B0604020202020204" pitchFamily="34" charset="0"/>
              </a:rPr>
              <a:t> la zone de danger avec les </a:t>
            </a:r>
            <a:r>
              <a:rPr lang="fr-FR" sz="1600" b="1" dirty="0">
                <a:solidFill>
                  <a:srgbClr val="00529B"/>
                </a:solidFill>
                <a:latin typeface="Arial" panose="020B0604020202020204" pitchFamily="34" charset="0"/>
                <a:cs typeface="Arial" panose="020B0604020202020204" pitchFamily="34" charset="0"/>
              </a:rPr>
              <a:t>moyens matériels </a:t>
            </a:r>
            <a:r>
              <a:rPr lang="fr-FR" sz="1600" dirty="0">
                <a:solidFill>
                  <a:srgbClr val="00529B"/>
                </a:solidFill>
                <a:latin typeface="Arial" panose="020B0604020202020204" pitchFamily="34" charset="0"/>
                <a:cs typeface="Arial" panose="020B0604020202020204" pitchFamily="34" charset="0"/>
              </a:rPr>
              <a:t>et </a:t>
            </a:r>
            <a:r>
              <a:rPr lang="fr-FR" sz="1600" b="1" dirty="0">
                <a:solidFill>
                  <a:srgbClr val="00529B"/>
                </a:solidFill>
                <a:latin typeface="Arial" panose="020B0604020202020204" pitchFamily="34" charset="0"/>
                <a:cs typeface="Arial" panose="020B0604020202020204" pitchFamily="34" charset="0"/>
              </a:rPr>
              <a:t>humains</a:t>
            </a:r>
            <a:r>
              <a:rPr lang="fr-FR" sz="1600" dirty="0">
                <a:solidFill>
                  <a:srgbClr val="00529B"/>
                </a:solidFill>
                <a:latin typeface="Arial" panose="020B0604020202020204" pitchFamily="34" charset="0"/>
                <a:cs typeface="Arial" panose="020B0604020202020204" pitchFamily="34" charset="0"/>
              </a:rPr>
              <a:t> à disposition</a:t>
            </a:r>
          </a:p>
        </p:txBody>
      </p:sp>
      <p:cxnSp>
        <p:nvCxnSpPr>
          <p:cNvPr id="34" name="Connecteur droit 33">
            <a:extLst>
              <a:ext uri="{FF2B5EF4-FFF2-40B4-BE49-F238E27FC236}">
                <a16:creationId xmlns:a16="http://schemas.microsoft.com/office/drawing/2014/main" id="{D3DF944E-E60D-5406-3582-6C7819891DB7}"/>
              </a:ext>
            </a:extLst>
          </p:cNvPr>
          <p:cNvCxnSpPr>
            <a:cxnSpLocks/>
          </p:cNvCxnSpPr>
          <p:nvPr/>
        </p:nvCxnSpPr>
        <p:spPr>
          <a:xfrm>
            <a:off x="9561527" y="3193969"/>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0D8A268C-3A2D-59DC-871B-3F94BEC172EB}"/>
              </a:ext>
            </a:extLst>
          </p:cNvPr>
          <p:cNvCxnSpPr>
            <a:cxnSpLocks/>
          </p:cNvCxnSpPr>
          <p:nvPr/>
        </p:nvCxnSpPr>
        <p:spPr>
          <a:xfrm flipH="1" flipV="1">
            <a:off x="8100480" y="3366689"/>
            <a:ext cx="2777519" cy="1747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ADAFBAB-E67B-B2B6-6FAA-7882EFC62829}"/>
              </a:ext>
            </a:extLst>
          </p:cNvPr>
          <p:cNvCxnSpPr>
            <a:cxnSpLocks/>
          </p:cNvCxnSpPr>
          <p:nvPr/>
        </p:nvCxnSpPr>
        <p:spPr>
          <a:xfrm>
            <a:off x="8110640" y="3351318"/>
            <a:ext cx="0" cy="19019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FDDE73DB-EBD5-ACAF-DF1C-364FBEB85AEE}"/>
              </a:ext>
            </a:extLst>
          </p:cNvPr>
          <p:cNvCxnSpPr>
            <a:cxnSpLocks/>
          </p:cNvCxnSpPr>
          <p:nvPr/>
        </p:nvCxnSpPr>
        <p:spPr>
          <a:xfrm>
            <a:off x="10892487" y="3366689"/>
            <a:ext cx="0" cy="174962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7CB3E16F-82FB-8DCC-7EAD-2A9631CF54D9}"/>
              </a:ext>
            </a:extLst>
          </p:cNvPr>
          <p:cNvSpPr txBox="1"/>
          <p:nvPr/>
        </p:nvSpPr>
        <p:spPr>
          <a:xfrm>
            <a:off x="6412408" y="3561475"/>
            <a:ext cx="3973855" cy="1077218"/>
          </a:xfrm>
          <a:prstGeom prst="rect">
            <a:avLst/>
          </a:prstGeom>
          <a:noFill/>
        </p:spPr>
        <p:txBody>
          <a:bodyPr wrap="square" rtlCol="0">
            <a:spAutoFit/>
          </a:bodyPr>
          <a:lstStyle>
            <a:defPPr>
              <a:defRPr lang="fr-FR"/>
            </a:defPPr>
            <a:lvl1pPr algn="ctr">
              <a:defRPr b="1">
                <a:solidFill>
                  <a:srgbClr val="00529B"/>
                </a:solidFill>
                <a:latin typeface="Arial" panose="020B0604020202020204" pitchFamily="34" charset="0"/>
                <a:cs typeface="Arial" panose="020B0604020202020204" pitchFamily="34" charset="0"/>
              </a:defRPr>
            </a:lvl1pPr>
          </a:lstStyle>
          <a:p>
            <a:r>
              <a:rPr lang="fr-FR" sz="1600" b="0"/>
              <a:t>Le danger est </a:t>
            </a:r>
            <a:r>
              <a:rPr lang="fr-FR" sz="1600"/>
              <a:t>réel</a:t>
            </a:r>
            <a:r>
              <a:rPr lang="fr-FR" sz="1600" b="0"/>
              <a:t> et </a:t>
            </a:r>
            <a:r>
              <a:rPr lang="fr-FR" sz="1600"/>
              <a:t>immédiat</a:t>
            </a:r>
            <a:r>
              <a:rPr lang="fr-FR" sz="1600" b="0"/>
              <a:t> ?</a:t>
            </a:r>
          </a:p>
          <a:p>
            <a:endParaRPr lang="fr-FR" sz="1600" b="0"/>
          </a:p>
          <a:p>
            <a:r>
              <a:rPr lang="fr-FR" sz="1600" b="0"/>
              <a:t>La victime est </a:t>
            </a:r>
            <a:r>
              <a:rPr lang="fr-FR" sz="1600"/>
              <a:t>visible</a:t>
            </a:r>
            <a:r>
              <a:rPr lang="fr-FR" sz="1600" b="0"/>
              <a:t>, </a:t>
            </a:r>
            <a:r>
              <a:rPr lang="fr-FR" sz="1600"/>
              <a:t>facile à atteindre</a:t>
            </a:r>
            <a:r>
              <a:rPr lang="fr-FR" sz="1600" b="0"/>
              <a:t> et il n’y a </a:t>
            </a:r>
            <a:r>
              <a:rPr lang="fr-FR" sz="1600"/>
              <a:t>pas de gène au dégagement </a:t>
            </a:r>
            <a:r>
              <a:rPr lang="fr-FR" sz="1600" b="0"/>
              <a:t>?</a:t>
            </a:r>
          </a:p>
        </p:txBody>
      </p:sp>
      <p:sp>
        <p:nvSpPr>
          <p:cNvPr id="39" name="ZoneTexte 38">
            <a:extLst>
              <a:ext uri="{FF2B5EF4-FFF2-40B4-BE49-F238E27FC236}">
                <a16:creationId xmlns:a16="http://schemas.microsoft.com/office/drawing/2014/main" id="{C4E8EB4C-F09B-9E33-AA2C-51C5E54CE006}"/>
              </a:ext>
            </a:extLst>
          </p:cNvPr>
          <p:cNvSpPr txBox="1"/>
          <p:nvPr/>
        </p:nvSpPr>
        <p:spPr>
          <a:xfrm>
            <a:off x="9695065" y="5292681"/>
            <a:ext cx="2210333" cy="523220"/>
          </a:xfrm>
          <a:prstGeom prst="rect">
            <a:avLst/>
          </a:prstGeom>
          <a:noFill/>
        </p:spPr>
        <p:txBody>
          <a:bodyPr wrap="square" rtlCol="0">
            <a:spAutoFit/>
          </a:bodyPr>
          <a:lstStyle/>
          <a:p>
            <a:pPr algn="ctr"/>
            <a:r>
              <a:rPr lang="fr-FR" sz="2800" b="1" dirty="0">
                <a:solidFill>
                  <a:srgbClr val="00529B"/>
                </a:solidFill>
                <a:latin typeface="Arial Rounded MT Bold" panose="020F0704030504030204" pitchFamily="34" charset="0"/>
                <a:cs typeface="Arial" panose="020B0604020202020204" pitchFamily="34" charset="0"/>
              </a:rPr>
              <a:t>L’ALERTE</a:t>
            </a:r>
          </a:p>
        </p:txBody>
      </p:sp>
      <p:sp>
        <p:nvSpPr>
          <p:cNvPr id="2" name="ZoneTexte 1">
            <a:extLst>
              <a:ext uri="{FF2B5EF4-FFF2-40B4-BE49-F238E27FC236}">
                <a16:creationId xmlns:a16="http://schemas.microsoft.com/office/drawing/2014/main" id="{52A9BDCF-611F-1820-57BE-BF364EACBD1A}"/>
              </a:ext>
            </a:extLst>
          </p:cNvPr>
          <p:cNvSpPr txBox="1"/>
          <p:nvPr/>
        </p:nvSpPr>
        <p:spPr>
          <a:xfrm>
            <a:off x="7066752" y="4831016"/>
            <a:ext cx="2210333" cy="923330"/>
          </a:xfrm>
          <a:prstGeom prst="rect">
            <a:avLst/>
          </a:prstGeom>
          <a:noFill/>
        </p:spPr>
        <p:txBody>
          <a:bodyPr wrap="square" rtlCol="0">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r>
              <a:rPr lang="fr-FR" sz="1800" dirty="0">
                <a:solidFill>
                  <a:srgbClr val="BA242B"/>
                </a:solidFill>
              </a:rPr>
              <a:t>Réaliser un dégagement d’urgence</a:t>
            </a:r>
          </a:p>
        </p:txBody>
      </p:sp>
    </p:spTree>
    <p:extLst>
      <p:ext uri="{BB962C8B-B14F-4D97-AF65-F5344CB8AC3E}">
        <p14:creationId xmlns:p14="http://schemas.microsoft.com/office/powerpoint/2010/main" val="157214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22" grpId="0"/>
      <p:bldP spid="33" grpId="0"/>
      <p:bldP spid="38" grpId="0"/>
      <p:bldP spid="3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76950EC7-75A8-550B-CBAF-BA1E48A8CE9D}"/>
              </a:ext>
            </a:extLst>
          </p:cNvPr>
          <p:cNvGrpSpPr/>
          <p:nvPr/>
        </p:nvGrpSpPr>
        <p:grpSpPr>
          <a:xfrm>
            <a:off x="2767591" y="1351110"/>
            <a:ext cx="6523587" cy="4984636"/>
            <a:chOff x="2767591" y="1873364"/>
            <a:chExt cx="6523587" cy="4984636"/>
          </a:xfrm>
        </p:grpSpPr>
        <p:grpSp>
          <p:nvGrpSpPr>
            <p:cNvPr id="41" name="Groupe 40">
              <a:extLst>
                <a:ext uri="{FF2B5EF4-FFF2-40B4-BE49-F238E27FC236}">
                  <a16:creationId xmlns:a16="http://schemas.microsoft.com/office/drawing/2014/main" id="{EA4DCC34-BF45-A531-0A59-698B3DB44D46}"/>
                </a:ext>
              </a:extLst>
            </p:cNvPr>
            <p:cNvGrpSpPr/>
            <p:nvPr/>
          </p:nvGrpSpPr>
          <p:grpSpPr>
            <a:xfrm>
              <a:off x="2767591" y="1873364"/>
              <a:ext cx="6523587" cy="4984636"/>
              <a:chOff x="3024450" y="1367406"/>
              <a:chExt cx="6523587" cy="4984636"/>
            </a:xfrm>
          </p:grpSpPr>
          <p:pic>
            <p:nvPicPr>
              <p:cNvPr id="48" name="Picture 2" descr="Vecteur gratuit immeuble de bureaux">
                <a:extLst>
                  <a:ext uri="{FF2B5EF4-FFF2-40B4-BE49-F238E27FC236}">
                    <a16:creationId xmlns:a16="http://schemas.microsoft.com/office/drawing/2014/main" id="{357FC1E3-8065-4009-3514-CACDF418F8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1" b="91617" l="7668" r="91853">
                            <a14:foregroundMark x1="7987" y1="52894" x2="9585" y2="51497"/>
                            <a14:foregroundMark x1="60703" y1="91816" x2="64217" y2="91617"/>
                            <a14:foregroundMark x1="91693" y1="66667" x2="91853" y2="68463"/>
                          </a14:backgroundRemoval>
                        </a14:imgEffect>
                      </a14:imgLayer>
                    </a14:imgProps>
                  </a:ext>
                  <a:ext uri="{28A0092B-C50C-407E-A947-70E740481C1C}">
                    <a14:useLocalDpi xmlns:a14="http://schemas.microsoft.com/office/drawing/2010/main" val="0"/>
                  </a:ext>
                </a:extLst>
              </a:blip>
              <a:srcRect l="3616" t="8018" r="4544" b="4299"/>
              <a:stretch/>
            </p:blipFill>
            <p:spPr bwMode="auto">
              <a:xfrm>
                <a:off x="3024450" y="1367406"/>
                <a:ext cx="6523587" cy="49846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a:extLst>
                  <a:ext uri="{FF2B5EF4-FFF2-40B4-BE49-F238E27FC236}">
                    <a16:creationId xmlns:a16="http://schemas.microsoft.com/office/drawing/2014/main" id="{15881205-661E-0C8B-3A57-94139CD90D4B}"/>
                  </a:ext>
                </a:extLst>
              </p:cNvPr>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370970" y="4347979"/>
                <a:ext cx="302510" cy="30251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DEC7579B-08D7-AEC6-0093-1846640A22D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219715" y="4402800"/>
                <a:ext cx="302510" cy="3025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D0B10B18-F905-2364-833F-FA673B5325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4353" y="4689013"/>
                <a:ext cx="272161" cy="27216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609848F8-68AB-266C-96E5-566578164D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1999" y="4782079"/>
                <a:ext cx="370367" cy="37036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a:extLst>
                  <a:ext uri="{FF2B5EF4-FFF2-40B4-BE49-F238E27FC236}">
                    <a16:creationId xmlns:a16="http://schemas.microsoft.com/office/drawing/2014/main" id="{C6983216-936A-E26F-10C2-68A807D06C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7183" y="4709893"/>
                <a:ext cx="370367" cy="3703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a:extLst>
                  <a:ext uri="{FF2B5EF4-FFF2-40B4-BE49-F238E27FC236}">
                    <a16:creationId xmlns:a16="http://schemas.microsoft.com/office/drawing/2014/main" id="{B048FD50-5144-20F2-52B8-EBEFB42C23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1043" y="4876111"/>
                <a:ext cx="370367" cy="37036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a:extLst>
                  <a:ext uri="{FF2B5EF4-FFF2-40B4-BE49-F238E27FC236}">
                    <a16:creationId xmlns:a16="http://schemas.microsoft.com/office/drawing/2014/main" id="{3C13F0B0-BD4E-EED7-74F5-2D572FD2E4D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180" b="91602" l="6250" r="63086">
                            <a14:foregroundMark x1="14648" y1="88477" x2="14648" y2="81445"/>
                            <a14:foregroundMark x1="42969" y1="87695" x2="44531" y2="89063"/>
                            <a14:foregroundMark x1="57813" y1="74023" x2="58203" y2="72070"/>
                            <a14:foregroundMark x1="25195" y1="28516" x2="24805" y2="27148"/>
                            <a14:foregroundMark x1="14844" y1="91602" x2="14258" y2="89453"/>
                            <a14:foregroundMark x1="60547" y1="16992" x2="63086" y2="13672"/>
                          </a14:backgroundRemoval>
                        </a14:imgEffect>
                      </a14:imgLayer>
                    </a14:imgProps>
                  </a:ext>
                  <a:ext uri="{28A0092B-C50C-407E-A947-70E740481C1C}">
                    <a14:useLocalDpi xmlns:a14="http://schemas.microsoft.com/office/drawing/2010/main" val="0"/>
                  </a:ext>
                </a:extLst>
              </a:blip>
              <a:srcRect r="35899" b="7357"/>
              <a:stretch/>
            </p:blipFill>
            <p:spPr bwMode="auto">
              <a:xfrm flipH="1">
                <a:off x="7800218" y="3815447"/>
                <a:ext cx="302509" cy="4372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a:extLst>
                  <a:ext uri="{FF2B5EF4-FFF2-40B4-BE49-F238E27FC236}">
                    <a16:creationId xmlns:a16="http://schemas.microsoft.com/office/drawing/2014/main" id="{E5F7C3D5-16A0-23F2-B600-DA13D3C771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6229" y="4328356"/>
                <a:ext cx="297712" cy="2977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a:extLst>
                  <a:ext uri="{FF2B5EF4-FFF2-40B4-BE49-F238E27FC236}">
                    <a16:creationId xmlns:a16="http://schemas.microsoft.com/office/drawing/2014/main" id="{3D0F69C8-8770-4932-665D-F4BBC27358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582577" y="5354410"/>
                <a:ext cx="538058" cy="53805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a:extLst>
                  <a:ext uri="{FF2B5EF4-FFF2-40B4-BE49-F238E27FC236}">
                    <a16:creationId xmlns:a16="http://schemas.microsoft.com/office/drawing/2014/main" id="{309ACB98-65C7-5B7F-9092-0BEB73B73F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10904" y="5219902"/>
                <a:ext cx="485610" cy="4856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4">
                <a:extLst>
                  <a:ext uri="{FF2B5EF4-FFF2-40B4-BE49-F238E27FC236}">
                    <a16:creationId xmlns:a16="http://schemas.microsoft.com/office/drawing/2014/main" id="{5BA47F94-7A17-4A22-6E8B-139D578531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94246" flipH="1">
                <a:off x="7901621" y="5302871"/>
                <a:ext cx="319154" cy="31915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4">
                <a:extLst>
                  <a:ext uri="{FF2B5EF4-FFF2-40B4-BE49-F238E27FC236}">
                    <a16:creationId xmlns:a16="http://schemas.microsoft.com/office/drawing/2014/main" id="{2F0046D3-260B-D413-EB41-19212E05C2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394246" flipH="1">
                <a:off x="7680724" y="5466164"/>
                <a:ext cx="319154" cy="3191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a:extLst>
                  <a:ext uri="{FF2B5EF4-FFF2-40B4-BE49-F238E27FC236}">
                    <a16:creationId xmlns:a16="http://schemas.microsoft.com/office/drawing/2014/main" id="{F0B93936-4173-2288-BAF7-3559B3BD9B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736000" y="5503699"/>
                <a:ext cx="538058" cy="5380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6">
                <a:extLst>
                  <a:ext uri="{FF2B5EF4-FFF2-40B4-BE49-F238E27FC236}">
                    <a16:creationId xmlns:a16="http://schemas.microsoft.com/office/drawing/2014/main" id="{2EB90A46-EAC9-1646-EC09-B5DDE728B2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73421" y="5716145"/>
                <a:ext cx="269030" cy="21691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a:extLst>
                  <a:ext uri="{FF2B5EF4-FFF2-40B4-BE49-F238E27FC236}">
                    <a16:creationId xmlns:a16="http://schemas.microsoft.com/office/drawing/2014/main" id="{53D906BC-CFA7-D4EA-0FAA-6CF4944122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59255" y="5691946"/>
                <a:ext cx="269030" cy="21691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6">
                <a:extLst>
                  <a:ext uri="{FF2B5EF4-FFF2-40B4-BE49-F238E27FC236}">
                    <a16:creationId xmlns:a16="http://schemas.microsoft.com/office/drawing/2014/main" id="{2E0986C1-0866-DD2E-7AF6-AE2CFCD275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40297" y="5772798"/>
                <a:ext cx="269030" cy="21691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8">
                <a:extLst>
                  <a:ext uri="{FF2B5EF4-FFF2-40B4-BE49-F238E27FC236}">
                    <a16:creationId xmlns:a16="http://schemas.microsoft.com/office/drawing/2014/main" id="{74565BCE-25C6-58F2-4B8F-983A81B305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24086" y="5650296"/>
                <a:ext cx="636181" cy="6361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0">
                <a:extLst>
                  <a:ext uri="{FF2B5EF4-FFF2-40B4-BE49-F238E27FC236}">
                    <a16:creationId xmlns:a16="http://schemas.microsoft.com/office/drawing/2014/main" id="{1A36F616-2840-8ABF-52CE-5F68D2B161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48099" y="2594344"/>
                <a:ext cx="253410" cy="2534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2">
                <a:extLst>
                  <a:ext uri="{FF2B5EF4-FFF2-40B4-BE49-F238E27FC236}">
                    <a16:creationId xmlns:a16="http://schemas.microsoft.com/office/drawing/2014/main" id="{2F1A05E2-F817-4759-3FF9-706D3C1FE79C}"/>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20" b="97266" l="4883" r="89844">
                            <a14:foregroundMark x1="23828" y1="10352" x2="23828" y2="10352"/>
                            <a14:foregroundMark x1="15234" y1="61133" x2="11914" y2="91992"/>
                            <a14:foregroundMark x1="35156" y1="90234" x2="35938" y2="96289"/>
                            <a14:foregroundMark x1="7617" y1="97266" x2="5078" y2="95508"/>
                            <a14:foregroundMark x1="19531" y1="4297" x2="26563" y2="5859"/>
                            <a14:foregroundMark x1="73828" y1="5859" x2="71289" y2="3320"/>
                            <a14:foregroundMark x1="36914" y1="97266" x2="36914" y2="97266"/>
                          </a14:backgroundRemoval>
                        </a14:imgEffect>
                      </a14:imgLayer>
                    </a14:imgProps>
                  </a:ext>
                  <a:ext uri="{28A0092B-C50C-407E-A947-70E740481C1C}">
                    <a14:useLocalDpi xmlns:a14="http://schemas.microsoft.com/office/drawing/2010/main" val="0"/>
                  </a:ext>
                </a:extLst>
              </a:blip>
              <a:srcRect/>
              <a:stretch>
                <a:fillRect/>
              </a:stretch>
            </p:blipFill>
            <p:spPr bwMode="auto">
              <a:xfrm>
                <a:off x="5599367" y="4180018"/>
                <a:ext cx="297712" cy="2977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2">
                <a:extLst>
                  <a:ext uri="{FF2B5EF4-FFF2-40B4-BE49-F238E27FC236}">
                    <a16:creationId xmlns:a16="http://schemas.microsoft.com/office/drawing/2014/main" id="{BF5EC6C7-801C-74DE-BB2D-ABF13379223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20" b="97266" l="4883" r="89844">
                            <a14:foregroundMark x1="23828" y1="10352" x2="23828" y2="10352"/>
                            <a14:foregroundMark x1="15234" y1="61133" x2="11914" y2="91992"/>
                            <a14:foregroundMark x1="35156" y1="90234" x2="35938" y2="96289"/>
                            <a14:foregroundMark x1="7617" y1="97266" x2="5078" y2="95508"/>
                            <a14:foregroundMark x1="19531" y1="4297" x2="26563" y2="5859"/>
                            <a14:foregroundMark x1="73828" y1="5859" x2="71289" y2="3320"/>
                            <a14:foregroundMark x1="36914" y1="97266" x2="36914" y2="97266"/>
                          </a14:backgroundRemoval>
                        </a14:imgEffect>
                      </a14:imgLayer>
                    </a14:imgProps>
                  </a:ext>
                  <a:ext uri="{28A0092B-C50C-407E-A947-70E740481C1C}">
                    <a14:useLocalDpi xmlns:a14="http://schemas.microsoft.com/office/drawing/2010/main" val="0"/>
                  </a:ext>
                </a:extLst>
              </a:blip>
              <a:srcRect/>
              <a:stretch>
                <a:fillRect/>
              </a:stretch>
            </p:blipFill>
            <p:spPr bwMode="auto">
              <a:xfrm>
                <a:off x="5704598" y="4256343"/>
                <a:ext cx="297712" cy="297712"/>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36" descr="Police GIF - Police GIFs">
              <a:extLst>
                <a:ext uri="{FF2B5EF4-FFF2-40B4-BE49-F238E27FC236}">
                  <a16:creationId xmlns:a16="http://schemas.microsoft.com/office/drawing/2014/main" id="{98C36612-144D-DF64-B6ED-5F2846545A7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6522" t="4" r="49186" b="-4"/>
            <a:stretch/>
          </p:blipFill>
          <p:spPr bwMode="auto">
            <a:xfrm rot="1786940">
              <a:off x="7495598" y="5986797"/>
              <a:ext cx="128624" cy="45719"/>
            </a:xfrm>
            <a:prstGeom prst="roundRect">
              <a:avLst>
                <a:gd name="adj" fmla="val 39619"/>
              </a:avLst>
            </a:prstGeom>
            <a:noFill/>
            <a:extLst>
              <a:ext uri="{909E8E84-426E-40DD-AFC4-6F175D3DCCD1}">
                <a14:hiddenFill xmlns:a14="http://schemas.microsoft.com/office/drawing/2010/main">
                  <a:solidFill>
                    <a:srgbClr val="FFFFFF"/>
                  </a:solidFill>
                </a14:hiddenFill>
              </a:ext>
            </a:extLst>
          </p:spPr>
        </p:pic>
        <p:pic>
          <p:nvPicPr>
            <p:cNvPr id="45" name="Picture 34" descr="Wee Woo Siren Sticker - Wee Woo Siren Light Stickers">
              <a:extLst>
                <a:ext uri="{FF2B5EF4-FFF2-40B4-BE49-F238E27FC236}">
                  <a16:creationId xmlns:a16="http://schemas.microsoft.com/office/drawing/2014/main" id="{EFE104F0-BC09-5B74-8ABF-0A18E3C496A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38279" y="6295207"/>
              <a:ext cx="56341" cy="7070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Police GIF - Police GIFs">
              <a:extLst>
                <a:ext uri="{FF2B5EF4-FFF2-40B4-BE49-F238E27FC236}">
                  <a16:creationId xmlns:a16="http://schemas.microsoft.com/office/drawing/2014/main" id="{9D3E624B-2429-8589-07F2-AF245F4723F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6522" t="4" r="49186" b="-4"/>
            <a:stretch/>
          </p:blipFill>
          <p:spPr bwMode="auto">
            <a:xfrm rot="19738827">
              <a:off x="8142994" y="5817033"/>
              <a:ext cx="128624" cy="45719"/>
            </a:xfrm>
            <a:prstGeom prst="roundRect">
              <a:avLst>
                <a:gd name="adj" fmla="val 39619"/>
              </a:avLst>
            </a:prstGeom>
            <a:noFill/>
            <a:extLst>
              <a:ext uri="{909E8E84-426E-40DD-AFC4-6F175D3DCCD1}">
                <a14:hiddenFill xmlns:a14="http://schemas.microsoft.com/office/drawing/2010/main">
                  <a:solidFill>
                    <a:srgbClr val="FFFFFF"/>
                  </a:solidFill>
                </a14:hiddenFill>
              </a:ext>
            </a:extLst>
          </p:spPr>
        </p:pic>
        <p:pic>
          <p:nvPicPr>
            <p:cNvPr id="47" name="Picture 36" descr="Police GIF - Police GIFs">
              <a:extLst>
                <a:ext uri="{FF2B5EF4-FFF2-40B4-BE49-F238E27FC236}">
                  <a16:creationId xmlns:a16="http://schemas.microsoft.com/office/drawing/2014/main" id="{8E62EF10-5605-56D6-A85C-04C8E06D59A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6522" t="4" r="49186" b="-4"/>
            <a:stretch/>
          </p:blipFill>
          <p:spPr bwMode="auto">
            <a:xfrm rot="1786940">
              <a:off x="7664154" y="6132655"/>
              <a:ext cx="128624" cy="45719"/>
            </a:xfrm>
            <a:prstGeom prst="roundRect">
              <a:avLst>
                <a:gd name="adj" fmla="val 39619"/>
              </a:avLst>
            </a:prstGeom>
            <a:noFill/>
            <a:extLst>
              <a:ext uri="{909E8E84-426E-40DD-AFC4-6F175D3DCCD1}">
                <a14:hiddenFill xmlns:a14="http://schemas.microsoft.com/office/drawing/2010/main">
                  <a:solidFill>
                    <a:srgbClr val="FFFFFF"/>
                  </a:solidFill>
                </a14:hiddenFill>
              </a:ext>
            </a:extLst>
          </p:spPr>
        </p:pic>
      </p:grpSp>
      <p:grpSp>
        <p:nvGrpSpPr>
          <p:cNvPr id="69" name="Groupe 68">
            <a:extLst>
              <a:ext uri="{FF2B5EF4-FFF2-40B4-BE49-F238E27FC236}">
                <a16:creationId xmlns:a16="http://schemas.microsoft.com/office/drawing/2014/main" id="{3DAF18E1-C3FE-2E3B-3A3F-8D44F27A89AF}"/>
              </a:ext>
            </a:extLst>
          </p:cNvPr>
          <p:cNvGrpSpPr/>
          <p:nvPr/>
        </p:nvGrpSpPr>
        <p:grpSpPr>
          <a:xfrm>
            <a:off x="4214499" y="4038620"/>
            <a:ext cx="1270793" cy="1237420"/>
            <a:chOff x="4328799" y="4086245"/>
            <a:chExt cx="1270793" cy="1237420"/>
          </a:xfrm>
        </p:grpSpPr>
        <p:pic>
          <p:nvPicPr>
            <p:cNvPr id="70" name="Image 69">
              <a:extLst>
                <a:ext uri="{FF2B5EF4-FFF2-40B4-BE49-F238E27FC236}">
                  <a16:creationId xmlns:a16="http://schemas.microsoft.com/office/drawing/2014/main" id="{BA5F1914-864E-D8AC-D6C5-43647E87EEA2}"/>
                </a:ext>
              </a:extLst>
            </p:cNvPr>
            <p:cNvPicPr>
              <a:picLocks noChangeAspect="1"/>
            </p:cNvPicPr>
            <p:nvPr/>
          </p:nvPicPr>
          <p:blipFill rotWithShape="1">
            <a:blip r:embed="rId23"/>
            <a:srcRect l="6107" t="12365" r="60161" b="48880"/>
            <a:stretch/>
          </p:blipFill>
          <p:spPr>
            <a:xfrm>
              <a:off x="4328799" y="4086245"/>
              <a:ext cx="1270793" cy="1237420"/>
            </a:xfrm>
            <a:prstGeom prst="ellipse">
              <a:avLst/>
            </a:prstGeom>
          </p:spPr>
        </p:pic>
        <p:sp>
          <p:nvSpPr>
            <p:cNvPr id="71" name="Ellipse 70">
              <a:extLst>
                <a:ext uri="{FF2B5EF4-FFF2-40B4-BE49-F238E27FC236}">
                  <a16:creationId xmlns:a16="http://schemas.microsoft.com/office/drawing/2014/main" id="{3E3676F3-9F3B-D68B-FEBB-F2219DDAC118}"/>
                </a:ext>
              </a:extLst>
            </p:cNvPr>
            <p:cNvSpPr/>
            <p:nvPr/>
          </p:nvSpPr>
          <p:spPr>
            <a:xfrm>
              <a:off x="4377845" y="4139225"/>
              <a:ext cx="1184354" cy="1150979"/>
            </a:xfrm>
            <a:prstGeom prst="ellipse">
              <a:avLst/>
            </a:prstGeom>
            <a:solidFill>
              <a:schemeClr val="accent5">
                <a:lumMod val="20000"/>
                <a:lumOff val="8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40">
            <a:extLst>
              <a:ext uri="{FF2B5EF4-FFF2-40B4-BE49-F238E27FC236}">
                <a16:creationId xmlns:a16="http://schemas.microsoft.com/office/drawing/2014/main" id="{7EE645C6-16A3-D9C6-CBCF-1A647DC3746F}"/>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4297" b="98828" l="3125" r="98633">
                        <a14:foregroundMark x1="8008" y1="55078" x2="8201" y2="35589"/>
                        <a14:foregroundMark x1="3320" y1="41992" x2="3320" y2="33984"/>
                        <a14:foregroundMark x1="22852" y1="6836" x2="41797" y2="4297"/>
                        <a14:foregroundMark x1="41797" y1="4297" x2="48047" y2="8008"/>
                        <a14:foregroundMark x1="71094" y1="67383" x2="82813" y2="86719"/>
                        <a14:foregroundMark x1="82813" y1="86719" x2="83398" y2="87109"/>
                        <a14:foregroundMark x1="82227" y1="91992" x2="98828" y2="80469"/>
                        <a14:foregroundMark x1="98828" y1="80469" x2="98828" y2="79688"/>
                        <a14:foregroundMark x1="83008" y1="87500" x2="72070" y2="74414"/>
                        <a14:foregroundMark x1="74219" y1="71680" x2="65625" y2="68750"/>
                        <a14:foregroundMark x1="67773" y1="68750" x2="74805" y2="84961"/>
                        <a14:foregroundMark x1="82617" y1="93555" x2="95703" y2="90039"/>
                        <a14:foregroundMark x1="84375" y1="98828" x2="89258" y2="98438"/>
                        <a14:foregroundMark x1="6644" y1="29215" x2="6641" y2="28906"/>
                        <a14:foregroundMark x1="6836" y1="52930" x2="6690" y2="34975"/>
                        <a14:foregroundMark x1="26164" y1="8030" x2="26367" y2="7813"/>
                        <a14:foregroundMark x1="22866" y1="11557" x2="26138" y2="8058"/>
                        <a14:foregroundMark x1="6641" y1="28906" x2="6892" y2="28637"/>
                        <a14:foregroundMark x1="45400" y1="9772" x2="52930" y2="10547"/>
                        <a14:foregroundMark x1="26367" y1="7813" x2="27057" y2="7884"/>
                        <a14:foregroundMark x1="52930" y1="10547" x2="53711" y2="11133"/>
                        <a14:foregroundMark x1="68945" y1="24805" x2="63867" y2="50000"/>
                        <a14:foregroundMark x1="63867" y1="50000" x2="60352" y2="55078"/>
                        <a14:foregroundMark x1="19922" y1="65625" x2="53125" y2="65039"/>
                        <a14:foregroundMark x1="59375" y1="62891" x2="65625" y2="65234"/>
                        <a14:backgroundMark x1="39063" y1="46289" x2="39063" y2="38281"/>
                        <a14:backgroundMark x1="22070" y1="26172" x2="40430" y2="36133"/>
                        <a14:backgroundMark x1="37500" y1="17773" x2="25586" y2="17773"/>
                        <a14:backgroundMark x1="19922" y1="29297" x2="33984" y2="30078"/>
                        <a14:backgroundMark x1="37500" y1="52344" x2="21680" y2="29102"/>
                        <a14:backgroundMark x1="21680" y1="29102" x2="21680" y2="28711"/>
                        <a14:backgroundMark x1="47070" y1="22070" x2="47070" y2="52539"/>
                        <a14:backgroundMark x1="47070" y1="52539" x2="47070" y2="52539"/>
                        <a14:backgroundMark x1="31836" y1="60742" x2="15820" y2="40430"/>
                        <a14:backgroundMark x1="15820" y1="40430" x2="15039" y2="34375"/>
                        <a14:backgroundMark x1="21289" y1="57617" x2="11719" y2="32813"/>
                        <a14:backgroundMark x1="11719" y1="32813" x2="37109" y2="16406"/>
                        <a14:backgroundMark x1="37109" y1="16406" x2="55273" y2="40430"/>
                        <a14:backgroundMark x1="55273" y1="40430" x2="51563" y2="49023"/>
                        <a14:backgroundMark x1="40430" y1="59375" x2="57031" y2="37109"/>
                        <a14:backgroundMark x1="57031" y1="37109" x2="56836" y2="24023"/>
                        <a14:backgroundMark x1="51367" y1="54297" x2="62891" y2="38086"/>
                        <a14:backgroundMark x1="62891" y1="38086" x2="62891" y2="37109"/>
                        <a14:backgroundMark x1="53125" y1="22266" x2="41016" y2="15039"/>
                        <a14:backgroundMark x1="53320" y1="18750" x2="42188" y2="13477"/>
                        <a14:backgroundMark x1="39258" y1="13477" x2="23828" y2="14648"/>
                        <a14:backgroundMark x1="35352" y1="9375" x2="28125" y2="10742"/>
                        <a14:backgroundMark x1="41406" y1="12109" x2="35156" y2="9961"/>
                        <a14:backgroundMark x1="43164" y1="11133" x2="39063" y2="10742"/>
                        <a14:backgroundMark x1="40430" y1="10352" x2="32617" y2="9961"/>
                        <a14:backgroundMark x1="42578" y1="9766" x2="43164" y2="9961"/>
                        <a14:backgroundMark x1="19336" y1="18164" x2="14258" y2="27539"/>
                        <a14:backgroundMark x1="27734" y1="15039" x2="14063" y2="25586"/>
                        <a14:backgroundMark x1="11133" y1="33984" x2="14258" y2="23828"/>
                        <a14:backgroundMark x1="11523" y1="29688" x2="18555" y2="17773"/>
                        <a14:backgroundMark x1="18164" y1="17773" x2="11914" y2="21680"/>
                        <a14:backgroundMark x1="12891" y1="25586" x2="9766" y2="29297"/>
                        <a14:backgroundMark x1="12500" y1="27539" x2="9766" y2="33008"/>
                        <a14:backgroundMark x1="9766" y1="33594" x2="18359" y2="17969"/>
                        <a14:backgroundMark x1="18359" y1="17969" x2="22461" y2="15039"/>
                        <a14:backgroundMark x1="22461" y1="14648" x2="16797" y2="16992"/>
                        <a14:backgroundMark x1="23828" y1="12891" x2="20703" y2="13477"/>
                        <a14:backgroundMark x1="13672" y1="21289" x2="7617" y2="35352"/>
                        <a14:backgroundMark x1="40430" y1="9961" x2="44336" y2="11133"/>
                      </a14:backgroundRemoval>
                    </a14:imgEffect>
                  </a14:imgLayer>
                </a14:imgProps>
              </a:ext>
              <a:ext uri="{28A0092B-C50C-407E-A947-70E740481C1C}">
                <a14:useLocalDpi xmlns:a14="http://schemas.microsoft.com/office/drawing/2010/main" val="0"/>
              </a:ext>
            </a:extLst>
          </a:blip>
          <a:srcRect/>
          <a:stretch>
            <a:fillRect/>
          </a:stretch>
        </p:blipFill>
        <p:spPr bwMode="auto">
          <a:xfrm>
            <a:off x="4112432" y="3926113"/>
            <a:ext cx="2032744" cy="2032744"/>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e 75">
            <a:extLst>
              <a:ext uri="{FF2B5EF4-FFF2-40B4-BE49-F238E27FC236}">
                <a16:creationId xmlns:a16="http://schemas.microsoft.com/office/drawing/2014/main" id="{F155652A-47AB-F154-A0F5-F6D313B8E48D}"/>
              </a:ext>
            </a:extLst>
          </p:cNvPr>
          <p:cNvGrpSpPr/>
          <p:nvPr/>
        </p:nvGrpSpPr>
        <p:grpSpPr>
          <a:xfrm>
            <a:off x="4737912" y="5042793"/>
            <a:ext cx="2032744" cy="2032744"/>
            <a:chOff x="1483477" y="4210669"/>
            <a:chExt cx="2032744" cy="2032744"/>
          </a:xfrm>
        </p:grpSpPr>
        <p:pic>
          <p:nvPicPr>
            <p:cNvPr id="77" name="Picture 40">
              <a:extLst>
                <a:ext uri="{FF2B5EF4-FFF2-40B4-BE49-F238E27FC236}">
                  <a16:creationId xmlns:a16="http://schemas.microsoft.com/office/drawing/2014/main" id="{5A171993-9E3C-867D-797A-FC0687DB563A}"/>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4297" b="98828" l="3125" r="98633">
                          <a14:foregroundMark x1="8008" y1="55078" x2="8201" y2="35589"/>
                          <a14:foregroundMark x1="3320" y1="41992" x2="3320" y2="33984"/>
                          <a14:foregroundMark x1="22852" y1="6836" x2="41797" y2="4297"/>
                          <a14:foregroundMark x1="41797" y1="4297" x2="48047" y2="8008"/>
                          <a14:foregroundMark x1="71094" y1="67383" x2="82813" y2="86719"/>
                          <a14:foregroundMark x1="82813" y1="86719" x2="83398" y2="87109"/>
                          <a14:foregroundMark x1="82227" y1="91992" x2="98828" y2="80469"/>
                          <a14:foregroundMark x1="98828" y1="80469" x2="98828" y2="79688"/>
                          <a14:foregroundMark x1="83008" y1="87500" x2="72070" y2="74414"/>
                          <a14:foregroundMark x1="74219" y1="71680" x2="65625" y2="68750"/>
                          <a14:foregroundMark x1="67773" y1="68750" x2="74805" y2="84961"/>
                          <a14:foregroundMark x1="82617" y1="93555" x2="95703" y2="90039"/>
                          <a14:foregroundMark x1="84375" y1="98828" x2="89258" y2="98438"/>
                          <a14:foregroundMark x1="6644" y1="29215" x2="6641" y2="28906"/>
                          <a14:foregroundMark x1="6836" y1="52930" x2="6690" y2="34975"/>
                          <a14:foregroundMark x1="26164" y1="8030" x2="26367" y2="7813"/>
                          <a14:foregroundMark x1="22866" y1="11557" x2="26138" y2="8058"/>
                          <a14:foregroundMark x1="6641" y1="28906" x2="6892" y2="28637"/>
                          <a14:foregroundMark x1="45400" y1="9772" x2="52930" y2="10547"/>
                          <a14:foregroundMark x1="26367" y1="7813" x2="27057" y2="7884"/>
                          <a14:foregroundMark x1="52930" y1="10547" x2="53711" y2="11133"/>
                          <a14:foregroundMark x1="68945" y1="24805" x2="63867" y2="50000"/>
                          <a14:foregroundMark x1="63867" y1="50000" x2="60352" y2="55078"/>
                          <a14:foregroundMark x1="19922" y1="65625" x2="53125" y2="65039"/>
                          <a14:foregroundMark x1="59375" y1="62891" x2="65625" y2="65234"/>
                          <a14:backgroundMark x1="39063" y1="46289" x2="39063" y2="38281"/>
                          <a14:backgroundMark x1="22070" y1="26172" x2="40430" y2="36133"/>
                          <a14:backgroundMark x1="37500" y1="17773" x2="25586" y2="17773"/>
                          <a14:backgroundMark x1="19922" y1="29297" x2="33984" y2="30078"/>
                          <a14:backgroundMark x1="37500" y1="52344" x2="21680" y2="29102"/>
                          <a14:backgroundMark x1="21680" y1="29102" x2="21680" y2="28711"/>
                          <a14:backgroundMark x1="47070" y1="22070" x2="47070" y2="52539"/>
                          <a14:backgroundMark x1="47070" y1="52539" x2="47070" y2="52539"/>
                          <a14:backgroundMark x1="31836" y1="60742" x2="15820" y2="40430"/>
                          <a14:backgroundMark x1="15820" y1="40430" x2="15039" y2="34375"/>
                          <a14:backgroundMark x1="21289" y1="57617" x2="11719" y2="32813"/>
                          <a14:backgroundMark x1="11719" y1="32813" x2="37109" y2="16406"/>
                          <a14:backgroundMark x1="37109" y1="16406" x2="55273" y2="40430"/>
                          <a14:backgroundMark x1="55273" y1="40430" x2="51563" y2="49023"/>
                          <a14:backgroundMark x1="40430" y1="59375" x2="57031" y2="37109"/>
                          <a14:backgroundMark x1="57031" y1="37109" x2="56836" y2="24023"/>
                          <a14:backgroundMark x1="51367" y1="54297" x2="62891" y2="38086"/>
                          <a14:backgroundMark x1="62891" y1="38086" x2="62891" y2="37109"/>
                          <a14:backgroundMark x1="53125" y1="22266" x2="41016" y2="15039"/>
                          <a14:backgroundMark x1="53320" y1="18750" x2="42188" y2="13477"/>
                          <a14:backgroundMark x1="39258" y1="13477" x2="23828" y2="14648"/>
                          <a14:backgroundMark x1="35352" y1="9375" x2="28125" y2="10742"/>
                          <a14:backgroundMark x1="41406" y1="12109" x2="35156" y2="9961"/>
                          <a14:backgroundMark x1="43164" y1="11133" x2="39063" y2="10742"/>
                          <a14:backgroundMark x1="40430" y1="10352" x2="32617" y2="9961"/>
                          <a14:backgroundMark x1="42578" y1="9766" x2="43164" y2="9961"/>
                          <a14:backgroundMark x1="19336" y1="18164" x2="14258" y2="27539"/>
                          <a14:backgroundMark x1="27734" y1="15039" x2="14063" y2="25586"/>
                          <a14:backgroundMark x1="11133" y1="33984" x2="14258" y2="23828"/>
                          <a14:backgroundMark x1="11523" y1="29688" x2="18555" y2="17773"/>
                          <a14:backgroundMark x1="18164" y1="17773" x2="11914" y2="21680"/>
                          <a14:backgroundMark x1="12891" y1="25586" x2="9766" y2="29297"/>
                          <a14:backgroundMark x1="12500" y1="27539" x2="9766" y2="33008"/>
                          <a14:backgroundMark x1="9766" y1="33594" x2="18359" y2="17969"/>
                          <a14:backgroundMark x1="18359" y1="17969" x2="22461" y2="15039"/>
                          <a14:backgroundMark x1="22461" y1="14648" x2="16797" y2="16992"/>
                          <a14:backgroundMark x1="23828" y1="12891" x2="20703" y2="13477"/>
                          <a14:backgroundMark x1="13672" y1="21289" x2="7617" y2="35352"/>
                          <a14:backgroundMark x1="40430" y1="9961" x2="44336" y2="11133"/>
                        </a14:backgroundRemoval>
                      </a14:imgEffect>
                    </a14:imgLayer>
                  </a14:imgProps>
                </a:ext>
                <a:ext uri="{28A0092B-C50C-407E-A947-70E740481C1C}">
                  <a14:useLocalDpi xmlns:a14="http://schemas.microsoft.com/office/drawing/2010/main" val="0"/>
                </a:ext>
              </a:extLst>
            </a:blip>
            <a:srcRect/>
            <a:stretch>
              <a:fillRect/>
            </a:stretch>
          </p:blipFill>
          <p:spPr bwMode="auto">
            <a:xfrm>
              <a:off x="1483477" y="4210669"/>
              <a:ext cx="2032744" cy="2032744"/>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 77">
              <a:extLst>
                <a:ext uri="{FF2B5EF4-FFF2-40B4-BE49-F238E27FC236}">
                  <a16:creationId xmlns:a16="http://schemas.microsoft.com/office/drawing/2014/main" id="{765A0B12-F9E7-20E1-5C02-B949E36B074B}"/>
                </a:ext>
              </a:extLst>
            </p:cNvPr>
            <p:cNvPicPr>
              <a:picLocks noChangeAspect="1"/>
            </p:cNvPicPr>
            <p:nvPr/>
          </p:nvPicPr>
          <p:blipFill rotWithShape="1">
            <a:blip r:embed="rId26"/>
            <a:srcRect l="7731" t="5755" r="21334" b="7632"/>
            <a:stretch/>
          </p:blipFill>
          <p:spPr>
            <a:xfrm>
              <a:off x="1645920" y="4378883"/>
              <a:ext cx="1140168" cy="1120387"/>
            </a:xfrm>
            <a:prstGeom prst="ellipse">
              <a:avLst/>
            </a:prstGeom>
          </p:spPr>
        </p:pic>
      </p:grpSp>
      <p:grpSp>
        <p:nvGrpSpPr>
          <p:cNvPr id="79" name="Groupe 78">
            <a:extLst>
              <a:ext uri="{FF2B5EF4-FFF2-40B4-BE49-F238E27FC236}">
                <a16:creationId xmlns:a16="http://schemas.microsoft.com/office/drawing/2014/main" id="{6ED24D1B-5DBE-D3CA-E5A7-9DD972A385B9}"/>
              </a:ext>
            </a:extLst>
          </p:cNvPr>
          <p:cNvGrpSpPr/>
          <p:nvPr/>
        </p:nvGrpSpPr>
        <p:grpSpPr>
          <a:xfrm>
            <a:off x="4051864" y="2953796"/>
            <a:ext cx="2032744" cy="2032744"/>
            <a:chOff x="1272273" y="3919346"/>
            <a:chExt cx="2032744" cy="2032744"/>
          </a:xfrm>
        </p:grpSpPr>
        <p:pic>
          <p:nvPicPr>
            <p:cNvPr id="80" name="Picture 40">
              <a:extLst>
                <a:ext uri="{FF2B5EF4-FFF2-40B4-BE49-F238E27FC236}">
                  <a16:creationId xmlns:a16="http://schemas.microsoft.com/office/drawing/2014/main" id="{8BFF69F4-19BE-5456-40C4-0BDA9CB72A1B}"/>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4297" b="98828" l="3125" r="98633">
                          <a14:foregroundMark x1="8008" y1="55078" x2="8201" y2="35589"/>
                          <a14:foregroundMark x1="3320" y1="41992" x2="3320" y2="33984"/>
                          <a14:foregroundMark x1="22852" y1="6836" x2="41797" y2="4297"/>
                          <a14:foregroundMark x1="41797" y1="4297" x2="48047" y2="8008"/>
                          <a14:foregroundMark x1="71094" y1="67383" x2="82813" y2="86719"/>
                          <a14:foregroundMark x1="82813" y1="86719" x2="83398" y2="87109"/>
                          <a14:foregroundMark x1="82227" y1="91992" x2="98828" y2="80469"/>
                          <a14:foregroundMark x1="98828" y1="80469" x2="98828" y2="79688"/>
                          <a14:foregroundMark x1="83008" y1="87500" x2="72070" y2="74414"/>
                          <a14:foregroundMark x1="74219" y1="71680" x2="65625" y2="68750"/>
                          <a14:foregroundMark x1="67773" y1="68750" x2="74805" y2="84961"/>
                          <a14:foregroundMark x1="82617" y1="93555" x2="95703" y2="90039"/>
                          <a14:foregroundMark x1="84375" y1="98828" x2="89258" y2="98438"/>
                          <a14:foregroundMark x1="6644" y1="29215" x2="6641" y2="28906"/>
                          <a14:foregroundMark x1="6836" y1="52930" x2="6690" y2="34975"/>
                          <a14:foregroundMark x1="26164" y1="8030" x2="26367" y2="7813"/>
                          <a14:foregroundMark x1="22866" y1="11557" x2="26138" y2="8058"/>
                          <a14:foregroundMark x1="6641" y1="28906" x2="6892" y2="28637"/>
                          <a14:foregroundMark x1="45400" y1="9772" x2="52930" y2="10547"/>
                          <a14:foregroundMark x1="26367" y1="7813" x2="27057" y2="7884"/>
                          <a14:foregroundMark x1="52930" y1="10547" x2="53711" y2="11133"/>
                          <a14:foregroundMark x1="68945" y1="24805" x2="63867" y2="50000"/>
                          <a14:foregroundMark x1="63867" y1="50000" x2="60352" y2="55078"/>
                          <a14:foregroundMark x1="19922" y1="65625" x2="53125" y2="65039"/>
                          <a14:foregroundMark x1="59375" y1="62891" x2="65625" y2="65234"/>
                          <a14:backgroundMark x1="39063" y1="46289" x2="39063" y2="38281"/>
                          <a14:backgroundMark x1="22070" y1="26172" x2="40430" y2="36133"/>
                          <a14:backgroundMark x1="37500" y1="17773" x2="25586" y2="17773"/>
                          <a14:backgroundMark x1="19922" y1="29297" x2="33984" y2="30078"/>
                          <a14:backgroundMark x1="37500" y1="52344" x2="21680" y2="29102"/>
                          <a14:backgroundMark x1="21680" y1="29102" x2="21680" y2="28711"/>
                          <a14:backgroundMark x1="47070" y1="22070" x2="47070" y2="52539"/>
                          <a14:backgroundMark x1="47070" y1="52539" x2="47070" y2="52539"/>
                          <a14:backgroundMark x1="31836" y1="60742" x2="15820" y2="40430"/>
                          <a14:backgroundMark x1="15820" y1="40430" x2="15039" y2="34375"/>
                          <a14:backgroundMark x1="21289" y1="57617" x2="11719" y2="32813"/>
                          <a14:backgroundMark x1="11719" y1="32813" x2="37109" y2="16406"/>
                          <a14:backgroundMark x1="37109" y1="16406" x2="55273" y2="40430"/>
                          <a14:backgroundMark x1="55273" y1="40430" x2="51563" y2="49023"/>
                          <a14:backgroundMark x1="40430" y1="59375" x2="57031" y2="37109"/>
                          <a14:backgroundMark x1="57031" y1="37109" x2="56836" y2="24023"/>
                          <a14:backgroundMark x1="51367" y1="54297" x2="62891" y2="38086"/>
                          <a14:backgroundMark x1="62891" y1="38086" x2="62891" y2="37109"/>
                          <a14:backgroundMark x1="53125" y1="22266" x2="41016" y2="15039"/>
                          <a14:backgroundMark x1="53320" y1="18750" x2="42188" y2="13477"/>
                          <a14:backgroundMark x1="39258" y1="13477" x2="23828" y2="14648"/>
                          <a14:backgroundMark x1="35352" y1="9375" x2="28125" y2="10742"/>
                          <a14:backgroundMark x1="41406" y1="12109" x2="35156" y2="9961"/>
                          <a14:backgroundMark x1="43164" y1="11133" x2="39063" y2="10742"/>
                          <a14:backgroundMark x1="40430" y1="10352" x2="32617" y2="9961"/>
                          <a14:backgroundMark x1="42578" y1="9766" x2="43164" y2="9961"/>
                          <a14:backgroundMark x1="19336" y1="18164" x2="14258" y2="27539"/>
                          <a14:backgroundMark x1="27734" y1="15039" x2="14063" y2="25586"/>
                          <a14:backgroundMark x1="11133" y1="33984" x2="14258" y2="23828"/>
                          <a14:backgroundMark x1="11523" y1="29688" x2="18555" y2="17773"/>
                          <a14:backgroundMark x1="18164" y1="17773" x2="11914" y2="21680"/>
                          <a14:backgroundMark x1="12891" y1="25586" x2="9766" y2="29297"/>
                          <a14:backgroundMark x1="12500" y1="27539" x2="9766" y2="33008"/>
                          <a14:backgroundMark x1="9766" y1="33594" x2="18359" y2="17969"/>
                          <a14:backgroundMark x1="18359" y1="17969" x2="22461" y2="15039"/>
                          <a14:backgroundMark x1="22461" y1="14648" x2="16797" y2="16992"/>
                          <a14:backgroundMark x1="23828" y1="12891" x2="20703" y2="13477"/>
                          <a14:backgroundMark x1="13672" y1="21289" x2="7617" y2="35352"/>
                          <a14:backgroundMark x1="40430" y1="9961" x2="44336" y2="11133"/>
                        </a14:backgroundRemoval>
                      </a14:imgEffect>
                    </a14:imgLayer>
                  </a14:imgProps>
                </a:ext>
                <a:ext uri="{28A0092B-C50C-407E-A947-70E740481C1C}">
                  <a14:useLocalDpi xmlns:a14="http://schemas.microsoft.com/office/drawing/2010/main" val="0"/>
                </a:ext>
              </a:extLst>
            </a:blip>
            <a:srcRect/>
            <a:stretch>
              <a:fillRect/>
            </a:stretch>
          </p:blipFill>
          <p:spPr bwMode="auto">
            <a:xfrm>
              <a:off x="1272273" y="3919346"/>
              <a:ext cx="2032744" cy="203274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Réagir en cas d'attaque terroriste - AUDE">
              <a:extLst>
                <a:ext uri="{FF2B5EF4-FFF2-40B4-BE49-F238E27FC236}">
                  <a16:creationId xmlns:a16="http://schemas.microsoft.com/office/drawing/2014/main" id="{273483A5-8C2A-F9E5-9FE4-DE47BB89F8D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9375" t="18747" r="42574" b="53196"/>
            <a:stretch/>
          </p:blipFill>
          <p:spPr bwMode="auto">
            <a:xfrm>
              <a:off x="1445985" y="4099440"/>
              <a:ext cx="1153244" cy="1111567"/>
            </a:xfrm>
            <a:prstGeom prst="ellipse">
              <a:avLst/>
            </a:prstGeom>
            <a:noFill/>
            <a:extLst>
              <a:ext uri="{909E8E84-426E-40DD-AFC4-6F175D3DCCD1}">
                <a14:hiddenFill xmlns:a14="http://schemas.microsoft.com/office/drawing/2010/main">
                  <a:solidFill>
                    <a:srgbClr val="FFFFFF"/>
                  </a:solidFill>
                </a14:hiddenFill>
              </a:ext>
            </a:extLst>
          </p:spPr>
        </p:pic>
      </p:grpSp>
      <p:sp>
        <p:nvSpPr>
          <p:cNvPr id="73" name="Rectangle : coins arrondis 72">
            <a:extLst>
              <a:ext uri="{FF2B5EF4-FFF2-40B4-BE49-F238E27FC236}">
                <a16:creationId xmlns:a16="http://schemas.microsoft.com/office/drawing/2014/main" id="{02323EF4-B580-E51B-C9F2-1BB4607DAD3A}"/>
              </a:ext>
            </a:extLst>
          </p:cNvPr>
          <p:cNvSpPr/>
          <p:nvPr/>
        </p:nvSpPr>
        <p:spPr>
          <a:xfrm>
            <a:off x="7379307" y="1462577"/>
            <a:ext cx="3377585" cy="4782552"/>
          </a:xfrm>
          <a:prstGeom prst="roundRect">
            <a:avLst/>
          </a:prstGeom>
          <a:solidFill>
            <a:srgbClr val="FFC000">
              <a:alpha val="5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bg1"/>
                </a:solidFill>
                <a:latin typeface="Arial" panose="020B0604020202020204" pitchFamily="34" charset="0"/>
                <a:cs typeface="Arial" panose="020B0604020202020204" pitchFamily="34" charset="0"/>
              </a:rPr>
              <a:t>SE CACHER</a:t>
            </a:r>
          </a:p>
          <a:p>
            <a:pPr marL="285750" indent="-285750" algn="ctr">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Enfermez-vous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et barricadez-vous</a:t>
            </a:r>
          </a:p>
          <a:p>
            <a:pPr marL="342900" indent="-342900">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Éteignez la lumière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et coupez le son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des appareils</a:t>
            </a:r>
          </a:p>
          <a:p>
            <a:pPr marL="342900" indent="-342900">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Éloignez-vous des ouvertures, allongez-vous au sol. Sinon abritez-vous derrière un obstacle solide (mur, pilier)</a:t>
            </a:r>
          </a:p>
          <a:p>
            <a:pPr marL="342900" indent="-342900">
              <a:buFont typeface="Arial" panose="020B0604020202020204" pitchFamily="34" charset="0"/>
              <a:buChar char="•"/>
            </a:pPr>
            <a:endParaRPr lang="fr-FR" sz="16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cs typeface="Arial" panose="020B0604020202020204" pitchFamily="34" charset="0"/>
              </a:rPr>
              <a:t>Dans tous les cas, coupez la sonnerie et le vibreur </a:t>
            </a:r>
            <a:br>
              <a:rPr lang="fr-FR" sz="1600" dirty="0">
                <a:solidFill>
                  <a:schemeClr val="bg1"/>
                </a:solidFill>
                <a:latin typeface="Arial" panose="020B0604020202020204" pitchFamily="34" charset="0"/>
                <a:cs typeface="Arial" panose="020B0604020202020204" pitchFamily="34" charset="0"/>
              </a:rPr>
            </a:br>
            <a:r>
              <a:rPr lang="fr-FR" sz="1600" dirty="0">
                <a:solidFill>
                  <a:schemeClr val="bg1"/>
                </a:solidFill>
                <a:latin typeface="Arial" panose="020B0604020202020204" pitchFamily="34" charset="0"/>
                <a:cs typeface="Arial" panose="020B0604020202020204" pitchFamily="34" charset="0"/>
              </a:rPr>
              <a:t>de votre téléphone</a:t>
            </a:r>
          </a:p>
        </p:txBody>
      </p:sp>
      <p:sp>
        <p:nvSpPr>
          <p:cNvPr id="72" name="Rectangle : coins arrondis 71">
            <a:extLst>
              <a:ext uri="{FF2B5EF4-FFF2-40B4-BE49-F238E27FC236}">
                <a16:creationId xmlns:a16="http://schemas.microsoft.com/office/drawing/2014/main" id="{C817C4AC-13D9-F923-B80E-C7A4EEE10057}"/>
              </a:ext>
            </a:extLst>
          </p:cNvPr>
          <p:cNvSpPr/>
          <p:nvPr/>
        </p:nvSpPr>
        <p:spPr>
          <a:xfrm>
            <a:off x="7379308" y="2164691"/>
            <a:ext cx="3377584" cy="3482814"/>
          </a:xfrm>
          <a:prstGeom prst="roundRect">
            <a:avLst/>
          </a:prstGeom>
          <a:solidFill>
            <a:srgbClr val="FF0000">
              <a:alpha val="5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latin typeface="Arial" panose="020B0604020202020204" pitchFamily="34" charset="0"/>
                <a:cs typeface="Arial" panose="020B0604020202020204" pitchFamily="34" charset="0"/>
              </a:rPr>
              <a:t>ALERTER</a:t>
            </a:r>
          </a:p>
          <a:p>
            <a:pPr algn="ct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Dès que vous êtes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en sécurité, appelez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 17 ou le 112</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Ne courez pas vers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les forces de l’ordre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et ne faites pas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de mouvement brusque</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Gardez les mains levées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et ouvertes</a:t>
            </a:r>
          </a:p>
        </p:txBody>
      </p:sp>
      <p:sp>
        <p:nvSpPr>
          <p:cNvPr id="75" name="Rectangle : coins arrondis 74">
            <a:extLst>
              <a:ext uri="{FF2B5EF4-FFF2-40B4-BE49-F238E27FC236}">
                <a16:creationId xmlns:a16="http://schemas.microsoft.com/office/drawing/2014/main" id="{108EEDB1-F0AB-7756-0093-7B111C0FC3D5}"/>
              </a:ext>
            </a:extLst>
          </p:cNvPr>
          <p:cNvSpPr/>
          <p:nvPr/>
        </p:nvSpPr>
        <p:spPr>
          <a:xfrm>
            <a:off x="7379308" y="1781707"/>
            <a:ext cx="3377584" cy="4248782"/>
          </a:xfrm>
          <a:prstGeom prst="roundRect">
            <a:avLst/>
          </a:prstGeom>
          <a:solidFill>
            <a:srgbClr val="00467E">
              <a:alpha val="57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latin typeface="Arial" panose="020B0604020202020204" pitchFamily="34" charset="0"/>
                <a:cs typeface="Arial" panose="020B0604020202020204" pitchFamily="34" charset="0"/>
              </a:rPr>
              <a:t>S’ÉCHAPPER</a:t>
            </a:r>
          </a:p>
          <a:p>
            <a:pPr algn="ct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Localisez le danger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pour vous en éloigner</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Si possible, aidez les autres personnes à s’échapper</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Ne vous exposez pas</a:t>
            </a:r>
          </a:p>
          <a:p>
            <a:pPr marL="342900" indent="-342900">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1600" dirty="0">
                <a:latin typeface="Arial" panose="020B0604020202020204" pitchFamily="34" charset="0"/>
                <a:cs typeface="Arial" panose="020B0604020202020204" pitchFamily="34" charset="0"/>
              </a:rPr>
              <a:t>Alertez les personnes autour de vous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et dissuadez les gens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de pénétrer dans </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la zone de danger</a:t>
            </a:r>
          </a:p>
        </p:txBody>
      </p:sp>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00529B"/>
                </a:solidFill>
                <a:effectLst/>
                <a:uLnTx/>
                <a:uFillTx/>
                <a:latin typeface="Arial" panose="020B0604020202020204" pitchFamily="34" charset="0"/>
                <a:ea typeface="+mn-ea"/>
                <a:cs typeface="Arial" panose="020B0604020202020204" pitchFamily="34" charset="0"/>
              </a:rPr>
              <a:t>La protection</a:t>
            </a:r>
          </a:p>
        </p:txBody>
      </p:sp>
      <p:sp>
        <p:nvSpPr>
          <p:cNvPr id="2" name="Espace réservé du texte 1">
            <a:extLst>
              <a:ext uri="{FF2B5EF4-FFF2-40B4-BE49-F238E27FC236}">
                <a16:creationId xmlns:a16="http://schemas.microsoft.com/office/drawing/2014/main" id="{26381315-A3E1-AF35-AA06-DE850F60869C}"/>
              </a:ext>
            </a:extLst>
          </p:cNvPr>
          <p:cNvSpPr>
            <a:spLocks noGrp="1"/>
          </p:cNvSpPr>
          <p:nvPr>
            <p:ph type="body" sz="quarter" idx="11"/>
          </p:nvPr>
        </p:nvSpPr>
        <p:spPr>
          <a:prstGeom prst="rect">
            <a:avLst/>
          </a:prstGeom>
        </p:spPr>
        <p:txBody>
          <a:bodyPr/>
          <a:lstStyle/>
          <a:p>
            <a:r>
              <a:rPr lang="fr-FR"/>
              <a:t>Réagir en cas d’attaque terroriste</a:t>
            </a:r>
          </a:p>
        </p:txBody>
      </p:sp>
      <p:sp>
        <p:nvSpPr>
          <p:cNvPr id="82" name="ZoneTexte 81">
            <a:extLst>
              <a:ext uri="{FF2B5EF4-FFF2-40B4-BE49-F238E27FC236}">
                <a16:creationId xmlns:a16="http://schemas.microsoft.com/office/drawing/2014/main" id="{B964DFC6-D635-964A-62CA-E4CCFBC2BBB8}"/>
              </a:ext>
            </a:extLst>
          </p:cNvPr>
          <p:cNvSpPr txBox="1"/>
          <p:nvPr/>
        </p:nvSpPr>
        <p:spPr>
          <a:xfrm>
            <a:off x="0" y="6612745"/>
            <a:ext cx="3668233" cy="261610"/>
          </a:xfrm>
          <a:prstGeom prst="rect">
            <a:avLst/>
          </a:prstGeom>
          <a:noFill/>
        </p:spPr>
        <p:txBody>
          <a:bodyPr wrap="square" rtlCol="0">
            <a:spAutoFit/>
          </a:bodyPr>
          <a:lstStyle/>
          <a:p>
            <a:r>
              <a:rPr lang="fr-FR" sz="1100" b="1">
                <a:latin typeface="Arial" panose="020B0604020202020204" pitchFamily="34" charset="0"/>
                <a:cs typeface="Arial" panose="020B0604020202020204" pitchFamily="34" charset="0"/>
              </a:rPr>
              <a:t>Plus d’information sur </a:t>
            </a:r>
            <a:r>
              <a:rPr lang="fr-FR" sz="1100" b="1">
                <a:latin typeface="Arial" panose="020B0604020202020204" pitchFamily="34" charset="0"/>
                <a:cs typeface="Arial" panose="020B0604020202020204" pitchFamily="34" charset="0"/>
                <a:hlinkClick r:id="rId28"/>
              </a:rPr>
              <a:t>www.encasdattaque.gouv.fr</a:t>
            </a:r>
            <a:endParaRPr lang="fr-FR" sz="11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6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3.33333E-6 L -0.21484 0.00393 " pathEditMode="relative" rAng="0" ptsTypes="AA">
                                      <p:cBhvr>
                                        <p:cTn id="6" dur="2000" fill="hold"/>
                                        <p:tgtEl>
                                          <p:spTgt spid="3"/>
                                        </p:tgtEl>
                                        <p:attrNameLst>
                                          <p:attrName>ppt_x</p:attrName>
                                          <p:attrName>ppt_y</p:attrName>
                                        </p:attrNameLst>
                                      </p:cBhvr>
                                      <p:rCtr x="-10742" y="185"/>
                                    </p:animMotion>
                                  </p:childTnLst>
                                </p:cTn>
                              </p:par>
                            </p:childTnLst>
                          </p:cTn>
                        </p:par>
                        <p:par>
                          <p:cTn id="7" fill="hold">
                            <p:stCondLst>
                              <p:cond delay="2000"/>
                            </p:stCondLst>
                            <p:childTnLst>
                              <p:par>
                                <p:cTn id="8" presetID="42" presetClass="entr" presetSubtype="0"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anim calcmode="lin" valueType="num">
                                      <p:cBhvr>
                                        <p:cTn id="11" dur="1000" fill="hold"/>
                                        <p:tgtEl>
                                          <p:spTgt spid="74"/>
                                        </p:tgtEl>
                                        <p:attrNameLst>
                                          <p:attrName>ppt_x</p:attrName>
                                        </p:attrNameLst>
                                      </p:cBhvr>
                                      <p:tavLst>
                                        <p:tav tm="0">
                                          <p:val>
                                            <p:strVal val="#ppt_x"/>
                                          </p:val>
                                        </p:tav>
                                        <p:tav tm="100000">
                                          <p:val>
                                            <p:strVal val="#ppt_x"/>
                                          </p:val>
                                        </p:tav>
                                      </p:tavLst>
                                    </p:anim>
                                    <p:anim calcmode="lin" valueType="num">
                                      <p:cBhvr>
                                        <p:cTn id="12" dur="1000" fill="hold"/>
                                        <p:tgtEl>
                                          <p:spTgt spid="7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4"/>
                                        </p:tgtEl>
                                      </p:cBhvr>
                                    </p:animEffect>
                                    <p:set>
                                      <p:cBhvr>
                                        <p:cTn id="24" dur="1" fill="hold">
                                          <p:stCondLst>
                                            <p:cond delay="499"/>
                                          </p:stCondLst>
                                        </p:cTn>
                                        <p:tgtEl>
                                          <p:spTgt spid="7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9"/>
                                        </p:tgtEl>
                                      </p:cBhvr>
                                    </p:animEffect>
                                    <p:set>
                                      <p:cBhvr>
                                        <p:cTn id="27" dur="1" fill="hold">
                                          <p:stCondLst>
                                            <p:cond delay="499"/>
                                          </p:stCondLst>
                                        </p:cTn>
                                        <p:tgtEl>
                                          <p:spTgt spid="6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5"/>
                                        </p:tgtEl>
                                      </p:cBhvr>
                                    </p:animEffect>
                                    <p:set>
                                      <p:cBhvr>
                                        <p:cTn id="30" dur="1" fill="hold">
                                          <p:stCondLst>
                                            <p:cond delay="499"/>
                                          </p:stCondLst>
                                        </p:cTn>
                                        <p:tgtEl>
                                          <p:spTgt spid="7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600"/>
                                        <p:tgtEl>
                                          <p:spTgt spid="7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9"/>
                                        </p:tgtEl>
                                      </p:cBhvr>
                                    </p:animEffect>
                                    <p:set>
                                      <p:cBhvr>
                                        <p:cTn id="42" dur="1" fill="hold">
                                          <p:stCondLst>
                                            <p:cond delay="499"/>
                                          </p:stCondLst>
                                        </p:cTn>
                                        <p:tgtEl>
                                          <p:spTgt spid="7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3"/>
                                        </p:tgtEl>
                                      </p:cBhvr>
                                    </p:animEffect>
                                    <p:set>
                                      <p:cBhvr>
                                        <p:cTn id="45" dur="1" fill="hold">
                                          <p:stCondLst>
                                            <p:cond delay="499"/>
                                          </p:stCondLst>
                                        </p:cTn>
                                        <p:tgtEl>
                                          <p:spTgt spid="73"/>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2" grpId="0" animBg="1"/>
      <p:bldP spid="75" grpId="0" animBg="1"/>
      <p:bldP spid="7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9557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9ABB3F-6B7F-2D8E-3868-635493E5133E}"/>
              </a:ext>
            </a:extLst>
          </p:cNvPr>
          <p:cNvSpPr>
            <a:spLocks noGrp="1"/>
          </p:cNvSpPr>
          <p:nvPr>
            <p:ph type="body" sz="quarter" idx="11"/>
          </p:nvPr>
        </p:nvSpPr>
        <p:spPr>
          <a:prstGeom prst="rect">
            <a:avLst/>
          </a:prstGeom>
        </p:spPr>
        <p:txBody>
          <a:bodyPr/>
          <a:lstStyle/>
          <a:p>
            <a:endParaRPr lang="fr-FR" dirty="0"/>
          </a:p>
        </p:txBody>
      </p:sp>
      <p:sp>
        <p:nvSpPr>
          <p:cNvPr id="3" name="Espace réservé du texte 2">
            <a:extLst>
              <a:ext uri="{FF2B5EF4-FFF2-40B4-BE49-F238E27FC236}">
                <a16:creationId xmlns:a16="http://schemas.microsoft.com/office/drawing/2014/main" id="{008FBA52-5DF5-1A25-2094-7CA145D9486C}"/>
              </a:ext>
            </a:extLst>
          </p:cNvPr>
          <p:cNvSpPr>
            <a:spLocks noGrp="1"/>
          </p:cNvSpPr>
          <p:nvPr>
            <p:ph type="body" sz="quarter" idx="12"/>
          </p:nvPr>
        </p:nvSpPr>
        <p:spPr/>
        <p:txBody>
          <a:bodyPr/>
          <a:lstStyle/>
          <a:p>
            <a:r>
              <a:rPr lang="fr-FR" dirty="0"/>
              <a:t>10 min.</a:t>
            </a:r>
          </a:p>
        </p:txBody>
      </p:sp>
    </p:spTree>
    <p:extLst>
      <p:ext uri="{BB962C8B-B14F-4D97-AF65-F5344CB8AC3E}">
        <p14:creationId xmlns:p14="http://schemas.microsoft.com/office/powerpoint/2010/main" val="893573410"/>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F816FF6-55A8-235C-85E9-FF572B1F7C90}"/>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Identifier le </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Signal National d’Alerte</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lang="fr-FR" dirty="0">
                <a:solidFill>
                  <a:srgbClr val="00529B"/>
                </a:solidFill>
                <a:latin typeface="Arial" panose="020B0604020202020204" pitchFamily="34" charset="0"/>
                <a:cs typeface="Arial" panose="020B0604020202020204" pitchFamily="34" charset="0"/>
              </a:rPr>
              <a:t>I</a:t>
            </a:r>
            <a:r>
              <a:rPr kumimoji="0" lang="fr-FR" sz="2000" b="0" i="0" u="none" strike="noStrike" kern="1200" cap="none" spc="0"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ndiquer</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les </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principales mesures de protection </a:t>
            </a: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à prendre.</a:t>
            </a:r>
          </a:p>
        </p:txBody>
      </p:sp>
    </p:spTree>
    <p:extLst>
      <p:ext uri="{BB962C8B-B14F-4D97-AF65-F5344CB8AC3E}">
        <p14:creationId xmlns:p14="http://schemas.microsoft.com/office/powerpoint/2010/main" val="7615152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06A4E0D-95C8-160C-5DE1-23648A727C84}"/>
              </a:ext>
            </a:extLst>
          </p:cNvPr>
          <p:cNvSpPr>
            <a:spLocks noGrp="1"/>
          </p:cNvSpPr>
          <p:nvPr>
            <p:ph type="body" sz="quarter" idx="12"/>
          </p:nvPr>
        </p:nvSpPr>
        <p:spPr>
          <a:xfrm>
            <a:off x="2032000" y="2671865"/>
            <a:ext cx="8077200" cy="2123656"/>
          </a:xfrm>
          <a:prstGeom prst="rect">
            <a:avLst/>
          </a:prstGeom>
        </p:spPr>
        <p:txBody>
          <a:bodyPr anchor="ctr" anchorCtr="0"/>
          <a:lstStyle/>
          <a:p>
            <a:r>
              <a:rPr lang="fr-FR" sz="2400" dirty="0"/>
              <a:t>Faire acquérir à toute personne </a:t>
            </a:r>
            <a:br>
              <a:rPr lang="fr-FR" sz="2400" dirty="0"/>
            </a:br>
            <a:r>
              <a:rPr lang="fr-FR" sz="2400" dirty="0"/>
              <a:t>les capacités nécessaires pour concourir </a:t>
            </a:r>
            <a:br>
              <a:rPr lang="fr-FR" sz="2400" dirty="0"/>
            </a:br>
            <a:r>
              <a:rPr lang="fr-FR" sz="2400" dirty="0"/>
              <a:t>par son comportement à la sécurité civile</a:t>
            </a:r>
            <a:endParaRPr lang="fr-FR" sz="2400" b="0" dirty="0"/>
          </a:p>
        </p:txBody>
      </p:sp>
      <p:sp>
        <p:nvSpPr>
          <p:cNvPr id="3" name="Espace réservé du texte 2">
            <a:extLst>
              <a:ext uri="{FF2B5EF4-FFF2-40B4-BE49-F238E27FC236}">
                <a16:creationId xmlns:a16="http://schemas.microsoft.com/office/drawing/2014/main" id="{20C55E59-627F-10A0-12F4-D3C8DBBBF779}"/>
              </a:ext>
            </a:extLst>
          </p:cNvPr>
          <p:cNvSpPr>
            <a:spLocks noGrp="1"/>
          </p:cNvSpPr>
          <p:nvPr>
            <p:ph type="body" sz="quarter" idx="13"/>
          </p:nvPr>
        </p:nvSpPr>
        <p:spPr>
          <a:xfrm>
            <a:off x="2032000" y="2170743"/>
            <a:ext cx="8077200" cy="646331"/>
          </a:xfrm>
          <a:prstGeom prst="rect">
            <a:avLst/>
          </a:prstGeom>
        </p:spPr>
        <p:txBody>
          <a:bodyPr>
            <a:spAutoFit/>
          </a:bodyPr>
          <a:lstStyle/>
          <a:p>
            <a:r>
              <a:rPr lang="fr-FR" sz="4000" dirty="0"/>
              <a:t>OBJECTIF DE LA FORMATION</a:t>
            </a:r>
          </a:p>
        </p:txBody>
      </p:sp>
    </p:spTree>
    <p:extLst>
      <p:ext uri="{BB962C8B-B14F-4D97-AF65-F5344CB8AC3E}">
        <p14:creationId xmlns:p14="http://schemas.microsoft.com/office/powerpoint/2010/main" val="245152525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dirty="0"/>
              <a:t>L’alerte aux populations est utilisée pour </a:t>
            </a:r>
            <a:r>
              <a:rPr lang="fr-FR" b="1" dirty="0"/>
              <a:t>avertir les individus d’un danger imminent ou d’un événement grave</a:t>
            </a:r>
            <a:r>
              <a:rPr lang="fr-FR" dirty="0"/>
              <a:t>, en train de produire ses effets et susceptible de porter atteinte à leur intégrité physique.</a:t>
            </a:r>
          </a:p>
        </p:txBody>
      </p:sp>
      <p:sp>
        <p:nvSpPr>
          <p:cNvPr id="2" name="Espace réservé du texte 1">
            <a:extLst>
              <a:ext uri="{FF2B5EF4-FFF2-40B4-BE49-F238E27FC236}">
                <a16:creationId xmlns:a16="http://schemas.microsoft.com/office/drawing/2014/main" id="{26381315-A3E1-AF35-AA06-DE850F60869C}"/>
              </a:ext>
            </a:extLst>
          </p:cNvPr>
          <p:cNvSpPr>
            <a:spLocks noGrp="1"/>
          </p:cNvSpPr>
          <p:nvPr>
            <p:ph type="body" sz="quarter" idx="11"/>
          </p:nvPr>
        </p:nvSpPr>
        <p:spPr>
          <a:xfrm>
            <a:off x="2376307" y="261655"/>
            <a:ext cx="7142162" cy="424732"/>
          </a:xfrm>
          <a:prstGeom prst="rect">
            <a:avLst/>
          </a:prstGeom>
        </p:spPr>
        <p:txBody>
          <a:bodyPr/>
          <a:lstStyle/>
          <a:p>
            <a:r>
              <a:rPr lang="fr-FR" dirty="0"/>
              <a:t>L’alerte aux populations</a:t>
            </a:r>
          </a:p>
        </p:txBody>
      </p:sp>
      <p:sp>
        <p:nvSpPr>
          <p:cNvPr id="3" name="ZoneTexte 2">
            <a:extLst>
              <a:ext uri="{FF2B5EF4-FFF2-40B4-BE49-F238E27FC236}">
                <a16:creationId xmlns:a16="http://schemas.microsoft.com/office/drawing/2014/main" id="{6B3412D0-0775-F7B0-8B44-B6676DBDFE3D}"/>
              </a:ext>
            </a:extLst>
          </p:cNvPr>
          <p:cNvSpPr txBox="1"/>
          <p:nvPr/>
        </p:nvSpPr>
        <p:spPr>
          <a:xfrm>
            <a:off x="514350" y="3105834"/>
            <a:ext cx="1612231" cy="830997"/>
          </a:xfrm>
          <a:prstGeom prst="rect">
            <a:avLst/>
          </a:prstGeom>
          <a:noFill/>
        </p:spPr>
        <p:txBody>
          <a:bodyPr wrap="square" rtlCol="0">
            <a:spAutoFit/>
          </a:bodyPr>
          <a:lstStyle/>
          <a:p>
            <a:pPr algn="ctr"/>
            <a:r>
              <a:rPr lang="fr-FR" sz="1200" b="1">
                <a:solidFill>
                  <a:srgbClr val="00529B"/>
                </a:solidFill>
              </a:rPr>
              <a:t>Un seul cycle </a:t>
            </a:r>
            <a:br>
              <a:rPr lang="fr-FR" sz="1200" b="1">
                <a:solidFill>
                  <a:srgbClr val="00529B"/>
                </a:solidFill>
              </a:rPr>
            </a:br>
            <a:r>
              <a:rPr lang="fr-FR" sz="1200" b="1">
                <a:solidFill>
                  <a:srgbClr val="00529B"/>
                </a:solidFill>
              </a:rPr>
              <a:t>de 1 min. 41 s. </a:t>
            </a:r>
          </a:p>
          <a:p>
            <a:pPr algn="ctr"/>
            <a:r>
              <a:rPr lang="fr-FR" sz="1200" b="1">
                <a:solidFill>
                  <a:srgbClr val="00529B"/>
                </a:solidFill>
              </a:rPr>
              <a:t>le premier mercredi du mois ?</a:t>
            </a:r>
          </a:p>
        </p:txBody>
      </p:sp>
      <p:cxnSp>
        <p:nvCxnSpPr>
          <p:cNvPr id="5" name="Connecteur : en angle 4">
            <a:extLst>
              <a:ext uri="{FF2B5EF4-FFF2-40B4-BE49-F238E27FC236}">
                <a16:creationId xmlns:a16="http://schemas.microsoft.com/office/drawing/2014/main" id="{3303EAA3-2159-CF0B-77B6-B149C97FC286}"/>
              </a:ext>
            </a:extLst>
          </p:cNvPr>
          <p:cNvCxnSpPr>
            <a:cxnSpLocks/>
          </p:cNvCxnSpPr>
          <p:nvPr/>
        </p:nvCxnSpPr>
        <p:spPr>
          <a:xfrm rot="10800000" flipV="1">
            <a:off x="1320467" y="2458900"/>
            <a:ext cx="1504313" cy="64693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269609CC-7A9E-7F2B-B9F8-086AF6D6AEF7}"/>
              </a:ext>
            </a:extLst>
          </p:cNvPr>
          <p:cNvSpPr txBox="1"/>
          <p:nvPr/>
        </p:nvSpPr>
        <p:spPr>
          <a:xfrm>
            <a:off x="514348" y="5444162"/>
            <a:ext cx="1607025" cy="830997"/>
          </a:xfrm>
          <a:prstGeom prst="rect">
            <a:avLst/>
          </a:prstGeom>
          <a:noFill/>
        </p:spPr>
        <p:txBody>
          <a:bodyPr wrap="square" rtlCol="0">
            <a:spAutoFit/>
          </a:bodyPr>
          <a:lstStyle/>
          <a:p>
            <a:pPr algn="ctr"/>
            <a:r>
              <a:rPr lang="fr-FR" sz="1200" b="1">
                <a:solidFill>
                  <a:srgbClr val="CC0000"/>
                </a:solidFill>
              </a:rPr>
              <a:t>C’EST UN TEST, </a:t>
            </a:r>
          </a:p>
          <a:p>
            <a:pPr algn="ctr"/>
            <a:r>
              <a:rPr lang="fr-FR" sz="1200" b="1">
                <a:solidFill>
                  <a:srgbClr val="CC0000"/>
                </a:solidFill>
              </a:rPr>
              <a:t>A NE PAS CONFONDRE AVEC LE SNA</a:t>
            </a:r>
          </a:p>
        </p:txBody>
      </p:sp>
      <p:cxnSp>
        <p:nvCxnSpPr>
          <p:cNvPr id="8" name="Connecteur droit avec flèche 7">
            <a:extLst>
              <a:ext uri="{FF2B5EF4-FFF2-40B4-BE49-F238E27FC236}">
                <a16:creationId xmlns:a16="http://schemas.microsoft.com/office/drawing/2014/main" id="{4C0CD64E-9AE1-704A-B834-6203F20C8949}"/>
              </a:ext>
            </a:extLst>
          </p:cNvPr>
          <p:cNvCxnSpPr>
            <a:cxnSpLocks/>
            <a:stCxn id="3" idx="2"/>
            <a:endCxn id="7" idx="0"/>
          </p:cNvCxnSpPr>
          <p:nvPr/>
        </p:nvCxnSpPr>
        <p:spPr>
          <a:xfrm flipH="1">
            <a:off x="1317861" y="3936831"/>
            <a:ext cx="2605" cy="1507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79EDB1DA-1D32-CA7F-2B2A-8D3C4766804B}"/>
              </a:ext>
            </a:extLst>
          </p:cNvPr>
          <p:cNvSpPr txBox="1"/>
          <p:nvPr/>
        </p:nvSpPr>
        <p:spPr>
          <a:xfrm>
            <a:off x="4182563" y="3008460"/>
            <a:ext cx="1876926" cy="830997"/>
          </a:xfrm>
          <a:prstGeom prst="rect">
            <a:avLst/>
          </a:prstGeom>
          <a:noFill/>
        </p:spPr>
        <p:txBody>
          <a:bodyPr wrap="square" rtlCol="0">
            <a:spAutoFit/>
          </a:bodyPr>
          <a:lstStyle/>
          <a:p>
            <a:pPr algn="ctr"/>
            <a:r>
              <a:rPr lang="fr-FR" sz="1200" b="1">
                <a:solidFill>
                  <a:srgbClr val="00529B"/>
                </a:solidFill>
              </a:rPr>
              <a:t>3 cycles successifs espacés de 5 s. ? </a:t>
            </a:r>
            <a:r>
              <a:rPr lang="fr-FR" sz="1200" b="1">
                <a:solidFill>
                  <a:srgbClr val="CC0000"/>
                </a:solidFill>
              </a:rPr>
              <a:t>C’EST UNE ALERTE AUX POPULATIONS</a:t>
            </a:r>
          </a:p>
        </p:txBody>
      </p:sp>
      <p:cxnSp>
        <p:nvCxnSpPr>
          <p:cNvPr id="10" name="Connecteur : en angle 9">
            <a:extLst>
              <a:ext uri="{FF2B5EF4-FFF2-40B4-BE49-F238E27FC236}">
                <a16:creationId xmlns:a16="http://schemas.microsoft.com/office/drawing/2014/main" id="{2D70E996-6AD0-42BA-B574-E96463EA35FC}"/>
              </a:ext>
            </a:extLst>
          </p:cNvPr>
          <p:cNvCxnSpPr>
            <a:cxnSpLocks/>
            <a:endCxn id="9" idx="0"/>
          </p:cNvCxnSpPr>
          <p:nvPr/>
        </p:nvCxnSpPr>
        <p:spPr>
          <a:xfrm>
            <a:off x="3231179" y="2458900"/>
            <a:ext cx="1889847" cy="54956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BA69132D-BA32-515A-B32F-03B71E799CDE}"/>
              </a:ext>
            </a:extLst>
          </p:cNvPr>
          <p:cNvGrpSpPr/>
          <p:nvPr/>
        </p:nvGrpSpPr>
        <p:grpSpPr>
          <a:xfrm>
            <a:off x="2221864" y="3936831"/>
            <a:ext cx="5602472" cy="1107542"/>
            <a:chOff x="2558108" y="4552225"/>
            <a:chExt cx="5602472" cy="1107542"/>
          </a:xfrm>
        </p:grpSpPr>
        <p:sp>
          <p:nvSpPr>
            <p:cNvPr id="12" name="Rectangle : coins arrondis 11">
              <a:extLst>
                <a:ext uri="{FF2B5EF4-FFF2-40B4-BE49-F238E27FC236}">
                  <a16:creationId xmlns:a16="http://schemas.microsoft.com/office/drawing/2014/main" id="{5993ECC6-FC9C-9F2C-BEB6-459A6065C694}"/>
                </a:ext>
              </a:extLst>
            </p:cNvPr>
            <p:cNvSpPr/>
            <p:nvPr/>
          </p:nvSpPr>
          <p:spPr>
            <a:xfrm>
              <a:off x="2756567" y="4552225"/>
              <a:ext cx="5404013" cy="1106908"/>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e 12">
              <a:extLst>
                <a:ext uri="{FF2B5EF4-FFF2-40B4-BE49-F238E27FC236}">
                  <a16:creationId xmlns:a16="http://schemas.microsoft.com/office/drawing/2014/main" id="{D060A09F-FF02-A7EC-D513-EAED22BB399A}"/>
                </a:ext>
              </a:extLst>
            </p:cNvPr>
            <p:cNvGrpSpPr/>
            <p:nvPr/>
          </p:nvGrpSpPr>
          <p:grpSpPr>
            <a:xfrm>
              <a:off x="2558108" y="4673372"/>
              <a:ext cx="1612231" cy="986395"/>
              <a:chOff x="2654300" y="5433893"/>
              <a:chExt cx="1612231" cy="986395"/>
            </a:xfrm>
          </p:grpSpPr>
          <p:pic>
            <p:nvPicPr>
              <p:cNvPr id="23" name="Picture 4">
                <a:extLst>
                  <a:ext uri="{FF2B5EF4-FFF2-40B4-BE49-F238E27FC236}">
                    <a16:creationId xmlns:a16="http://schemas.microsoft.com/office/drawing/2014/main" id="{0EA6E1FA-3F83-2914-F1E1-5CEAD045E550}"/>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89706" y="5433893"/>
                <a:ext cx="541421" cy="541421"/>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FA2C46E9-3D1E-19DF-6C09-BA6BB892CA4A}"/>
                  </a:ext>
                </a:extLst>
              </p:cNvPr>
              <p:cNvSpPr txBox="1"/>
              <p:nvPr/>
            </p:nvSpPr>
            <p:spPr>
              <a:xfrm>
                <a:off x="2654300" y="5958623"/>
                <a:ext cx="1612231" cy="461665"/>
              </a:xfrm>
              <a:prstGeom prst="rect">
                <a:avLst/>
              </a:prstGeom>
              <a:noFill/>
            </p:spPr>
            <p:txBody>
              <a:bodyPr wrap="square" rtlCol="0">
                <a:spAutoFit/>
              </a:bodyPr>
              <a:lstStyle/>
              <a:p>
                <a:pPr algn="ctr"/>
                <a:r>
                  <a:rPr lang="fr-FR" sz="1200" b="1">
                    <a:solidFill>
                      <a:srgbClr val="00529B"/>
                    </a:solidFill>
                  </a:rPr>
                  <a:t>Mettez-vous </a:t>
                </a:r>
                <a:br>
                  <a:rPr lang="fr-FR" sz="1200" b="1">
                    <a:solidFill>
                      <a:srgbClr val="00529B"/>
                    </a:solidFill>
                  </a:rPr>
                </a:br>
                <a:r>
                  <a:rPr lang="fr-FR" sz="1200" b="1">
                    <a:solidFill>
                      <a:srgbClr val="00529B"/>
                    </a:solidFill>
                  </a:rPr>
                  <a:t>en sécurité</a:t>
                </a:r>
              </a:p>
            </p:txBody>
          </p:sp>
        </p:grpSp>
        <p:grpSp>
          <p:nvGrpSpPr>
            <p:cNvPr id="14" name="Groupe 13">
              <a:extLst>
                <a:ext uri="{FF2B5EF4-FFF2-40B4-BE49-F238E27FC236}">
                  <a16:creationId xmlns:a16="http://schemas.microsoft.com/office/drawing/2014/main" id="{F556AA2C-EC93-D5CE-D3A8-374732748735}"/>
                </a:ext>
              </a:extLst>
            </p:cNvPr>
            <p:cNvGrpSpPr/>
            <p:nvPr/>
          </p:nvGrpSpPr>
          <p:grpSpPr>
            <a:xfrm>
              <a:off x="5674702" y="4687933"/>
              <a:ext cx="2188050" cy="971834"/>
              <a:chOff x="5540066" y="5245890"/>
              <a:chExt cx="2188050" cy="971834"/>
            </a:xfrm>
          </p:grpSpPr>
          <p:sp>
            <p:nvSpPr>
              <p:cNvPr id="18" name="ZoneTexte 17">
                <a:extLst>
                  <a:ext uri="{FF2B5EF4-FFF2-40B4-BE49-F238E27FC236}">
                    <a16:creationId xmlns:a16="http://schemas.microsoft.com/office/drawing/2014/main" id="{625E8CD6-A447-5AC3-89A2-AF58EBFFD8A5}"/>
                  </a:ext>
                </a:extLst>
              </p:cNvPr>
              <p:cNvSpPr txBox="1"/>
              <p:nvPr/>
            </p:nvSpPr>
            <p:spPr>
              <a:xfrm>
                <a:off x="5827976" y="5940725"/>
                <a:ext cx="1612231" cy="276999"/>
              </a:xfrm>
              <a:prstGeom prst="rect">
                <a:avLst/>
              </a:prstGeom>
              <a:noFill/>
            </p:spPr>
            <p:txBody>
              <a:bodyPr wrap="square" rtlCol="0">
                <a:spAutoFit/>
              </a:bodyPr>
              <a:lstStyle/>
              <a:p>
                <a:pPr algn="ctr"/>
                <a:r>
                  <a:rPr lang="fr-FR" sz="1200" b="1">
                    <a:solidFill>
                      <a:srgbClr val="00529B"/>
                    </a:solidFill>
                  </a:rPr>
                  <a:t>Informez-vous</a:t>
                </a:r>
              </a:p>
            </p:txBody>
          </p:sp>
          <p:grpSp>
            <p:nvGrpSpPr>
              <p:cNvPr id="19" name="Groupe 18">
                <a:extLst>
                  <a:ext uri="{FF2B5EF4-FFF2-40B4-BE49-F238E27FC236}">
                    <a16:creationId xmlns:a16="http://schemas.microsoft.com/office/drawing/2014/main" id="{03503BDB-8DE3-D27C-585C-74AC42994606}"/>
                  </a:ext>
                </a:extLst>
              </p:cNvPr>
              <p:cNvGrpSpPr/>
              <p:nvPr/>
            </p:nvGrpSpPr>
            <p:grpSpPr>
              <a:xfrm>
                <a:off x="5540066" y="5245890"/>
                <a:ext cx="2188050" cy="714517"/>
                <a:chOff x="5540066" y="5245890"/>
                <a:chExt cx="2188050" cy="714517"/>
              </a:xfrm>
            </p:grpSpPr>
            <p:pic>
              <p:nvPicPr>
                <p:cNvPr id="20" name="Picture 6">
                  <a:extLst>
                    <a:ext uri="{FF2B5EF4-FFF2-40B4-BE49-F238E27FC236}">
                      <a16:creationId xmlns:a16="http://schemas.microsoft.com/office/drawing/2014/main" id="{FD78E90D-FD93-94FD-0976-EDDFA9017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0066" y="5331795"/>
                  <a:ext cx="608930" cy="6089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A815D133-1503-D14E-49B0-357C4BE95D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0371" y="5301589"/>
                  <a:ext cx="608930" cy="6089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6EE1C4DB-E90D-2285-766A-5504D7F642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3599" y="5245890"/>
                  <a:ext cx="714517" cy="7145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e 14">
              <a:extLst>
                <a:ext uri="{FF2B5EF4-FFF2-40B4-BE49-F238E27FC236}">
                  <a16:creationId xmlns:a16="http://schemas.microsoft.com/office/drawing/2014/main" id="{6B8065C8-DC4A-3024-AC31-AD0768448EF9}"/>
                </a:ext>
              </a:extLst>
            </p:cNvPr>
            <p:cNvGrpSpPr/>
            <p:nvPr/>
          </p:nvGrpSpPr>
          <p:grpSpPr>
            <a:xfrm>
              <a:off x="4050476" y="4735044"/>
              <a:ext cx="1612231" cy="857012"/>
              <a:chOff x="2841010" y="5571025"/>
              <a:chExt cx="1612231" cy="857012"/>
            </a:xfrm>
          </p:grpSpPr>
          <p:sp>
            <p:nvSpPr>
              <p:cNvPr id="16" name="ZoneTexte 15">
                <a:extLst>
                  <a:ext uri="{FF2B5EF4-FFF2-40B4-BE49-F238E27FC236}">
                    <a16:creationId xmlns:a16="http://schemas.microsoft.com/office/drawing/2014/main" id="{0A9298DD-BD99-DC57-7C39-4F8E4D4B161A}"/>
                  </a:ext>
                </a:extLst>
              </p:cNvPr>
              <p:cNvSpPr txBox="1"/>
              <p:nvPr/>
            </p:nvSpPr>
            <p:spPr>
              <a:xfrm>
                <a:off x="2841010" y="6151038"/>
                <a:ext cx="1612231" cy="276999"/>
              </a:xfrm>
              <a:prstGeom prst="rect">
                <a:avLst/>
              </a:prstGeom>
              <a:noFill/>
            </p:spPr>
            <p:txBody>
              <a:bodyPr wrap="square" rtlCol="0">
                <a:spAutoFit/>
              </a:bodyPr>
              <a:lstStyle/>
              <a:p>
                <a:pPr algn="ctr"/>
                <a:r>
                  <a:rPr lang="fr-FR" sz="1200" b="1">
                    <a:solidFill>
                      <a:srgbClr val="00529B"/>
                    </a:solidFill>
                  </a:rPr>
                  <a:t>Calfeutrez-vous</a:t>
                </a:r>
              </a:p>
            </p:txBody>
          </p:sp>
          <p:pic>
            <p:nvPicPr>
              <p:cNvPr id="17" name="Picture 18">
                <a:extLst>
                  <a:ext uri="{FF2B5EF4-FFF2-40B4-BE49-F238E27FC236}">
                    <a16:creationId xmlns:a16="http://schemas.microsoft.com/office/drawing/2014/main" id="{DFEBF44D-03AD-4CFB-3C30-5CBAEEAFAE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659" y="5571025"/>
                <a:ext cx="608931" cy="6089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5" name="Groupe 24">
            <a:extLst>
              <a:ext uri="{FF2B5EF4-FFF2-40B4-BE49-F238E27FC236}">
                <a16:creationId xmlns:a16="http://schemas.microsoft.com/office/drawing/2014/main" id="{33A90590-9E56-F39A-84DA-3076E8E85966}"/>
              </a:ext>
            </a:extLst>
          </p:cNvPr>
          <p:cNvGrpSpPr/>
          <p:nvPr/>
        </p:nvGrpSpPr>
        <p:grpSpPr>
          <a:xfrm>
            <a:off x="2420323" y="5161163"/>
            <a:ext cx="5401407" cy="1106923"/>
            <a:chOff x="2290986" y="5331374"/>
            <a:chExt cx="5401407" cy="1106923"/>
          </a:xfrm>
        </p:grpSpPr>
        <p:sp>
          <p:nvSpPr>
            <p:cNvPr id="26" name="Rectangle : coins arrondis 25">
              <a:extLst>
                <a:ext uri="{FF2B5EF4-FFF2-40B4-BE49-F238E27FC236}">
                  <a16:creationId xmlns:a16="http://schemas.microsoft.com/office/drawing/2014/main" id="{2399E068-3523-226D-BA46-EA05EC9BDBCF}"/>
                </a:ext>
              </a:extLst>
            </p:cNvPr>
            <p:cNvSpPr/>
            <p:nvPr/>
          </p:nvSpPr>
          <p:spPr>
            <a:xfrm>
              <a:off x="2290986" y="5331374"/>
              <a:ext cx="5401407" cy="1106908"/>
            </a:xfrm>
            <a:prstGeom prst="roundRect">
              <a:avLst/>
            </a:prstGeom>
            <a:solidFill>
              <a:srgbClr val="FFCB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e 26">
              <a:extLst>
                <a:ext uri="{FF2B5EF4-FFF2-40B4-BE49-F238E27FC236}">
                  <a16:creationId xmlns:a16="http://schemas.microsoft.com/office/drawing/2014/main" id="{9146A873-EFFD-1D82-F101-033D97D08905}"/>
                </a:ext>
              </a:extLst>
            </p:cNvPr>
            <p:cNvGrpSpPr/>
            <p:nvPr/>
          </p:nvGrpSpPr>
          <p:grpSpPr>
            <a:xfrm>
              <a:off x="4933206" y="5431543"/>
              <a:ext cx="2566463" cy="1006754"/>
              <a:chOff x="4933206" y="5431243"/>
              <a:chExt cx="2566463" cy="999289"/>
            </a:xfrm>
          </p:grpSpPr>
          <p:grpSp>
            <p:nvGrpSpPr>
              <p:cNvPr id="32" name="Groupe 31">
                <a:extLst>
                  <a:ext uri="{FF2B5EF4-FFF2-40B4-BE49-F238E27FC236}">
                    <a16:creationId xmlns:a16="http://schemas.microsoft.com/office/drawing/2014/main" id="{BCBEAB26-29BD-4D60-3FDC-4F0A2ADE4334}"/>
                  </a:ext>
                </a:extLst>
              </p:cNvPr>
              <p:cNvGrpSpPr/>
              <p:nvPr/>
            </p:nvGrpSpPr>
            <p:grpSpPr>
              <a:xfrm>
                <a:off x="5971764" y="5431243"/>
                <a:ext cx="489346" cy="489346"/>
                <a:chOff x="5971764" y="5431243"/>
                <a:chExt cx="489346" cy="489346"/>
              </a:xfrm>
            </p:grpSpPr>
            <p:pic>
              <p:nvPicPr>
                <p:cNvPr id="34" name="Picture 24">
                  <a:extLst>
                    <a:ext uri="{FF2B5EF4-FFF2-40B4-BE49-F238E27FC236}">
                      <a16:creationId xmlns:a16="http://schemas.microsoft.com/office/drawing/2014/main" id="{D3149862-A8A4-0A9C-41A0-65DEC99726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71764" y="5431243"/>
                  <a:ext cx="489346" cy="489346"/>
                </a:xfrm>
                <a:prstGeom prst="rect">
                  <a:avLst/>
                </a:prstGeom>
                <a:noFill/>
                <a:extLst>
                  <a:ext uri="{909E8E84-426E-40DD-AFC4-6F175D3DCCD1}">
                    <a14:hiddenFill xmlns:a14="http://schemas.microsoft.com/office/drawing/2010/main">
                      <a:solidFill>
                        <a:srgbClr val="FFFFFF"/>
                      </a:solidFill>
                    </a14:hiddenFill>
                  </a:ext>
                </a:extLst>
              </p:spPr>
            </p:pic>
            <p:sp>
              <p:nvSpPr>
                <p:cNvPr id="35" name="Signe de multiplication 34">
                  <a:extLst>
                    <a:ext uri="{FF2B5EF4-FFF2-40B4-BE49-F238E27FC236}">
                      <a16:creationId xmlns:a16="http://schemas.microsoft.com/office/drawing/2014/main" id="{5E8F85D4-5709-A74D-AD4A-0EC344D2E271}"/>
                    </a:ext>
                  </a:extLst>
                </p:cNvPr>
                <p:cNvSpPr/>
                <p:nvPr/>
              </p:nvSpPr>
              <p:spPr>
                <a:xfrm>
                  <a:off x="6017708" y="5480476"/>
                  <a:ext cx="409567" cy="390867"/>
                </a:xfrm>
                <a:prstGeom prst="mathMultiply">
                  <a:avLst>
                    <a:gd name="adj1" fmla="val 1118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ZoneTexte 32">
                <a:extLst>
                  <a:ext uri="{FF2B5EF4-FFF2-40B4-BE49-F238E27FC236}">
                    <a16:creationId xmlns:a16="http://schemas.microsoft.com/office/drawing/2014/main" id="{D60F6985-8C1B-5DEC-3280-646FE89F6D61}"/>
                  </a:ext>
                </a:extLst>
              </p:cNvPr>
              <p:cNvSpPr txBox="1"/>
              <p:nvPr/>
            </p:nvSpPr>
            <p:spPr>
              <a:xfrm>
                <a:off x="4933206" y="5968867"/>
                <a:ext cx="2566463" cy="461665"/>
              </a:xfrm>
              <a:prstGeom prst="rect">
                <a:avLst/>
              </a:prstGeom>
              <a:noFill/>
            </p:spPr>
            <p:txBody>
              <a:bodyPr wrap="square" rtlCol="0">
                <a:spAutoFit/>
              </a:bodyPr>
              <a:lstStyle/>
              <a:p>
                <a:pPr algn="ctr"/>
                <a:r>
                  <a:rPr lang="fr-FR" sz="1200" b="1">
                    <a:solidFill>
                      <a:srgbClr val="00529B"/>
                    </a:solidFill>
                  </a:rPr>
                  <a:t>N’utilisez pas le téléphone </a:t>
                </a:r>
                <a:br>
                  <a:rPr lang="fr-FR" sz="1200" b="1">
                    <a:solidFill>
                      <a:srgbClr val="00529B"/>
                    </a:solidFill>
                  </a:rPr>
                </a:br>
                <a:r>
                  <a:rPr lang="fr-FR" sz="1200" b="1">
                    <a:solidFill>
                      <a:srgbClr val="00529B"/>
                    </a:solidFill>
                  </a:rPr>
                  <a:t>(sauf urgence)</a:t>
                </a:r>
              </a:p>
            </p:txBody>
          </p:sp>
        </p:grpSp>
        <p:grpSp>
          <p:nvGrpSpPr>
            <p:cNvPr id="28" name="Groupe 27">
              <a:extLst>
                <a:ext uri="{FF2B5EF4-FFF2-40B4-BE49-F238E27FC236}">
                  <a16:creationId xmlns:a16="http://schemas.microsoft.com/office/drawing/2014/main" id="{764065A5-D08A-1BC0-0205-F3587F2D0E2A}"/>
                </a:ext>
              </a:extLst>
            </p:cNvPr>
            <p:cNvGrpSpPr/>
            <p:nvPr/>
          </p:nvGrpSpPr>
          <p:grpSpPr>
            <a:xfrm>
              <a:off x="2725519" y="5384532"/>
              <a:ext cx="2338806" cy="1043533"/>
              <a:chOff x="2725519" y="5384532"/>
              <a:chExt cx="2338806" cy="1043533"/>
            </a:xfrm>
          </p:grpSpPr>
          <p:pic>
            <p:nvPicPr>
              <p:cNvPr id="29" name="Picture 20">
                <a:extLst>
                  <a:ext uri="{FF2B5EF4-FFF2-40B4-BE49-F238E27FC236}">
                    <a16:creationId xmlns:a16="http://schemas.microsoft.com/office/drawing/2014/main" id="{B1F7A1C9-EFF5-5F4A-BCC2-CE07A86FC75D}"/>
                  </a:ext>
                </a:extLst>
              </p:cNvPr>
              <p:cNvPicPr>
                <a:picLocks noChangeAspect="1" noChangeArrowheads="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307" y="5384532"/>
                <a:ext cx="597326" cy="597326"/>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8F53CB3B-7DFD-5947-1275-C5419A62ED8F}"/>
                  </a:ext>
                </a:extLst>
              </p:cNvPr>
              <p:cNvSpPr txBox="1"/>
              <p:nvPr/>
            </p:nvSpPr>
            <p:spPr>
              <a:xfrm>
                <a:off x="2725519" y="5966400"/>
                <a:ext cx="2338806" cy="461665"/>
              </a:xfrm>
              <a:prstGeom prst="rect">
                <a:avLst/>
              </a:prstGeom>
              <a:noFill/>
            </p:spPr>
            <p:txBody>
              <a:bodyPr wrap="square" rtlCol="0">
                <a:spAutoFit/>
              </a:bodyPr>
              <a:lstStyle/>
              <a:p>
                <a:pPr algn="ctr"/>
                <a:r>
                  <a:rPr lang="fr-FR" sz="1200" b="1">
                    <a:solidFill>
                      <a:srgbClr val="00529B"/>
                    </a:solidFill>
                  </a:rPr>
                  <a:t>N’allez pas chercher </a:t>
                </a:r>
              </a:p>
              <a:p>
                <a:pPr algn="ctr"/>
                <a:r>
                  <a:rPr lang="fr-FR" sz="1200" b="1">
                    <a:solidFill>
                      <a:srgbClr val="00529B"/>
                    </a:solidFill>
                  </a:rPr>
                  <a:t>vos enfants à l’école</a:t>
                </a:r>
              </a:p>
            </p:txBody>
          </p:sp>
          <p:sp>
            <p:nvSpPr>
              <p:cNvPr id="31" name="Signe de multiplication 30">
                <a:extLst>
                  <a:ext uri="{FF2B5EF4-FFF2-40B4-BE49-F238E27FC236}">
                    <a16:creationId xmlns:a16="http://schemas.microsoft.com/office/drawing/2014/main" id="{6ACC2BAE-82E8-9167-ABD6-2102E7010031}"/>
                  </a:ext>
                </a:extLst>
              </p:cNvPr>
              <p:cNvSpPr/>
              <p:nvPr/>
            </p:nvSpPr>
            <p:spPr>
              <a:xfrm>
                <a:off x="3667504" y="5575387"/>
                <a:ext cx="409567" cy="390867"/>
              </a:xfrm>
              <a:prstGeom prst="mathMultiply">
                <a:avLst>
                  <a:gd name="adj1" fmla="val 1118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ZoneTexte 36">
            <a:extLst>
              <a:ext uri="{FF2B5EF4-FFF2-40B4-BE49-F238E27FC236}">
                <a16:creationId xmlns:a16="http://schemas.microsoft.com/office/drawing/2014/main" id="{70E27D86-C40D-2196-7126-E11BD6B052AB}"/>
              </a:ext>
            </a:extLst>
          </p:cNvPr>
          <p:cNvSpPr txBox="1"/>
          <p:nvPr/>
        </p:nvSpPr>
        <p:spPr>
          <a:xfrm>
            <a:off x="8857445" y="2733680"/>
            <a:ext cx="2354714" cy="1384995"/>
          </a:xfrm>
          <a:prstGeom prst="rect">
            <a:avLst/>
          </a:prstGeom>
          <a:noFill/>
        </p:spPr>
        <p:txBody>
          <a:bodyPr wrap="square" rtlCol="0">
            <a:spAutoFit/>
          </a:bodyPr>
          <a:lstStyle/>
          <a:p>
            <a:pPr algn="ctr"/>
            <a:r>
              <a:rPr lang="fr-FR" sz="1200" b="1" dirty="0">
                <a:solidFill>
                  <a:srgbClr val="00529B"/>
                </a:solidFill>
              </a:rPr>
              <a:t>Utilisé sur les barrages. </a:t>
            </a:r>
          </a:p>
          <a:p>
            <a:pPr algn="ctr"/>
            <a:r>
              <a:rPr lang="fr-FR" sz="1200" b="1" dirty="0">
                <a:solidFill>
                  <a:srgbClr val="00529B"/>
                </a:solidFill>
              </a:rPr>
              <a:t>Signifie qu’un lâché d’eau </a:t>
            </a:r>
            <a:br>
              <a:rPr lang="fr-FR" sz="1200" b="1" dirty="0">
                <a:solidFill>
                  <a:srgbClr val="00529B"/>
                </a:solidFill>
              </a:rPr>
            </a:br>
            <a:r>
              <a:rPr lang="fr-FR" sz="1200" b="1" dirty="0">
                <a:solidFill>
                  <a:srgbClr val="00529B"/>
                </a:solidFill>
              </a:rPr>
              <a:t>va se produire</a:t>
            </a:r>
          </a:p>
          <a:p>
            <a:pPr algn="ctr"/>
            <a:endParaRPr lang="fr-FR" sz="1200" b="1" dirty="0">
              <a:solidFill>
                <a:srgbClr val="00529B"/>
              </a:solidFill>
            </a:endParaRPr>
          </a:p>
          <a:p>
            <a:pPr algn="ctr"/>
            <a:r>
              <a:rPr lang="fr-FR" sz="1200" b="1" dirty="0">
                <a:solidFill>
                  <a:srgbClr val="C00000"/>
                </a:solidFill>
              </a:rPr>
              <a:t>QUITTER LE COURS </a:t>
            </a:r>
            <a:br>
              <a:rPr lang="fr-FR" sz="1200" b="1" dirty="0">
                <a:solidFill>
                  <a:srgbClr val="C00000"/>
                </a:solidFill>
              </a:rPr>
            </a:br>
            <a:r>
              <a:rPr lang="fr-FR" sz="1200" b="1" dirty="0">
                <a:solidFill>
                  <a:srgbClr val="C00000"/>
                </a:solidFill>
              </a:rPr>
              <a:t>DE LA RIVIÈRE ET SE RÉFUGIER EN HAUTEUR</a:t>
            </a:r>
          </a:p>
        </p:txBody>
      </p:sp>
      <p:sp>
        <p:nvSpPr>
          <p:cNvPr id="38" name="Rectangle 37">
            <a:extLst>
              <a:ext uri="{FF2B5EF4-FFF2-40B4-BE49-F238E27FC236}">
                <a16:creationId xmlns:a16="http://schemas.microsoft.com/office/drawing/2014/main" id="{34F5FF2D-ED60-C511-2A1B-B591C303B6D9}"/>
              </a:ext>
            </a:extLst>
          </p:cNvPr>
          <p:cNvSpPr/>
          <p:nvPr/>
        </p:nvSpPr>
        <p:spPr>
          <a:xfrm>
            <a:off x="8422570" y="4269085"/>
            <a:ext cx="3224463" cy="1667805"/>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C00000"/>
                </a:solidFill>
              </a:rPr>
              <a:t>Pour lutter contre la transmission </a:t>
            </a:r>
            <a:br>
              <a:rPr lang="fr-FR" sz="1200" b="1">
                <a:solidFill>
                  <a:srgbClr val="C00000"/>
                </a:solidFill>
              </a:rPr>
            </a:br>
            <a:r>
              <a:rPr lang="fr-FR" sz="1200" b="1">
                <a:solidFill>
                  <a:srgbClr val="C00000"/>
                </a:solidFill>
              </a:rPr>
              <a:t>de maladies infectieuses contagieuses, les services de l’État peuvent diffuser </a:t>
            </a:r>
            <a:br>
              <a:rPr lang="fr-FR" sz="1200" b="1">
                <a:solidFill>
                  <a:srgbClr val="C00000"/>
                </a:solidFill>
              </a:rPr>
            </a:br>
            <a:r>
              <a:rPr lang="fr-FR" sz="1200" b="1">
                <a:solidFill>
                  <a:srgbClr val="C00000"/>
                </a:solidFill>
              </a:rPr>
              <a:t>des informations générales concernant </a:t>
            </a:r>
            <a:br>
              <a:rPr lang="fr-FR" sz="1200" b="1">
                <a:solidFill>
                  <a:srgbClr val="C00000"/>
                </a:solidFill>
              </a:rPr>
            </a:br>
            <a:r>
              <a:rPr lang="fr-FR" sz="1200" b="1">
                <a:solidFill>
                  <a:srgbClr val="C00000"/>
                </a:solidFill>
              </a:rPr>
              <a:t>la mise en application de mesures spécifiques, notamment des mesures barrières et de distanciation physique.</a:t>
            </a:r>
            <a:endParaRPr lang="en-US" sz="1200" b="1">
              <a:solidFill>
                <a:srgbClr val="C00000"/>
              </a:solidFill>
            </a:endParaRPr>
          </a:p>
        </p:txBody>
      </p:sp>
      <p:pic>
        <p:nvPicPr>
          <p:cNvPr id="39" name="Picture 2" descr="Accueil | FR-Alert">
            <a:extLst>
              <a:ext uri="{FF2B5EF4-FFF2-40B4-BE49-F238E27FC236}">
                <a16:creationId xmlns:a16="http://schemas.microsoft.com/office/drawing/2014/main" id="{E9A28F34-D430-EF45-5338-79ED59C21B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34723" y="2170547"/>
            <a:ext cx="1202304" cy="925210"/>
          </a:xfrm>
          <a:prstGeom prst="rect">
            <a:avLst/>
          </a:prstGeom>
          <a:noFill/>
          <a:ln>
            <a:solidFill>
              <a:srgbClr val="00467E"/>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 name="ZoneTexte 39">
            <a:extLst>
              <a:ext uri="{FF2B5EF4-FFF2-40B4-BE49-F238E27FC236}">
                <a16:creationId xmlns:a16="http://schemas.microsoft.com/office/drawing/2014/main" id="{73873CD1-0811-2377-FBED-9BAE6452FA81}"/>
              </a:ext>
            </a:extLst>
          </p:cNvPr>
          <p:cNvSpPr txBox="1"/>
          <p:nvPr/>
        </p:nvSpPr>
        <p:spPr>
          <a:xfrm>
            <a:off x="6329756" y="3083871"/>
            <a:ext cx="2212237" cy="646331"/>
          </a:xfrm>
          <a:prstGeom prst="rect">
            <a:avLst/>
          </a:prstGeom>
          <a:noFill/>
        </p:spPr>
        <p:txBody>
          <a:bodyPr wrap="square" rtlCol="0">
            <a:spAutoFit/>
          </a:bodyPr>
          <a:lstStyle/>
          <a:p>
            <a:pPr algn="ctr"/>
            <a:r>
              <a:rPr lang="fr-FR" sz="1200" b="1">
                <a:solidFill>
                  <a:srgbClr val="00529B"/>
                </a:solidFill>
              </a:rPr>
              <a:t>Notification envoyée sur les téléphones dans une zone géographique affectée</a:t>
            </a:r>
            <a:endParaRPr lang="fr-FR" sz="1200" b="1">
              <a:solidFill>
                <a:srgbClr val="C00000"/>
              </a:solidFill>
            </a:endParaRPr>
          </a:p>
        </p:txBody>
      </p:sp>
      <p:pic>
        <p:nvPicPr>
          <p:cNvPr id="44" name="Signal National d'Alerte">
            <a:hlinkClick r:id="" action="ppaction://media"/>
            <a:extLst>
              <a:ext uri="{FF2B5EF4-FFF2-40B4-BE49-F238E27FC236}">
                <a16:creationId xmlns:a16="http://schemas.microsoft.com/office/drawing/2014/main" id="{F0802594-040E-EA8D-26F5-70D592E4C1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824779" y="2255066"/>
            <a:ext cx="406400" cy="406400"/>
          </a:xfrm>
          <a:prstGeom prst="rect">
            <a:avLst/>
          </a:prstGeom>
        </p:spPr>
      </p:pic>
      <p:pic>
        <p:nvPicPr>
          <p:cNvPr id="45" name="Corne de Brume">
            <a:hlinkClick r:id="" action="ppaction://media"/>
            <a:extLst>
              <a:ext uri="{FF2B5EF4-FFF2-40B4-BE49-F238E27FC236}">
                <a16:creationId xmlns:a16="http://schemas.microsoft.com/office/drawing/2014/main" id="{4164C35B-3979-697D-B1A2-DB9B210607B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831602" y="2255700"/>
            <a:ext cx="406400" cy="406400"/>
          </a:xfrm>
          <a:prstGeom prst="rect">
            <a:avLst/>
          </a:prstGeom>
        </p:spPr>
      </p:pic>
    </p:spTree>
    <p:extLst>
      <p:ext uri="{BB962C8B-B14F-4D97-AF65-F5344CB8AC3E}">
        <p14:creationId xmlns:p14="http://schemas.microsoft.com/office/powerpoint/2010/main" val="194075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 presetClass="mediacall" presetSubtype="0" fill="hold" nodeType="withEffect">
                                  <p:stCondLst>
                                    <p:cond delay="0"/>
                                  </p:stCondLst>
                                  <p:childTnLst>
                                    <p:cmd type="call" cmd="playFrom(0.0)">
                                      <p:cBhvr>
                                        <p:cTn id="9" dur="238920" fill="hold"/>
                                        <p:tgtEl>
                                          <p:spTgt spid="44"/>
                                        </p:tgtEl>
                                      </p:cBhvr>
                                    </p:cmd>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downLeft)">
                                      <p:cBhvr>
                                        <p:cTn id="14" dur="10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8" presetClass="entr" presetSubtype="1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1200"/>
                                        <p:tgtEl>
                                          <p:spTgt spid="8"/>
                                        </p:tgtEl>
                                      </p:cBhvr>
                                    </p:animEffect>
                                  </p:childTnLst>
                                </p:cTn>
                              </p:par>
                            </p:childTnLst>
                          </p:cTn>
                        </p:par>
                        <p:par>
                          <p:cTn id="23" fill="hold">
                            <p:stCondLst>
                              <p:cond delay="27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44"/>
                                        </p:tgtEl>
                                      </p:cBhvr>
                                    </p:cmd>
                                  </p:childTnLst>
                                </p:cTn>
                              </p:par>
                              <p:par>
                                <p:cTn id="51" presetID="10"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 presetClass="mediacall" presetSubtype="0" fill="hold" nodeType="withEffect">
                                  <p:stCondLst>
                                    <p:cond delay="0"/>
                                  </p:stCondLst>
                                  <p:childTnLst>
                                    <p:cmd type="call" cmd="playFrom(0.0)">
                                      <p:cBhvr>
                                        <p:cTn id="63" dur="13608" fill="hold"/>
                                        <p:tgtEl>
                                          <p:spTgt spid="45"/>
                                        </p:tgtEl>
                                      </p:cBhvr>
                                    </p:cmd>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1000"/>
                                        <p:tgtEl>
                                          <p:spTgt spid="38"/>
                                        </p:tgtEl>
                                      </p:cBhvr>
                                    </p:animEffect>
                                    <p:anim calcmode="lin" valueType="num">
                                      <p:cBhvr>
                                        <p:cTn id="74" dur="1000" fill="hold"/>
                                        <p:tgtEl>
                                          <p:spTgt spid="38"/>
                                        </p:tgtEl>
                                        <p:attrNameLst>
                                          <p:attrName>ppt_x</p:attrName>
                                        </p:attrNameLst>
                                      </p:cBhvr>
                                      <p:tavLst>
                                        <p:tav tm="0">
                                          <p:val>
                                            <p:strVal val="#ppt_x"/>
                                          </p:val>
                                        </p:tav>
                                        <p:tav tm="100000">
                                          <p:val>
                                            <p:strVal val="#ppt_x"/>
                                          </p:val>
                                        </p:tav>
                                      </p:tavLst>
                                    </p:anim>
                                    <p:anim calcmode="lin" valueType="num">
                                      <p:cBhvr>
                                        <p:cTn id="7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 presetClass="mediacall" presetSubtype="0" fill="hold" nodeType="clickEffect">
                                  <p:stCondLst>
                                    <p:cond delay="0"/>
                                  </p:stCondLst>
                                  <p:childTnLst>
                                    <p:cmd type="call" cmd="stop">
                                      <p:cBhvr>
                                        <p:cTn id="79"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44"/>
                </p:tgtEl>
              </p:cMediaNode>
            </p:audio>
            <p:audio>
              <p:cMediaNode vol="80000">
                <p:cTn id="81" fill="hold" display="0">
                  <p:stCondLst>
                    <p:cond delay="indefinite"/>
                  </p:stCondLst>
                  <p:endCondLst>
                    <p:cond evt="onStopAudio" delay="0">
                      <p:tgtEl>
                        <p:sldTgt/>
                      </p:tgtEl>
                    </p:cond>
                  </p:endCondLst>
                </p:cTn>
                <p:tgtEl>
                  <p:spTgt spid="45"/>
                </p:tgtEl>
              </p:cMediaNode>
            </p:audio>
          </p:childTnLst>
        </p:cTn>
      </p:par>
    </p:tnLst>
    <p:bldLst>
      <p:bldP spid="3" grpId="0"/>
      <p:bldP spid="7" grpId="0"/>
      <p:bldP spid="9" grpId="0"/>
      <p:bldP spid="37" grpId="0"/>
      <p:bldP spid="38"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6346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057FA29-0744-745D-F490-B22018A36B79}"/>
              </a:ext>
            </a:extLst>
          </p:cNvPr>
          <p:cNvSpPr>
            <a:spLocks noGrp="1"/>
          </p:cNvSpPr>
          <p:nvPr>
            <p:ph type="body" sz="quarter" idx="11"/>
          </p:nvPr>
        </p:nvSpPr>
        <p:spPr>
          <a:prstGeom prst="rect">
            <a:avLst/>
          </a:prstGeom>
        </p:spPr>
        <p:txBody>
          <a:bodyPr/>
          <a:lstStyle/>
          <a:p>
            <a:endParaRPr lang="fr-FR" dirty="0"/>
          </a:p>
        </p:txBody>
      </p:sp>
      <p:sp>
        <p:nvSpPr>
          <p:cNvPr id="5" name="Espace réservé du texte 4">
            <a:extLst>
              <a:ext uri="{FF2B5EF4-FFF2-40B4-BE49-F238E27FC236}">
                <a16:creationId xmlns:a16="http://schemas.microsoft.com/office/drawing/2014/main" id="{2F38229A-E976-2991-99FA-444128B2DAB8}"/>
              </a:ext>
            </a:extLst>
          </p:cNvPr>
          <p:cNvSpPr>
            <a:spLocks noGrp="1"/>
          </p:cNvSpPr>
          <p:nvPr>
            <p:ph type="body" sz="quarter" idx="13"/>
          </p:nvPr>
        </p:nvSpPr>
        <p:spPr/>
        <p:txBody>
          <a:bodyPr/>
          <a:lstStyle/>
          <a:p>
            <a:r>
              <a:rPr lang="fr-FR" dirty="0"/>
              <a:t>10 min.</a:t>
            </a:r>
          </a:p>
        </p:txBody>
      </p:sp>
    </p:spTree>
    <p:extLst>
      <p:ext uri="{BB962C8B-B14F-4D97-AF65-F5344CB8AC3E}">
        <p14:creationId xmlns:p14="http://schemas.microsoft.com/office/powerpoint/2010/main" val="295928844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0BE803A-ED2D-A29C-AF1A-5D57A0942898}"/>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Savoir</a:t>
            </a:r>
            <a:r>
              <a:rPr kumimoji="0" lang="fr-FR"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alerter les services d’urgence.</a:t>
            </a:r>
          </a:p>
        </p:txBody>
      </p:sp>
    </p:spTree>
    <p:extLst>
      <p:ext uri="{BB962C8B-B14F-4D97-AF65-F5344CB8AC3E}">
        <p14:creationId xmlns:p14="http://schemas.microsoft.com/office/powerpoint/2010/main" val="315520935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b="1"/>
              <a:t>Informer un service d’urgence </a:t>
            </a:r>
            <a:r>
              <a:rPr lang="fr-FR"/>
              <a:t>de la présence </a:t>
            </a:r>
            <a:r>
              <a:rPr lang="fr-FR" b="1"/>
              <a:t>d’une ou plusieurs victimes(s</a:t>
            </a:r>
            <a:r>
              <a:rPr lang="fr-FR"/>
              <a:t>) affectée(s) </a:t>
            </a:r>
            <a:br>
              <a:rPr lang="fr-FR"/>
            </a:br>
            <a:r>
              <a:rPr lang="fr-FR"/>
              <a:t>par </a:t>
            </a:r>
            <a:r>
              <a:rPr lang="fr-FR" b="1"/>
              <a:t>une ou plusieurs détresse(s).</a:t>
            </a:r>
          </a:p>
        </p:txBody>
      </p:sp>
      <p:sp>
        <p:nvSpPr>
          <p:cNvPr id="3" name="Espace réservé du texte 2">
            <a:extLst>
              <a:ext uri="{FF2B5EF4-FFF2-40B4-BE49-F238E27FC236}">
                <a16:creationId xmlns:a16="http://schemas.microsoft.com/office/drawing/2014/main" id="{8ACADB61-A0B9-E7F8-EACA-51816850FF42}"/>
              </a:ext>
            </a:extLst>
          </p:cNvPr>
          <p:cNvSpPr>
            <a:spLocks noGrp="1"/>
          </p:cNvSpPr>
          <p:nvPr>
            <p:ph type="body" sz="quarter" idx="11"/>
          </p:nvPr>
        </p:nvSpPr>
        <p:spPr>
          <a:xfrm>
            <a:off x="2318264" y="235627"/>
            <a:ext cx="7142162" cy="424732"/>
          </a:xfrm>
        </p:spPr>
        <p:txBody>
          <a:bodyPr/>
          <a:lstStyle/>
          <a:p>
            <a:r>
              <a:rPr lang="fr-FR"/>
              <a:t>L’alerte</a:t>
            </a:r>
          </a:p>
        </p:txBody>
      </p:sp>
      <p:sp>
        <p:nvSpPr>
          <p:cNvPr id="41" name="ZoneTexte 40">
            <a:extLst>
              <a:ext uri="{FF2B5EF4-FFF2-40B4-BE49-F238E27FC236}">
                <a16:creationId xmlns:a16="http://schemas.microsoft.com/office/drawing/2014/main" id="{A4C7918D-FB71-2715-0CC0-102A880B480C}"/>
              </a:ext>
            </a:extLst>
          </p:cNvPr>
          <p:cNvSpPr txBox="1"/>
          <p:nvPr/>
        </p:nvSpPr>
        <p:spPr>
          <a:xfrm>
            <a:off x="841133" y="2166259"/>
            <a:ext cx="1859280" cy="369332"/>
          </a:xfrm>
          <a:prstGeom prst="rect">
            <a:avLst/>
          </a:prstGeom>
          <a:noFill/>
        </p:spPr>
        <p:txBody>
          <a:bodyPr wrap="square" rtlCol="0">
            <a:spAutoFit/>
          </a:bodyPr>
          <a:lstStyle/>
          <a:p>
            <a:pPr algn="ctr"/>
            <a:r>
              <a:rPr lang="fr-FR" b="1">
                <a:solidFill>
                  <a:srgbClr val="00529B"/>
                </a:solidFill>
                <a:latin typeface="Arial" panose="020B0604020202020204" pitchFamily="34" charset="0"/>
                <a:cs typeface="Arial" panose="020B0604020202020204" pitchFamily="34" charset="0"/>
              </a:rPr>
              <a:t>Qui appeler ?</a:t>
            </a:r>
          </a:p>
        </p:txBody>
      </p:sp>
      <p:sp>
        <p:nvSpPr>
          <p:cNvPr id="44" name="ZoneTexte 43">
            <a:extLst>
              <a:ext uri="{FF2B5EF4-FFF2-40B4-BE49-F238E27FC236}">
                <a16:creationId xmlns:a16="http://schemas.microsoft.com/office/drawing/2014/main" id="{5B4EA7C6-824D-89E3-079A-DCA145DC0BEA}"/>
              </a:ext>
            </a:extLst>
          </p:cNvPr>
          <p:cNvSpPr txBox="1"/>
          <p:nvPr/>
        </p:nvSpPr>
        <p:spPr>
          <a:xfrm>
            <a:off x="3269802" y="2166259"/>
            <a:ext cx="1859280" cy="369332"/>
          </a:xfrm>
          <a:prstGeom prst="rect">
            <a:avLst/>
          </a:prstGeom>
          <a:noFill/>
        </p:spPr>
        <p:txBody>
          <a:bodyPr wrap="square" rtlCol="0">
            <a:spAutoFit/>
          </a:bodyPr>
          <a:lstStyle/>
          <a:p>
            <a:pPr algn="ctr"/>
            <a:r>
              <a:rPr lang="fr-FR" b="1">
                <a:solidFill>
                  <a:srgbClr val="00529B"/>
                </a:solidFill>
                <a:latin typeface="Arial" panose="020B0604020202020204" pitchFamily="34" charset="0"/>
                <a:cs typeface="Arial" panose="020B0604020202020204" pitchFamily="34" charset="0"/>
              </a:rPr>
              <a:t>Qui appelle ?</a:t>
            </a:r>
          </a:p>
        </p:txBody>
      </p:sp>
      <p:sp>
        <p:nvSpPr>
          <p:cNvPr id="45" name="ZoneTexte 44">
            <a:extLst>
              <a:ext uri="{FF2B5EF4-FFF2-40B4-BE49-F238E27FC236}">
                <a16:creationId xmlns:a16="http://schemas.microsoft.com/office/drawing/2014/main" id="{5C36BB72-2712-937A-B254-C0335FCF095D}"/>
              </a:ext>
            </a:extLst>
          </p:cNvPr>
          <p:cNvSpPr txBox="1"/>
          <p:nvPr/>
        </p:nvSpPr>
        <p:spPr>
          <a:xfrm>
            <a:off x="6163400" y="2166259"/>
            <a:ext cx="1859280" cy="369332"/>
          </a:xfrm>
          <a:prstGeom prst="rect">
            <a:avLst/>
          </a:prstGeom>
          <a:noFill/>
        </p:spPr>
        <p:txBody>
          <a:bodyPr wrap="square" rtlCol="0">
            <a:spAutoFit/>
          </a:bodyPr>
          <a:lstStyle/>
          <a:p>
            <a:pPr algn="ctr"/>
            <a:r>
              <a:rPr lang="fr-FR" b="1">
                <a:solidFill>
                  <a:srgbClr val="00529B"/>
                </a:solidFill>
                <a:latin typeface="Arial" panose="020B0604020202020204" pitchFamily="34" charset="0"/>
                <a:cs typeface="Arial" panose="020B0604020202020204" pitchFamily="34" charset="0"/>
              </a:rPr>
              <a:t>Que dire ?</a:t>
            </a:r>
          </a:p>
        </p:txBody>
      </p:sp>
      <p:cxnSp>
        <p:nvCxnSpPr>
          <p:cNvPr id="46" name="Connecteur droit 45">
            <a:extLst>
              <a:ext uri="{FF2B5EF4-FFF2-40B4-BE49-F238E27FC236}">
                <a16:creationId xmlns:a16="http://schemas.microsoft.com/office/drawing/2014/main" id="{E3924D43-60DF-F8B8-4471-4D8861165CDE}"/>
              </a:ext>
            </a:extLst>
          </p:cNvPr>
          <p:cNvCxnSpPr/>
          <p:nvPr/>
        </p:nvCxnSpPr>
        <p:spPr>
          <a:xfrm>
            <a:off x="2913773" y="2350925"/>
            <a:ext cx="0" cy="3639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26676D43-86F1-C867-34B8-D42BE74BF68B}"/>
              </a:ext>
            </a:extLst>
          </p:cNvPr>
          <p:cNvCxnSpPr/>
          <p:nvPr/>
        </p:nvCxnSpPr>
        <p:spPr>
          <a:xfrm>
            <a:off x="5494413" y="2350925"/>
            <a:ext cx="0" cy="3639732"/>
          </a:xfrm>
          <a:prstGeom prst="line">
            <a:avLst/>
          </a:prstGeom>
        </p:spPr>
        <p:style>
          <a:lnRef idx="1">
            <a:schemeClr val="accent1"/>
          </a:lnRef>
          <a:fillRef idx="0">
            <a:schemeClr val="accent1"/>
          </a:fillRef>
          <a:effectRef idx="0">
            <a:schemeClr val="accent1"/>
          </a:effectRef>
          <a:fontRef idx="minor">
            <a:schemeClr val="tx1"/>
          </a:fontRef>
        </p:style>
      </p:cxnSp>
      <p:sp>
        <p:nvSpPr>
          <p:cNvPr id="48" name="Accolade fermante 47">
            <a:extLst>
              <a:ext uri="{FF2B5EF4-FFF2-40B4-BE49-F238E27FC236}">
                <a16:creationId xmlns:a16="http://schemas.microsoft.com/office/drawing/2014/main" id="{53D22E3D-C45C-D3FF-1A93-32F1BF253582}"/>
              </a:ext>
            </a:extLst>
          </p:cNvPr>
          <p:cNvSpPr/>
          <p:nvPr/>
        </p:nvSpPr>
        <p:spPr>
          <a:xfrm>
            <a:off x="8444508" y="2307011"/>
            <a:ext cx="375920" cy="3824398"/>
          </a:xfrm>
          <a:prstGeom prst="rightBrace">
            <a:avLst/>
          </a:prstGeom>
          <a:ln>
            <a:solidFill>
              <a:srgbClr val="00529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9" name="Groupe 48">
            <a:extLst>
              <a:ext uri="{FF2B5EF4-FFF2-40B4-BE49-F238E27FC236}">
                <a16:creationId xmlns:a16="http://schemas.microsoft.com/office/drawing/2014/main" id="{76D3BDD1-1134-97F5-6410-573222EE5D30}"/>
              </a:ext>
            </a:extLst>
          </p:cNvPr>
          <p:cNvGrpSpPr/>
          <p:nvPr/>
        </p:nvGrpSpPr>
        <p:grpSpPr>
          <a:xfrm>
            <a:off x="444384" y="2902858"/>
            <a:ext cx="2332461" cy="2632704"/>
            <a:chOff x="493857" y="2809081"/>
            <a:chExt cx="2332461" cy="2632704"/>
          </a:xfrm>
        </p:grpSpPr>
        <p:grpSp>
          <p:nvGrpSpPr>
            <p:cNvPr id="50" name="Groupe 49">
              <a:extLst>
                <a:ext uri="{FF2B5EF4-FFF2-40B4-BE49-F238E27FC236}">
                  <a16:creationId xmlns:a16="http://schemas.microsoft.com/office/drawing/2014/main" id="{9D8BBEAC-628B-A771-A2F9-5050D51D8733}"/>
                </a:ext>
              </a:extLst>
            </p:cNvPr>
            <p:cNvGrpSpPr/>
            <p:nvPr/>
          </p:nvGrpSpPr>
          <p:grpSpPr>
            <a:xfrm>
              <a:off x="1224854" y="3637612"/>
              <a:ext cx="938024" cy="713098"/>
              <a:chOff x="1591981" y="2905051"/>
              <a:chExt cx="1091308" cy="847142"/>
            </a:xfrm>
          </p:grpSpPr>
          <p:sp>
            <p:nvSpPr>
              <p:cNvPr id="62" name="Ellipse 61">
                <a:extLst>
                  <a:ext uri="{FF2B5EF4-FFF2-40B4-BE49-F238E27FC236}">
                    <a16:creationId xmlns:a16="http://schemas.microsoft.com/office/drawing/2014/main" id="{1BD4C377-870A-7C29-191C-71BD33B278ED}"/>
                  </a:ext>
                </a:extLst>
              </p:cNvPr>
              <p:cNvSpPr/>
              <p:nvPr/>
            </p:nvSpPr>
            <p:spPr>
              <a:xfrm>
                <a:off x="1732988" y="2905051"/>
                <a:ext cx="809295" cy="75674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00529B"/>
                    </a:solidFill>
                  </a:rPr>
                  <a:t>15</a:t>
                </a:r>
              </a:p>
            </p:txBody>
          </p:sp>
          <p:sp>
            <p:nvSpPr>
              <p:cNvPr id="63" name="Rectangle : coins arrondis 62">
                <a:extLst>
                  <a:ext uri="{FF2B5EF4-FFF2-40B4-BE49-F238E27FC236}">
                    <a16:creationId xmlns:a16="http://schemas.microsoft.com/office/drawing/2014/main" id="{428549F6-2D8C-0BD7-E8C8-D2B38B7A8326}"/>
                  </a:ext>
                </a:extLst>
              </p:cNvPr>
              <p:cNvSpPr/>
              <p:nvPr/>
            </p:nvSpPr>
            <p:spPr>
              <a:xfrm>
                <a:off x="1591981" y="3519354"/>
                <a:ext cx="1091308" cy="232839"/>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SAMU</a:t>
                </a:r>
              </a:p>
            </p:txBody>
          </p:sp>
        </p:grpSp>
        <p:grpSp>
          <p:nvGrpSpPr>
            <p:cNvPr id="52" name="Groupe 51">
              <a:extLst>
                <a:ext uri="{FF2B5EF4-FFF2-40B4-BE49-F238E27FC236}">
                  <a16:creationId xmlns:a16="http://schemas.microsoft.com/office/drawing/2014/main" id="{04F26085-5BD9-4694-4850-E495BEA441B3}"/>
                </a:ext>
              </a:extLst>
            </p:cNvPr>
            <p:cNvGrpSpPr/>
            <p:nvPr/>
          </p:nvGrpSpPr>
          <p:grpSpPr>
            <a:xfrm>
              <a:off x="1222394" y="2809081"/>
              <a:ext cx="938024" cy="713098"/>
              <a:chOff x="1222394" y="4412021"/>
              <a:chExt cx="938024" cy="713098"/>
            </a:xfrm>
          </p:grpSpPr>
          <p:sp>
            <p:nvSpPr>
              <p:cNvPr id="58" name="Ellipse 57">
                <a:extLst>
                  <a:ext uri="{FF2B5EF4-FFF2-40B4-BE49-F238E27FC236}">
                    <a16:creationId xmlns:a16="http://schemas.microsoft.com/office/drawing/2014/main" id="{27D5F082-9EDB-ABD8-C02F-5C5780EC2191}"/>
                  </a:ext>
                </a:extLst>
              </p:cNvPr>
              <p:cNvSpPr/>
              <p:nvPr/>
            </p:nvSpPr>
            <p:spPr>
              <a:xfrm>
                <a:off x="1343595" y="4412021"/>
                <a:ext cx="695622" cy="63700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rgbClr val="00529B"/>
                    </a:solidFill>
                  </a:rPr>
                  <a:t>18</a:t>
                </a:r>
              </a:p>
            </p:txBody>
          </p:sp>
          <p:sp>
            <p:nvSpPr>
              <p:cNvPr id="59" name="Rectangle : coins arrondis 58">
                <a:extLst>
                  <a:ext uri="{FF2B5EF4-FFF2-40B4-BE49-F238E27FC236}">
                    <a16:creationId xmlns:a16="http://schemas.microsoft.com/office/drawing/2014/main" id="{FCB23EF4-B68F-7305-FAD4-F5CDFD66ED27}"/>
                  </a:ext>
                </a:extLst>
              </p:cNvPr>
              <p:cNvSpPr/>
              <p:nvPr/>
            </p:nvSpPr>
            <p:spPr>
              <a:xfrm>
                <a:off x="1222394" y="4929122"/>
                <a:ext cx="938024" cy="195997"/>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POMPIERS</a:t>
                </a:r>
              </a:p>
            </p:txBody>
          </p:sp>
        </p:grpSp>
        <p:grpSp>
          <p:nvGrpSpPr>
            <p:cNvPr id="53" name="Groupe 52">
              <a:extLst>
                <a:ext uri="{FF2B5EF4-FFF2-40B4-BE49-F238E27FC236}">
                  <a16:creationId xmlns:a16="http://schemas.microsoft.com/office/drawing/2014/main" id="{51323A16-6136-04E2-EFB3-C6D9121AA8FF}"/>
                </a:ext>
              </a:extLst>
            </p:cNvPr>
            <p:cNvGrpSpPr/>
            <p:nvPr/>
          </p:nvGrpSpPr>
          <p:grpSpPr>
            <a:xfrm>
              <a:off x="493857" y="4441912"/>
              <a:ext cx="2332461" cy="999873"/>
              <a:chOff x="493857" y="4441912"/>
              <a:chExt cx="2332461" cy="999873"/>
            </a:xfrm>
          </p:grpSpPr>
          <p:sp>
            <p:nvSpPr>
              <p:cNvPr id="54" name="Ellipse 53">
                <a:extLst>
                  <a:ext uri="{FF2B5EF4-FFF2-40B4-BE49-F238E27FC236}">
                    <a16:creationId xmlns:a16="http://schemas.microsoft.com/office/drawing/2014/main" id="{F97C7EED-B085-20B7-0524-308B32A8FF4E}"/>
                  </a:ext>
                </a:extLst>
              </p:cNvPr>
              <p:cNvSpPr/>
              <p:nvPr/>
            </p:nvSpPr>
            <p:spPr>
              <a:xfrm>
                <a:off x="719110" y="4463819"/>
                <a:ext cx="695622" cy="63700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rgbClr val="00529B"/>
                    </a:solidFill>
                  </a:rPr>
                  <a:t>112</a:t>
                </a:r>
              </a:p>
            </p:txBody>
          </p:sp>
          <p:sp>
            <p:nvSpPr>
              <p:cNvPr id="55" name="Ellipse 54">
                <a:extLst>
                  <a:ext uri="{FF2B5EF4-FFF2-40B4-BE49-F238E27FC236}">
                    <a16:creationId xmlns:a16="http://schemas.microsoft.com/office/drawing/2014/main" id="{A615F4B8-F76A-2F03-0214-59C2463EFADB}"/>
                  </a:ext>
                </a:extLst>
              </p:cNvPr>
              <p:cNvSpPr/>
              <p:nvPr/>
            </p:nvSpPr>
            <p:spPr>
              <a:xfrm>
                <a:off x="1905442" y="4441912"/>
                <a:ext cx="695622" cy="637005"/>
              </a:xfrm>
              <a:prstGeom prst="ellipse">
                <a:avLst/>
              </a:prstGeom>
              <a:gradFill flip="none" rotWithShape="1">
                <a:gsLst>
                  <a:gs pos="26000">
                    <a:srgbClr val="FFFFFF"/>
                  </a:gs>
                  <a:gs pos="46000">
                    <a:srgbClr val="9BCFFF"/>
                  </a:gs>
                  <a:gs pos="70000">
                    <a:srgbClr val="00529B"/>
                  </a:gs>
                  <a:gs pos="97000">
                    <a:srgbClr val="00529B"/>
                  </a:gs>
                </a:gsLst>
                <a:path path="circle">
                  <a:fillToRect l="50000" t="50000" r="50000" b="50000"/>
                </a:path>
                <a:tileRect/>
              </a:gra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rgbClr val="00529B"/>
                    </a:solidFill>
                  </a:rPr>
                  <a:t>114</a:t>
                </a:r>
              </a:p>
            </p:txBody>
          </p:sp>
          <p:sp>
            <p:nvSpPr>
              <p:cNvPr id="56" name="Rectangle : coins arrondis 55">
                <a:extLst>
                  <a:ext uri="{FF2B5EF4-FFF2-40B4-BE49-F238E27FC236}">
                    <a16:creationId xmlns:a16="http://schemas.microsoft.com/office/drawing/2014/main" id="{57B50679-F491-BFB4-13F4-E7FD2B2216FB}"/>
                  </a:ext>
                </a:extLst>
              </p:cNvPr>
              <p:cNvSpPr/>
              <p:nvPr/>
            </p:nvSpPr>
            <p:spPr>
              <a:xfrm>
                <a:off x="1680189" y="4980920"/>
                <a:ext cx="1146129" cy="460865"/>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Déficients auditifs</a:t>
                </a:r>
              </a:p>
            </p:txBody>
          </p:sp>
          <p:sp>
            <p:nvSpPr>
              <p:cNvPr id="57" name="Rectangle : coins arrondis 56">
                <a:extLst>
                  <a:ext uri="{FF2B5EF4-FFF2-40B4-BE49-F238E27FC236}">
                    <a16:creationId xmlns:a16="http://schemas.microsoft.com/office/drawing/2014/main" id="{76831477-340B-B11F-49B4-A87B9E2CEE7A}"/>
                  </a:ext>
                </a:extLst>
              </p:cNvPr>
              <p:cNvSpPr/>
              <p:nvPr/>
            </p:nvSpPr>
            <p:spPr>
              <a:xfrm>
                <a:off x="493857" y="4980920"/>
                <a:ext cx="1146129" cy="460865"/>
              </a:xfrm>
              <a:prstGeom prst="roundRect">
                <a:avLst/>
              </a:prstGeom>
              <a:solidFill>
                <a:schemeClr val="bg1"/>
              </a:solidFill>
              <a:ln w="190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b="1">
                    <a:solidFill>
                      <a:srgbClr val="00529B"/>
                    </a:solidFill>
                  </a:rPr>
                  <a:t>N° Urgence européen</a:t>
                </a:r>
              </a:p>
            </p:txBody>
          </p:sp>
        </p:grpSp>
      </p:grpSp>
      <p:sp>
        <p:nvSpPr>
          <p:cNvPr id="64" name="ZoneTexte 63">
            <a:extLst>
              <a:ext uri="{FF2B5EF4-FFF2-40B4-BE49-F238E27FC236}">
                <a16:creationId xmlns:a16="http://schemas.microsoft.com/office/drawing/2014/main" id="{7C76B37B-DA97-0813-CC78-0E39C9A2FF8B}"/>
              </a:ext>
            </a:extLst>
          </p:cNvPr>
          <p:cNvSpPr txBox="1"/>
          <p:nvPr/>
        </p:nvSpPr>
        <p:spPr>
          <a:xfrm>
            <a:off x="3506228" y="3686440"/>
            <a:ext cx="138642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Le sauveteur</a:t>
            </a:r>
          </a:p>
        </p:txBody>
      </p:sp>
      <p:sp>
        <p:nvSpPr>
          <p:cNvPr id="65" name="ZoneTexte 64">
            <a:extLst>
              <a:ext uri="{FF2B5EF4-FFF2-40B4-BE49-F238E27FC236}">
                <a16:creationId xmlns:a16="http://schemas.microsoft.com/office/drawing/2014/main" id="{AC873F6E-76D3-FDDC-F3F0-3F167DE3015C}"/>
              </a:ext>
            </a:extLst>
          </p:cNvPr>
          <p:cNvSpPr txBox="1"/>
          <p:nvPr/>
        </p:nvSpPr>
        <p:spPr>
          <a:xfrm>
            <a:off x="3033232" y="5178255"/>
            <a:ext cx="2332420" cy="954107"/>
          </a:xfrm>
          <a:prstGeom prst="rect">
            <a:avLst/>
          </a:prstGeom>
          <a:noFill/>
        </p:spPr>
        <p:txBody>
          <a:bodyPr wrap="square" rtlCol="0">
            <a:spAutoFit/>
          </a:bodyPr>
          <a:lstStyle/>
          <a:p>
            <a:pPr algn="ctr"/>
            <a:r>
              <a:rPr lang="fr-FR" sz="1400" b="1">
                <a:solidFill>
                  <a:srgbClr val="00529B"/>
                </a:solidFill>
                <a:latin typeface="Arial" panose="020B0604020202020204" pitchFamily="34" charset="0"/>
                <a:cs typeface="Arial" panose="020B0604020202020204" pitchFamily="34" charset="0"/>
              </a:rPr>
              <a:t>Le témoin</a:t>
            </a:r>
          </a:p>
          <a:p>
            <a:pPr algn="ctr"/>
            <a:r>
              <a:rPr lang="fr-FR" sz="1050" i="1">
                <a:solidFill>
                  <a:schemeClr val="bg1">
                    <a:lumMod val="50000"/>
                  </a:schemeClr>
                </a:solidFill>
                <a:latin typeface="Arial" panose="020B0604020202020204" pitchFamily="34" charset="0"/>
                <a:cs typeface="Arial" panose="020B0604020202020204" pitchFamily="34" charset="0"/>
              </a:rPr>
              <a:t>S’assurer qu’il/elle possède l’ensemble des éléments avant d’appeler, puis s’assurer de la bonne transmission de l’information</a:t>
            </a:r>
            <a:endParaRPr lang="fr-FR" sz="1000" i="1">
              <a:solidFill>
                <a:schemeClr val="bg1">
                  <a:lumMod val="50000"/>
                </a:schemeClr>
              </a:solidFill>
              <a:latin typeface="Arial" panose="020B0604020202020204" pitchFamily="34" charset="0"/>
              <a:cs typeface="Arial" panose="020B0604020202020204" pitchFamily="34" charset="0"/>
            </a:endParaRPr>
          </a:p>
        </p:txBody>
      </p:sp>
      <p:sp>
        <p:nvSpPr>
          <p:cNvPr id="66" name="ZoneTexte 65">
            <a:extLst>
              <a:ext uri="{FF2B5EF4-FFF2-40B4-BE49-F238E27FC236}">
                <a16:creationId xmlns:a16="http://schemas.microsoft.com/office/drawing/2014/main" id="{02ABDA21-2130-E6CF-EFC7-ECB99B0E70BF}"/>
              </a:ext>
            </a:extLst>
          </p:cNvPr>
          <p:cNvSpPr txBox="1"/>
          <p:nvPr/>
        </p:nvSpPr>
        <p:spPr>
          <a:xfrm>
            <a:off x="5714869" y="2605035"/>
            <a:ext cx="2756342" cy="3600986"/>
          </a:xfrm>
          <a:prstGeom prst="rect">
            <a:avLst/>
          </a:prstGeom>
          <a:noFill/>
        </p:spPr>
        <p:txBody>
          <a:bodyPr wrap="square">
            <a:spAutoFit/>
          </a:bodyPr>
          <a:lstStyle/>
          <a:p>
            <a:pPr marL="285750" indent="-285750">
              <a:buFont typeface="Arial" panose="020B0604020202020204" pitchFamily="34" charset="0"/>
              <a:buChar char="•"/>
            </a:pPr>
            <a:r>
              <a:rPr lang="fr-FR" sz="1400" b="1" dirty="0">
                <a:solidFill>
                  <a:srgbClr val="00529B"/>
                </a:solidFill>
              </a:rPr>
              <a:t>Transmettre </a:t>
            </a:r>
            <a:br>
              <a:rPr lang="fr-FR" sz="1400" b="1" dirty="0">
                <a:solidFill>
                  <a:srgbClr val="00529B"/>
                </a:solidFill>
              </a:rPr>
            </a:br>
            <a:r>
              <a:rPr lang="fr-FR" sz="1400" b="1" dirty="0">
                <a:solidFill>
                  <a:srgbClr val="00529B"/>
                </a:solidFill>
              </a:rPr>
              <a:t>les informations pertinentes</a:t>
            </a:r>
          </a:p>
          <a:p>
            <a:pPr marL="628650" lvl="1" indent="-214313">
              <a:buFont typeface="Arial" panose="020B0604020202020204" pitchFamily="34" charset="0"/>
              <a:buChar char="•"/>
            </a:pPr>
            <a:r>
              <a:rPr lang="fr-FR" sz="1050" dirty="0">
                <a:solidFill>
                  <a:schemeClr val="bg1">
                    <a:lumMod val="50000"/>
                  </a:schemeClr>
                </a:solidFill>
              </a:rPr>
              <a:t>n° téléphone</a:t>
            </a:r>
          </a:p>
          <a:p>
            <a:pPr marL="628650" lvl="1" indent="-214313">
              <a:buFont typeface="Arial" panose="020B0604020202020204" pitchFamily="34" charset="0"/>
              <a:buChar char="•"/>
            </a:pPr>
            <a:r>
              <a:rPr lang="fr-FR" sz="1050" dirty="0">
                <a:solidFill>
                  <a:schemeClr val="bg1">
                    <a:lumMod val="50000"/>
                  </a:schemeClr>
                </a:solidFill>
              </a:rPr>
              <a:t>Lieu (adresse)</a:t>
            </a:r>
          </a:p>
          <a:p>
            <a:pPr marL="628650" lvl="1" indent="-214313">
              <a:buFont typeface="Arial" panose="020B0604020202020204" pitchFamily="34" charset="0"/>
              <a:buChar char="•"/>
            </a:pPr>
            <a:r>
              <a:rPr lang="fr-FR" sz="1050" dirty="0">
                <a:solidFill>
                  <a:schemeClr val="bg1">
                    <a:lumMod val="50000"/>
                  </a:schemeClr>
                </a:solidFill>
              </a:rPr>
              <a:t>Nature du problème</a:t>
            </a:r>
          </a:p>
          <a:p>
            <a:pPr marL="628650" lvl="1" indent="-214313">
              <a:buFont typeface="Arial" panose="020B0604020202020204" pitchFamily="34" charset="0"/>
              <a:buChar char="•"/>
            </a:pPr>
            <a:r>
              <a:rPr lang="fr-FR" sz="1050" dirty="0">
                <a:solidFill>
                  <a:schemeClr val="bg1">
                    <a:lumMod val="50000"/>
                  </a:schemeClr>
                </a:solidFill>
              </a:rPr>
              <a:t>Nombre de victimes</a:t>
            </a:r>
          </a:p>
          <a:p>
            <a:pPr marL="285750" indent="-285750">
              <a:buFont typeface="Arial" panose="020B0604020202020204" pitchFamily="34" charset="0"/>
              <a:buChar char="•"/>
            </a:pPr>
            <a:endParaRPr lang="fr-FR" sz="1400" dirty="0">
              <a:solidFill>
                <a:srgbClr val="00529B"/>
              </a:solidFill>
            </a:endParaRPr>
          </a:p>
          <a:p>
            <a:pPr marL="285750" indent="-285750">
              <a:buFont typeface="Arial" panose="020B0604020202020204" pitchFamily="34" charset="0"/>
              <a:buChar char="•"/>
            </a:pPr>
            <a:endParaRPr lang="fr-FR" sz="1400" dirty="0">
              <a:solidFill>
                <a:srgbClr val="00529B"/>
              </a:solidFill>
            </a:endParaRPr>
          </a:p>
          <a:p>
            <a:pPr marL="285750" indent="-285750">
              <a:buFont typeface="Arial" panose="020B0604020202020204" pitchFamily="34" charset="0"/>
              <a:buChar char="•"/>
            </a:pPr>
            <a:r>
              <a:rPr lang="fr-FR" sz="1400" b="1" dirty="0">
                <a:solidFill>
                  <a:srgbClr val="00529B"/>
                </a:solidFill>
              </a:rPr>
              <a:t>Répondre </a:t>
            </a:r>
            <a:br>
              <a:rPr lang="fr-FR" sz="1400" b="1" dirty="0">
                <a:solidFill>
                  <a:srgbClr val="00529B"/>
                </a:solidFill>
              </a:rPr>
            </a:br>
            <a:r>
              <a:rPr lang="fr-FR" sz="1400" b="1" dirty="0">
                <a:solidFill>
                  <a:srgbClr val="00529B"/>
                </a:solidFill>
              </a:rPr>
              <a:t>aux questions posées </a:t>
            </a:r>
            <a:br>
              <a:rPr lang="fr-FR" sz="1400" b="1" dirty="0">
                <a:solidFill>
                  <a:srgbClr val="00529B"/>
                </a:solidFill>
              </a:rPr>
            </a:br>
            <a:r>
              <a:rPr lang="fr-FR" sz="1400" b="1" dirty="0">
                <a:solidFill>
                  <a:srgbClr val="00529B"/>
                </a:solidFill>
              </a:rPr>
              <a:t>par les services </a:t>
            </a:r>
            <a:br>
              <a:rPr lang="fr-FR" sz="1400" b="1" dirty="0">
                <a:solidFill>
                  <a:srgbClr val="00529B"/>
                </a:solidFill>
              </a:rPr>
            </a:br>
            <a:r>
              <a:rPr lang="fr-FR" sz="1400" b="1" dirty="0">
                <a:solidFill>
                  <a:srgbClr val="00529B"/>
                </a:solidFill>
              </a:rPr>
              <a:t>de secours</a:t>
            </a:r>
          </a:p>
          <a:p>
            <a:pPr marL="285750" indent="-285750">
              <a:buFont typeface="Arial" panose="020B0604020202020204" pitchFamily="34" charset="0"/>
              <a:buChar char="•"/>
            </a:pPr>
            <a:endParaRPr lang="fr-FR" sz="1200" dirty="0">
              <a:solidFill>
                <a:srgbClr val="00529B"/>
              </a:solidFill>
            </a:endParaRPr>
          </a:p>
          <a:p>
            <a:pPr marL="285750" indent="-285750">
              <a:buFont typeface="Arial" panose="020B0604020202020204" pitchFamily="34" charset="0"/>
              <a:buChar char="•"/>
            </a:pPr>
            <a:endParaRPr lang="fr-FR" sz="1200" dirty="0">
              <a:solidFill>
                <a:srgbClr val="00529B"/>
              </a:solidFill>
            </a:endParaRPr>
          </a:p>
          <a:p>
            <a:pPr marL="285750" indent="-285750">
              <a:buFont typeface="Arial" panose="020B0604020202020204" pitchFamily="34" charset="0"/>
              <a:buChar char="•"/>
            </a:pPr>
            <a:r>
              <a:rPr lang="fr-FR" sz="1400" b="1" dirty="0">
                <a:solidFill>
                  <a:srgbClr val="00529B"/>
                </a:solidFill>
              </a:rPr>
              <a:t>Appliquer </a:t>
            </a:r>
            <a:br>
              <a:rPr lang="fr-FR" sz="1400" b="1" dirty="0">
                <a:solidFill>
                  <a:srgbClr val="00529B"/>
                </a:solidFill>
              </a:rPr>
            </a:br>
            <a:r>
              <a:rPr lang="fr-FR" sz="1400" b="1" dirty="0">
                <a:solidFill>
                  <a:srgbClr val="00529B"/>
                </a:solidFill>
              </a:rPr>
              <a:t>les consignes données</a:t>
            </a:r>
          </a:p>
        </p:txBody>
      </p:sp>
      <p:sp>
        <p:nvSpPr>
          <p:cNvPr id="67" name="ZoneTexte 66">
            <a:extLst>
              <a:ext uri="{FF2B5EF4-FFF2-40B4-BE49-F238E27FC236}">
                <a16:creationId xmlns:a16="http://schemas.microsoft.com/office/drawing/2014/main" id="{42016E9D-1CAA-9F37-0A1D-36544F9C342C}"/>
              </a:ext>
            </a:extLst>
          </p:cNvPr>
          <p:cNvSpPr txBox="1"/>
          <p:nvPr/>
        </p:nvSpPr>
        <p:spPr>
          <a:xfrm>
            <a:off x="9011531" y="3780762"/>
            <a:ext cx="2519974" cy="1384995"/>
          </a:xfrm>
          <a:prstGeom prst="rect">
            <a:avLst/>
          </a:prstGeom>
          <a:noFill/>
        </p:spPr>
        <p:txBody>
          <a:bodyPr wrap="square">
            <a:spAutoFit/>
          </a:bodyPr>
          <a:lstStyle/>
          <a:p>
            <a:pPr algn="ctr"/>
            <a:r>
              <a:rPr lang="fr-FR" sz="1400" b="1">
                <a:solidFill>
                  <a:srgbClr val="C20537"/>
                </a:solidFill>
              </a:rPr>
              <a:t>MÊME SI LE MESSAGE D’ALERTE EST ACHEVÉ NE JAMAIS INTERROMPRE NI RACCROCHER </a:t>
            </a:r>
            <a:br>
              <a:rPr lang="fr-FR" sz="1400" b="1">
                <a:solidFill>
                  <a:srgbClr val="C20537"/>
                </a:solidFill>
              </a:rPr>
            </a:br>
            <a:r>
              <a:rPr lang="fr-FR" sz="1400" b="1">
                <a:solidFill>
                  <a:srgbClr val="C20537"/>
                </a:solidFill>
              </a:rPr>
              <a:t>LA COMMUNICATION SANS AUTORISATION</a:t>
            </a:r>
          </a:p>
        </p:txBody>
      </p:sp>
      <p:sp>
        <p:nvSpPr>
          <p:cNvPr id="68" name="ZoneTexte 67">
            <a:extLst>
              <a:ext uri="{FF2B5EF4-FFF2-40B4-BE49-F238E27FC236}">
                <a16:creationId xmlns:a16="http://schemas.microsoft.com/office/drawing/2014/main" id="{1BE9F310-7563-312D-6288-015A7886384C}"/>
              </a:ext>
            </a:extLst>
          </p:cNvPr>
          <p:cNvSpPr txBox="1"/>
          <p:nvPr/>
        </p:nvSpPr>
        <p:spPr>
          <a:xfrm>
            <a:off x="8869219" y="5505910"/>
            <a:ext cx="2804599" cy="577081"/>
          </a:xfrm>
          <a:prstGeom prst="rect">
            <a:avLst/>
          </a:prstGeom>
          <a:solidFill>
            <a:srgbClr val="E5F3FF"/>
          </a:solidFill>
          <a:ln>
            <a:solidFill>
              <a:srgbClr val="00529B"/>
            </a:solidFill>
          </a:ln>
          <a:effectLst>
            <a:outerShdw blurRad="50800" dist="38100" dir="2700000" algn="tl" rotWithShape="0">
              <a:prstClr val="black">
                <a:alpha val="40000"/>
              </a:prstClr>
            </a:outerShdw>
          </a:effectLst>
        </p:spPr>
        <p:txBody>
          <a:bodyPr wrap="square">
            <a:spAutoFit/>
          </a:bodyPr>
          <a:lstStyle/>
          <a:p>
            <a:pPr algn="just"/>
            <a:r>
              <a:rPr lang="fr-FR" sz="1050" b="1">
                <a:solidFill>
                  <a:srgbClr val="00529B"/>
                </a:solidFill>
              </a:rPr>
              <a:t>En cas d’évolution de la situation </a:t>
            </a:r>
            <a:br>
              <a:rPr lang="fr-FR" sz="1050" b="1">
                <a:solidFill>
                  <a:srgbClr val="00529B"/>
                </a:solidFill>
              </a:rPr>
            </a:br>
            <a:r>
              <a:rPr lang="fr-FR" sz="1050" b="1">
                <a:solidFill>
                  <a:srgbClr val="00529B"/>
                </a:solidFill>
              </a:rPr>
              <a:t>(ex. : aggravation de l’état des victimes), rappeler les secours, pour information.</a:t>
            </a:r>
          </a:p>
        </p:txBody>
      </p:sp>
      <p:sp>
        <p:nvSpPr>
          <p:cNvPr id="70" name="ZoneTexte 69">
            <a:extLst>
              <a:ext uri="{FF2B5EF4-FFF2-40B4-BE49-F238E27FC236}">
                <a16:creationId xmlns:a16="http://schemas.microsoft.com/office/drawing/2014/main" id="{F174E700-5FC0-5FFA-1C99-BCFA2B799449}"/>
              </a:ext>
            </a:extLst>
          </p:cNvPr>
          <p:cNvSpPr txBox="1"/>
          <p:nvPr/>
        </p:nvSpPr>
        <p:spPr>
          <a:xfrm>
            <a:off x="8869218" y="2203428"/>
            <a:ext cx="2804600" cy="338554"/>
          </a:xfrm>
          <a:prstGeom prst="rect">
            <a:avLst/>
          </a:prstGeom>
          <a:noFill/>
        </p:spPr>
        <p:txBody>
          <a:bodyPr wrap="square">
            <a:spAutoFit/>
          </a:bodyPr>
          <a:lstStyle/>
          <a:p>
            <a:pPr algn="ctr"/>
            <a:r>
              <a:rPr lang="fr-FR" sz="1600" b="1">
                <a:solidFill>
                  <a:srgbClr val="00529B"/>
                </a:solidFill>
              </a:rPr>
              <a:t>LE MESSAGE DOIT ÊTRE</a:t>
            </a:r>
          </a:p>
        </p:txBody>
      </p:sp>
      <p:pic>
        <p:nvPicPr>
          <p:cNvPr id="71" name="Picture 6" descr="Sablier - Icônes outils et ustensiles gratuites">
            <a:extLst>
              <a:ext uri="{FF2B5EF4-FFF2-40B4-BE49-F238E27FC236}">
                <a16:creationId xmlns:a16="http://schemas.microsoft.com/office/drawing/2014/main" id="{B5DFAB8B-EB9C-931A-852C-BE47869CD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433" y="2708209"/>
            <a:ext cx="395535" cy="3955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Symbole cible (icône png) noir">
            <a:extLst>
              <a:ext uri="{FF2B5EF4-FFF2-40B4-BE49-F238E27FC236}">
                <a16:creationId xmlns:a16="http://schemas.microsoft.com/office/drawing/2014/main" id="{2EEE1866-F678-DFE1-2963-D608CEB41B8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37226" y="2687750"/>
            <a:ext cx="436452" cy="436452"/>
          </a:xfrm>
          <a:prstGeom prst="rect">
            <a:avLst/>
          </a:prstGeom>
          <a:noFill/>
          <a:extLst>
            <a:ext uri="{909E8E84-426E-40DD-AFC4-6F175D3DCCD1}">
              <a14:hiddenFill xmlns:a14="http://schemas.microsoft.com/office/drawing/2010/main">
                <a:solidFill>
                  <a:srgbClr val="FFFFFF"/>
                </a:solidFill>
              </a14:hiddenFill>
            </a:ext>
          </a:extLst>
        </p:spPr>
      </p:pic>
      <p:sp>
        <p:nvSpPr>
          <p:cNvPr id="73" name="ZoneTexte 72">
            <a:extLst>
              <a:ext uri="{FF2B5EF4-FFF2-40B4-BE49-F238E27FC236}">
                <a16:creationId xmlns:a16="http://schemas.microsoft.com/office/drawing/2014/main" id="{08A61020-6FE8-91F2-499D-79A13ADC8682}"/>
              </a:ext>
            </a:extLst>
          </p:cNvPr>
          <p:cNvSpPr txBox="1"/>
          <p:nvPr/>
        </p:nvSpPr>
        <p:spPr>
          <a:xfrm>
            <a:off x="9278227" y="3136120"/>
            <a:ext cx="975947" cy="307777"/>
          </a:xfrm>
          <a:prstGeom prst="rect">
            <a:avLst/>
          </a:prstGeom>
          <a:noFill/>
        </p:spPr>
        <p:txBody>
          <a:bodyPr wrap="square">
            <a:spAutoFit/>
          </a:bodyPr>
          <a:lstStyle/>
          <a:p>
            <a:pPr algn="ctr"/>
            <a:r>
              <a:rPr lang="fr-FR" sz="1400" b="1">
                <a:solidFill>
                  <a:srgbClr val="00529B"/>
                </a:solidFill>
              </a:rPr>
              <a:t>RAPIDE</a:t>
            </a:r>
          </a:p>
        </p:txBody>
      </p:sp>
      <p:sp>
        <p:nvSpPr>
          <p:cNvPr id="74" name="ZoneTexte 73">
            <a:extLst>
              <a:ext uri="{FF2B5EF4-FFF2-40B4-BE49-F238E27FC236}">
                <a16:creationId xmlns:a16="http://schemas.microsoft.com/office/drawing/2014/main" id="{EF8B6833-17BF-9215-3C0C-4B1AA0936D4F}"/>
              </a:ext>
            </a:extLst>
          </p:cNvPr>
          <p:cNvSpPr txBox="1"/>
          <p:nvPr/>
        </p:nvSpPr>
        <p:spPr>
          <a:xfrm>
            <a:off x="10297538" y="3136120"/>
            <a:ext cx="915829" cy="307777"/>
          </a:xfrm>
          <a:prstGeom prst="rect">
            <a:avLst/>
          </a:prstGeom>
          <a:noFill/>
        </p:spPr>
        <p:txBody>
          <a:bodyPr wrap="square">
            <a:spAutoFit/>
          </a:bodyPr>
          <a:lstStyle/>
          <a:p>
            <a:pPr algn="ctr"/>
            <a:r>
              <a:rPr lang="fr-FR" sz="1400" b="1">
                <a:solidFill>
                  <a:srgbClr val="00529B"/>
                </a:solidFill>
              </a:rPr>
              <a:t>PRÉCIS</a:t>
            </a:r>
          </a:p>
        </p:txBody>
      </p:sp>
      <p:pic>
        <p:nvPicPr>
          <p:cNvPr id="75" name="Image 74">
            <a:extLst>
              <a:ext uri="{FF2B5EF4-FFF2-40B4-BE49-F238E27FC236}">
                <a16:creationId xmlns:a16="http://schemas.microsoft.com/office/drawing/2014/main" id="{EB424C26-D7B3-9421-950F-377AC03C8D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44" b="98242" l="3476" r="92781">
                        <a14:foregroundMark x1="31551" y1="66016" x2="36096" y2="19727"/>
                        <a14:foregroundMark x1="36096" y1="19727" x2="37166" y2="18945"/>
                        <a14:foregroundMark x1="22995" y1="65039" x2="13636" y2="50977"/>
                        <a14:foregroundMark x1="22460" y1="69727" x2="22460" y2="66406"/>
                        <a14:foregroundMark x1="25134" y1="70898" x2="36364" y2="67578"/>
                        <a14:foregroundMark x1="30214" y1="69336" x2="25668" y2="70703"/>
                        <a14:foregroundMark x1="16043" y1="67578" x2="10428" y2="60352"/>
                        <a14:foregroundMark x1="22193" y1="69141" x2="14439" y2="38281"/>
                        <a14:foregroundMark x1="9626" y1="57813" x2="9626" y2="57422"/>
                        <a14:foregroundMark x1="9626" y1="58008" x2="9626" y2="57813"/>
                        <a14:foregroundMark x1="9626" y1="64453" x2="9626" y2="58008"/>
                        <a14:foregroundMark x1="3947" y1="57813" x2="7487" y2="54883"/>
                        <a14:foregroundMark x1="3712" y1="58008" x2="3947" y2="57813"/>
                        <a14:foregroundMark x1="3476" y1="58203" x2="3712" y2="58008"/>
                        <a14:foregroundMark x1="17914" y1="38086" x2="65508" y2="15625"/>
                        <a14:foregroundMark x1="18984" y1="33594" x2="30749" y2="8203"/>
                        <a14:foregroundMark x1="37433" y1="6250" x2="68449" y2="14453"/>
                        <a14:foregroundMark x1="40374" y1="2344" x2="56684" y2="2344"/>
                        <a14:foregroundMark x1="92781" y1="50977" x2="90107" y2="61133"/>
                        <a14:foregroundMark x1="31283" y1="77148" x2="15508" y2="95313"/>
                        <a14:foregroundMark x1="12567" y1="96484" x2="28075" y2="76953"/>
                        <a14:foregroundMark x1="20321" y1="76953" x2="7219" y2="97852"/>
                        <a14:foregroundMark x1="16310" y1="96289" x2="65241" y2="97266"/>
                        <a14:foregroundMark x1="28075" y1="87891" x2="70321" y2="90039"/>
                        <a14:foregroundMark x1="47594" y1="83008" x2="74599" y2="87109"/>
                        <a14:foregroundMark x1="64171" y1="95508" x2="89840" y2="96289"/>
                        <a14:foregroundMark x1="72193" y1="81641" x2="84759" y2="96094"/>
                        <a14:foregroundMark x1="71925" y1="86523" x2="79144" y2="93945"/>
                        <a14:foregroundMark x1="72193" y1="90820" x2="77540" y2="95508"/>
                        <a14:foregroundMark x1="72460" y1="82031" x2="77807" y2="95313"/>
                        <a14:foregroundMark x1="73529" y1="77734" x2="91979" y2="94922"/>
                        <a14:foregroundMark x1="71123" y1="76367" x2="91176" y2="98242"/>
                        <a14:foregroundMark x1="75668" y1="76758" x2="92513" y2="91797"/>
                        <a14:foregroundMark x1="77005" y1="77734" x2="90374" y2="97070"/>
                        <a14:backgroundMark x1="3476" y1="57813" x2="3476" y2="57813"/>
                        <a14:backgroundMark x1="3743" y1="58008" x2="3743" y2="58008"/>
                      </a14:backgroundRemoval>
                    </a14:imgEffect>
                  </a14:imgLayer>
                </a14:imgProps>
              </a:ext>
            </a:extLst>
          </a:blip>
          <a:stretch>
            <a:fillRect/>
          </a:stretch>
        </p:blipFill>
        <p:spPr>
          <a:xfrm>
            <a:off x="3815818" y="2638525"/>
            <a:ext cx="767249" cy="1050351"/>
          </a:xfrm>
          <a:prstGeom prst="rect">
            <a:avLst/>
          </a:prstGeom>
        </p:spPr>
      </p:pic>
      <p:pic>
        <p:nvPicPr>
          <p:cNvPr id="76" name="Picture 4">
            <a:extLst>
              <a:ext uri="{FF2B5EF4-FFF2-40B4-BE49-F238E27FC236}">
                <a16:creationId xmlns:a16="http://schemas.microsoft.com/office/drawing/2014/main" id="{FB443CE9-141E-DBFA-6490-B9FBB1A458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1287" y="4201944"/>
            <a:ext cx="976311" cy="9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98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par>
                                <p:cTn id="32" presetID="10" presetClass="entr" presetSubtype="0" fill="hold"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500"/>
                                        <p:tgtEl>
                                          <p:spTgt spid="67"/>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animBg="1"/>
      <p:bldP spid="73" grpId="0"/>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3946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59B3772-66E4-F0C4-4FC3-0B260A053AE3}"/>
              </a:ext>
            </a:extLst>
          </p:cNvPr>
          <p:cNvSpPr>
            <a:spLocks noGrp="1"/>
          </p:cNvSpPr>
          <p:nvPr>
            <p:ph type="body" sz="quarter" idx="11"/>
          </p:nvPr>
        </p:nvSpPr>
        <p:spPr>
          <a:prstGeom prst="rect">
            <a:avLst/>
          </a:prstGeom>
          <a:effectLst>
            <a:outerShdw blurRad="50800" dist="38100" dir="2700000" algn="tl" rotWithShape="0">
              <a:prstClr val="black">
                <a:alpha val="40000"/>
              </a:prstClr>
            </a:outerShdw>
          </a:effectLst>
        </p:spPr>
        <p:txBody>
          <a:bodyPr/>
          <a:lstStyle/>
          <a:p>
            <a:pPr marL="285750" indent="-285750">
              <a:buFont typeface="Arial" panose="020B0604020202020204" pitchFamily="34" charset="0"/>
              <a:buChar char="•"/>
            </a:pPr>
            <a:r>
              <a:rPr lang="fr-FR" sz="1800" b="1" dirty="0">
                <a:solidFill>
                  <a:schemeClr val="bg1"/>
                </a:solidFill>
              </a:rPr>
              <a:t>L’obstruction complète </a:t>
            </a:r>
            <a:br>
              <a:rPr lang="fr-FR" sz="1800" b="1" dirty="0">
                <a:solidFill>
                  <a:schemeClr val="bg1"/>
                </a:solidFill>
              </a:rPr>
            </a:br>
            <a:r>
              <a:rPr lang="fr-FR" sz="1800" b="1" dirty="0">
                <a:solidFill>
                  <a:schemeClr val="bg1"/>
                </a:solidFill>
              </a:rPr>
              <a:t>des voies aériennes</a:t>
            </a:r>
          </a:p>
          <a:p>
            <a:pPr marL="285750" indent="-285750">
              <a:buFont typeface="Arial" panose="020B0604020202020204" pitchFamily="34" charset="0"/>
              <a:buChar char="•"/>
            </a:pPr>
            <a:r>
              <a:rPr lang="fr-FR" sz="1800" b="1" dirty="0">
                <a:solidFill>
                  <a:schemeClr val="bg1"/>
                </a:solidFill>
              </a:rPr>
              <a:t>L’obstruction partielle </a:t>
            </a:r>
            <a:br>
              <a:rPr lang="fr-FR" sz="1800" b="1" dirty="0">
                <a:solidFill>
                  <a:schemeClr val="bg1"/>
                </a:solidFill>
              </a:rPr>
            </a:br>
            <a:r>
              <a:rPr lang="fr-FR" sz="1800" b="1" dirty="0">
                <a:solidFill>
                  <a:schemeClr val="bg1"/>
                </a:solidFill>
              </a:rPr>
              <a:t>des voies aériennes</a:t>
            </a:r>
          </a:p>
        </p:txBody>
      </p:sp>
      <p:sp>
        <p:nvSpPr>
          <p:cNvPr id="2" name="Espace réservé du texte 1">
            <a:extLst>
              <a:ext uri="{FF2B5EF4-FFF2-40B4-BE49-F238E27FC236}">
                <a16:creationId xmlns:a16="http://schemas.microsoft.com/office/drawing/2014/main" id="{AC06AFC3-BE9F-E2DD-B244-B46AC238816A}"/>
              </a:ext>
            </a:extLst>
          </p:cNvPr>
          <p:cNvSpPr>
            <a:spLocks noGrp="1"/>
          </p:cNvSpPr>
          <p:nvPr>
            <p:ph type="body" sz="quarter" idx="13"/>
          </p:nvPr>
        </p:nvSpPr>
        <p:spPr/>
        <p:txBody>
          <a:bodyPr/>
          <a:lstStyle/>
          <a:p>
            <a:r>
              <a:rPr lang="fr-FR" dirty="0"/>
              <a:t>45 min.</a:t>
            </a:r>
          </a:p>
        </p:txBody>
      </p:sp>
    </p:spTree>
    <p:extLst>
      <p:ext uri="{BB962C8B-B14F-4D97-AF65-F5344CB8AC3E}">
        <p14:creationId xmlns:p14="http://schemas.microsoft.com/office/powerpoint/2010/main" val="2038307040"/>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5BD9F23-C6A1-DE8A-4629-3A23A9FF341E}"/>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Identifier une </a:t>
            </a: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obstruction partielle </a:t>
            </a:r>
            <a:r>
              <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ou une </a:t>
            </a: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obstruction complète </a:t>
            </a:r>
            <a:b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des voies aériennes.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Adapter la conduite à tenir.</a:t>
            </a:r>
            <a:endPar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212811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L’OBSTRUCTION DES VOIES AÉRIENNES</a:t>
            </a:r>
          </a:p>
        </p:txBody>
      </p:sp>
      <p:sp>
        <p:nvSpPr>
          <p:cNvPr id="5" name="Espace réservé du texte 4">
            <a:extLst>
              <a:ext uri="{FF2B5EF4-FFF2-40B4-BE49-F238E27FC236}">
                <a16:creationId xmlns:a16="http://schemas.microsoft.com/office/drawing/2014/main" id="{79582836-B244-B94E-32E0-5A321088F746}"/>
              </a:ext>
            </a:extLst>
          </p:cNvPr>
          <p:cNvSpPr>
            <a:spLocks noGrp="1"/>
          </p:cNvSpPr>
          <p:nvPr>
            <p:ph type="body" sz="quarter" idx="11"/>
          </p:nvPr>
        </p:nvSpPr>
        <p:spPr/>
        <p:txBody>
          <a:bodyPr/>
          <a:lstStyle/>
          <a:p>
            <a:r>
              <a:rPr lang="fr-FR" dirty="0"/>
              <a:t>Questions / réponses</a:t>
            </a:r>
          </a:p>
        </p:txBody>
      </p:sp>
      <p:sp>
        <p:nvSpPr>
          <p:cNvPr id="12" name="ZoneTexte 11">
            <a:extLst>
              <a:ext uri="{FF2B5EF4-FFF2-40B4-BE49-F238E27FC236}">
                <a16:creationId xmlns:a16="http://schemas.microsoft.com/office/drawing/2014/main" id="{5F5AE405-1D5A-96B8-427E-04BED4DD8376}"/>
              </a:ext>
            </a:extLst>
          </p:cNvPr>
          <p:cNvSpPr txBox="1"/>
          <p:nvPr/>
        </p:nvSpPr>
        <p:spPr>
          <a:xfrm>
            <a:off x="1277943" y="1874728"/>
            <a:ext cx="9636113" cy="3108543"/>
          </a:xfrm>
          <a:prstGeom prst="rect">
            <a:avLst/>
          </a:prstGeom>
          <a:noFill/>
        </p:spPr>
        <p:txBody>
          <a:bodyPr wrap="square" rtlCol="0">
            <a:spAutoFit/>
          </a:bodyPr>
          <a:lstStyle>
            <a:defPPr>
              <a:defRPr lang="fr-FR"/>
            </a:defPPr>
            <a:lvl1pPr algn="ctr">
              <a:defRPr sz="2000" b="1">
                <a:solidFill>
                  <a:srgbClr val="00467E"/>
                </a:solidFill>
                <a:latin typeface="Arial" panose="020B0604020202020204" pitchFamily="34" charset="0"/>
                <a:cs typeface="Arial" panose="020B0604020202020204" pitchFamily="34" charset="0"/>
              </a:defRPr>
            </a:lvl1pPr>
          </a:lstStyle>
          <a:p>
            <a:r>
              <a:rPr lang="fr-FR" sz="2800" dirty="0"/>
              <a:t>Pour vous, qu’est-ce qu’une obstruction </a:t>
            </a:r>
            <a:br>
              <a:rPr lang="fr-FR" sz="2800" dirty="0"/>
            </a:br>
            <a:r>
              <a:rPr lang="fr-FR" sz="2800" dirty="0"/>
              <a:t>des voies aériennes? </a:t>
            </a:r>
          </a:p>
          <a:p>
            <a:endParaRPr lang="fr-FR" sz="2800" dirty="0"/>
          </a:p>
          <a:p>
            <a:r>
              <a:rPr lang="fr-FR" sz="2800" dirty="0"/>
              <a:t>Quels sont les signes d’une OBVA ?</a:t>
            </a:r>
          </a:p>
          <a:p>
            <a:endParaRPr lang="fr-FR" sz="2800" dirty="0"/>
          </a:p>
          <a:p>
            <a:r>
              <a:rPr lang="fr-FR" sz="2800" dirty="0"/>
              <a:t>Quelles sont les causes, les risques </a:t>
            </a:r>
            <a:br>
              <a:rPr lang="fr-FR" sz="2800" dirty="0"/>
            </a:br>
            <a:r>
              <a:rPr lang="fr-FR" sz="2800" dirty="0"/>
              <a:t>et les principes d’action ? </a:t>
            </a:r>
          </a:p>
        </p:txBody>
      </p:sp>
    </p:spTree>
    <p:extLst>
      <p:ext uri="{BB962C8B-B14F-4D97-AF65-F5344CB8AC3E}">
        <p14:creationId xmlns:p14="http://schemas.microsoft.com/office/powerpoint/2010/main" val="17903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BB368A3-B6DE-2F79-3527-6C5DD2C1EB08}"/>
              </a:ext>
            </a:extLst>
          </p:cNvPr>
          <p:cNvSpPr>
            <a:spLocks noGrp="1"/>
          </p:cNvSpPr>
          <p:nvPr>
            <p:ph type="body" sz="quarter" idx="10"/>
          </p:nvPr>
        </p:nvSpPr>
        <p:spPr>
          <a:prstGeom prst="rect">
            <a:avLst/>
          </a:prstGeom>
        </p:spPr>
        <p:txBody>
          <a:bodyPr/>
          <a:lstStyle/>
          <a:p>
            <a:r>
              <a:rPr lang="fr-FR" dirty="0"/>
              <a:t>L’OBSTRUCTION DES VOIES AÉRIENNES</a:t>
            </a:r>
          </a:p>
        </p:txBody>
      </p:sp>
      <p:sp>
        <p:nvSpPr>
          <p:cNvPr id="5" name="Espace réservé du texte 4">
            <a:extLst>
              <a:ext uri="{FF2B5EF4-FFF2-40B4-BE49-F238E27FC236}">
                <a16:creationId xmlns:a16="http://schemas.microsoft.com/office/drawing/2014/main" id="{DD2DF33F-B349-AD9C-8E43-31A7A42DADAF}"/>
              </a:ext>
            </a:extLst>
          </p:cNvPr>
          <p:cNvSpPr>
            <a:spLocks noGrp="1"/>
          </p:cNvSpPr>
          <p:nvPr>
            <p:ph type="body" sz="quarter" idx="11"/>
          </p:nvPr>
        </p:nvSpPr>
        <p:spPr>
          <a:prstGeom prst="rect">
            <a:avLst/>
          </a:prstGeom>
        </p:spPr>
        <p:txBody>
          <a:bodyPr/>
          <a:lstStyle/>
          <a:p>
            <a:r>
              <a:rPr lang="fr-FR"/>
              <a:t>L’obstruction brutale</a:t>
            </a:r>
          </a:p>
        </p:txBody>
      </p:sp>
      <p:sp>
        <p:nvSpPr>
          <p:cNvPr id="6" name="Rectangle : coins arrondis 5">
            <a:extLst>
              <a:ext uri="{FF2B5EF4-FFF2-40B4-BE49-F238E27FC236}">
                <a16:creationId xmlns:a16="http://schemas.microsoft.com/office/drawing/2014/main" id="{98DDD121-76B5-EC0C-528D-E57D48F8DC69}"/>
              </a:ext>
            </a:extLst>
          </p:cNvPr>
          <p:cNvSpPr/>
          <p:nvPr/>
        </p:nvSpPr>
        <p:spPr>
          <a:xfrm>
            <a:off x="1721140" y="1849365"/>
            <a:ext cx="8749719" cy="2817643"/>
          </a:xfrm>
          <a:prstGeom prst="roundRect">
            <a:avLst>
              <a:gd name="adj" fmla="val 877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a:solidFill>
                  <a:srgbClr val="00529B"/>
                </a:solidFill>
                <a:latin typeface="Arial" panose="020B0604020202020204" pitchFamily="34" charset="0"/>
                <a:cs typeface="Arial" panose="020B0604020202020204" pitchFamily="34" charset="0"/>
              </a:rPr>
              <a:t>L’obstruction brutale des voies aériennes (OBVA) est la </a:t>
            </a:r>
            <a:r>
              <a:rPr lang="fr-FR" b="1" dirty="0">
                <a:solidFill>
                  <a:srgbClr val="BA242C"/>
                </a:solidFill>
                <a:latin typeface="Arial" panose="020B0604020202020204" pitchFamily="34" charset="0"/>
                <a:cs typeface="Arial" panose="020B0604020202020204" pitchFamily="34" charset="0"/>
              </a:rPr>
              <a:t>gêne ou l'empêchement brutal</a:t>
            </a:r>
            <a:r>
              <a:rPr lang="fr-FR" dirty="0">
                <a:solidFill>
                  <a:srgbClr val="00529B"/>
                </a:solidFill>
                <a:latin typeface="Arial" panose="020B0604020202020204" pitchFamily="34" charset="0"/>
                <a:cs typeface="Arial" panose="020B0604020202020204" pitchFamily="34" charset="0"/>
              </a:rPr>
              <a:t> des mouvements de </a:t>
            </a:r>
            <a:r>
              <a:rPr lang="fr-FR" b="1" dirty="0">
                <a:solidFill>
                  <a:srgbClr val="BA242C"/>
                </a:solidFill>
                <a:latin typeface="Arial" panose="020B0604020202020204" pitchFamily="34" charset="0"/>
                <a:cs typeface="Arial" panose="020B0604020202020204" pitchFamily="34" charset="0"/>
              </a:rPr>
              <a:t>l’air entre l’extérieur et les poumons</a:t>
            </a:r>
            <a:r>
              <a:rPr lang="fr-FR" b="1" dirty="0">
                <a:solidFill>
                  <a:srgbClr val="BA242B"/>
                </a:solidFill>
                <a:latin typeface="Arial" panose="020B0604020202020204" pitchFamily="34" charset="0"/>
                <a:cs typeface="Arial" panose="020B0604020202020204" pitchFamily="34" charset="0"/>
              </a:rPr>
              <a:t>.</a:t>
            </a:r>
            <a:r>
              <a:rPr lang="fr-FR" dirty="0">
                <a:solidFill>
                  <a:srgbClr val="00529B"/>
                </a:solidFill>
                <a:latin typeface="Arial" panose="020B0604020202020204" pitchFamily="34" charset="0"/>
                <a:cs typeface="Arial" panose="020B0604020202020204" pitchFamily="34" charset="0"/>
              </a:rPr>
              <a:t> </a:t>
            </a:r>
          </a:p>
          <a:p>
            <a:pPr algn="just"/>
            <a:endParaRPr lang="fr-FR" dirty="0">
              <a:solidFill>
                <a:srgbClr val="00529B"/>
              </a:solidFill>
              <a:latin typeface="Arial" panose="020B0604020202020204" pitchFamily="34" charset="0"/>
              <a:cs typeface="Arial" panose="020B0604020202020204" pitchFamily="34" charset="0"/>
            </a:endParaRPr>
          </a:p>
          <a:p>
            <a:pPr algn="just"/>
            <a:r>
              <a:rPr lang="fr-FR" dirty="0">
                <a:solidFill>
                  <a:srgbClr val="00529B"/>
                </a:solidFill>
                <a:latin typeface="Arial" panose="020B0604020202020204" pitchFamily="34" charset="0"/>
                <a:cs typeface="Arial" panose="020B0604020202020204" pitchFamily="34" charset="0"/>
              </a:rPr>
              <a:t>Elle est qualifiée : </a:t>
            </a:r>
          </a:p>
          <a:p>
            <a:pPr marL="285750" indent="-285750" algn="just">
              <a:buFont typeface="Arial" panose="020B0604020202020204" pitchFamily="34" charset="0"/>
              <a:buChar char="•"/>
            </a:pPr>
            <a:r>
              <a:rPr lang="fr-FR" b="1" dirty="0">
                <a:solidFill>
                  <a:srgbClr val="00529B"/>
                </a:solidFill>
                <a:latin typeface="Arial" panose="020B0604020202020204" pitchFamily="34" charset="0"/>
                <a:cs typeface="Arial" panose="020B0604020202020204" pitchFamily="34" charset="0"/>
              </a:rPr>
              <a:t>d’obstruction partielle</a:t>
            </a:r>
            <a:r>
              <a:rPr lang="fr-FR" dirty="0">
                <a:solidFill>
                  <a:srgbClr val="00529B"/>
                </a:solidFill>
                <a:latin typeface="Arial" panose="020B0604020202020204" pitchFamily="34" charset="0"/>
                <a:cs typeface="Arial" panose="020B0604020202020204" pitchFamily="34" charset="0"/>
              </a:rPr>
              <a:t>, lorsque </a:t>
            </a:r>
            <a:r>
              <a:rPr lang="fr-FR" b="1" dirty="0">
                <a:solidFill>
                  <a:srgbClr val="00529B"/>
                </a:solidFill>
                <a:latin typeface="Arial" panose="020B0604020202020204" pitchFamily="34" charset="0"/>
                <a:cs typeface="Arial" panose="020B0604020202020204" pitchFamily="34" charset="0"/>
              </a:rPr>
              <a:t>l’air peut encore atteindre les poumons</a:t>
            </a:r>
            <a:r>
              <a:rPr lang="fr-FR" dirty="0">
                <a:solidFill>
                  <a:srgbClr val="00529B"/>
                </a:solidFill>
                <a:latin typeface="Arial" panose="020B0604020202020204" pitchFamily="34" charset="0"/>
                <a:cs typeface="Arial" panose="020B0604020202020204" pitchFamily="34" charset="0"/>
              </a:rPr>
              <a:t>. </a:t>
            </a:r>
            <a:br>
              <a:rPr lang="fr-FR" dirty="0">
                <a:solidFill>
                  <a:srgbClr val="00529B"/>
                </a:solidFill>
                <a:latin typeface="Arial" panose="020B0604020202020204" pitchFamily="34" charset="0"/>
                <a:cs typeface="Arial" panose="020B0604020202020204" pitchFamily="34" charset="0"/>
              </a:rPr>
            </a:br>
            <a:r>
              <a:rPr lang="fr-FR" dirty="0">
                <a:solidFill>
                  <a:srgbClr val="00529B"/>
                </a:solidFill>
                <a:latin typeface="Arial" panose="020B0604020202020204" pitchFamily="34" charset="0"/>
                <a:cs typeface="Arial" panose="020B0604020202020204" pitchFamily="34" charset="0"/>
              </a:rPr>
              <a:t>La respiration reste efficace.</a:t>
            </a:r>
          </a:p>
          <a:p>
            <a:pPr marL="285750" indent="-285750" algn="just">
              <a:buFont typeface="Arial" panose="020B0604020202020204" pitchFamily="34" charset="0"/>
              <a:buChar char="•"/>
            </a:pPr>
            <a:r>
              <a:rPr lang="fr-FR" b="1" dirty="0">
                <a:solidFill>
                  <a:srgbClr val="00529B"/>
                </a:solidFill>
                <a:latin typeface="Arial" panose="020B0604020202020204" pitchFamily="34" charset="0"/>
                <a:cs typeface="Arial" panose="020B0604020202020204" pitchFamily="34" charset="0"/>
              </a:rPr>
              <a:t>d’obstruction complète </a:t>
            </a:r>
            <a:r>
              <a:rPr lang="fr-FR" dirty="0">
                <a:solidFill>
                  <a:srgbClr val="00529B"/>
                </a:solidFill>
                <a:latin typeface="Arial" panose="020B0604020202020204" pitchFamily="34" charset="0"/>
                <a:cs typeface="Arial" panose="020B0604020202020204" pitchFamily="34" charset="0"/>
              </a:rPr>
              <a:t>lorsque </a:t>
            </a:r>
            <a:r>
              <a:rPr lang="fr-FR" b="1" dirty="0">
                <a:solidFill>
                  <a:srgbClr val="00529B"/>
                </a:solidFill>
                <a:latin typeface="Arial" panose="020B0604020202020204" pitchFamily="34" charset="0"/>
                <a:cs typeface="Arial" panose="020B0604020202020204" pitchFamily="34" charset="0"/>
              </a:rPr>
              <a:t>l’air ne peut plus atteindre les poumons</a:t>
            </a:r>
            <a:r>
              <a:rPr lang="fr-FR" dirty="0">
                <a:solidFill>
                  <a:srgbClr val="00529B"/>
                </a:solidFill>
                <a:latin typeface="Arial" panose="020B0604020202020204" pitchFamily="34" charset="0"/>
                <a:cs typeface="Arial" panose="020B0604020202020204" pitchFamily="34" charset="0"/>
              </a:rPr>
              <a:t>. </a:t>
            </a:r>
            <a:br>
              <a:rPr lang="fr-FR" dirty="0">
                <a:solidFill>
                  <a:srgbClr val="00529B"/>
                </a:solidFill>
                <a:latin typeface="Arial" panose="020B0604020202020204" pitchFamily="34" charset="0"/>
                <a:cs typeface="Arial" panose="020B0604020202020204" pitchFamily="34" charset="0"/>
              </a:rPr>
            </a:br>
            <a:r>
              <a:rPr lang="fr-FR" dirty="0">
                <a:solidFill>
                  <a:srgbClr val="00529B"/>
                </a:solidFill>
                <a:latin typeface="Arial" panose="020B0604020202020204" pitchFamily="34" charset="0"/>
                <a:cs typeface="Arial" panose="020B0604020202020204" pitchFamily="34" charset="0"/>
              </a:rPr>
              <a:t>La respiration n’est plus efficace ou impossible.</a:t>
            </a:r>
            <a:endParaRPr lang="en-US" dirty="0">
              <a:solidFill>
                <a:srgbClr val="00529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4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0F52045-2437-1F0D-6DC7-1886B4AA48CE}"/>
              </a:ext>
            </a:extLst>
          </p:cNvPr>
          <p:cNvSpPr>
            <a:spLocks noGrp="1"/>
          </p:cNvSpPr>
          <p:nvPr>
            <p:ph type="body" sz="quarter" idx="12"/>
          </p:nvPr>
        </p:nvSpPr>
        <p:spPr>
          <a:xfrm>
            <a:off x="2032000" y="2632953"/>
            <a:ext cx="8188528" cy="2162567"/>
          </a:xfrm>
        </p:spPr>
        <p:txBody>
          <a:bodyPr anchor="ctr" anchorCtr="0"/>
          <a:lstStyle/>
          <a:p>
            <a:pPr marL="342900" indent="-342900" algn="l">
              <a:buFont typeface="Arial" panose="020B0604020202020204" pitchFamily="34" charset="0"/>
              <a:buChar char="•"/>
            </a:pPr>
            <a:r>
              <a:rPr lang="fr-FR" sz="1800" dirty="0"/>
              <a:t>Être présent toute la durée de la formation.</a:t>
            </a:r>
          </a:p>
          <a:p>
            <a:pPr marL="342900" indent="-342900" algn="l">
              <a:buFont typeface="Arial" panose="020B0604020202020204" pitchFamily="34" charset="0"/>
              <a:buChar char="•"/>
            </a:pPr>
            <a:r>
              <a:rPr lang="fr-FR" sz="1800" dirty="0"/>
              <a:t>Participer à la réalisation de l’ensemble des gestes de secours.</a:t>
            </a:r>
          </a:p>
          <a:p>
            <a:pPr marL="342900" indent="-342900" algn="l">
              <a:buFont typeface="Arial" panose="020B0604020202020204" pitchFamily="34" charset="0"/>
              <a:buChar char="•"/>
            </a:pPr>
            <a:r>
              <a:rPr lang="fr-FR" sz="1800" dirty="0"/>
              <a:t>Participer au moins une fois en tant que sauveteur sur un cas concret.</a:t>
            </a:r>
          </a:p>
        </p:txBody>
      </p:sp>
      <p:sp>
        <p:nvSpPr>
          <p:cNvPr id="3" name="Espace réservé du texte 2">
            <a:extLst>
              <a:ext uri="{FF2B5EF4-FFF2-40B4-BE49-F238E27FC236}">
                <a16:creationId xmlns:a16="http://schemas.microsoft.com/office/drawing/2014/main" id="{F168C817-2D60-A229-7039-70538122F70A}"/>
              </a:ext>
            </a:extLst>
          </p:cNvPr>
          <p:cNvSpPr>
            <a:spLocks noGrp="1"/>
          </p:cNvSpPr>
          <p:nvPr>
            <p:ph type="body" sz="quarter" idx="13"/>
          </p:nvPr>
        </p:nvSpPr>
        <p:spPr>
          <a:xfrm>
            <a:off x="2032000" y="2170743"/>
            <a:ext cx="8077200" cy="590931"/>
          </a:xfrm>
          <a:prstGeom prst="rect">
            <a:avLst/>
          </a:prstGeom>
        </p:spPr>
        <p:txBody>
          <a:bodyPr>
            <a:spAutoFit/>
          </a:bodyPr>
          <a:lstStyle/>
          <a:p>
            <a:r>
              <a:rPr lang="fr-FR" sz="3600" dirty="0"/>
              <a:t>Pour obtenir mon PSC, je dois :</a:t>
            </a:r>
          </a:p>
        </p:txBody>
      </p:sp>
    </p:spTree>
    <p:extLst>
      <p:ext uri="{BB962C8B-B14F-4D97-AF65-F5344CB8AC3E}">
        <p14:creationId xmlns:p14="http://schemas.microsoft.com/office/powerpoint/2010/main" val="231403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71BF674-CABA-5386-9231-E300DC25063E}"/>
              </a:ext>
            </a:extLst>
          </p:cNvPr>
          <p:cNvSpPr>
            <a:spLocks noGrp="1"/>
          </p:cNvSpPr>
          <p:nvPr>
            <p:ph type="body" sz="quarter" idx="10"/>
          </p:nvPr>
        </p:nvSpPr>
        <p:spPr>
          <a:prstGeom prst="rect">
            <a:avLst/>
          </a:prstGeom>
        </p:spPr>
        <p:txBody>
          <a:bodyPr/>
          <a:lstStyle/>
          <a:p>
            <a:r>
              <a:rPr lang="fr-FR" dirty="0"/>
              <a:t>L’OBSTRUCTION DES VOIES AÉRIENNES</a:t>
            </a:r>
          </a:p>
        </p:txBody>
      </p:sp>
      <p:sp>
        <p:nvSpPr>
          <p:cNvPr id="5" name="Espace réservé du texte 4">
            <a:extLst>
              <a:ext uri="{FF2B5EF4-FFF2-40B4-BE49-F238E27FC236}">
                <a16:creationId xmlns:a16="http://schemas.microsoft.com/office/drawing/2014/main" id="{6E07E0B5-6D64-8458-C875-AD3F3F0BC2E7}"/>
              </a:ext>
            </a:extLst>
          </p:cNvPr>
          <p:cNvSpPr>
            <a:spLocks noGrp="1"/>
          </p:cNvSpPr>
          <p:nvPr>
            <p:ph type="body" sz="quarter" idx="11"/>
          </p:nvPr>
        </p:nvSpPr>
        <p:spPr>
          <a:prstGeom prst="rect">
            <a:avLst/>
          </a:prstGeom>
        </p:spPr>
        <p:txBody>
          <a:bodyPr/>
          <a:lstStyle/>
          <a:p>
            <a:r>
              <a:rPr lang="fr-FR"/>
              <a:t>L’obstruction brutale</a:t>
            </a:r>
          </a:p>
        </p:txBody>
      </p:sp>
      <p:sp>
        <p:nvSpPr>
          <p:cNvPr id="2" name="Ellipse 1">
            <a:extLst>
              <a:ext uri="{FF2B5EF4-FFF2-40B4-BE49-F238E27FC236}">
                <a16:creationId xmlns:a16="http://schemas.microsoft.com/office/drawing/2014/main" id="{934A219F-A990-14F6-CBA1-61B6EADA6C2C}"/>
              </a:ext>
            </a:extLst>
          </p:cNvPr>
          <p:cNvSpPr/>
          <p:nvPr/>
        </p:nvSpPr>
        <p:spPr>
          <a:xfrm>
            <a:off x="5138666" y="1978608"/>
            <a:ext cx="2959100" cy="2844800"/>
          </a:xfrm>
          <a:prstGeom prst="ellipse">
            <a:avLst/>
          </a:prstGeom>
          <a:no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B8BECBBB-6BF1-11A1-6D0C-E27FDA4C2FCC}"/>
              </a:ext>
            </a:extLst>
          </p:cNvPr>
          <p:cNvSpPr/>
          <p:nvPr/>
        </p:nvSpPr>
        <p:spPr>
          <a:xfrm>
            <a:off x="974609" y="2006600"/>
            <a:ext cx="2959100" cy="2844800"/>
          </a:xfrm>
          <a:prstGeom prst="ellipse">
            <a:avLst/>
          </a:prstGeom>
          <a:noFill/>
          <a:ln>
            <a:solidFill>
              <a:srgbClr val="0049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a:extLst>
              <a:ext uri="{FF2B5EF4-FFF2-40B4-BE49-F238E27FC236}">
                <a16:creationId xmlns:a16="http://schemas.microsoft.com/office/drawing/2014/main" id="{D273642D-CFE8-8709-248E-5D0D1902B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976" y="3653740"/>
            <a:ext cx="1003183" cy="10031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A5A84A1-1E02-809D-3B24-F4D01693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124" y="1535343"/>
            <a:ext cx="944181" cy="944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68ACDC63-A938-6452-D955-8E90B3C80E4E}"/>
              </a:ext>
            </a:extLst>
          </p:cNvPr>
          <p:cNvPicPr>
            <a:picLocks noChangeAspect="1"/>
          </p:cNvPicPr>
          <p:nvPr/>
        </p:nvPicPr>
        <p:blipFill>
          <a:blip r:embed="rId4"/>
          <a:stretch>
            <a:fillRect/>
          </a:stretch>
        </p:blipFill>
        <p:spPr>
          <a:xfrm>
            <a:off x="2008925" y="1571258"/>
            <a:ext cx="870684" cy="870684"/>
          </a:xfrm>
          <a:prstGeom prst="rect">
            <a:avLst/>
          </a:prstGeom>
        </p:spPr>
      </p:pic>
      <p:pic>
        <p:nvPicPr>
          <p:cNvPr id="23" name="Image 22">
            <a:extLst>
              <a:ext uri="{FF2B5EF4-FFF2-40B4-BE49-F238E27FC236}">
                <a16:creationId xmlns:a16="http://schemas.microsoft.com/office/drawing/2014/main" id="{3945801E-9228-BE1B-AE47-D6544E936AF5}"/>
              </a:ext>
            </a:extLst>
          </p:cNvPr>
          <p:cNvPicPr>
            <a:picLocks noChangeAspect="1"/>
          </p:cNvPicPr>
          <p:nvPr/>
        </p:nvPicPr>
        <p:blipFill>
          <a:blip r:embed="rId5"/>
          <a:stretch>
            <a:fillRect/>
          </a:stretch>
        </p:blipFill>
        <p:spPr>
          <a:xfrm>
            <a:off x="808717" y="3653740"/>
            <a:ext cx="1104900" cy="1104900"/>
          </a:xfrm>
          <a:prstGeom prst="rect">
            <a:avLst/>
          </a:prstGeom>
        </p:spPr>
      </p:pic>
      <p:sp>
        <p:nvSpPr>
          <p:cNvPr id="24" name="ZoneTexte 23">
            <a:extLst>
              <a:ext uri="{FF2B5EF4-FFF2-40B4-BE49-F238E27FC236}">
                <a16:creationId xmlns:a16="http://schemas.microsoft.com/office/drawing/2014/main" id="{2E48B115-F48D-1C81-0FC8-AD9F26C77631}"/>
              </a:ext>
            </a:extLst>
          </p:cNvPr>
          <p:cNvSpPr txBox="1"/>
          <p:nvPr/>
        </p:nvSpPr>
        <p:spPr>
          <a:xfrm>
            <a:off x="1524563" y="3245567"/>
            <a:ext cx="1859191"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NOURRITURE</a:t>
            </a:r>
          </a:p>
        </p:txBody>
      </p:sp>
      <p:sp>
        <p:nvSpPr>
          <p:cNvPr id="25" name="ZoneTexte 24">
            <a:extLst>
              <a:ext uri="{FF2B5EF4-FFF2-40B4-BE49-F238E27FC236}">
                <a16:creationId xmlns:a16="http://schemas.microsoft.com/office/drawing/2014/main" id="{E8E5CC3A-2B13-B744-729D-98670CB09368}"/>
              </a:ext>
            </a:extLst>
          </p:cNvPr>
          <p:cNvSpPr txBox="1"/>
          <p:nvPr/>
        </p:nvSpPr>
        <p:spPr>
          <a:xfrm>
            <a:off x="5688620" y="3217575"/>
            <a:ext cx="1859191"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JOUETS</a:t>
            </a:r>
          </a:p>
        </p:txBody>
      </p:sp>
      <p:pic>
        <p:nvPicPr>
          <p:cNvPr id="26" name="Picture 2" descr="Magnet">
            <a:extLst>
              <a:ext uri="{FF2B5EF4-FFF2-40B4-BE49-F238E27FC236}">
                <a16:creationId xmlns:a16="http://schemas.microsoft.com/office/drawing/2014/main" id="{DB91BB6F-44F7-B9C3-1554-CD26AB67A6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025" y="3733067"/>
            <a:ext cx="944181" cy="944181"/>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a:extLst>
              <a:ext uri="{FF2B5EF4-FFF2-40B4-BE49-F238E27FC236}">
                <a16:creationId xmlns:a16="http://schemas.microsoft.com/office/drawing/2014/main" id="{6C89CCE5-C13C-AFAD-F194-BE3DC1A903F5}"/>
              </a:ext>
            </a:extLst>
          </p:cNvPr>
          <p:cNvPicPr>
            <a:picLocks noChangeAspect="1"/>
          </p:cNvPicPr>
          <p:nvPr/>
        </p:nvPicPr>
        <p:blipFill>
          <a:blip r:embed="rId7"/>
          <a:stretch>
            <a:fillRect/>
          </a:stretch>
        </p:blipFill>
        <p:spPr>
          <a:xfrm>
            <a:off x="7206699" y="3562332"/>
            <a:ext cx="1263350" cy="1263350"/>
          </a:xfrm>
          <a:prstGeom prst="rect">
            <a:avLst/>
          </a:prstGeom>
        </p:spPr>
      </p:pic>
      <p:pic>
        <p:nvPicPr>
          <p:cNvPr id="28" name="Picture 8">
            <a:extLst>
              <a:ext uri="{FF2B5EF4-FFF2-40B4-BE49-F238E27FC236}">
                <a16:creationId xmlns:a16="http://schemas.microsoft.com/office/drawing/2014/main" id="{76C3F7B9-C543-C674-B08F-19F484C31D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5844" y="2145804"/>
            <a:ext cx="1007574" cy="10075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a:extLst>
              <a:ext uri="{FF2B5EF4-FFF2-40B4-BE49-F238E27FC236}">
                <a16:creationId xmlns:a16="http://schemas.microsoft.com/office/drawing/2014/main" id="{0BF140F8-B1B3-3490-5841-CCE33D12EA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5845" y="3765450"/>
            <a:ext cx="1007573" cy="1007573"/>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291C0489-6B1F-E3AA-EB67-72CAEECCA896}"/>
              </a:ext>
            </a:extLst>
          </p:cNvPr>
          <p:cNvSpPr txBox="1"/>
          <p:nvPr/>
        </p:nvSpPr>
        <p:spPr>
          <a:xfrm>
            <a:off x="9389789" y="3201321"/>
            <a:ext cx="1459684" cy="261610"/>
          </a:xfrm>
          <a:prstGeom prst="rect">
            <a:avLst/>
          </a:prstGeom>
          <a:noFill/>
        </p:spPr>
        <p:txBody>
          <a:bodyPr wrap="square" rtlCol="0">
            <a:spAutoFit/>
          </a:bodyPr>
          <a:lstStyle/>
          <a:p>
            <a:pPr algn="ctr"/>
            <a:r>
              <a:rPr lang="en-US" sz="1100" b="1" dirty="0">
                <a:solidFill>
                  <a:srgbClr val="00497E"/>
                </a:solidFill>
                <a:latin typeface="Arial" panose="020B0604020202020204" pitchFamily="34" charset="0"/>
                <a:cs typeface="Arial" panose="020B0604020202020204" pitchFamily="34" charset="0"/>
              </a:rPr>
              <a:t>Personnes </a:t>
            </a:r>
            <a:r>
              <a:rPr lang="fr-FR" sz="1100" b="1" dirty="0">
                <a:solidFill>
                  <a:srgbClr val="00497E"/>
                </a:solidFill>
                <a:latin typeface="Arial" panose="020B0604020202020204" pitchFamily="34" charset="0"/>
                <a:cs typeface="Arial" panose="020B0604020202020204" pitchFamily="34" charset="0"/>
              </a:rPr>
              <a:t>âgées</a:t>
            </a:r>
            <a:endParaRPr lang="fr-FR" sz="900" i="1" dirty="0">
              <a:solidFill>
                <a:srgbClr val="00497E"/>
              </a:solidFill>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93655C86-7AD2-3585-4E2D-AB8367D90715}"/>
              </a:ext>
            </a:extLst>
          </p:cNvPr>
          <p:cNvSpPr txBox="1"/>
          <p:nvPr/>
        </p:nvSpPr>
        <p:spPr>
          <a:xfrm>
            <a:off x="9389789" y="4773023"/>
            <a:ext cx="1459684" cy="261610"/>
          </a:xfrm>
          <a:prstGeom prst="rect">
            <a:avLst/>
          </a:prstGeom>
          <a:noFill/>
        </p:spPr>
        <p:txBody>
          <a:bodyPr wrap="square" rtlCol="0">
            <a:spAutoFit/>
          </a:bodyPr>
          <a:lstStyle/>
          <a:p>
            <a:pPr algn="ctr"/>
            <a:r>
              <a:rPr lang="fr-FR" sz="1100" b="1" dirty="0">
                <a:solidFill>
                  <a:srgbClr val="00497E"/>
                </a:solidFill>
                <a:latin typeface="Arial" panose="020B0604020202020204" pitchFamily="34" charset="0"/>
                <a:cs typeface="Arial" panose="020B0604020202020204" pitchFamily="34" charset="0"/>
              </a:rPr>
              <a:t>Enfants</a:t>
            </a:r>
            <a:endParaRPr lang="fr-FR" sz="900" i="1" dirty="0">
              <a:solidFill>
                <a:srgbClr val="00497E"/>
              </a:solidFill>
              <a:latin typeface="Arial" panose="020B0604020202020204" pitchFamily="34" charset="0"/>
              <a:cs typeface="Arial" panose="020B0604020202020204" pitchFamily="34" charset="0"/>
            </a:endParaRPr>
          </a:p>
        </p:txBody>
      </p:sp>
      <p:sp>
        <p:nvSpPr>
          <p:cNvPr id="32" name="ZoneTexte 31">
            <a:extLst>
              <a:ext uri="{FF2B5EF4-FFF2-40B4-BE49-F238E27FC236}">
                <a16:creationId xmlns:a16="http://schemas.microsoft.com/office/drawing/2014/main" id="{A3AD2ADB-AF4F-4090-1EB8-CB0B5037C73E}"/>
              </a:ext>
            </a:extLst>
          </p:cNvPr>
          <p:cNvSpPr txBox="1"/>
          <p:nvPr/>
        </p:nvSpPr>
        <p:spPr>
          <a:xfrm>
            <a:off x="8241196" y="1589285"/>
            <a:ext cx="3756870" cy="307777"/>
          </a:xfrm>
          <a:prstGeom prst="rect">
            <a:avLst/>
          </a:prstGeom>
          <a:noFill/>
        </p:spPr>
        <p:txBody>
          <a:bodyPr wrap="square" rtlCol="0">
            <a:spAutoFit/>
          </a:bodyPr>
          <a:lstStyle/>
          <a:p>
            <a:pPr algn="ctr"/>
            <a:r>
              <a:rPr lang="fr-FR" sz="1400" b="1" u="sng" dirty="0">
                <a:solidFill>
                  <a:srgbClr val="00497E"/>
                </a:solidFill>
              </a:rPr>
              <a:t>Population particulièrement à risque</a:t>
            </a:r>
          </a:p>
        </p:txBody>
      </p:sp>
    </p:spTree>
    <p:extLst>
      <p:ext uri="{BB962C8B-B14F-4D97-AF65-F5344CB8AC3E}">
        <p14:creationId xmlns:p14="http://schemas.microsoft.com/office/powerpoint/2010/main" val="324409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p:bldP spid="25" grpId="0"/>
      <p:bldP spid="30"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BE941AF-3D3E-0929-4234-29EA7548E2CA}"/>
              </a:ext>
            </a:extLst>
          </p:cNvPr>
          <p:cNvSpPr>
            <a:spLocks noGrp="1"/>
          </p:cNvSpPr>
          <p:nvPr>
            <p:ph type="body" sz="quarter" idx="10"/>
          </p:nvPr>
        </p:nvSpPr>
        <p:spPr>
          <a:prstGeom prst="rect">
            <a:avLst/>
          </a:prstGeom>
        </p:spPr>
        <p:txBody>
          <a:bodyPr/>
          <a:lstStyle/>
          <a:p>
            <a:r>
              <a:rPr lang="fr-FR"/>
              <a:t>L’Obstruction des voies aériennes</a:t>
            </a:r>
          </a:p>
        </p:txBody>
      </p:sp>
      <p:pic>
        <p:nvPicPr>
          <p:cNvPr id="27" name="Picture 16" descr="Photo gratuite jeune homme étouffant avec les mains sur le cou en chemise et à la vue douloureuse, de face.">
            <a:extLst>
              <a:ext uri="{FF2B5EF4-FFF2-40B4-BE49-F238E27FC236}">
                <a16:creationId xmlns:a16="http://schemas.microsoft.com/office/drawing/2014/main" id="{F8D11D09-F650-9160-B46D-4B5525CE8B6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9285" r="19496" b="12250"/>
          <a:stretch/>
        </p:blipFill>
        <p:spPr bwMode="auto">
          <a:xfrm>
            <a:off x="1154646" y="1076968"/>
            <a:ext cx="1098958" cy="15584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B3D3A0D2-3138-7C28-F36B-80B9CB90FD0B}"/>
              </a:ext>
            </a:extLst>
          </p:cNvPr>
          <p:cNvPicPr>
            <a:picLocks noChangeAspect="1"/>
          </p:cNvPicPr>
          <p:nvPr/>
        </p:nvPicPr>
        <p:blipFill>
          <a:blip r:embed="rId5">
            <a:duotone>
              <a:schemeClr val="accent1">
                <a:shade val="45000"/>
                <a:satMod val="135000"/>
              </a:schemeClr>
              <a:prstClr val="white"/>
            </a:duotone>
          </a:blip>
          <a:stretch>
            <a:fillRect/>
          </a:stretch>
        </p:blipFill>
        <p:spPr>
          <a:xfrm>
            <a:off x="1999605" y="2564900"/>
            <a:ext cx="1727200" cy="1727200"/>
          </a:xfrm>
          <a:prstGeom prst="rect">
            <a:avLst/>
          </a:prstGeom>
        </p:spPr>
      </p:pic>
      <p:pic>
        <p:nvPicPr>
          <p:cNvPr id="29" name="Picture 20">
            <a:extLst>
              <a:ext uri="{FF2B5EF4-FFF2-40B4-BE49-F238E27FC236}">
                <a16:creationId xmlns:a16="http://schemas.microsoft.com/office/drawing/2014/main" id="{46312DDE-DE4C-A899-7AB2-7485F6B34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2504" y="4166018"/>
            <a:ext cx="1468613" cy="14686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0" name="Connecteur : en arc 10">
            <a:extLst>
              <a:ext uri="{FF2B5EF4-FFF2-40B4-BE49-F238E27FC236}">
                <a16:creationId xmlns:a16="http://schemas.microsoft.com/office/drawing/2014/main" id="{F88C40F2-DF3B-CE8B-06B5-33983F89F479}"/>
              </a:ext>
            </a:extLst>
          </p:cNvPr>
          <p:cNvCxnSpPr>
            <a:cxnSpLocks/>
          </p:cNvCxnSpPr>
          <p:nvPr/>
        </p:nvCxnSpPr>
        <p:spPr>
          <a:xfrm rot="16200000" flipH="1">
            <a:off x="1518257" y="2947152"/>
            <a:ext cx="667218" cy="295479"/>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rc 12">
            <a:extLst>
              <a:ext uri="{FF2B5EF4-FFF2-40B4-BE49-F238E27FC236}">
                <a16:creationId xmlns:a16="http://schemas.microsoft.com/office/drawing/2014/main" id="{FDF11003-B708-8F5C-0C75-9742C4FC7EA1}"/>
              </a:ext>
            </a:extLst>
          </p:cNvPr>
          <p:cNvCxnSpPr>
            <a:cxnSpLocks/>
            <a:stCxn id="28" idx="2"/>
          </p:cNvCxnSpPr>
          <p:nvPr/>
        </p:nvCxnSpPr>
        <p:spPr>
          <a:xfrm rot="16200000" flipH="1">
            <a:off x="2905552" y="4249753"/>
            <a:ext cx="664607" cy="749300"/>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2" name="Groupe 31">
            <a:extLst>
              <a:ext uri="{FF2B5EF4-FFF2-40B4-BE49-F238E27FC236}">
                <a16:creationId xmlns:a16="http://schemas.microsoft.com/office/drawing/2014/main" id="{1F2F93A1-C3A2-70C7-4E14-5A2451CDFC02}"/>
              </a:ext>
            </a:extLst>
          </p:cNvPr>
          <p:cNvGrpSpPr/>
          <p:nvPr/>
        </p:nvGrpSpPr>
        <p:grpSpPr>
          <a:xfrm>
            <a:off x="6802584" y="1462267"/>
            <a:ext cx="3755542" cy="3567552"/>
            <a:chOff x="6191166" y="1886420"/>
            <a:chExt cx="3042645" cy="2610078"/>
          </a:xfrm>
        </p:grpSpPr>
        <p:pic>
          <p:nvPicPr>
            <p:cNvPr id="33" name="Picture 12">
              <a:extLst>
                <a:ext uri="{FF2B5EF4-FFF2-40B4-BE49-F238E27FC236}">
                  <a16:creationId xmlns:a16="http://schemas.microsoft.com/office/drawing/2014/main" id="{4E6AF78D-C62E-8C36-8D12-0F8C6B5B5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166" y="2036264"/>
              <a:ext cx="3042645" cy="24602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B9609ADF-1076-8D4D-63D1-921AA2BC07AA}"/>
                </a:ext>
              </a:extLst>
            </p:cNvPr>
            <p:cNvSpPr txBox="1"/>
            <p:nvPr/>
          </p:nvSpPr>
          <p:spPr>
            <a:xfrm>
              <a:off x="6305121" y="2225212"/>
              <a:ext cx="2693335" cy="1936498"/>
            </a:xfrm>
            <a:prstGeom prst="rect">
              <a:avLst/>
            </a:prstGeom>
            <a:noFill/>
          </p:spPr>
          <p:txBody>
            <a:bodyPr wrap="square" rtlCol="0">
              <a:spAutoFit/>
            </a:bodyPr>
            <a:lstStyle/>
            <a:p>
              <a:pPr algn="ctr"/>
              <a:r>
                <a:rPr lang="fr-FR" b="1" dirty="0">
                  <a:solidFill>
                    <a:srgbClr val="00467E"/>
                  </a:solidFill>
                  <a:latin typeface="Arial" panose="020B0604020202020204" pitchFamily="34" charset="0"/>
                  <a:cs typeface="Arial" panose="020B0604020202020204" pitchFamily="34" charset="0"/>
                </a:rPr>
                <a:t>Facteurs de risques</a:t>
              </a:r>
            </a:p>
            <a:p>
              <a:pPr algn="ctr"/>
              <a:endParaRPr lang="fr-FR" sz="1600" b="1" dirty="0">
                <a:solidFill>
                  <a:srgbClr val="00467E"/>
                </a:solidFill>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La prise de médicaments </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L’alcool</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Les maladies neurologiques </a:t>
              </a:r>
              <a:br>
                <a:rPr lang="fr-FR" sz="1600" dirty="0">
                  <a:solidFill>
                    <a:srgbClr val="00467E"/>
                  </a:solidFill>
                  <a:latin typeface="Arial" panose="020B0604020202020204" pitchFamily="34" charset="0"/>
                  <a:cs typeface="Arial" panose="020B0604020202020204" pitchFamily="34" charset="0"/>
                </a:rPr>
              </a:br>
              <a:r>
                <a:rPr lang="fr-FR" sz="1600" dirty="0">
                  <a:solidFill>
                    <a:srgbClr val="00467E"/>
                  </a:solidFill>
                  <a:latin typeface="Arial" panose="020B0604020202020204" pitchFamily="34" charset="0"/>
                  <a:cs typeface="Arial" panose="020B0604020202020204" pitchFamily="34" charset="0"/>
                </a:rPr>
                <a:t>qui diminuent ou altèrent </a:t>
              </a:r>
              <a:br>
                <a:rPr lang="fr-FR" sz="1600" dirty="0">
                  <a:solidFill>
                    <a:srgbClr val="00467E"/>
                  </a:solidFill>
                  <a:latin typeface="Arial" panose="020B0604020202020204" pitchFamily="34" charset="0"/>
                  <a:cs typeface="Arial" panose="020B0604020202020204" pitchFamily="34" charset="0"/>
                </a:rPr>
              </a:br>
              <a:r>
                <a:rPr lang="fr-FR" sz="1600" dirty="0">
                  <a:solidFill>
                    <a:srgbClr val="00467E"/>
                  </a:solidFill>
                  <a:latin typeface="Arial" panose="020B0604020202020204" pitchFamily="34" charset="0"/>
                  <a:cs typeface="Arial" panose="020B0604020202020204" pitchFamily="34" charset="0"/>
                </a:rPr>
                <a:t>la déglutition ou la toux </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Une mauvaise dentition</a:t>
              </a:r>
            </a:p>
            <a:p>
              <a:pPr marL="285750" indent="-285750">
                <a:spcAft>
                  <a:spcPts val="600"/>
                </a:spcAft>
                <a:buFont typeface="Wingdings" panose="05000000000000000000" pitchFamily="2" charset="2"/>
                <a:buChar char="Ø"/>
              </a:pPr>
              <a:r>
                <a:rPr lang="fr-FR" sz="1600" dirty="0">
                  <a:solidFill>
                    <a:srgbClr val="00467E"/>
                  </a:solidFill>
                  <a:latin typeface="Arial" panose="020B0604020202020204" pitchFamily="34" charset="0"/>
                  <a:cs typeface="Arial" panose="020B0604020202020204" pitchFamily="34" charset="0"/>
                </a:rPr>
                <a:t>La démence</a:t>
              </a:r>
            </a:p>
          </p:txBody>
        </p:sp>
        <p:pic>
          <p:nvPicPr>
            <p:cNvPr id="35" name="Picture 14">
              <a:extLst>
                <a:ext uri="{FF2B5EF4-FFF2-40B4-BE49-F238E27FC236}">
                  <a16:creationId xmlns:a16="http://schemas.microsoft.com/office/drawing/2014/main" id="{C13B8610-A1E6-DF64-F95D-B91520811D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37" b="10198"/>
            <a:stretch/>
          </p:blipFill>
          <p:spPr bwMode="auto">
            <a:xfrm>
              <a:off x="7712489" y="1886420"/>
              <a:ext cx="235052" cy="2287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913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FBE111B-D83C-994F-F581-21E5BE4CC934}"/>
              </a:ext>
            </a:extLst>
          </p:cNvPr>
          <p:cNvSpPr>
            <a:spLocks noGrp="1"/>
          </p:cNvSpPr>
          <p:nvPr>
            <p:ph type="body" sz="quarter" idx="10"/>
          </p:nvPr>
        </p:nvSpPr>
        <p:spPr>
          <a:prstGeom prst="rect">
            <a:avLst/>
          </a:prstGeom>
        </p:spPr>
        <p:txBody>
          <a:bodyPr/>
          <a:lstStyle/>
          <a:p>
            <a:r>
              <a:rPr lang="fr-FR"/>
              <a:t>L’Obstruction des voies aériennes</a:t>
            </a:r>
          </a:p>
        </p:txBody>
      </p:sp>
      <p:sp>
        <p:nvSpPr>
          <p:cNvPr id="5" name="Espace réservé du texte 4">
            <a:extLst>
              <a:ext uri="{FF2B5EF4-FFF2-40B4-BE49-F238E27FC236}">
                <a16:creationId xmlns:a16="http://schemas.microsoft.com/office/drawing/2014/main" id="{4A6F36D8-2C9E-194C-CE13-E5BD616ADC27}"/>
              </a:ext>
            </a:extLst>
          </p:cNvPr>
          <p:cNvSpPr>
            <a:spLocks noGrp="1"/>
          </p:cNvSpPr>
          <p:nvPr>
            <p:ph type="body" sz="quarter" idx="11"/>
          </p:nvPr>
        </p:nvSpPr>
        <p:spPr>
          <a:prstGeom prst="rect">
            <a:avLst/>
          </a:prstGeom>
        </p:spPr>
        <p:txBody>
          <a:bodyPr/>
          <a:lstStyle/>
          <a:p>
            <a:r>
              <a:rPr lang="fr-FR" dirty="0"/>
              <a:t>L’obstruction complète</a:t>
            </a:r>
          </a:p>
        </p:txBody>
      </p:sp>
      <p:grpSp>
        <p:nvGrpSpPr>
          <p:cNvPr id="6" name="Groupe 5">
            <a:extLst>
              <a:ext uri="{FF2B5EF4-FFF2-40B4-BE49-F238E27FC236}">
                <a16:creationId xmlns:a16="http://schemas.microsoft.com/office/drawing/2014/main" id="{AF99C243-7AF4-9F63-EBBC-146A6E40A3A1}"/>
              </a:ext>
            </a:extLst>
          </p:cNvPr>
          <p:cNvGrpSpPr/>
          <p:nvPr/>
        </p:nvGrpSpPr>
        <p:grpSpPr>
          <a:xfrm>
            <a:off x="8318240" y="1986119"/>
            <a:ext cx="1822614" cy="1758925"/>
            <a:chOff x="3324223" y="1464224"/>
            <a:chExt cx="676275" cy="676275"/>
          </a:xfrm>
        </p:grpSpPr>
        <p:pic>
          <p:nvPicPr>
            <p:cNvPr id="9" name="Picture 8">
              <a:extLst>
                <a:ext uri="{FF2B5EF4-FFF2-40B4-BE49-F238E27FC236}">
                  <a16:creationId xmlns:a16="http://schemas.microsoft.com/office/drawing/2014/main" id="{F6CE47F5-5DC8-B59A-BBAA-B5B823EC65D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4223" y="1464224"/>
              <a:ext cx="676275" cy="676275"/>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559C63BD-E3E6-AC95-2C60-78AE55463D90}"/>
                </a:ext>
              </a:extLst>
            </p:cNvPr>
            <p:cNvSpPr/>
            <p:nvPr/>
          </p:nvSpPr>
          <p:spPr>
            <a:xfrm>
              <a:off x="3614735" y="1828385"/>
              <a:ext cx="90490" cy="513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e 10">
            <a:extLst>
              <a:ext uri="{FF2B5EF4-FFF2-40B4-BE49-F238E27FC236}">
                <a16:creationId xmlns:a16="http://schemas.microsoft.com/office/drawing/2014/main" id="{75542957-6B96-BFE3-71DB-F38D7E433A30}"/>
              </a:ext>
            </a:extLst>
          </p:cNvPr>
          <p:cNvGrpSpPr/>
          <p:nvPr/>
        </p:nvGrpSpPr>
        <p:grpSpPr>
          <a:xfrm>
            <a:off x="1702462" y="1980386"/>
            <a:ext cx="1716789" cy="1915498"/>
            <a:chOff x="781050" y="1590674"/>
            <a:chExt cx="561977" cy="610014"/>
          </a:xfrm>
        </p:grpSpPr>
        <p:pic>
          <p:nvPicPr>
            <p:cNvPr id="12" name="Picture 2">
              <a:extLst>
                <a:ext uri="{FF2B5EF4-FFF2-40B4-BE49-F238E27FC236}">
                  <a16:creationId xmlns:a16="http://schemas.microsoft.com/office/drawing/2014/main" id="{25B59F91-6554-908E-F7E2-64B41A084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590674"/>
              <a:ext cx="561977" cy="5619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Signe de multiplication 12">
              <a:extLst>
                <a:ext uri="{FF2B5EF4-FFF2-40B4-BE49-F238E27FC236}">
                  <a16:creationId xmlns:a16="http://schemas.microsoft.com/office/drawing/2014/main" id="{B7037A3A-6A1A-FB88-EA96-48C67CE73F94}"/>
                </a:ext>
              </a:extLst>
            </p:cNvPr>
            <p:cNvSpPr/>
            <p:nvPr/>
          </p:nvSpPr>
          <p:spPr>
            <a:xfrm>
              <a:off x="830654" y="173410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e 13">
            <a:extLst>
              <a:ext uri="{FF2B5EF4-FFF2-40B4-BE49-F238E27FC236}">
                <a16:creationId xmlns:a16="http://schemas.microsoft.com/office/drawing/2014/main" id="{8EE3DF8D-5A9F-3DA6-F58C-092D25535106}"/>
              </a:ext>
            </a:extLst>
          </p:cNvPr>
          <p:cNvGrpSpPr/>
          <p:nvPr/>
        </p:nvGrpSpPr>
        <p:grpSpPr>
          <a:xfrm>
            <a:off x="5103331" y="2021656"/>
            <a:ext cx="1523339" cy="1682118"/>
            <a:chOff x="1628775" y="1590675"/>
            <a:chExt cx="561976" cy="561976"/>
          </a:xfrm>
        </p:grpSpPr>
        <p:pic>
          <p:nvPicPr>
            <p:cNvPr id="15" name="Picture 4">
              <a:extLst>
                <a:ext uri="{FF2B5EF4-FFF2-40B4-BE49-F238E27FC236}">
                  <a16:creationId xmlns:a16="http://schemas.microsoft.com/office/drawing/2014/main" id="{D7C2CDB3-905D-7696-7CF5-573CEF7EA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1590675"/>
              <a:ext cx="561976" cy="561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Signe de multiplication 15">
              <a:extLst>
                <a:ext uri="{FF2B5EF4-FFF2-40B4-BE49-F238E27FC236}">
                  <a16:creationId xmlns:a16="http://schemas.microsoft.com/office/drawing/2014/main" id="{AF770857-AC7F-7AA2-7A90-CF97B6F0A367}"/>
                </a:ext>
              </a:extLst>
            </p:cNvPr>
            <p:cNvSpPr/>
            <p:nvPr/>
          </p:nvSpPr>
          <p:spPr>
            <a:xfrm>
              <a:off x="1680431" y="166323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ZoneTexte 1">
            <a:extLst>
              <a:ext uri="{FF2B5EF4-FFF2-40B4-BE49-F238E27FC236}">
                <a16:creationId xmlns:a16="http://schemas.microsoft.com/office/drawing/2014/main" id="{FA8FFC69-52A5-06C8-591C-40FA4427C4C1}"/>
              </a:ext>
            </a:extLst>
          </p:cNvPr>
          <p:cNvSpPr txBox="1"/>
          <p:nvPr/>
        </p:nvSpPr>
        <p:spPr>
          <a:xfrm>
            <a:off x="1750155" y="4043969"/>
            <a:ext cx="1621401"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Pas de toux</a:t>
            </a:r>
          </a:p>
        </p:txBody>
      </p:sp>
      <p:sp>
        <p:nvSpPr>
          <p:cNvPr id="3" name="ZoneTexte 2">
            <a:extLst>
              <a:ext uri="{FF2B5EF4-FFF2-40B4-BE49-F238E27FC236}">
                <a16:creationId xmlns:a16="http://schemas.microsoft.com/office/drawing/2014/main" id="{D14CAFE0-1D33-5D6E-0012-A9336E9E0F32}"/>
              </a:ext>
            </a:extLst>
          </p:cNvPr>
          <p:cNvSpPr txBox="1"/>
          <p:nvPr/>
        </p:nvSpPr>
        <p:spPr>
          <a:xfrm>
            <a:off x="5123735" y="4013345"/>
            <a:ext cx="1523339"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Pas de son</a:t>
            </a:r>
          </a:p>
        </p:txBody>
      </p:sp>
      <p:sp>
        <p:nvSpPr>
          <p:cNvPr id="21" name="ZoneTexte 20">
            <a:extLst>
              <a:ext uri="{FF2B5EF4-FFF2-40B4-BE49-F238E27FC236}">
                <a16:creationId xmlns:a16="http://schemas.microsoft.com/office/drawing/2014/main" id="{B3B7E53D-6E62-110F-66D5-0ADF6DE59866}"/>
              </a:ext>
            </a:extLst>
          </p:cNvPr>
          <p:cNvSpPr txBox="1"/>
          <p:nvPr/>
        </p:nvSpPr>
        <p:spPr>
          <a:xfrm>
            <a:off x="8252224" y="4054613"/>
            <a:ext cx="1954647" cy="7200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Devient bleue, s’agite</a:t>
            </a:r>
          </a:p>
        </p:txBody>
      </p:sp>
    </p:spTree>
    <p:extLst>
      <p:ext uri="{BB962C8B-B14F-4D97-AF65-F5344CB8AC3E}">
        <p14:creationId xmlns:p14="http://schemas.microsoft.com/office/powerpoint/2010/main" val="8121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53B13E2-CE27-82BF-B941-1023C218448E}"/>
              </a:ext>
            </a:extLst>
          </p:cNvPr>
          <p:cNvSpPr>
            <a:spLocks noGrp="1"/>
          </p:cNvSpPr>
          <p:nvPr>
            <p:ph type="body" sz="quarter" idx="10"/>
          </p:nvPr>
        </p:nvSpPr>
        <p:spPr>
          <a:prstGeom prst="rect">
            <a:avLst/>
          </a:prstGeom>
        </p:spPr>
        <p:txBody>
          <a:bodyPr/>
          <a:lstStyle/>
          <a:p>
            <a:r>
              <a:rPr lang="fr-FR"/>
              <a:t>L’obstruction des voies aériennes</a:t>
            </a:r>
          </a:p>
        </p:txBody>
      </p:sp>
      <p:sp>
        <p:nvSpPr>
          <p:cNvPr id="5" name="Espace réservé du texte 4">
            <a:extLst>
              <a:ext uri="{FF2B5EF4-FFF2-40B4-BE49-F238E27FC236}">
                <a16:creationId xmlns:a16="http://schemas.microsoft.com/office/drawing/2014/main" id="{65661D7F-4DCB-89F5-B75B-48D1A275A16D}"/>
              </a:ext>
            </a:extLst>
          </p:cNvPr>
          <p:cNvSpPr>
            <a:spLocks noGrp="1"/>
          </p:cNvSpPr>
          <p:nvPr>
            <p:ph type="body" sz="quarter" idx="11"/>
          </p:nvPr>
        </p:nvSpPr>
        <p:spPr>
          <a:prstGeom prst="rect">
            <a:avLst/>
          </a:prstGeom>
        </p:spPr>
        <p:txBody>
          <a:bodyPr/>
          <a:lstStyle/>
          <a:p>
            <a:r>
              <a:rPr lang="fr-FR" dirty="0"/>
              <a:t>L’obstruction complète</a:t>
            </a:r>
          </a:p>
        </p:txBody>
      </p:sp>
      <p:grpSp>
        <p:nvGrpSpPr>
          <p:cNvPr id="3" name="Groupe 2">
            <a:extLst>
              <a:ext uri="{FF2B5EF4-FFF2-40B4-BE49-F238E27FC236}">
                <a16:creationId xmlns:a16="http://schemas.microsoft.com/office/drawing/2014/main" id="{37888D1B-64E5-7B5E-66CA-682842E4C213}"/>
              </a:ext>
            </a:extLst>
          </p:cNvPr>
          <p:cNvGrpSpPr/>
          <p:nvPr/>
        </p:nvGrpSpPr>
        <p:grpSpPr>
          <a:xfrm>
            <a:off x="1556665" y="2380865"/>
            <a:ext cx="647011" cy="897732"/>
            <a:chOff x="2106655" y="3531396"/>
            <a:chExt cx="647011" cy="897732"/>
          </a:xfrm>
        </p:grpSpPr>
        <p:grpSp>
          <p:nvGrpSpPr>
            <p:cNvPr id="57" name="Groupe 56">
              <a:extLst>
                <a:ext uri="{FF2B5EF4-FFF2-40B4-BE49-F238E27FC236}">
                  <a16:creationId xmlns:a16="http://schemas.microsoft.com/office/drawing/2014/main" id="{0132478D-1646-8890-BC12-7E69369A7FC2}"/>
                </a:ext>
              </a:extLst>
            </p:cNvPr>
            <p:cNvGrpSpPr/>
            <p:nvPr/>
          </p:nvGrpSpPr>
          <p:grpSpPr>
            <a:xfrm>
              <a:off x="2106655" y="3531396"/>
              <a:ext cx="408994" cy="897732"/>
              <a:chOff x="4054936" y="4400550"/>
              <a:chExt cx="408994" cy="897732"/>
            </a:xfrm>
            <a:effectLst>
              <a:outerShdw blurRad="50800" dist="38100" dir="2700000" algn="tl" rotWithShape="0">
                <a:prstClr val="black">
                  <a:alpha val="40000"/>
                </a:prstClr>
              </a:outerShdw>
            </a:effectLst>
          </p:grpSpPr>
          <p:sp>
            <p:nvSpPr>
              <p:cNvPr id="64" name="Ellipse 63">
                <a:extLst>
                  <a:ext uri="{FF2B5EF4-FFF2-40B4-BE49-F238E27FC236}">
                    <a16:creationId xmlns:a16="http://schemas.microsoft.com/office/drawing/2014/main" id="{26281872-C895-0DBE-5BA7-EBEBA19E9119}"/>
                  </a:ext>
                </a:extLst>
              </p:cNvPr>
              <p:cNvSpPr/>
              <p:nvPr/>
            </p:nvSpPr>
            <p:spPr>
              <a:xfrm>
                <a:off x="4171949" y="4400550"/>
                <a:ext cx="180000" cy="180000"/>
              </a:xfrm>
              <a:prstGeom prst="ellipse">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 coins arrondis 64">
                <a:extLst>
                  <a:ext uri="{FF2B5EF4-FFF2-40B4-BE49-F238E27FC236}">
                    <a16:creationId xmlns:a16="http://schemas.microsoft.com/office/drawing/2014/main" id="{FAC131E7-BF6F-6CA6-210F-DA2BA59F47E0}"/>
                  </a:ext>
                </a:extLst>
              </p:cNvPr>
              <p:cNvSpPr/>
              <p:nvPr/>
            </p:nvSpPr>
            <p:spPr>
              <a:xfrm>
                <a:off x="4152898" y="4610099"/>
                <a:ext cx="226153" cy="392907"/>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 coins arrondis 65">
                <a:extLst>
                  <a:ext uri="{FF2B5EF4-FFF2-40B4-BE49-F238E27FC236}">
                    <a16:creationId xmlns:a16="http://schemas.microsoft.com/office/drawing/2014/main" id="{CE778130-58F5-F861-4598-D1E304C548F0}"/>
                  </a:ext>
                </a:extLst>
              </p:cNvPr>
              <p:cNvSpPr/>
              <p:nvPr/>
            </p:nvSpPr>
            <p:spPr>
              <a:xfrm>
                <a:off x="4152897" y="5012530"/>
                <a:ext cx="100016"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 coins arrondis 66">
                <a:extLst>
                  <a:ext uri="{FF2B5EF4-FFF2-40B4-BE49-F238E27FC236}">
                    <a16:creationId xmlns:a16="http://schemas.microsoft.com/office/drawing/2014/main" id="{A17CED00-D85E-F1A2-E3DC-3B69611741A4}"/>
                  </a:ext>
                </a:extLst>
              </p:cNvPr>
              <p:cNvSpPr/>
              <p:nvPr/>
            </p:nvSpPr>
            <p:spPr>
              <a:xfrm>
                <a:off x="4279035" y="5012530"/>
                <a:ext cx="100016"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 coins arrondis 67">
                <a:extLst>
                  <a:ext uri="{FF2B5EF4-FFF2-40B4-BE49-F238E27FC236}">
                    <a16:creationId xmlns:a16="http://schemas.microsoft.com/office/drawing/2014/main" id="{C7E85852-5888-64EE-E959-C56C913F5F1A}"/>
                  </a:ext>
                </a:extLst>
              </p:cNvPr>
              <p:cNvSpPr/>
              <p:nvPr/>
            </p:nvSpPr>
            <p:spPr>
              <a:xfrm rot="19386228">
                <a:off x="4054936" y="4462461"/>
                <a:ext cx="69112"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 coins arrondis 68">
                <a:extLst>
                  <a:ext uri="{FF2B5EF4-FFF2-40B4-BE49-F238E27FC236}">
                    <a16:creationId xmlns:a16="http://schemas.microsoft.com/office/drawing/2014/main" id="{15E47056-F887-303E-4F15-108C54DE78E6}"/>
                  </a:ext>
                </a:extLst>
              </p:cNvPr>
              <p:cNvSpPr/>
              <p:nvPr/>
            </p:nvSpPr>
            <p:spPr>
              <a:xfrm rot="21214614">
                <a:off x="4394818" y="4622594"/>
                <a:ext cx="69112" cy="28575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e 57">
              <a:extLst>
                <a:ext uri="{FF2B5EF4-FFF2-40B4-BE49-F238E27FC236}">
                  <a16:creationId xmlns:a16="http://schemas.microsoft.com/office/drawing/2014/main" id="{F8356BFC-BB81-6794-0CA0-29A6AB1216F3}"/>
                </a:ext>
              </a:extLst>
            </p:cNvPr>
            <p:cNvGrpSpPr/>
            <p:nvPr/>
          </p:nvGrpSpPr>
          <p:grpSpPr>
            <a:xfrm>
              <a:off x="2244230" y="3552684"/>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59" name="Ellipse 58">
                <a:extLst>
                  <a:ext uri="{FF2B5EF4-FFF2-40B4-BE49-F238E27FC236}">
                    <a16:creationId xmlns:a16="http://schemas.microsoft.com/office/drawing/2014/main" id="{10782BCC-6C91-1591-7CAE-EAAC89F705CF}"/>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 coins arrondis 59">
                <a:extLst>
                  <a:ext uri="{FF2B5EF4-FFF2-40B4-BE49-F238E27FC236}">
                    <a16:creationId xmlns:a16="http://schemas.microsoft.com/office/drawing/2014/main" id="{3D310836-279D-2E22-4CBE-18DE5A9E96A7}"/>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 coins arrondis 60">
                <a:extLst>
                  <a:ext uri="{FF2B5EF4-FFF2-40B4-BE49-F238E27FC236}">
                    <a16:creationId xmlns:a16="http://schemas.microsoft.com/office/drawing/2014/main" id="{331FF869-CB0C-9CD5-7819-E5B082D1E43A}"/>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 coins arrondis 61">
                <a:extLst>
                  <a:ext uri="{FF2B5EF4-FFF2-40B4-BE49-F238E27FC236}">
                    <a16:creationId xmlns:a16="http://schemas.microsoft.com/office/drawing/2014/main" id="{D3C20D8C-F252-BE0B-AE05-BE4B2E27FCDC}"/>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 coins arrondis 62">
                <a:extLst>
                  <a:ext uri="{FF2B5EF4-FFF2-40B4-BE49-F238E27FC236}">
                    <a16:creationId xmlns:a16="http://schemas.microsoft.com/office/drawing/2014/main" id="{659CC4F2-9A98-002B-E80C-C15BCDB92EA0}"/>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e 69">
            <a:extLst>
              <a:ext uri="{FF2B5EF4-FFF2-40B4-BE49-F238E27FC236}">
                <a16:creationId xmlns:a16="http://schemas.microsoft.com/office/drawing/2014/main" id="{042E7CBD-C634-D6BE-28CD-EF42254C5D2D}"/>
              </a:ext>
            </a:extLst>
          </p:cNvPr>
          <p:cNvGrpSpPr/>
          <p:nvPr/>
        </p:nvGrpSpPr>
        <p:grpSpPr>
          <a:xfrm>
            <a:off x="3285428" y="3829165"/>
            <a:ext cx="716739" cy="814700"/>
            <a:chOff x="1831871" y="5741672"/>
            <a:chExt cx="716739" cy="814700"/>
          </a:xfrm>
          <a:effectLst>
            <a:outerShdw blurRad="50800" dist="38100" dir="2700000" algn="tl" rotWithShape="0">
              <a:prstClr val="black">
                <a:alpha val="40000"/>
              </a:prstClr>
            </a:outerShdw>
          </a:effectLst>
        </p:grpSpPr>
        <p:grpSp>
          <p:nvGrpSpPr>
            <p:cNvPr id="71" name="Groupe 70">
              <a:extLst>
                <a:ext uri="{FF2B5EF4-FFF2-40B4-BE49-F238E27FC236}">
                  <a16:creationId xmlns:a16="http://schemas.microsoft.com/office/drawing/2014/main" id="{1B5BBDE3-B650-A428-9935-9E3E8532999B}"/>
                </a:ext>
              </a:extLst>
            </p:cNvPr>
            <p:cNvGrpSpPr/>
            <p:nvPr/>
          </p:nvGrpSpPr>
          <p:grpSpPr>
            <a:xfrm>
              <a:off x="2244230" y="5741672"/>
              <a:ext cx="304380" cy="770875"/>
              <a:chOff x="3397657" y="5105400"/>
              <a:chExt cx="217078" cy="609600"/>
            </a:xfrm>
          </p:grpSpPr>
          <p:sp>
            <p:nvSpPr>
              <p:cNvPr id="76" name="Ellipse 75">
                <a:extLst>
                  <a:ext uri="{FF2B5EF4-FFF2-40B4-BE49-F238E27FC236}">
                    <a16:creationId xmlns:a16="http://schemas.microsoft.com/office/drawing/2014/main" id="{B280E715-1B70-E765-5705-80846AF05573}"/>
                  </a:ext>
                </a:extLst>
              </p:cNvPr>
              <p:cNvSpPr/>
              <p:nvPr/>
            </p:nvSpPr>
            <p:spPr>
              <a:xfrm>
                <a:off x="3443377" y="5105400"/>
                <a:ext cx="126000" cy="126451"/>
              </a:xfrm>
              <a:prstGeom prst="ellipse">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 coins arrondis 76">
                <a:extLst>
                  <a:ext uri="{FF2B5EF4-FFF2-40B4-BE49-F238E27FC236}">
                    <a16:creationId xmlns:a16="http://schemas.microsoft.com/office/drawing/2014/main" id="{9B6943EB-6FED-2680-AACC-8B4D1A0B6581}"/>
                  </a:ext>
                </a:extLst>
              </p:cNvPr>
              <p:cNvSpPr/>
              <p:nvPr/>
            </p:nvSpPr>
            <p:spPr>
              <a:xfrm>
                <a:off x="3449227" y="5248275"/>
                <a:ext cx="114300" cy="261613"/>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 coins arrondis 77">
                <a:extLst>
                  <a:ext uri="{FF2B5EF4-FFF2-40B4-BE49-F238E27FC236}">
                    <a16:creationId xmlns:a16="http://schemas.microsoft.com/office/drawing/2014/main" id="{4F931F1B-0D5A-7EFA-C805-8C3973D992D3}"/>
                  </a:ext>
                </a:extLst>
              </p:cNvPr>
              <p:cNvSpPr/>
              <p:nvPr/>
            </p:nvSpPr>
            <p:spPr>
              <a:xfrm>
                <a:off x="3569016" y="5254625"/>
                <a:ext cx="45719" cy="171450"/>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 coins arrondis 78">
                <a:extLst>
                  <a:ext uri="{FF2B5EF4-FFF2-40B4-BE49-F238E27FC236}">
                    <a16:creationId xmlns:a16="http://schemas.microsoft.com/office/drawing/2014/main" id="{306CDD03-AA10-A581-39D7-4F989C2824E8}"/>
                  </a:ext>
                </a:extLst>
              </p:cNvPr>
              <p:cNvSpPr/>
              <p:nvPr/>
            </p:nvSpPr>
            <p:spPr>
              <a:xfrm>
                <a:off x="3397657" y="5254625"/>
                <a:ext cx="45719" cy="171450"/>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 coins arrondis 79">
                <a:extLst>
                  <a:ext uri="{FF2B5EF4-FFF2-40B4-BE49-F238E27FC236}">
                    <a16:creationId xmlns:a16="http://schemas.microsoft.com/office/drawing/2014/main" id="{4ADBB412-D4C7-F01F-1140-E6DDA4CC0A50}"/>
                  </a:ext>
                </a:extLst>
              </p:cNvPr>
              <p:cNvSpPr/>
              <p:nvPr/>
            </p:nvSpPr>
            <p:spPr>
              <a:xfrm>
                <a:off x="3450671" y="5514958"/>
                <a:ext cx="45719" cy="20004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 coins arrondis 80">
                <a:extLst>
                  <a:ext uri="{FF2B5EF4-FFF2-40B4-BE49-F238E27FC236}">
                    <a16:creationId xmlns:a16="http://schemas.microsoft.com/office/drawing/2014/main" id="{2DD01D19-7BAE-2238-7754-AFFA50FEEC80}"/>
                  </a:ext>
                </a:extLst>
              </p:cNvPr>
              <p:cNvSpPr/>
              <p:nvPr/>
            </p:nvSpPr>
            <p:spPr>
              <a:xfrm>
                <a:off x="3508684" y="5514958"/>
                <a:ext cx="45719" cy="200042"/>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e 71">
              <a:extLst>
                <a:ext uri="{FF2B5EF4-FFF2-40B4-BE49-F238E27FC236}">
                  <a16:creationId xmlns:a16="http://schemas.microsoft.com/office/drawing/2014/main" id="{AB23FC96-269D-DC3A-06A9-9FBF54C4225D}"/>
                </a:ext>
              </a:extLst>
            </p:cNvPr>
            <p:cNvGrpSpPr/>
            <p:nvPr/>
          </p:nvGrpSpPr>
          <p:grpSpPr>
            <a:xfrm>
              <a:off x="1831871" y="6032497"/>
              <a:ext cx="666750" cy="523875"/>
              <a:chOff x="1152525" y="5791200"/>
              <a:chExt cx="566007" cy="463072"/>
            </a:xfrm>
          </p:grpSpPr>
          <p:sp>
            <p:nvSpPr>
              <p:cNvPr id="73" name="Ellipse 72">
                <a:extLst>
                  <a:ext uri="{FF2B5EF4-FFF2-40B4-BE49-F238E27FC236}">
                    <a16:creationId xmlns:a16="http://schemas.microsoft.com/office/drawing/2014/main" id="{45ED84C5-FF50-BDCD-2C2E-D8612D34B0B4}"/>
                  </a:ext>
                </a:extLst>
              </p:cNvPr>
              <p:cNvSpPr/>
              <p:nvPr/>
            </p:nvSpPr>
            <p:spPr>
              <a:xfrm>
                <a:off x="1152525" y="5791200"/>
                <a:ext cx="151848"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 coins arrondis 73">
                <a:extLst>
                  <a:ext uri="{FF2B5EF4-FFF2-40B4-BE49-F238E27FC236}">
                    <a16:creationId xmlns:a16="http://schemas.microsoft.com/office/drawing/2014/main" id="{E4189A31-73C6-56BD-EFE8-6E5D34250E59}"/>
                  </a:ext>
                </a:extLst>
              </p:cNvPr>
              <p:cNvSpPr/>
              <p:nvPr/>
            </p:nvSpPr>
            <p:spPr>
              <a:xfrm rot="19919473">
                <a:off x="1286073" y="5952924"/>
                <a:ext cx="113909" cy="2975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 coins arrondis 74">
                <a:extLst>
                  <a:ext uri="{FF2B5EF4-FFF2-40B4-BE49-F238E27FC236}">
                    <a16:creationId xmlns:a16="http://schemas.microsoft.com/office/drawing/2014/main" id="{90BA4C32-FED4-3696-6465-2B842C006111}"/>
                  </a:ext>
                </a:extLst>
              </p:cNvPr>
              <p:cNvSpPr/>
              <p:nvPr/>
            </p:nvSpPr>
            <p:spPr>
              <a:xfrm rot="16200000">
                <a:off x="1493262" y="6029002"/>
                <a:ext cx="113909" cy="33663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ZoneTexte 82">
            <a:extLst>
              <a:ext uri="{FF2B5EF4-FFF2-40B4-BE49-F238E27FC236}">
                <a16:creationId xmlns:a16="http://schemas.microsoft.com/office/drawing/2014/main" id="{FB4039E5-FC9F-2F9A-A418-3223F57078A7}"/>
              </a:ext>
            </a:extLst>
          </p:cNvPr>
          <p:cNvSpPr txBox="1"/>
          <p:nvPr/>
        </p:nvSpPr>
        <p:spPr>
          <a:xfrm>
            <a:off x="1781882" y="4619819"/>
            <a:ext cx="850545" cy="246221"/>
          </a:xfrm>
          <a:prstGeom prst="rect">
            <a:avLst/>
          </a:prstGeom>
          <a:noFill/>
        </p:spPr>
        <p:txBody>
          <a:bodyPr wrap="square" rtlCol="0">
            <a:spAutoFit/>
          </a:bodyPr>
          <a:lstStyle/>
          <a:p>
            <a:r>
              <a:rPr lang="en-US" sz="1000" b="1" i="1" dirty="0">
                <a:solidFill>
                  <a:srgbClr val="00497E"/>
                </a:solidFill>
                <a:latin typeface="Arial" panose="020B0604020202020204" pitchFamily="34" charset="0"/>
                <a:cs typeface="Arial" panose="020B0604020202020204" pitchFamily="34" charset="0"/>
              </a:rPr>
              <a:t>Efficace ?</a:t>
            </a:r>
          </a:p>
        </p:txBody>
      </p:sp>
      <p:grpSp>
        <p:nvGrpSpPr>
          <p:cNvPr id="84" name="Groupe 83">
            <a:extLst>
              <a:ext uri="{FF2B5EF4-FFF2-40B4-BE49-F238E27FC236}">
                <a16:creationId xmlns:a16="http://schemas.microsoft.com/office/drawing/2014/main" id="{82C434CC-47F7-230A-0E03-DF0A1B3D4F72}"/>
              </a:ext>
            </a:extLst>
          </p:cNvPr>
          <p:cNvGrpSpPr/>
          <p:nvPr/>
        </p:nvGrpSpPr>
        <p:grpSpPr>
          <a:xfrm>
            <a:off x="5447639" y="2450644"/>
            <a:ext cx="691856" cy="901454"/>
            <a:chOff x="3447659" y="4855922"/>
            <a:chExt cx="691856" cy="901454"/>
          </a:xfrm>
          <a:effectLst>
            <a:outerShdw blurRad="50800" dist="38100" dir="2700000" algn="tl" rotWithShape="0">
              <a:prstClr val="black">
                <a:alpha val="40000"/>
              </a:prstClr>
            </a:outerShdw>
          </a:effectLst>
        </p:grpSpPr>
        <p:sp>
          <p:nvSpPr>
            <p:cNvPr id="85" name="Ellipse 84">
              <a:extLst>
                <a:ext uri="{FF2B5EF4-FFF2-40B4-BE49-F238E27FC236}">
                  <a16:creationId xmlns:a16="http://schemas.microsoft.com/office/drawing/2014/main" id="{7BEB5EB2-39CF-D98E-23BD-0A01AB1D9CC2}"/>
                </a:ext>
              </a:extLst>
            </p:cNvPr>
            <p:cNvSpPr/>
            <p:nvPr/>
          </p:nvSpPr>
          <p:spPr>
            <a:xfrm>
              <a:off x="3688330" y="4855922"/>
              <a:ext cx="208212" cy="186031"/>
            </a:xfrm>
            <a:prstGeom prst="ellipse">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 coins arrondis 85">
              <a:extLst>
                <a:ext uri="{FF2B5EF4-FFF2-40B4-BE49-F238E27FC236}">
                  <a16:creationId xmlns:a16="http://schemas.microsoft.com/office/drawing/2014/main" id="{F2F07850-7169-3001-CEE6-C6ABBCA16219}"/>
                </a:ext>
              </a:extLst>
            </p:cNvPr>
            <p:cNvSpPr/>
            <p:nvPr/>
          </p:nvSpPr>
          <p:spPr>
            <a:xfrm rot="1988841">
              <a:off x="3543660" y="5011707"/>
              <a:ext cx="154878" cy="412903"/>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 coins arrondis 86">
              <a:extLst>
                <a:ext uri="{FF2B5EF4-FFF2-40B4-BE49-F238E27FC236}">
                  <a16:creationId xmlns:a16="http://schemas.microsoft.com/office/drawing/2014/main" id="{A0DE210E-6856-EE78-4F8E-463317256D77}"/>
                </a:ext>
              </a:extLst>
            </p:cNvPr>
            <p:cNvSpPr/>
            <p:nvPr/>
          </p:nvSpPr>
          <p:spPr>
            <a:xfrm>
              <a:off x="3447659" y="5322614"/>
              <a:ext cx="137328" cy="430397"/>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e 87">
              <a:extLst>
                <a:ext uri="{FF2B5EF4-FFF2-40B4-BE49-F238E27FC236}">
                  <a16:creationId xmlns:a16="http://schemas.microsoft.com/office/drawing/2014/main" id="{2E739F72-F2E9-83F1-3333-0743769C40B9}"/>
                </a:ext>
              </a:extLst>
            </p:cNvPr>
            <p:cNvGrpSpPr/>
            <p:nvPr/>
          </p:nvGrpSpPr>
          <p:grpSpPr>
            <a:xfrm>
              <a:off x="3630079" y="4880932"/>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90" name="Ellipse 89">
                <a:extLst>
                  <a:ext uri="{FF2B5EF4-FFF2-40B4-BE49-F238E27FC236}">
                    <a16:creationId xmlns:a16="http://schemas.microsoft.com/office/drawing/2014/main" id="{F6E94F9D-350E-7B8D-D69C-9DAEEFA8E45B}"/>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 coins arrondis 90">
                <a:extLst>
                  <a:ext uri="{FF2B5EF4-FFF2-40B4-BE49-F238E27FC236}">
                    <a16:creationId xmlns:a16="http://schemas.microsoft.com/office/drawing/2014/main" id="{DBD07411-E9B5-2BCC-47F6-62BE977FCAF8}"/>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 coins arrondis 91">
                <a:extLst>
                  <a:ext uri="{FF2B5EF4-FFF2-40B4-BE49-F238E27FC236}">
                    <a16:creationId xmlns:a16="http://schemas.microsoft.com/office/drawing/2014/main" id="{50FD23D3-0E22-53AD-FE7B-BE2C0C416D58}"/>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 coins arrondis 92">
                <a:extLst>
                  <a:ext uri="{FF2B5EF4-FFF2-40B4-BE49-F238E27FC236}">
                    <a16:creationId xmlns:a16="http://schemas.microsoft.com/office/drawing/2014/main" id="{FD48C611-BF8E-95D2-AAFC-EDA3F932E128}"/>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 coins arrondis 93">
                <a:extLst>
                  <a:ext uri="{FF2B5EF4-FFF2-40B4-BE49-F238E27FC236}">
                    <a16:creationId xmlns:a16="http://schemas.microsoft.com/office/drawing/2014/main" id="{548D517C-D020-9694-D5ED-4F7125694028}"/>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 coins arrondis 88">
              <a:extLst>
                <a:ext uri="{FF2B5EF4-FFF2-40B4-BE49-F238E27FC236}">
                  <a16:creationId xmlns:a16="http://schemas.microsoft.com/office/drawing/2014/main" id="{5716E9B4-08A9-3B7D-5999-2BC477A09AE7}"/>
                </a:ext>
              </a:extLst>
            </p:cNvPr>
            <p:cNvSpPr/>
            <p:nvPr/>
          </p:nvSpPr>
          <p:spPr>
            <a:xfrm rot="19467085">
              <a:off x="3745546" y="5064783"/>
              <a:ext cx="65118" cy="348360"/>
            </a:xfrm>
            <a:prstGeom prst="roundRect">
              <a:avLst/>
            </a:prstGeom>
            <a:solidFill>
              <a:srgbClr val="0046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ZoneTexte 94">
            <a:extLst>
              <a:ext uri="{FF2B5EF4-FFF2-40B4-BE49-F238E27FC236}">
                <a16:creationId xmlns:a16="http://schemas.microsoft.com/office/drawing/2014/main" id="{EBA0B603-3B90-D221-FEF3-395C3206E180}"/>
              </a:ext>
            </a:extLst>
          </p:cNvPr>
          <p:cNvSpPr txBox="1"/>
          <p:nvPr/>
        </p:nvSpPr>
        <p:spPr>
          <a:xfrm>
            <a:off x="3260702" y="2891723"/>
            <a:ext cx="945034" cy="246221"/>
          </a:xfrm>
          <a:prstGeom prst="rect">
            <a:avLst/>
          </a:prstGeom>
          <a:noFill/>
        </p:spPr>
        <p:txBody>
          <a:bodyPr wrap="square" rtlCol="0">
            <a:spAutoFit/>
          </a:bodyPr>
          <a:lstStyle/>
          <a:p>
            <a:r>
              <a:rPr lang="en-US" sz="1000" b="1" i="1" dirty="0" err="1">
                <a:solidFill>
                  <a:srgbClr val="BA242C"/>
                </a:solidFill>
                <a:latin typeface="Arial" panose="020B0604020202020204" pitchFamily="34" charset="0"/>
                <a:cs typeface="Arial" panose="020B0604020202020204" pitchFamily="34" charset="0"/>
              </a:rPr>
              <a:t>Inefficace</a:t>
            </a:r>
            <a:r>
              <a:rPr lang="en-US" sz="1000" b="1" i="1" dirty="0">
                <a:solidFill>
                  <a:srgbClr val="BA242C"/>
                </a:solidFill>
                <a:latin typeface="Arial" panose="020B0604020202020204" pitchFamily="34" charset="0"/>
                <a:cs typeface="Arial" panose="020B0604020202020204" pitchFamily="34" charset="0"/>
              </a:rPr>
              <a:t> ?</a:t>
            </a:r>
          </a:p>
        </p:txBody>
      </p:sp>
      <p:cxnSp>
        <p:nvCxnSpPr>
          <p:cNvPr id="96" name="Connecteur : en angle 45">
            <a:extLst>
              <a:ext uri="{FF2B5EF4-FFF2-40B4-BE49-F238E27FC236}">
                <a16:creationId xmlns:a16="http://schemas.microsoft.com/office/drawing/2014/main" id="{3BFCCA34-A120-F354-306D-177E1B00D0ED}"/>
              </a:ext>
            </a:extLst>
          </p:cNvPr>
          <p:cNvCxnSpPr>
            <a:cxnSpLocks/>
          </p:cNvCxnSpPr>
          <p:nvPr/>
        </p:nvCxnSpPr>
        <p:spPr>
          <a:xfrm rot="5400000">
            <a:off x="4445276" y="3613203"/>
            <a:ext cx="1176258" cy="1309809"/>
          </a:xfrm>
          <a:prstGeom prst="bentConnector2">
            <a:avLst/>
          </a:prstGeom>
          <a:ln w="28575">
            <a:solidFill>
              <a:srgbClr val="00497E"/>
            </a:solidFill>
            <a:tailEnd type="triangle"/>
          </a:ln>
        </p:spPr>
        <p:style>
          <a:lnRef idx="1">
            <a:schemeClr val="accent1"/>
          </a:lnRef>
          <a:fillRef idx="0">
            <a:schemeClr val="accent1"/>
          </a:fillRef>
          <a:effectRef idx="0">
            <a:schemeClr val="accent1"/>
          </a:effectRef>
          <a:fontRef idx="minor">
            <a:schemeClr val="tx1"/>
          </a:fontRef>
        </p:style>
      </p:cxnSp>
      <p:sp>
        <p:nvSpPr>
          <p:cNvPr id="97" name="ZoneTexte 96">
            <a:extLst>
              <a:ext uri="{FF2B5EF4-FFF2-40B4-BE49-F238E27FC236}">
                <a16:creationId xmlns:a16="http://schemas.microsoft.com/office/drawing/2014/main" id="{A53F1E11-005A-E5D5-9ECA-8A6A50089951}"/>
              </a:ext>
            </a:extLst>
          </p:cNvPr>
          <p:cNvSpPr txBox="1"/>
          <p:nvPr/>
        </p:nvSpPr>
        <p:spPr>
          <a:xfrm>
            <a:off x="4911229" y="4612213"/>
            <a:ext cx="850545" cy="246221"/>
          </a:xfrm>
          <a:prstGeom prst="rect">
            <a:avLst/>
          </a:prstGeom>
          <a:noFill/>
        </p:spPr>
        <p:txBody>
          <a:bodyPr wrap="square" rtlCol="0">
            <a:spAutoFit/>
          </a:bodyPr>
          <a:lstStyle/>
          <a:p>
            <a:r>
              <a:rPr lang="en-US" sz="1000" b="1" i="1" dirty="0">
                <a:solidFill>
                  <a:srgbClr val="00497E"/>
                </a:solidFill>
                <a:latin typeface="Arial" panose="020B0604020202020204" pitchFamily="34" charset="0"/>
                <a:cs typeface="Arial" panose="020B0604020202020204" pitchFamily="34" charset="0"/>
              </a:rPr>
              <a:t>Efficace ?</a:t>
            </a:r>
          </a:p>
        </p:txBody>
      </p:sp>
      <p:sp>
        <p:nvSpPr>
          <p:cNvPr id="98" name="ZoneTexte 97">
            <a:extLst>
              <a:ext uri="{FF2B5EF4-FFF2-40B4-BE49-F238E27FC236}">
                <a16:creationId xmlns:a16="http://schemas.microsoft.com/office/drawing/2014/main" id="{CDBE0249-AB39-D828-28E6-EFC160E6EB0E}"/>
              </a:ext>
            </a:extLst>
          </p:cNvPr>
          <p:cNvSpPr txBox="1"/>
          <p:nvPr/>
        </p:nvSpPr>
        <p:spPr>
          <a:xfrm>
            <a:off x="3304567" y="1235606"/>
            <a:ext cx="901169" cy="246221"/>
          </a:xfrm>
          <a:prstGeom prst="rect">
            <a:avLst/>
          </a:prstGeom>
          <a:noFill/>
        </p:spPr>
        <p:txBody>
          <a:bodyPr wrap="square" rtlCol="0">
            <a:spAutoFit/>
          </a:bodyPr>
          <a:lstStyle/>
          <a:p>
            <a:r>
              <a:rPr lang="en-US" sz="1000" b="1" i="1" dirty="0" err="1">
                <a:solidFill>
                  <a:srgbClr val="BA242C"/>
                </a:solidFill>
                <a:latin typeface="Arial" panose="020B0604020202020204" pitchFamily="34" charset="0"/>
                <a:cs typeface="Arial" panose="020B0604020202020204" pitchFamily="34" charset="0"/>
              </a:rPr>
              <a:t>Inefficace</a:t>
            </a:r>
            <a:r>
              <a:rPr lang="en-US" sz="1000" b="1" i="1" dirty="0">
                <a:solidFill>
                  <a:srgbClr val="BA242C"/>
                </a:solidFill>
                <a:latin typeface="Arial" panose="020B0604020202020204" pitchFamily="34" charset="0"/>
                <a:cs typeface="Arial" panose="020B0604020202020204" pitchFamily="34" charset="0"/>
              </a:rPr>
              <a:t> ?</a:t>
            </a:r>
          </a:p>
        </p:txBody>
      </p:sp>
      <p:sp>
        <p:nvSpPr>
          <p:cNvPr id="99" name="ZoneTexte 98">
            <a:extLst>
              <a:ext uri="{FF2B5EF4-FFF2-40B4-BE49-F238E27FC236}">
                <a16:creationId xmlns:a16="http://schemas.microsoft.com/office/drawing/2014/main" id="{69765A78-6B40-1452-B7BC-7860B541EE58}"/>
              </a:ext>
            </a:extLst>
          </p:cNvPr>
          <p:cNvSpPr txBox="1"/>
          <p:nvPr/>
        </p:nvSpPr>
        <p:spPr>
          <a:xfrm>
            <a:off x="3128101" y="4727257"/>
            <a:ext cx="1250400" cy="261610"/>
          </a:xfrm>
          <a:prstGeom prst="rect">
            <a:avLst/>
          </a:prstGeom>
          <a:noFill/>
        </p:spPr>
        <p:txBody>
          <a:bodyPr wrap="square" rtlCol="0">
            <a:spAutoFit/>
          </a:bodyPr>
          <a:lstStyle/>
          <a:p>
            <a:pPr algn="ctr"/>
            <a:r>
              <a:rPr lang="fr-FR" sz="1050" b="1" dirty="0">
                <a:solidFill>
                  <a:srgbClr val="00497E"/>
                </a:solidFill>
                <a:latin typeface="Arial" panose="020B0604020202020204" pitchFamily="34" charset="0"/>
                <a:cs typeface="Arial" panose="020B0604020202020204" pitchFamily="34" charset="0"/>
              </a:rPr>
              <a:t>Mise au repos</a:t>
            </a:r>
          </a:p>
        </p:txBody>
      </p:sp>
      <p:sp>
        <p:nvSpPr>
          <p:cNvPr id="100" name="Rectangle : coins arrondis 99">
            <a:extLst>
              <a:ext uri="{FF2B5EF4-FFF2-40B4-BE49-F238E27FC236}">
                <a16:creationId xmlns:a16="http://schemas.microsoft.com/office/drawing/2014/main" id="{7B18B341-D157-9638-FE90-2BC513C46E1D}"/>
              </a:ext>
            </a:extLst>
          </p:cNvPr>
          <p:cNvSpPr/>
          <p:nvPr/>
        </p:nvSpPr>
        <p:spPr>
          <a:xfrm>
            <a:off x="2172762" y="5241554"/>
            <a:ext cx="3485101" cy="552261"/>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1200" b="1" dirty="0">
                <a:solidFill>
                  <a:srgbClr val="BA242C"/>
                </a:solidFill>
              </a:rPr>
              <a:t>Une fois la victime mise au repos, appelez le SAMU pour un avis médical</a:t>
            </a:r>
          </a:p>
        </p:txBody>
      </p:sp>
      <p:cxnSp>
        <p:nvCxnSpPr>
          <p:cNvPr id="101" name="Connecteur droit avec flèche 100">
            <a:extLst>
              <a:ext uri="{FF2B5EF4-FFF2-40B4-BE49-F238E27FC236}">
                <a16:creationId xmlns:a16="http://schemas.microsoft.com/office/drawing/2014/main" id="{7F348F01-CF73-A067-CCF9-5ED48BD0505A}"/>
              </a:ext>
            </a:extLst>
          </p:cNvPr>
          <p:cNvCxnSpPr/>
          <p:nvPr/>
        </p:nvCxnSpPr>
        <p:spPr>
          <a:xfrm>
            <a:off x="2152775" y="2876356"/>
            <a:ext cx="3092779" cy="0"/>
          </a:xfrm>
          <a:prstGeom prst="straightConnector1">
            <a:avLst/>
          </a:prstGeom>
          <a:ln w="28575">
            <a:solidFill>
              <a:srgbClr val="BA242C"/>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 en angle 53">
            <a:extLst>
              <a:ext uri="{FF2B5EF4-FFF2-40B4-BE49-F238E27FC236}">
                <a16:creationId xmlns:a16="http://schemas.microsoft.com/office/drawing/2014/main" id="{EC794A3D-9EE4-6B52-897B-FE1FFE147C60}"/>
              </a:ext>
            </a:extLst>
          </p:cNvPr>
          <p:cNvCxnSpPr>
            <a:cxnSpLocks/>
          </p:cNvCxnSpPr>
          <p:nvPr/>
        </p:nvCxnSpPr>
        <p:spPr>
          <a:xfrm rot="16200000" flipV="1">
            <a:off x="3746367" y="321268"/>
            <a:ext cx="69779" cy="4028738"/>
          </a:xfrm>
          <a:prstGeom prst="bentConnector3">
            <a:avLst>
              <a:gd name="adj1" fmla="val 1226336"/>
            </a:avLst>
          </a:prstGeom>
          <a:ln w="28575">
            <a:solidFill>
              <a:srgbClr val="BA242C"/>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 avec coins rognés en diagonale 102">
            <a:extLst>
              <a:ext uri="{FF2B5EF4-FFF2-40B4-BE49-F238E27FC236}">
                <a16:creationId xmlns:a16="http://schemas.microsoft.com/office/drawing/2014/main" id="{B3E949B7-6EF3-0F74-17BC-5499EEB8BD65}"/>
              </a:ext>
            </a:extLst>
          </p:cNvPr>
          <p:cNvSpPr/>
          <p:nvPr/>
        </p:nvSpPr>
        <p:spPr>
          <a:xfrm flipH="1">
            <a:off x="7064373" y="1115450"/>
            <a:ext cx="4653592" cy="1413751"/>
          </a:xfrm>
          <a:prstGeom prst="snip2Diag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44463"/>
            <a:r>
              <a:rPr lang="fr-FR" sz="1600" b="1" dirty="0">
                <a:solidFill>
                  <a:srgbClr val="00497E"/>
                </a:solidFill>
                <a:cs typeface="Arial" panose="020B0604020202020204" pitchFamily="34" charset="0"/>
              </a:rPr>
              <a:t>Une manœuvre est efficace si :</a:t>
            </a:r>
          </a:p>
          <a:p>
            <a:pPr marL="273050" indent="-273050"/>
            <a:endParaRPr lang="fr-FR" sz="1600" dirty="0">
              <a:solidFill>
                <a:srgbClr val="00497E"/>
              </a:solidFill>
              <a:cs typeface="Arial" panose="020B0604020202020204" pitchFamily="34" charset="0"/>
            </a:endParaRPr>
          </a:p>
          <a:p>
            <a:pPr marL="449263" indent="-257175">
              <a:buFont typeface="Arial" panose="020B0604020202020204" pitchFamily="34" charset="0"/>
              <a:buChar char="•"/>
            </a:pPr>
            <a:r>
              <a:rPr lang="fr-FR" sz="1400" dirty="0">
                <a:solidFill>
                  <a:srgbClr val="00497E"/>
                </a:solidFill>
                <a:cs typeface="Arial" panose="020B0604020202020204" pitchFamily="34" charset="0"/>
              </a:rPr>
              <a:t>Une toux/des cris/des pleurs apparaissent</a:t>
            </a:r>
          </a:p>
          <a:p>
            <a:pPr marL="449263" indent="-257175">
              <a:buFont typeface="Arial" panose="020B0604020202020204" pitchFamily="34" charset="0"/>
              <a:buChar char="•"/>
            </a:pPr>
            <a:r>
              <a:rPr lang="fr-FR" sz="1400" dirty="0">
                <a:solidFill>
                  <a:srgbClr val="00497E"/>
                </a:solidFill>
                <a:cs typeface="Arial" panose="020B0604020202020204" pitchFamily="34" charset="0"/>
              </a:rPr>
              <a:t>La reprise de la respiration</a:t>
            </a:r>
          </a:p>
          <a:p>
            <a:pPr marL="449263" indent="-257175">
              <a:buFont typeface="Arial" panose="020B0604020202020204" pitchFamily="34" charset="0"/>
              <a:buChar char="•"/>
            </a:pPr>
            <a:r>
              <a:rPr lang="fr-FR" sz="1400" dirty="0">
                <a:solidFill>
                  <a:srgbClr val="00497E"/>
                </a:solidFill>
                <a:cs typeface="Arial" panose="020B0604020202020204" pitchFamily="34" charset="0"/>
              </a:rPr>
              <a:t>Le rejet du corps étranger</a:t>
            </a:r>
          </a:p>
          <a:p>
            <a:endParaRPr lang="fr-FR" sz="1600" dirty="0">
              <a:solidFill>
                <a:srgbClr val="00497E"/>
              </a:solidFill>
              <a:cs typeface="Arial" panose="020B0604020202020204" pitchFamily="34" charset="0"/>
            </a:endParaRPr>
          </a:p>
        </p:txBody>
      </p:sp>
      <p:sp>
        <p:nvSpPr>
          <p:cNvPr id="104" name="Rectangle : avec coins rognés en diagonale 103">
            <a:extLst>
              <a:ext uri="{FF2B5EF4-FFF2-40B4-BE49-F238E27FC236}">
                <a16:creationId xmlns:a16="http://schemas.microsoft.com/office/drawing/2014/main" id="{97BD7361-2161-17BC-A92F-C61A8365A455}"/>
              </a:ext>
            </a:extLst>
          </p:cNvPr>
          <p:cNvSpPr/>
          <p:nvPr/>
        </p:nvSpPr>
        <p:spPr>
          <a:xfrm flipH="1">
            <a:off x="7064373" y="2682200"/>
            <a:ext cx="4653592" cy="3262443"/>
          </a:xfrm>
          <a:prstGeom prst="snip2DiagRect">
            <a:avLst/>
          </a:prstGeom>
          <a:solidFill>
            <a:srgbClr val="FFCB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600" b="1" dirty="0">
                <a:solidFill>
                  <a:srgbClr val="BA242C"/>
                </a:solidFill>
              </a:rPr>
              <a:t>Si la victime perd connaissance : </a:t>
            </a:r>
          </a:p>
          <a:p>
            <a:endParaRPr lang="fr-FR" sz="1600" b="1" dirty="0">
              <a:solidFill>
                <a:srgbClr val="BA242C"/>
              </a:solidFill>
            </a:endParaRPr>
          </a:p>
          <a:p>
            <a:r>
              <a:rPr lang="fr-FR" sz="1400" dirty="0">
                <a:solidFill>
                  <a:srgbClr val="BA242C"/>
                </a:solidFill>
              </a:rPr>
              <a:t>Accompagner la victime au sol puis :  </a:t>
            </a:r>
          </a:p>
          <a:p>
            <a:endParaRPr lang="fr-FR" sz="1400" dirty="0">
              <a:solidFill>
                <a:srgbClr val="BA242C"/>
              </a:solidFill>
            </a:endParaRPr>
          </a:p>
          <a:p>
            <a:pPr marL="285750" indent="-285750">
              <a:buFont typeface="Arial" panose="020B0604020202020204" pitchFamily="34" charset="0"/>
              <a:buChar char="•"/>
            </a:pPr>
            <a:r>
              <a:rPr lang="fr-FR" sz="1400" dirty="0">
                <a:solidFill>
                  <a:srgbClr val="BA242C"/>
                </a:solidFill>
              </a:rPr>
              <a:t>Faire alerter ou alerter les secours </a:t>
            </a:r>
          </a:p>
          <a:p>
            <a:pPr marL="285750" indent="-285750">
              <a:buFont typeface="Arial" panose="020B0604020202020204" pitchFamily="34" charset="0"/>
              <a:buChar char="•"/>
            </a:pPr>
            <a:r>
              <a:rPr lang="fr-FR" sz="1400" dirty="0">
                <a:solidFill>
                  <a:srgbClr val="BA242C"/>
                </a:solidFill>
              </a:rPr>
              <a:t>Réaliser une réanimation cardio-pulmonaire</a:t>
            </a:r>
          </a:p>
          <a:p>
            <a:pPr marL="285750" indent="-285750">
              <a:buFont typeface="Arial" panose="020B0604020202020204" pitchFamily="34" charset="0"/>
              <a:buChar char="•"/>
            </a:pPr>
            <a:r>
              <a:rPr lang="fr-FR" sz="1400" dirty="0">
                <a:solidFill>
                  <a:srgbClr val="BA242C"/>
                </a:solidFill>
              </a:rPr>
              <a:t>Rechercher la présence du corps étranger </a:t>
            </a:r>
            <a:br>
              <a:rPr lang="fr-FR" sz="1400" dirty="0">
                <a:solidFill>
                  <a:srgbClr val="BA242C"/>
                </a:solidFill>
              </a:rPr>
            </a:br>
            <a:r>
              <a:rPr lang="fr-FR" sz="1400" dirty="0">
                <a:solidFill>
                  <a:srgbClr val="BA242C"/>
                </a:solidFill>
              </a:rPr>
              <a:t>dans la bouche à la fin de chaque cycle </a:t>
            </a:r>
            <a:br>
              <a:rPr lang="fr-FR" sz="1400" dirty="0">
                <a:solidFill>
                  <a:srgbClr val="BA242C"/>
                </a:solidFill>
              </a:rPr>
            </a:br>
            <a:r>
              <a:rPr lang="fr-FR" sz="1400" dirty="0">
                <a:solidFill>
                  <a:srgbClr val="BA242C"/>
                </a:solidFill>
              </a:rPr>
              <a:t>de compressions thoraciques. </a:t>
            </a:r>
            <a:br>
              <a:rPr lang="fr-FR" sz="1400" dirty="0">
                <a:solidFill>
                  <a:srgbClr val="BA242C"/>
                </a:solidFill>
              </a:rPr>
            </a:br>
            <a:r>
              <a:rPr lang="fr-FR" sz="1400" dirty="0">
                <a:solidFill>
                  <a:srgbClr val="BA242C"/>
                </a:solidFill>
              </a:rPr>
              <a:t>Le retirer prudemment s’il est accessible</a:t>
            </a:r>
          </a:p>
          <a:p>
            <a:pPr marL="285750" indent="-285750">
              <a:buFont typeface="Arial" panose="020B0604020202020204" pitchFamily="34" charset="0"/>
              <a:buChar char="•"/>
            </a:pPr>
            <a:r>
              <a:rPr lang="fr-FR" sz="1400" dirty="0">
                <a:solidFill>
                  <a:srgbClr val="BA242C"/>
                </a:solidFill>
              </a:rPr>
              <a:t>Poursuivre les gestes de réanimation jusqu’à ce que la victime respire normalement ou jusqu’au relais avec les services de secours.</a:t>
            </a:r>
            <a:endParaRPr lang="fr-FR" sz="1400" dirty="0">
              <a:solidFill>
                <a:srgbClr val="BA242C"/>
              </a:solidFill>
              <a:latin typeface="Arial" panose="020B0604020202020204" pitchFamily="34" charset="0"/>
              <a:cs typeface="Arial" panose="020B0604020202020204" pitchFamily="34" charset="0"/>
            </a:endParaRPr>
          </a:p>
        </p:txBody>
      </p:sp>
      <p:pic>
        <p:nvPicPr>
          <p:cNvPr id="105" name="Image 104">
            <a:extLst>
              <a:ext uri="{FF2B5EF4-FFF2-40B4-BE49-F238E27FC236}">
                <a16:creationId xmlns:a16="http://schemas.microsoft.com/office/drawing/2014/main" id="{C81D375A-58AC-8B72-DF4A-9360BD4CB0DE}"/>
              </a:ext>
            </a:extLst>
          </p:cNvPr>
          <p:cNvPicPr>
            <a:picLocks noChangeAspect="1"/>
          </p:cNvPicPr>
          <p:nvPr/>
        </p:nvPicPr>
        <p:blipFill>
          <a:blip r:embed="rId2">
            <a:duotone>
              <a:schemeClr val="accent1">
                <a:shade val="45000"/>
                <a:satMod val="135000"/>
              </a:schemeClr>
              <a:prstClr val="white"/>
            </a:duotone>
          </a:blip>
          <a:stretch>
            <a:fillRect/>
          </a:stretch>
        </p:blipFill>
        <p:spPr>
          <a:xfrm>
            <a:off x="1843663" y="5123846"/>
            <a:ext cx="787676" cy="787676"/>
          </a:xfrm>
          <a:prstGeom prst="flowChartConnector">
            <a:avLst/>
          </a:prstGeom>
          <a:solidFill>
            <a:schemeClr val="bg1"/>
          </a:solidFill>
          <a:ln>
            <a:solidFill>
              <a:schemeClr val="accent1"/>
            </a:solidFill>
          </a:ln>
        </p:spPr>
      </p:pic>
      <p:sp>
        <p:nvSpPr>
          <p:cNvPr id="106" name="ZoneTexte 105">
            <a:extLst>
              <a:ext uri="{FF2B5EF4-FFF2-40B4-BE49-F238E27FC236}">
                <a16:creationId xmlns:a16="http://schemas.microsoft.com/office/drawing/2014/main" id="{15727E60-9D47-E5BE-01A5-AEFBB69DF475}"/>
              </a:ext>
            </a:extLst>
          </p:cNvPr>
          <p:cNvSpPr txBox="1"/>
          <p:nvPr/>
        </p:nvSpPr>
        <p:spPr>
          <a:xfrm>
            <a:off x="1189825" y="3367998"/>
            <a:ext cx="1309810" cy="307777"/>
          </a:xfrm>
          <a:prstGeom prst="rect">
            <a:avLst/>
          </a:prstGeom>
          <a:noFill/>
        </p:spPr>
        <p:txBody>
          <a:bodyPr wrap="square" rtlCol="0">
            <a:spAutoFit/>
          </a:bodyPr>
          <a:lstStyle/>
          <a:p>
            <a:r>
              <a:rPr lang="fr-FR" sz="1400" b="1" dirty="0">
                <a:solidFill>
                  <a:srgbClr val="00467E"/>
                </a:solidFill>
                <a:latin typeface="Arial Rounded MT Bold" panose="020F0704030504030204" pitchFamily="34" charset="0"/>
              </a:rPr>
              <a:t>1-5 claques</a:t>
            </a:r>
          </a:p>
        </p:txBody>
      </p:sp>
      <p:sp>
        <p:nvSpPr>
          <p:cNvPr id="110" name="ZoneTexte 109">
            <a:extLst>
              <a:ext uri="{FF2B5EF4-FFF2-40B4-BE49-F238E27FC236}">
                <a16:creationId xmlns:a16="http://schemas.microsoft.com/office/drawing/2014/main" id="{CBAF2E09-F4F3-F362-4A3B-2977D586BEA2}"/>
              </a:ext>
            </a:extLst>
          </p:cNvPr>
          <p:cNvSpPr txBox="1"/>
          <p:nvPr/>
        </p:nvSpPr>
        <p:spPr>
          <a:xfrm>
            <a:off x="4826946" y="3367998"/>
            <a:ext cx="1891760" cy="307777"/>
          </a:xfrm>
          <a:prstGeom prst="rect">
            <a:avLst/>
          </a:prstGeom>
          <a:noFill/>
        </p:spPr>
        <p:txBody>
          <a:bodyPr wrap="square" rtlCol="0">
            <a:spAutoFit/>
          </a:bodyPr>
          <a:lstStyle/>
          <a:p>
            <a:r>
              <a:rPr lang="fr-FR" sz="1400" b="1" dirty="0">
                <a:solidFill>
                  <a:srgbClr val="00467E"/>
                </a:solidFill>
                <a:latin typeface="Arial Rounded MT Bold" panose="020F0704030504030204" pitchFamily="34" charset="0"/>
              </a:rPr>
              <a:t>1-5 compressions</a:t>
            </a:r>
          </a:p>
        </p:txBody>
      </p:sp>
      <p:cxnSp>
        <p:nvCxnSpPr>
          <p:cNvPr id="119" name="Connecteur : en angle 45">
            <a:extLst>
              <a:ext uri="{FF2B5EF4-FFF2-40B4-BE49-F238E27FC236}">
                <a16:creationId xmlns:a16="http://schemas.microsoft.com/office/drawing/2014/main" id="{23BBD2F7-B9C2-8732-BF1F-A11DF0E69963}"/>
              </a:ext>
            </a:extLst>
          </p:cNvPr>
          <p:cNvCxnSpPr>
            <a:cxnSpLocks/>
          </p:cNvCxnSpPr>
          <p:nvPr/>
        </p:nvCxnSpPr>
        <p:spPr>
          <a:xfrm rot="16200000" flipH="1">
            <a:off x="1872575" y="3613205"/>
            <a:ext cx="1176258" cy="1309809"/>
          </a:xfrm>
          <a:prstGeom prst="bentConnector2">
            <a:avLst/>
          </a:prstGeom>
          <a:ln w="28575">
            <a:solidFill>
              <a:srgbClr val="00497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500"/>
                                        <p:tgtEl>
                                          <p:spTgt spid="119"/>
                                        </p:tgtEl>
                                      </p:cBhvr>
                                    </p:animEffect>
                                  </p:childTnLst>
                                </p:cTn>
                              </p:par>
                              <p:par>
                                <p:cTn id="19" presetID="10"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par>
                                <p:cTn id="30" presetID="10" presetClass="entr" presetSubtype="0"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500"/>
                                        <p:tgtEl>
                                          <p:spTgt spid="84"/>
                                        </p:tgtEl>
                                      </p:cBhvr>
                                    </p:animEffect>
                                  </p:childTnLst>
                                </p:cTn>
                              </p:par>
                              <p:par>
                                <p:cTn id="33" presetID="10"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fade">
                                      <p:cBhvr>
                                        <p:cTn id="35" dur="500"/>
                                        <p:tgtEl>
                                          <p:spTgt spid="10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500"/>
                                        <p:tgtEl>
                                          <p:spTgt spid="1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par>
                                <p:cTn id="44" presetID="10" presetClass="entr" presetSubtype="0" fill="hold" nodeType="with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par>
                                <p:cTn id="52" presetID="10" presetClass="entr" presetSubtype="0" fill="hold" nodeType="with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5"/>
                                        </p:tgtEl>
                                        <p:attrNameLst>
                                          <p:attrName>style.visibility</p:attrName>
                                        </p:attrNameLst>
                                      </p:cBhvr>
                                      <p:to>
                                        <p:strVal val="visible"/>
                                      </p:to>
                                    </p:set>
                                    <p:animEffect transition="in" filter="fade">
                                      <p:cBhvr>
                                        <p:cTn id="59" dur="500"/>
                                        <p:tgtEl>
                                          <p:spTgt spid="10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fade">
                                      <p:cBhvr>
                                        <p:cTn id="62" dur="500"/>
                                        <p:tgtEl>
                                          <p:spTgt spid="10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3"/>
                                        </p:tgtEl>
                                        <p:attrNameLst>
                                          <p:attrName>style.visibility</p:attrName>
                                        </p:attrNameLst>
                                      </p:cBhvr>
                                      <p:to>
                                        <p:strVal val="visible"/>
                                      </p:to>
                                    </p:set>
                                    <p:animEffect transition="in" filter="fade">
                                      <p:cBhvr>
                                        <p:cTn id="67" dur="500"/>
                                        <p:tgtEl>
                                          <p:spTgt spid="10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fade">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95" grpId="0"/>
      <p:bldP spid="97" grpId="0"/>
      <p:bldP spid="98" grpId="0"/>
      <p:bldP spid="99" grpId="0"/>
      <p:bldP spid="100" grpId="0" animBg="1"/>
      <p:bldP spid="103" grpId="0" animBg="1"/>
      <p:bldP spid="104" grpId="0" animBg="1"/>
      <p:bldP spid="106" grpId="0"/>
      <p:bldP spid="1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Tapes dans le dos – </a:t>
            </a:r>
            <a:br>
              <a:rPr lang="fr-FR" dirty="0">
                <a:solidFill>
                  <a:srgbClr val="C00000"/>
                </a:solidFill>
              </a:rPr>
            </a:br>
            <a:r>
              <a:rPr lang="fr-FR" dirty="0">
                <a:solidFill>
                  <a:srgbClr val="C00000"/>
                </a:solidFill>
              </a:rPr>
              <a:t>Compressions abdominales</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p>
          <a:p>
            <a:r>
              <a:rPr lang="fr-FR" dirty="0"/>
              <a:t>des gestes</a:t>
            </a:r>
          </a:p>
        </p:txBody>
      </p:sp>
    </p:spTree>
    <p:extLst>
      <p:ext uri="{BB962C8B-B14F-4D97-AF65-F5344CB8AC3E}">
        <p14:creationId xmlns:p14="http://schemas.microsoft.com/office/powerpoint/2010/main" val="323848887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C6CDA89-E716-AE8D-8899-3D728DEA7397}"/>
              </a:ext>
            </a:extLst>
          </p:cNvPr>
          <p:cNvSpPr>
            <a:spLocks noGrp="1"/>
          </p:cNvSpPr>
          <p:nvPr>
            <p:ph type="body" sz="quarter" idx="10"/>
          </p:nvPr>
        </p:nvSpPr>
        <p:spPr>
          <a:prstGeom prst="rect">
            <a:avLst/>
          </a:prstGeom>
        </p:spPr>
        <p:txBody>
          <a:bodyPr/>
          <a:lstStyle/>
          <a:p>
            <a:r>
              <a:rPr lang="fr-FR"/>
              <a:t>L’obstruction des voies aériennes</a:t>
            </a:r>
          </a:p>
        </p:txBody>
      </p:sp>
      <p:sp>
        <p:nvSpPr>
          <p:cNvPr id="3" name="Espace réservé du texte 2">
            <a:extLst>
              <a:ext uri="{FF2B5EF4-FFF2-40B4-BE49-F238E27FC236}">
                <a16:creationId xmlns:a16="http://schemas.microsoft.com/office/drawing/2014/main" id="{1B35B671-9614-28C6-DBEC-FBF35BEF642B}"/>
              </a:ext>
            </a:extLst>
          </p:cNvPr>
          <p:cNvSpPr>
            <a:spLocks noGrp="1"/>
          </p:cNvSpPr>
          <p:nvPr>
            <p:ph type="body" sz="quarter" idx="11"/>
          </p:nvPr>
        </p:nvSpPr>
        <p:spPr>
          <a:prstGeom prst="rect">
            <a:avLst/>
          </a:prstGeom>
        </p:spPr>
        <p:txBody>
          <a:bodyPr/>
          <a:lstStyle/>
          <a:p>
            <a:r>
              <a:rPr lang="fr-FR"/>
              <a:t>L’obstruction partielle </a:t>
            </a:r>
          </a:p>
        </p:txBody>
      </p:sp>
      <p:pic>
        <p:nvPicPr>
          <p:cNvPr id="7" name="Picture 2">
            <a:extLst>
              <a:ext uri="{FF2B5EF4-FFF2-40B4-BE49-F238E27FC236}">
                <a16:creationId xmlns:a16="http://schemas.microsoft.com/office/drawing/2014/main" id="{511F8854-C7E7-CF25-FD90-03EC68B2F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40" y="1803451"/>
            <a:ext cx="2027465" cy="2027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C63A637-FA4A-1667-4BA0-D51F07356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520" y="1898418"/>
            <a:ext cx="1796208" cy="17962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902154C-95DD-E4EA-0E54-0724F754970B}"/>
              </a:ext>
            </a:extLst>
          </p:cNvPr>
          <p:cNvSpPr txBox="1"/>
          <p:nvPr/>
        </p:nvSpPr>
        <p:spPr>
          <a:xfrm>
            <a:off x="3479800" y="4110540"/>
            <a:ext cx="2239747"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Présence de toux</a:t>
            </a:r>
          </a:p>
        </p:txBody>
      </p:sp>
      <p:sp>
        <p:nvSpPr>
          <p:cNvPr id="13" name="ZoneTexte 12">
            <a:extLst>
              <a:ext uri="{FF2B5EF4-FFF2-40B4-BE49-F238E27FC236}">
                <a16:creationId xmlns:a16="http://schemas.microsoft.com/office/drawing/2014/main" id="{38D7EB06-FA9D-D348-E500-75BF867C8A06}"/>
              </a:ext>
            </a:extLst>
          </p:cNvPr>
          <p:cNvSpPr txBox="1"/>
          <p:nvPr/>
        </p:nvSpPr>
        <p:spPr>
          <a:xfrm>
            <a:off x="6442751" y="4110539"/>
            <a:ext cx="2239747"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Présence de son</a:t>
            </a:r>
          </a:p>
        </p:txBody>
      </p:sp>
    </p:spTree>
    <p:extLst>
      <p:ext uri="{BB962C8B-B14F-4D97-AF65-F5344CB8AC3E}">
        <p14:creationId xmlns:p14="http://schemas.microsoft.com/office/powerpoint/2010/main" val="83403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7A8503-BEF4-7E67-5289-70FB714B20C8}"/>
              </a:ext>
            </a:extLst>
          </p:cNvPr>
          <p:cNvSpPr>
            <a:spLocks noGrp="1"/>
          </p:cNvSpPr>
          <p:nvPr>
            <p:ph type="body" sz="quarter" idx="10"/>
          </p:nvPr>
        </p:nvSpPr>
        <p:spPr>
          <a:prstGeom prst="rect">
            <a:avLst/>
          </a:prstGeom>
        </p:spPr>
        <p:txBody>
          <a:bodyPr/>
          <a:lstStyle/>
          <a:p>
            <a:r>
              <a:rPr lang="fr-FR"/>
              <a:t>L’obstruction des voies aériennes</a:t>
            </a:r>
          </a:p>
        </p:txBody>
      </p:sp>
      <p:sp>
        <p:nvSpPr>
          <p:cNvPr id="3" name="Espace réservé du texte 2">
            <a:extLst>
              <a:ext uri="{FF2B5EF4-FFF2-40B4-BE49-F238E27FC236}">
                <a16:creationId xmlns:a16="http://schemas.microsoft.com/office/drawing/2014/main" id="{0381B5C9-FDD6-151B-C8C4-4B90492D3675}"/>
              </a:ext>
            </a:extLst>
          </p:cNvPr>
          <p:cNvSpPr>
            <a:spLocks noGrp="1"/>
          </p:cNvSpPr>
          <p:nvPr>
            <p:ph type="body" sz="quarter" idx="11"/>
          </p:nvPr>
        </p:nvSpPr>
        <p:spPr>
          <a:prstGeom prst="rect">
            <a:avLst/>
          </a:prstGeom>
        </p:spPr>
        <p:txBody>
          <a:bodyPr/>
          <a:lstStyle/>
          <a:p>
            <a:r>
              <a:rPr lang="fr-FR"/>
              <a:t>L’obstruction partielle</a:t>
            </a:r>
          </a:p>
        </p:txBody>
      </p:sp>
      <p:sp>
        <p:nvSpPr>
          <p:cNvPr id="4" name="Rectangle : coins arrondis 3">
            <a:extLst>
              <a:ext uri="{FF2B5EF4-FFF2-40B4-BE49-F238E27FC236}">
                <a16:creationId xmlns:a16="http://schemas.microsoft.com/office/drawing/2014/main" id="{C513F79D-94C8-CAB3-48B2-794C0AEAC0C2}"/>
              </a:ext>
            </a:extLst>
          </p:cNvPr>
          <p:cNvSpPr/>
          <p:nvPr/>
        </p:nvSpPr>
        <p:spPr>
          <a:xfrm>
            <a:off x="2044628" y="4806672"/>
            <a:ext cx="8102745" cy="720379"/>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solidFill>
                  <a:srgbClr val="00529B"/>
                </a:solidFill>
                <a:latin typeface="Arial" panose="020B0604020202020204" pitchFamily="34" charset="0"/>
                <a:cs typeface="Arial" panose="020B0604020202020204" pitchFamily="34" charset="0"/>
              </a:rPr>
              <a:t>Si la toux devient inefficace et que la victime montre des signes de fatigue, </a:t>
            </a:r>
            <a:br>
              <a:rPr lang="fr-FR" sz="1600" b="1" dirty="0">
                <a:solidFill>
                  <a:srgbClr val="00529B"/>
                </a:solidFill>
                <a:latin typeface="Arial" panose="020B0604020202020204" pitchFamily="34" charset="0"/>
                <a:cs typeface="Arial" panose="020B0604020202020204" pitchFamily="34" charset="0"/>
              </a:rPr>
            </a:br>
            <a:r>
              <a:rPr lang="fr-FR" sz="1600" b="1" dirty="0">
                <a:solidFill>
                  <a:srgbClr val="00529B"/>
                </a:solidFill>
                <a:latin typeface="Arial" panose="020B0604020202020204" pitchFamily="34" charset="0"/>
                <a:cs typeface="Arial" panose="020B0604020202020204" pitchFamily="34" charset="0"/>
              </a:rPr>
              <a:t>il convient alors d’appliquer la conduite à tenir devant une obstruction complète.</a:t>
            </a:r>
            <a:endParaRPr lang="fr-FR" sz="2000" b="1" u="sng" dirty="0">
              <a:solidFill>
                <a:srgbClr val="00529B"/>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47BAB02-0FAC-07E3-8EB6-3EEE127D301D}"/>
              </a:ext>
            </a:extLst>
          </p:cNvPr>
          <p:cNvSpPr txBox="1"/>
          <p:nvPr/>
        </p:nvSpPr>
        <p:spPr>
          <a:xfrm>
            <a:off x="600540" y="3422138"/>
            <a:ext cx="3210126"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Installez confortablement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la victime en position d'attente</a:t>
            </a:r>
          </a:p>
        </p:txBody>
      </p:sp>
      <p:sp>
        <p:nvSpPr>
          <p:cNvPr id="7" name="ZoneTexte 6">
            <a:extLst>
              <a:ext uri="{FF2B5EF4-FFF2-40B4-BE49-F238E27FC236}">
                <a16:creationId xmlns:a16="http://schemas.microsoft.com/office/drawing/2014/main" id="{B6796852-EC70-B80D-ACF5-EE2AB00E8B32}"/>
              </a:ext>
            </a:extLst>
          </p:cNvPr>
          <p:cNvSpPr txBox="1"/>
          <p:nvPr/>
        </p:nvSpPr>
        <p:spPr>
          <a:xfrm>
            <a:off x="4233877" y="3422138"/>
            <a:ext cx="1646162"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Encouragez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à tousser</a:t>
            </a:r>
          </a:p>
        </p:txBody>
      </p:sp>
      <p:sp>
        <p:nvSpPr>
          <p:cNvPr id="8" name="ZoneTexte 7">
            <a:extLst>
              <a:ext uri="{FF2B5EF4-FFF2-40B4-BE49-F238E27FC236}">
                <a16:creationId xmlns:a16="http://schemas.microsoft.com/office/drawing/2014/main" id="{5A59F464-88DF-27DD-C940-9741BB3D3EC5}"/>
              </a:ext>
            </a:extLst>
          </p:cNvPr>
          <p:cNvSpPr txBox="1"/>
          <p:nvPr/>
        </p:nvSpPr>
        <p:spPr>
          <a:xfrm>
            <a:off x="6303019" y="3422138"/>
            <a:ext cx="2702605"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Alertez </a:t>
            </a:r>
            <a:br>
              <a:rPr lang="fr-FR" sz="1600" dirty="0">
                <a:solidFill>
                  <a:srgbClr val="00497E"/>
                </a:solidFill>
                <a:latin typeface="Arial" panose="020B0604020202020204" pitchFamily="34" charset="0"/>
                <a:cs typeface="Arial" panose="020B0604020202020204" pitchFamily="34" charset="0"/>
              </a:rPr>
            </a:br>
            <a:r>
              <a:rPr lang="fr-FR" sz="1600" dirty="0">
                <a:solidFill>
                  <a:srgbClr val="00497E"/>
                </a:solidFill>
                <a:latin typeface="Arial" panose="020B0604020202020204" pitchFamily="34" charset="0"/>
                <a:cs typeface="Arial" panose="020B0604020202020204" pitchFamily="34" charset="0"/>
              </a:rPr>
              <a:t>les secours</a:t>
            </a:r>
          </a:p>
        </p:txBody>
      </p:sp>
      <p:sp>
        <p:nvSpPr>
          <p:cNvPr id="9" name="ZoneTexte 8">
            <a:extLst>
              <a:ext uri="{FF2B5EF4-FFF2-40B4-BE49-F238E27FC236}">
                <a16:creationId xmlns:a16="http://schemas.microsoft.com/office/drawing/2014/main" id="{768C0478-3EAF-859E-4F11-F32C73CD0B2F}"/>
              </a:ext>
            </a:extLst>
          </p:cNvPr>
          <p:cNvSpPr txBox="1"/>
          <p:nvPr/>
        </p:nvSpPr>
        <p:spPr>
          <a:xfrm>
            <a:off x="9428835" y="3422138"/>
            <a:ext cx="1881191" cy="646986"/>
          </a:xfrm>
          <a:prstGeom prst="roundRect">
            <a:avLst/>
          </a:prstGeom>
          <a:noFill/>
          <a:effectLst/>
        </p:spPr>
        <p:txBody>
          <a:bodyPr wrap="square" rtlCol="0">
            <a:spAutoFit/>
          </a:bodyPr>
          <a:lstStyle/>
          <a:p>
            <a:pPr algn="ctr"/>
            <a:r>
              <a:rPr lang="fr-FR" sz="1600" dirty="0">
                <a:solidFill>
                  <a:srgbClr val="00497E"/>
                </a:solidFill>
                <a:latin typeface="Arial" panose="020B0604020202020204" pitchFamily="34" charset="0"/>
                <a:cs typeface="Arial" panose="020B0604020202020204" pitchFamily="34" charset="0"/>
              </a:rPr>
              <a:t>Surveillez attentivement</a:t>
            </a:r>
          </a:p>
        </p:txBody>
      </p:sp>
      <p:grpSp>
        <p:nvGrpSpPr>
          <p:cNvPr id="11" name="Groupe 10">
            <a:extLst>
              <a:ext uri="{FF2B5EF4-FFF2-40B4-BE49-F238E27FC236}">
                <a16:creationId xmlns:a16="http://schemas.microsoft.com/office/drawing/2014/main" id="{C1F44820-6E7E-8BEA-85DC-8269DD3BCE87}"/>
              </a:ext>
            </a:extLst>
          </p:cNvPr>
          <p:cNvGrpSpPr/>
          <p:nvPr/>
        </p:nvGrpSpPr>
        <p:grpSpPr>
          <a:xfrm>
            <a:off x="748281" y="2140282"/>
            <a:ext cx="2905608" cy="1080000"/>
            <a:chOff x="564610" y="1809000"/>
            <a:chExt cx="2905608" cy="1080000"/>
          </a:xfrm>
        </p:grpSpPr>
        <p:pic>
          <p:nvPicPr>
            <p:cNvPr id="14" name="Image 13">
              <a:extLst>
                <a:ext uri="{FF2B5EF4-FFF2-40B4-BE49-F238E27FC236}">
                  <a16:creationId xmlns:a16="http://schemas.microsoft.com/office/drawing/2014/main" id="{CD08BD10-C603-2BA4-95EE-2592689E3982}"/>
                </a:ext>
              </a:extLst>
            </p:cNvPr>
            <p:cNvPicPr>
              <a:picLocks noChangeAspect="1"/>
            </p:cNvPicPr>
            <p:nvPr/>
          </p:nvPicPr>
          <p:blipFill>
            <a:blip r:embed="rId2">
              <a:duotone>
                <a:schemeClr val="accent1">
                  <a:shade val="45000"/>
                  <a:satMod val="135000"/>
                </a:schemeClr>
                <a:prstClr val="white"/>
              </a:duotone>
            </a:blip>
            <a:stretch>
              <a:fillRect/>
            </a:stretch>
          </p:blipFill>
          <p:spPr>
            <a:xfrm>
              <a:off x="564610" y="1809000"/>
              <a:ext cx="1080000" cy="1080000"/>
            </a:xfrm>
            <a:prstGeom prst="rect">
              <a:avLst/>
            </a:prstGeom>
          </p:spPr>
        </p:pic>
        <p:pic>
          <p:nvPicPr>
            <p:cNvPr id="16" name="Image 15">
              <a:extLst>
                <a:ext uri="{FF2B5EF4-FFF2-40B4-BE49-F238E27FC236}">
                  <a16:creationId xmlns:a16="http://schemas.microsoft.com/office/drawing/2014/main" id="{0971B671-23BC-35B9-CE77-5ECA8E8C775F}"/>
                </a:ext>
              </a:extLst>
            </p:cNvPr>
            <p:cNvPicPr>
              <a:picLocks noChangeAspect="1"/>
            </p:cNvPicPr>
            <p:nvPr/>
          </p:nvPicPr>
          <p:blipFill>
            <a:blip r:embed="rId3">
              <a:duotone>
                <a:schemeClr val="accent1">
                  <a:shade val="45000"/>
                  <a:satMod val="135000"/>
                </a:schemeClr>
                <a:prstClr val="white"/>
              </a:duotone>
            </a:blip>
            <a:stretch>
              <a:fillRect/>
            </a:stretch>
          </p:blipFill>
          <p:spPr>
            <a:xfrm>
              <a:off x="1542510" y="1809000"/>
              <a:ext cx="1080000" cy="1080000"/>
            </a:xfrm>
            <a:prstGeom prst="rect">
              <a:avLst/>
            </a:prstGeom>
          </p:spPr>
        </p:pic>
        <p:pic>
          <p:nvPicPr>
            <p:cNvPr id="19" name="Image 18">
              <a:extLst>
                <a:ext uri="{FF2B5EF4-FFF2-40B4-BE49-F238E27FC236}">
                  <a16:creationId xmlns:a16="http://schemas.microsoft.com/office/drawing/2014/main" id="{96A16538-B68F-3FC3-CFAC-EDD5027DB770}"/>
                </a:ext>
              </a:extLst>
            </p:cNvPr>
            <p:cNvPicPr>
              <a:picLocks noChangeAspect="1"/>
            </p:cNvPicPr>
            <p:nvPr/>
          </p:nvPicPr>
          <p:blipFill>
            <a:blip r:embed="rId4">
              <a:duotone>
                <a:schemeClr val="accent1">
                  <a:shade val="45000"/>
                  <a:satMod val="135000"/>
                </a:schemeClr>
                <a:prstClr val="white"/>
              </a:duotone>
            </a:blip>
            <a:stretch>
              <a:fillRect/>
            </a:stretch>
          </p:blipFill>
          <p:spPr>
            <a:xfrm>
              <a:off x="2390218" y="1809000"/>
              <a:ext cx="1080000" cy="1080000"/>
            </a:xfrm>
            <a:prstGeom prst="rect">
              <a:avLst/>
            </a:prstGeom>
          </p:spPr>
        </p:pic>
      </p:grpSp>
      <p:pic>
        <p:nvPicPr>
          <p:cNvPr id="20" name="Picture 2">
            <a:extLst>
              <a:ext uri="{FF2B5EF4-FFF2-40B4-BE49-F238E27FC236}">
                <a16:creationId xmlns:a16="http://schemas.microsoft.com/office/drawing/2014/main" id="{DDC7FE56-A421-E759-669F-96525C343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7991" y="1662347"/>
            <a:ext cx="1557935" cy="15579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B83BFCCD-918B-B83D-8939-12D179B787DB}"/>
              </a:ext>
            </a:extLst>
          </p:cNvPr>
          <p:cNvPicPr>
            <a:picLocks noChangeAspect="1"/>
          </p:cNvPicPr>
          <p:nvPr/>
        </p:nvPicPr>
        <p:blipFill>
          <a:blip r:embed="rId6">
            <a:duotone>
              <a:schemeClr val="accent1">
                <a:shade val="45000"/>
                <a:satMod val="135000"/>
              </a:schemeClr>
              <a:prstClr val="white"/>
            </a:duotone>
          </a:blip>
          <a:stretch>
            <a:fillRect/>
          </a:stretch>
        </p:blipFill>
        <p:spPr>
          <a:xfrm>
            <a:off x="7021915" y="1955468"/>
            <a:ext cx="1264814" cy="1264814"/>
          </a:xfrm>
          <a:prstGeom prst="rect">
            <a:avLst/>
          </a:prstGeom>
        </p:spPr>
      </p:pic>
      <p:pic>
        <p:nvPicPr>
          <p:cNvPr id="22" name="Image 21">
            <a:extLst>
              <a:ext uri="{FF2B5EF4-FFF2-40B4-BE49-F238E27FC236}">
                <a16:creationId xmlns:a16="http://schemas.microsoft.com/office/drawing/2014/main" id="{4331CC01-96BF-29E4-B313-08DF7C963B8F}"/>
              </a:ext>
            </a:extLst>
          </p:cNvPr>
          <p:cNvPicPr>
            <a:picLocks noChangeAspect="1"/>
          </p:cNvPicPr>
          <p:nvPr/>
        </p:nvPicPr>
        <p:blipFill>
          <a:blip r:embed="rId7"/>
          <a:stretch>
            <a:fillRect/>
          </a:stretch>
        </p:blipFill>
        <p:spPr>
          <a:xfrm>
            <a:off x="9666370" y="1895110"/>
            <a:ext cx="1325172" cy="1325172"/>
          </a:xfrm>
          <a:prstGeom prst="rect">
            <a:avLst/>
          </a:prstGeom>
        </p:spPr>
      </p:pic>
    </p:spTree>
    <p:extLst>
      <p:ext uri="{BB962C8B-B14F-4D97-AF65-F5344CB8AC3E}">
        <p14:creationId xmlns:p14="http://schemas.microsoft.com/office/powerpoint/2010/main" val="115346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F32D3F4-AFDB-4F93-6A05-8D440E582DDC}"/>
              </a:ext>
            </a:extLst>
          </p:cNvPr>
          <p:cNvSpPr>
            <a:spLocks noGrp="1"/>
          </p:cNvSpPr>
          <p:nvPr>
            <p:ph type="body" sz="quarter" idx="10"/>
          </p:nvPr>
        </p:nvSpPr>
        <p:spPr>
          <a:prstGeom prst="rect">
            <a:avLst/>
          </a:prstGeom>
        </p:spPr>
        <p:txBody>
          <a:bodyPr/>
          <a:lstStyle/>
          <a:p>
            <a:r>
              <a:rPr lang="fr-FR"/>
              <a:t>L’obstruction des voies aériennes</a:t>
            </a:r>
          </a:p>
        </p:txBody>
      </p:sp>
      <p:grpSp>
        <p:nvGrpSpPr>
          <p:cNvPr id="2" name="Groupe 1">
            <a:extLst>
              <a:ext uri="{FF2B5EF4-FFF2-40B4-BE49-F238E27FC236}">
                <a16:creationId xmlns:a16="http://schemas.microsoft.com/office/drawing/2014/main" id="{360C58B3-BBC5-02A2-C7AB-D85196731096}"/>
              </a:ext>
            </a:extLst>
          </p:cNvPr>
          <p:cNvGrpSpPr/>
          <p:nvPr/>
        </p:nvGrpSpPr>
        <p:grpSpPr>
          <a:xfrm>
            <a:off x="5040105" y="684431"/>
            <a:ext cx="2111789" cy="1256762"/>
            <a:chOff x="716976" y="963097"/>
            <a:chExt cx="2111789" cy="1256762"/>
          </a:xfrm>
        </p:grpSpPr>
        <p:pic>
          <p:nvPicPr>
            <p:cNvPr id="3" name="Picture 2">
              <a:extLst>
                <a:ext uri="{FF2B5EF4-FFF2-40B4-BE49-F238E27FC236}">
                  <a16:creationId xmlns:a16="http://schemas.microsoft.com/office/drawing/2014/main" id="{B9543260-3170-B176-296A-169EA72EB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886" y="963097"/>
              <a:ext cx="991970" cy="99197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CF60E81-CF63-ED0A-2A4C-996E82402049}"/>
                </a:ext>
              </a:extLst>
            </p:cNvPr>
            <p:cNvSpPr txBox="1"/>
            <p:nvPr/>
          </p:nvSpPr>
          <p:spPr>
            <a:xfrm>
              <a:off x="716976" y="1912082"/>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Femme enceinte</a:t>
              </a:r>
            </a:p>
          </p:txBody>
        </p:sp>
      </p:grpSp>
      <p:grpSp>
        <p:nvGrpSpPr>
          <p:cNvPr id="19" name="Groupe 18">
            <a:extLst>
              <a:ext uri="{FF2B5EF4-FFF2-40B4-BE49-F238E27FC236}">
                <a16:creationId xmlns:a16="http://schemas.microsoft.com/office/drawing/2014/main" id="{D65098A8-7E52-25EB-05D5-E8D2D491FC7F}"/>
              </a:ext>
            </a:extLst>
          </p:cNvPr>
          <p:cNvGrpSpPr/>
          <p:nvPr/>
        </p:nvGrpSpPr>
        <p:grpSpPr>
          <a:xfrm>
            <a:off x="8074770" y="2747454"/>
            <a:ext cx="2111789" cy="1188989"/>
            <a:chOff x="716976" y="2409288"/>
            <a:chExt cx="2111789" cy="1188989"/>
          </a:xfrm>
        </p:grpSpPr>
        <p:pic>
          <p:nvPicPr>
            <p:cNvPr id="20" name="Picture 8">
              <a:extLst>
                <a:ext uri="{FF2B5EF4-FFF2-40B4-BE49-F238E27FC236}">
                  <a16:creationId xmlns:a16="http://schemas.microsoft.com/office/drawing/2014/main" id="{FA24BD05-F187-CC1C-B586-2474A9396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887" y="2409288"/>
              <a:ext cx="991969" cy="99196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04825037-843F-FD9F-0AB4-E18998835690}"/>
                </a:ext>
              </a:extLst>
            </p:cNvPr>
            <p:cNvSpPr txBox="1"/>
            <p:nvPr/>
          </p:nvSpPr>
          <p:spPr>
            <a:xfrm>
              <a:off x="716976" y="3290500"/>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Personne alitée</a:t>
              </a:r>
            </a:p>
          </p:txBody>
        </p:sp>
      </p:grpSp>
      <p:grpSp>
        <p:nvGrpSpPr>
          <p:cNvPr id="22" name="Groupe 21">
            <a:extLst>
              <a:ext uri="{FF2B5EF4-FFF2-40B4-BE49-F238E27FC236}">
                <a16:creationId xmlns:a16="http://schemas.microsoft.com/office/drawing/2014/main" id="{E136CAC4-7F14-5355-A3D3-298C01A8574C}"/>
              </a:ext>
            </a:extLst>
          </p:cNvPr>
          <p:cNvGrpSpPr/>
          <p:nvPr/>
        </p:nvGrpSpPr>
        <p:grpSpPr>
          <a:xfrm>
            <a:off x="1838947" y="2722600"/>
            <a:ext cx="2111789" cy="1238696"/>
            <a:chOff x="649764" y="3644949"/>
            <a:chExt cx="2111789" cy="1238696"/>
          </a:xfrm>
        </p:grpSpPr>
        <p:pic>
          <p:nvPicPr>
            <p:cNvPr id="23" name="Picture 4">
              <a:extLst>
                <a:ext uri="{FF2B5EF4-FFF2-40B4-BE49-F238E27FC236}">
                  <a16:creationId xmlns:a16="http://schemas.microsoft.com/office/drawing/2014/main" id="{99FB47FB-36A1-930A-F6B1-92A565C28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887" y="3644949"/>
              <a:ext cx="991969" cy="991969"/>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8B0AC10C-7EA4-03C3-EFD9-670140D3CFF2}"/>
                </a:ext>
              </a:extLst>
            </p:cNvPr>
            <p:cNvSpPr txBox="1"/>
            <p:nvPr/>
          </p:nvSpPr>
          <p:spPr>
            <a:xfrm>
              <a:off x="649764" y="4575868"/>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Personne en surpoids</a:t>
              </a:r>
            </a:p>
          </p:txBody>
        </p:sp>
      </p:grpSp>
      <p:grpSp>
        <p:nvGrpSpPr>
          <p:cNvPr id="25" name="Groupe 24">
            <a:extLst>
              <a:ext uri="{FF2B5EF4-FFF2-40B4-BE49-F238E27FC236}">
                <a16:creationId xmlns:a16="http://schemas.microsoft.com/office/drawing/2014/main" id="{BB0BF728-D396-F8E2-91B0-41EDC26B9810}"/>
              </a:ext>
            </a:extLst>
          </p:cNvPr>
          <p:cNvGrpSpPr/>
          <p:nvPr/>
        </p:nvGrpSpPr>
        <p:grpSpPr>
          <a:xfrm>
            <a:off x="5040104" y="4797627"/>
            <a:ext cx="2111789" cy="1406720"/>
            <a:chOff x="649763" y="4974785"/>
            <a:chExt cx="2111789" cy="1406720"/>
          </a:xfrm>
        </p:grpSpPr>
        <p:pic>
          <p:nvPicPr>
            <p:cNvPr id="26" name="Picture 6">
              <a:extLst>
                <a:ext uri="{FF2B5EF4-FFF2-40B4-BE49-F238E27FC236}">
                  <a16:creationId xmlns:a16="http://schemas.microsoft.com/office/drawing/2014/main" id="{82AFB030-2FFC-7A1C-05B7-C4B2C5E69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675" y="4974785"/>
              <a:ext cx="991969" cy="991969"/>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996F45D0-93FA-595D-14B9-0C8774F20E33}"/>
                </a:ext>
              </a:extLst>
            </p:cNvPr>
            <p:cNvSpPr txBox="1"/>
            <p:nvPr/>
          </p:nvSpPr>
          <p:spPr>
            <a:xfrm>
              <a:off x="649763" y="6073728"/>
              <a:ext cx="2111789" cy="307777"/>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Nourrisson</a:t>
              </a:r>
            </a:p>
          </p:txBody>
        </p:sp>
      </p:grpSp>
      <p:sp>
        <p:nvSpPr>
          <p:cNvPr id="28" name="Rectangle : coins arrondis 27">
            <a:extLst>
              <a:ext uri="{FF2B5EF4-FFF2-40B4-BE49-F238E27FC236}">
                <a16:creationId xmlns:a16="http://schemas.microsoft.com/office/drawing/2014/main" id="{289FCBAE-7ABF-2B86-61E6-C9DB4A10236B}"/>
              </a:ext>
            </a:extLst>
          </p:cNvPr>
          <p:cNvSpPr/>
          <p:nvPr/>
        </p:nvSpPr>
        <p:spPr>
          <a:xfrm>
            <a:off x="3963534" y="2034141"/>
            <a:ext cx="4264931" cy="2584836"/>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529B"/>
                </a:solidFill>
                <a:latin typeface="Arial" panose="020B0604020202020204" pitchFamily="34" charset="0"/>
                <a:cs typeface="Arial" panose="020B0604020202020204" pitchFamily="34" charset="0"/>
              </a:rPr>
              <a:t>Dans le cas d’une femme enceinte, d’une personne alitée ou allongée difficilement mobilisable ou d’une personne en surpoids (lorsqu’il est impossible d’encercler l’abdomen), on réalisera des compressions thoraciques en place des compressions abdominales.</a:t>
            </a:r>
          </a:p>
          <a:p>
            <a:pPr algn="ctr"/>
            <a:endParaRPr lang="fr-FR" sz="1600" dirty="0">
              <a:solidFill>
                <a:srgbClr val="00529B"/>
              </a:solidFill>
              <a:latin typeface="Arial" panose="020B0604020202020204" pitchFamily="34" charset="0"/>
              <a:cs typeface="Arial" panose="020B0604020202020204" pitchFamily="34" charset="0"/>
            </a:endParaRPr>
          </a:p>
          <a:p>
            <a:pPr algn="ctr"/>
            <a:r>
              <a:rPr lang="fr-FR" sz="1600" dirty="0">
                <a:solidFill>
                  <a:srgbClr val="00529B"/>
                </a:solidFill>
                <a:latin typeface="Arial" panose="020B0604020202020204" pitchFamily="34" charset="0"/>
                <a:cs typeface="Arial" panose="020B0604020202020204" pitchFamily="34" charset="0"/>
              </a:rPr>
              <a:t>Dans le cas d’un nourrisson, on réalisera des compressions thoraciques également </a:t>
            </a:r>
          </a:p>
        </p:txBody>
      </p:sp>
    </p:spTree>
    <p:extLst>
      <p:ext uri="{BB962C8B-B14F-4D97-AF65-F5344CB8AC3E}">
        <p14:creationId xmlns:p14="http://schemas.microsoft.com/office/powerpoint/2010/main" val="315460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Compressions thoraciques – </a:t>
            </a:r>
            <a:br>
              <a:rPr lang="fr-FR" dirty="0">
                <a:solidFill>
                  <a:srgbClr val="C00000"/>
                </a:solidFill>
              </a:rPr>
            </a:br>
            <a:r>
              <a:rPr lang="fr-FR" dirty="0">
                <a:solidFill>
                  <a:srgbClr val="C00000"/>
                </a:solidFill>
              </a:rPr>
              <a:t>Prise en charge d’un nourrisson</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p>
          <a:p>
            <a:r>
              <a:rPr lang="fr-FR" dirty="0"/>
              <a:t>des gestes</a:t>
            </a:r>
          </a:p>
        </p:txBody>
      </p:sp>
    </p:spTree>
    <p:extLst>
      <p:ext uri="{BB962C8B-B14F-4D97-AF65-F5344CB8AC3E}">
        <p14:creationId xmlns:p14="http://schemas.microsoft.com/office/powerpoint/2010/main" val="79142677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a:prstGeom prst="rect">
            <a:avLst/>
          </a:prstGeo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b="1" dirty="0"/>
              <a:t>L’obstruction brutale des voies aériennes </a:t>
            </a:r>
            <a:r>
              <a:rPr lang="fr-FR" dirty="0"/>
              <a:t>(</a:t>
            </a:r>
            <a:r>
              <a:rPr lang="fr-FR" dirty="0" err="1"/>
              <a:t>OBVA</a:t>
            </a:r>
            <a:r>
              <a:rPr lang="fr-FR" dirty="0"/>
              <a:t>) est</a:t>
            </a:r>
            <a:r>
              <a:rPr lang="fr-FR" b="1" dirty="0"/>
              <a:t> la gêne ou l'empêchement brutal </a:t>
            </a:r>
          </a:p>
          <a:p>
            <a:pPr marL="0" marR="0" lvl="0" indent="0" defTabSz="914400" rtl="0" eaLnBrk="1" fontAlgn="auto" latinLnBrk="0" hangingPunct="1">
              <a:lnSpc>
                <a:spcPct val="100000"/>
              </a:lnSpc>
              <a:spcBef>
                <a:spcPts val="0"/>
              </a:spcBef>
              <a:spcAft>
                <a:spcPts val="0"/>
              </a:spcAft>
              <a:buClrTx/>
              <a:buSzTx/>
              <a:buFontTx/>
              <a:buNone/>
              <a:tabLst/>
              <a:defRPr/>
            </a:pPr>
            <a:r>
              <a:rPr lang="fr-FR" b="1" dirty="0"/>
              <a:t>des mouvements de l’air entre l’extérieur et les poumons. </a:t>
            </a:r>
            <a:r>
              <a:rPr lang="fr-FR" dirty="0"/>
              <a:t>Elle peut être </a:t>
            </a:r>
            <a:r>
              <a:rPr lang="fr-FR" b="1" dirty="0"/>
              <a:t>partielle </a:t>
            </a:r>
            <a:r>
              <a:rPr lang="fr-FR" dirty="0"/>
              <a:t>ou</a:t>
            </a:r>
            <a:r>
              <a:rPr lang="fr-FR" b="1" dirty="0"/>
              <a:t> complète. </a:t>
            </a:r>
          </a:p>
        </p:txBody>
      </p:sp>
      <p:sp>
        <p:nvSpPr>
          <p:cNvPr id="3" name="Espace réservé du texte 2">
            <a:extLst>
              <a:ext uri="{FF2B5EF4-FFF2-40B4-BE49-F238E27FC236}">
                <a16:creationId xmlns:a16="http://schemas.microsoft.com/office/drawing/2014/main" id="{09C16055-81B0-EDFA-32D9-FD632548C06F}"/>
              </a:ext>
            </a:extLst>
          </p:cNvPr>
          <p:cNvSpPr>
            <a:spLocks noGrp="1"/>
          </p:cNvSpPr>
          <p:nvPr>
            <p:ph type="body" sz="quarter" idx="11"/>
          </p:nvPr>
        </p:nvSpPr>
        <p:spPr/>
        <p:txBody>
          <a:bodyPr/>
          <a:lstStyle/>
          <a:p>
            <a:r>
              <a:rPr lang="fr-FR"/>
              <a:t>L’obstruction des voies aériennes</a:t>
            </a:r>
          </a:p>
        </p:txBody>
      </p:sp>
      <p:sp>
        <p:nvSpPr>
          <p:cNvPr id="41" name="Accolade fermante 40">
            <a:extLst>
              <a:ext uri="{FF2B5EF4-FFF2-40B4-BE49-F238E27FC236}">
                <a16:creationId xmlns:a16="http://schemas.microsoft.com/office/drawing/2014/main" id="{DFD8BDB9-B4A3-3400-85FD-EABFD9D8F0D8}"/>
              </a:ext>
            </a:extLst>
          </p:cNvPr>
          <p:cNvSpPr/>
          <p:nvPr/>
        </p:nvSpPr>
        <p:spPr>
          <a:xfrm rot="5400000">
            <a:off x="2414940" y="1255141"/>
            <a:ext cx="261612" cy="3226648"/>
          </a:xfrm>
          <a:prstGeom prst="rightBrace">
            <a:avLst>
              <a:gd name="adj1" fmla="val 8333"/>
              <a:gd name="adj2" fmla="val 5649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ZoneTexte 43">
            <a:extLst>
              <a:ext uri="{FF2B5EF4-FFF2-40B4-BE49-F238E27FC236}">
                <a16:creationId xmlns:a16="http://schemas.microsoft.com/office/drawing/2014/main" id="{B55805DF-9517-5CE3-B394-CE57ED70D747}"/>
              </a:ext>
            </a:extLst>
          </p:cNvPr>
          <p:cNvSpPr txBox="1"/>
          <p:nvPr/>
        </p:nvSpPr>
        <p:spPr>
          <a:xfrm>
            <a:off x="1270467" y="2956746"/>
            <a:ext cx="2112407" cy="261610"/>
          </a:xfrm>
          <a:prstGeom prst="rect">
            <a:avLst/>
          </a:prstGeom>
          <a:noFill/>
        </p:spPr>
        <p:txBody>
          <a:bodyPr wrap="square" rtlCol="0">
            <a:spAutoFit/>
          </a:bodyPr>
          <a:lstStyle/>
          <a:p>
            <a:pPr algn="ctr"/>
            <a:r>
              <a:rPr lang="fr-FR" sz="1100" b="1" dirty="0">
                <a:solidFill>
                  <a:srgbClr val="00529B"/>
                </a:solidFill>
                <a:latin typeface="Arial" panose="020B0604020202020204" pitchFamily="34" charset="0"/>
                <a:cs typeface="Arial" panose="020B0604020202020204" pitchFamily="34" charset="0"/>
              </a:rPr>
              <a:t>Obstruction complète</a:t>
            </a:r>
          </a:p>
        </p:txBody>
      </p:sp>
      <p:grpSp>
        <p:nvGrpSpPr>
          <p:cNvPr id="45" name="Groupe 44">
            <a:extLst>
              <a:ext uri="{FF2B5EF4-FFF2-40B4-BE49-F238E27FC236}">
                <a16:creationId xmlns:a16="http://schemas.microsoft.com/office/drawing/2014/main" id="{C2D7C0EF-40CD-5BD3-3342-526FF61F28EF}"/>
              </a:ext>
            </a:extLst>
          </p:cNvPr>
          <p:cNvGrpSpPr/>
          <p:nvPr/>
        </p:nvGrpSpPr>
        <p:grpSpPr>
          <a:xfrm>
            <a:off x="3370120" y="2158414"/>
            <a:ext cx="530118" cy="524731"/>
            <a:chOff x="3324223" y="1464224"/>
            <a:chExt cx="676275" cy="676275"/>
          </a:xfrm>
        </p:grpSpPr>
        <p:pic>
          <p:nvPicPr>
            <p:cNvPr id="48" name="Picture 8">
              <a:extLst>
                <a:ext uri="{FF2B5EF4-FFF2-40B4-BE49-F238E27FC236}">
                  <a16:creationId xmlns:a16="http://schemas.microsoft.com/office/drawing/2014/main" id="{C5B9D939-E9E1-B955-9E30-371859DB754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4223" y="1464224"/>
              <a:ext cx="676275" cy="676275"/>
            </a:xfrm>
            <a:prstGeom prst="rect">
              <a:avLst/>
            </a:prstGeom>
            <a:noFill/>
            <a:extLst>
              <a:ext uri="{909E8E84-426E-40DD-AFC4-6F175D3DCCD1}">
                <a14:hiddenFill xmlns:a14="http://schemas.microsoft.com/office/drawing/2010/main">
                  <a:solidFill>
                    <a:srgbClr val="FFFFFF"/>
                  </a:solidFill>
                </a14:hiddenFill>
              </a:ext>
            </a:extLst>
          </p:spPr>
        </p:pic>
        <p:sp>
          <p:nvSpPr>
            <p:cNvPr id="47" name="Ellipse 46">
              <a:extLst>
                <a:ext uri="{FF2B5EF4-FFF2-40B4-BE49-F238E27FC236}">
                  <a16:creationId xmlns:a16="http://schemas.microsoft.com/office/drawing/2014/main" id="{939C5FE5-984B-B876-21D4-B852211F4DF4}"/>
                </a:ext>
              </a:extLst>
            </p:cNvPr>
            <p:cNvSpPr/>
            <p:nvPr/>
          </p:nvSpPr>
          <p:spPr>
            <a:xfrm>
              <a:off x="3614735" y="1828385"/>
              <a:ext cx="90490" cy="5131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e 49">
            <a:extLst>
              <a:ext uri="{FF2B5EF4-FFF2-40B4-BE49-F238E27FC236}">
                <a16:creationId xmlns:a16="http://schemas.microsoft.com/office/drawing/2014/main" id="{4C975F01-CE4D-8BCC-1B5A-EC06E01B3CD4}"/>
              </a:ext>
            </a:extLst>
          </p:cNvPr>
          <p:cNvGrpSpPr/>
          <p:nvPr/>
        </p:nvGrpSpPr>
        <p:grpSpPr>
          <a:xfrm>
            <a:off x="1130882" y="2250518"/>
            <a:ext cx="453065" cy="465469"/>
            <a:chOff x="781050" y="1590674"/>
            <a:chExt cx="561977" cy="610014"/>
          </a:xfrm>
        </p:grpSpPr>
        <p:pic>
          <p:nvPicPr>
            <p:cNvPr id="51" name="Picture 2">
              <a:extLst>
                <a:ext uri="{FF2B5EF4-FFF2-40B4-BE49-F238E27FC236}">
                  <a16:creationId xmlns:a16="http://schemas.microsoft.com/office/drawing/2014/main" id="{51081666-2E25-CF0A-E032-90C2010A7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590674"/>
              <a:ext cx="561977" cy="5619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Signe de multiplication 51">
              <a:extLst>
                <a:ext uri="{FF2B5EF4-FFF2-40B4-BE49-F238E27FC236}">
                  <a16:creationId xmlns:a16="http://schemas.microsoft.com/office/drawing/2014/main" id="{F2C191B6-71BE-4919-B4D3-3134C9C28BF0}"/>
                </a:ext>
              </a:extLst>
            </p:cNvPr>
            <p:cNvSpPr/>
            <p:nvPr/>
          </p:nvSpPr>
          <p:spPr>
            <a:xfrm>
              <a:off x="830654" y="173410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e 52">
            <a:extLst>
              <a:ext uri="{FF2B5EF4-FFF2-40B4-BE49-F238E27FC236}">
                <a16:creationId xmlns:a16="http://schemas.microsoft.com/office/drawing/2014/main" id="{E99E7C1A-B144-F282-64AE-2D53A9F1CC80}"/>
              </a:ext>
            </a:extLst>
          </p:cNvPr>
          <p:cNvGrpSpPr/>
          <p:nvPr/>
        </p:nvGrpSpPr>
        <p:grpSpPr>
          <a:xfrm>
            <a:off x="2151850" y="2298830"/>
            <a:ext cx="482904" cy="457311"/>
            <a:chOff x="1628775" y="1590675"/>
            <a:chExt cx="561976" cy="561976"/>
          </a:xfrm>
        </p:grpSpPr>
        <p:pic>
          <p:nvPicPr>
            <p:cNvPr id="54" name="Picture 4">
              <a:extLst>
                <a:ext uri="{FF2B5EF4-FFF2-40B4-BE49-F238E27FC236}">
                  <a16:creationId xmlns:a16="http://schemas.microsoft.com/office/drawing/2014/main" id="{806B17AB-D659-9F3F-D47F-88EA4ED29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1590675"/>
              <a:ext cx="561976" cy="561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5" name="Signe de multiplication 54">
              <a:extLst>
                <a:ext uri="{FF2B5EF4-FFF2-40B4-BE49-F238E27FC236}">
                  <a16:creationId xmlns:a16="http://schemas.microsoft.com/office/drawing/2014/main" id="{DA009D8A-0BDF-E5A7-42AA-5CD05038C8AD}"/>
                </a:ext>
              </a:extLst>
            </p:cNvPr>
            <p:cNvSpPr/>
            <p:nvPr/>
          </p:nvSpPr>
          <p:spPr>
            <a:xfrm>
              <a:off x="1680431" y="1663236"/>
              <a:ext cx="473719" cy="466582"/>
            </a:xfrm>
            <a:prstGeom prst="mathMultiply">
              <a:avLst>
                <a:gd name="adj1" fmla="val 7188"/>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Connecteur droit avec flèche 58">
            <a:extLst>
              <a:ext uri="{FF2B5EF4-FFF2-40B4-BE49-F238E27FC236}">
                <a16:creationId xmlns:a16="http://schemas.microsoft.com/office/drawing/2014/main" id="{F04AF71B-0896-6BD7-5414-80430D467B74}"/>
              </a:ext>
            </a:extLst>
          </p:cNvPr>
          <p:cNvCxnSpPr>
            <a:cxnSpLocks/>
            <a:stCxn id="44" idx="2"/>
            <a:endCxn id="60" idx="0"/>
          </p:cNvCxnSpPr>
          <p:nvPr/>
        </p:nvCxnSpPr>
        <p:spPr>
          <a:xfrm flipH="1">
            <a:off x="2326670" y="3218356"/>
            <a:ext cx="1" cy="136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FA19F06A-0622-1AB5-AA99-0B6BE5823DB3}"/>
              </a:ext>
            </a:extLst>
          </p:cNvPr>
          <p:cNvSpPr txBox="1"/>
          <p:nvPr/>
        </p:nvSpPr>
        <p:spPr>
          <a:xfrm>
            <a:off x="1406018" y="3354428"/>
            <a:ext cx="1841303" cy="253916"/>
          </a:xfrm>
          <a:prstGeom prst="rect">
            <a:avLst/>
          </a:prstGeom>
          <a:noFill/>
        </p:spPr>
        <p:txBody>
          <a:bodyPr wrap="square" rtlCol="0">
            <a:spAutoFit/>
          </a:bodyPr>
          <a:lstStyle/>
          <a:p>
            <a:pPr algn="ctr"/>
            <a:r>
              <a:rPr lang="fr-FR" sz="1050" b="1" dirty="0">
                <a:solidFill>
                  <a:srgbClr val="00529B"/>
                </a:solidFill>
                <a:latin typeface="Arial" panose="020B0604020202020204" pitchFamily="34" charset="0"/>
                <a:cs typeface="Arial" panose="020B0604020202020204" pitchFamily="34" charset="0"/>
              </a:rPr>
              <a:t>1 à 5 claques dans le dos</a:t>
            </a:r>
          </a:p>
        </p:txBody>
      </p:sp>
      <p:grpSp>
        <p:nvGrpSpPr>
          <p:cNvPr id="61" name="Groupe 60">
            <a:extLst>
              <a:ext uri="{FF2B5EF4-FFF2-40B4-BE49-F238E27FC236}">
                <a16:creationId xmlns:a16="http://schemas.microsoft.com/office/drawing/2014/main" id="{19CC2826-9076-CAD7-55E1-B6F9F79AE71D}"/>
              </a:ext>
            </a:extLst>
          </p:cNvPr>
          <p:cNvGrpSpPr/>
          <p:nvPr/>
        </p:nvGrpSpPr>
        <p:grpSpPr>
          <a:xfrm>
            <a:off x="2046153" y="3637605"/>
            <a:ext cx="647011" cy="897732"/>
            <a:chOff x="2106655" y="3531396"/>
            <a:chExt cx="647011" cy="897732"/>
          </a:xfrm>
        </p:grpSpPr>
        <p:grpSp>
          <p:nvGrpSpPr>
            <p:cNvPr id="62" name="Groupe 61">
              <a:extLst>
                <a:ext uri="{FF2B5EF4-FFF2-40B4-BE49-F238E27FC236}">
                  <a16:creationId xmlns:a16="http://schemas.microsoft.com/office/drawing/2014/main" id="{F87D929A-0511-8A75-03CC-990D02E56B3B}"/>
                </a:ext>
              </a:extLst>
            </p:cNvPr>
            <p:cNvGrpSpPr/>
            <p:nvPr/>
          </p:nvGrpSpPr>
          <p:grpSpPr>
            <a:xfrm>
              <a:off x="2106655" y="3531396"/>
              <a:ext cx="408994" cy="897732"/>
              <a:chOff x="4054936" y="4400550"/>
              <a:chExt cx="408994" cy="897732"/>
            </a:xfrm>
            <a:effectLst>
              <a:outerShdw blurRad="50800" dist="38100" dir="2700000" algn="tl" rotWithShape="0">
                <a:prstClr val="black">
                  <a:alpha val="40000"/>
                </a:prstClr>
              </a:outerShdw>
            </a:effectLst>
          </p:grpSpPr>
          <p:sp>
            <p:nvSpPr>
              <p:cNvPr id="69" name="Ellipse 68">
                <a:extLst>
                  <a:ext uri="{FF2B5EF4-FFF2-40B4-BE49-F238E27FC236}">
                    <a16:creationId xmlns:a16="http://schemas.microsoft.com/office/drawing/2014/main" id="{2B7C57C1-938F-9638-3A91-02026F96CB98}"/>
                  </a:ext>
                </a:extLst>
              </p:cNvPr>
              <p:cNvSpPr/>
              <p:nvPr/>
            </p:nvSpPr>
            <p:spPr>
              <a:xfrm>
                <a:off x="4171949" y="4400550"/>
                <a:ext cx="180000" cy="180000"/>
              </a:xfrm>
              <a:prstGeom prst="ellipse">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 coins arrondis 69">
                <a:extLst>
                  <a:ext uri="{FF2B5EF4-FFF2-40B4-BE49-F238E27FC236}">
                    <a16:creationId xmlns:a16="http://schemas.microsoft.com/office/drawing/2014/main" id="{84A11E78-E75C-E6C9-31A7-785BC56B0C67}"/>
                  </a:ext>
                </a:extLst>
              </p:cNvPr>
              <p:cNvSpPr/>
              <p:nvPr/>
            </p:nvSpPr>
            <p:spPr>
              <a:xfrm>
                <a:off x="4152898" y="4610099"/>
                <a:ext cx="226153" cy="392907"/>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 coins arrondis 70">
                <a:extLst>
                  <a:ext uri="{FF2B5EF4-FFF2-40B4-BE49-F238E27FC236}">
                    <a16:creationId xmlns:a16="http://schemas.microsoft.com/office/drawing/2014/main" id="{14BAD076-D1A6-94CE-DC7B-2835864F52BD}"/>
                  </a:ext>
                </a:extLst>
              </p:cNvPr>
              <p:cNvSpPr/>
              <p:nvPr/>
            </p:nvSpPr>
            <p:spPr>
              <a:xfrm>
                <a:off x="4152897" y="5012530"/>
                <a:ext cx="100016"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 coins arrondis 71">
                <a:extLst>
                  <a:ext uri="{FF2B5EF4-FFF2-40B4-BE49-F238E27FC236}">
                    <a16:creationId xmlns:a16="http://schemas.microsoft.com/office/drawing/2014/main" id="{D79CFAF5-BB75-A0F9-1195-02ED1E541D3D}"/>
                  </a:ext>
                </a:extLst>
              </p:cNvPr>
              <p:cNvSpPr/>
              <p:nvPr/>
            </p:nvSpPr>
            <p:spPr>
              <a:xfrm>
                <a:off x="4279035" y="5012530"/>
                <a:ext cx="100016"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 coins arrondis 72">
                <a:extLst>
                  <a:ext uri="{FF2B5EF4-FFF2-40B4-BE49-F238E27FC236}">
                    <a16:creationId xmlns:a16="http://schemas.microsoft.com/office/drawing/2014/main" id="{5040D9A2-07F7-7575-3342-A4C81CEF3F33}"/>
                  </a:ext>
                </a:extLst>
              </p:cNvPr>
              <p:cNvSpPr/>
              <p:nvPr/>
            </p:nvSpPr>
            <p:spPr>
              <a:xfrm rot="19386228">
                <a:off x="4054936" y="4462461"/>
                <a:ext cx="69112"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 coins arrondis 73">
                <a:extLst>
                  <a:ext uri="{FF2B5EF4-FFF2-40B4-BE49-F238E27FC236}">
                    <a16:creationId xmlns:a16="http://schemas.microsoft.com/office/drawing/2014/main" id="{9F61D3A3-1408-567B-9AA9-8A14CDB814E5}"/>
                  </a:ext>
                </a:extLst>
              </p:cNvPr>
              <p:cNvSpPr/>
              <p:nvPr/>
            </p:nvSpPr>
            <p:spPr>
              <a:xfrm rot="21214614">
                <a:off x="4394818" y="4622594"/>
                <a:ext cx="69112" cy="28575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e 62">
              <a:extLst>
                <a:ext uri="{FF2B5EF4-FFF2-40B4-BE49-F238E27FC236}">
                  <a16:creationId xmlns:a16="http://schemas.microsoft.com/office/drawing/2014/main" id="{CDB1D879-9BFD-5783-EE7B-9093EE8D5993}"/>
                </a:ext>
              </a:extLst>
            </p:cNvPr>
            <p:cNvGrpSpPr/>
            <p:nvPr/>
          </p:nvGrpSpPr>
          <p:grpSpPr>
            <a:xfrm>
              <a:off x="2244230" y="3552684"/>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64" name="Ellipse 63">
                <a:extLst>
                  <a:ext uri="{FF2B5EF4-FFF2-40B4-BE49-F238E27FC236}">
                    <a16:creationId xmlns:a16="http://schemas.microsoft.com/office/drawing/2014/main" id="{ECD8BA08-38F9-CE59-85B2-9F4BF605F600}"/>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 coins arrondis 64">
                <a:extLst>
                  <a:ext uri="{FF2B5EF4-FFF2-40B4-BE49-F238E27FC236}">
                    <a16:creationId xmlns:a16="http://schemas.microsoft.com/office/drawing/2014/main" id="{EEB4FB8E-4C00-CC0F-DA29-9EBD8B7C1A96}"/>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 coins arrondis 65">
                <a:extLst>
                  <a:ext uri="{FF2B5EF4-FFF2-40B4-BE49-F238E27FC236}">
                    <a16:creationId xmlns:a16="http://schemas.microsoft.com/office/drawing/2014/main" id="{4ECE5732-55B4-4348-ADB9-4ACDE46A4BE8}"/>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 coins arrondis 66">
                <a:extLst>
                  <a:ext uri="{FF2B5EF4-FFF2-40B4-BE49-F238E27FC236}">
                    <a16:creationId xmlns:a16="http://schemas.microsoft.com/office/drawing/2014/main" id="{61F98A58-E809-0E5E-9DDE-031C08AA34D5}"/>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 coins arrondis 67">
                <a:extLst>
                  <a:ext uri="{FF2B5EF4-FFF2-40B4-BE49-F238E27FC236}">
                    <a16:creationId xmlns:a16="http://schemas.microsoft.com/office/drawing/2014/main" id="{28BD55BB-EC7F-AC21-28C1-A105DC9A58BA}"/>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5" name="Connecteur : en angle 74">
            <a:extLst>
              <a:ext uri="{FF2B5EF4-FFF2-40B4-BE49-F238E27FC236}">
                <a16:creationId xmlns:a16="http://schemas.microsoft.com/office/drawing/2014/main" id="{2D97570E-D95D-8EF0-EA8A-3E999A4EC6BB}"/>
              </a:ext>
            </a:extLst>
          </p:cNvPr>
          <p:cNvCxnSpPr>
            <a:cxnSpLocks/>
            <a:stCxn id="60" idx="1"/>
            <a:endCxn id="117" idx="1"/>
          </p:cNvCxnSpPr>
          <p:nvPr/>
        </p:nvCxnSpPr>
        <p:spPr>
          <a:xfrm rot="10800000" flipH="1" flipV="1">
            <a:off x="1406018" y="3481386"/>
            <a:ext cx="639024" cy="2782160"/>
          </a:xfrm>
          <a:prstGeom prst="bentConnector3">
            <a:avLst>
              <a:gd name="adj1" fmla="val -35773"/>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9E63271F-E480-5C63-5239-75A303BBE411}"/>
              </a:ext>
            </a:extLst>
          </p:cNvPr>
          <p:cNvSpPr txBox="1"/>
          <p:nvPr/>
        </p:nvSpPr>
        <p:spPr>
          <a:xfrm>
            <a:off x="414334" y="4442632"/>
            <a:ext cx="850545" cy="246221"/>
          </a:xfrm>
          <a:prstGeom prst="rect">
            <a:avLst/>
          </a:prstGeom>
          <a:noFill/>
        </p:spPr>
        <p:txBody>
          <a:bodyPr wrap="square" rtlCol="0">
            <a:spAutoFit/>
          </a:bodyPr>
          <a:lstStyle/>
          <a:p>
            <a:r>
              <a:rPr lang="en-US" sz="1000" b="1" i="1" dirty="0">
                <a:solidFill>
                  <a:srgbClr val="00529B"/>
                </a:solidFill>
                <a:latin typeface="Arial" panose="020B0604020202020204" pitchFamily="34" charset="0"/>
                <a:cs typeface="Arial" panose="020B0604020202020204" pitchFamily="34" charset="0"/>
              </a:rPr>
              <a:t>Efficace ?</a:t>
            </a:r>
          </a:p>
        </p:txBody>
      </p:sp>
      <p:grpSp>
        <p:nvGrpSpPr>
          <p:cNvPr id="77" name="Groupe 76">
            <a:extLst>
              <a:ext uri="{FF2B5EF4-FFF2-40B4-BE49-F238E27FC236}">
                <a16:creationId xmlns:a16="http://schemas.microsoft.com/office/drawing/2014/main" id="{3ECC8EEA-FBF1-DA10-544E-D0DF68FFC89F}"/>
              </a:ext>
            </a:extLst>
          </p:cNvPr>
          <p:cNvGrpSpPr/>
          <p:nvPr/>
        </p:nvGrpSpPr>
        <p:grpSpPr>
          <a:xfrm>
            <a:off x="3759023" y="4609660"/>
            <a:ext cx="691856" cy="901454"/>
            <a:chOff x="3447659" y="4855922"/>
            <a:chExt cx="691856" cy="901454"/>
          </a:xfrm>
          <a:effectLst>
            <a:outerShdw blurRad="50800" dist="38100" dir="2700000" algn="tl" rotWithShape="0">
              <a:prstClr val="black">
                <a:alpha val="40000"/>
              </a:prstClr>
            </a:outerShdw>
          </a:effectLst>
        </p:grpSpPr>
        <p:sp>
          <p:nvSpPr>
            <p:cNvPr id="78" name="Ellipse 77">
              <a:extLst>
                <a:ext uri="{FF2B5EF4-FFF2-40B4-BE49-F238E27FC236}">
                  <a16:creationId xmlns:a16="http://schemas.microsoft.com/office/drawing/2014/main" id="{B9EEF8AD-7E8E-E10F-5C75-456D1F976459}"/>
                </a:ext>
              </a:extLst>
            </p:cNvPr>
            <p:cNvSpPr/>
            <p:nvPr/>
          </p:nvSpPr>
          <p:spPr>
            <a:xfrm>
              <a:off x="3688330" y="4855922"/>
              <a:ext cx="208212" cy="186031"/>
            </a:xfrm>
            <a:prstGeom prst="ellipse">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 coins arrondis 78">
              <a:extLst>
                <a:ext uri="{FF2B5EF4-FFF2-40B4-BE49-F238E27FC236}">
                  <a16:creationId xmlns:a16="http://schemas.microsoft.com/office/drawing/2014/main" id="{DF0ABC20-D2C1-974D-6228-9FC7D6172460}"/>
                </a:ext>
              </a:extLst>
            </p:cNvPr>
            <p:cNvSpPr/>
            <p:nvPr/>
          </p:nvSpPr>
          <p:spPr>
            <a:xfrm rot="1988841">
              <a:off x="3543660" y="5011707"/>
              <a:ext cx="154878" cy="412903"/>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 coins arrondis 79">
              <a:extLst>
                <a:ext uri="{FF2B5EF4-FFF2-40B4-BE49-F238E27FC236}">
                  <a16:creationId xmlns:a16="http://schemas.microsoft.com/office/drawing/2014/main" id="{B27C8594-0E49-9312-5476-DA1DBDCA1FC2}"/>
                </a:ext>
              </a:extLst>
            </p:cNvPr>
            <p:cNvSpPr/>
            <p:nvPr/>
          </p:nvSpPr>
          <p:spPr>
            <a:xfrm>
              <a:off x="3447659" y="5322614"/>
              <a:ext cx="137328" cy="430397"/>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e 80">
              <a:extLst>
                <a:ext uri="{FF2B5EF4-FFF2-40B4-BE49-F238E27FC236}">
                  <a16:creationId xmlns:a16="http://schemas.microsoft.com/office/drawing/2014/main" id="{87717E34-D6E5-2822-9F9A-C3FBCA0455CC}"/>
                </a:ext>
              </a:extLst>
            </p:cNvPr>
            <p:cNvGrpSpPr/>
            <p:nvPr/>
          </p:nvGrpSpPr>
          <p:grpSpPr>
            <a:xfrm>
              <a:off x="3630079" y="4880932"/>
              <a:ext cx="509436" cy="876444"/>
              <a:chOff x="4138764" y="4252816"/>
              <a:chExt cx="704658" cy="1225113"/>
            </a:xfrm>
            <a:solidFill>
              <a:schemeClr val="accent4">
                <a:lumMod val="75000"/>
              </a:schemeClr>
            </a:solidFill>
            <a:effectLst>
              <a:outerShdw blurRad="50800" dist="38100" dir="2700000" algn="tl" rotWithShape="0">
                <a:prstClr val="black">
                  <a:alpha val="40000"/>
                </a:prstClr>
              </a:outerShdw>
            </a:effectLst>
          </p:grpSpPr>
          <p:sp>
            <p:nvSpPr>
              <p:cNvPr id="83" name="Ellipse 82">
                <a:extLst>
                  <a:ext uri="{FF2B5EF4-FFF2-40B4-BE49-F238E27FC236}">
                    <a16:creationId xmlns:a16="http://schemas.microsoft.com/office/drawing/2014/main" id="{8E12FFE1-DF8B-8C89-5B68-330C6B8DBDC2}"/>
                  </a:ext>
                </a:extLst>
              </p:cNvPr>
              <p:cNvSpPr/>
              <p:nvPr/>
            </p:nvSpPr>
            <p:spPr>
              <a:xfrm>
                <a:off x="4555422" y="4252816"/>
                <a:ext cx="288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 coins arrondis 83">
                <a:extLst>
                  <a:ext uri="{FF2B5EF4-FFF2-40B4-BE49-F238E27FC236}">
                    <a16:creationId xmlns:a16="http://schemas.microsoft.com/office/drawing/2014/main" id="{11752C3E-1B0A-87AE-3508-316259ABA8CE}"/>
                  </a:ext>
                </a:extLst>
              </p:cNvPr>
              <p:cNvSpPr/>
              <p:nvPr/>
            </p:nvSpPr>
            <p:spPr>
              <a:xfrm rot="2116349">
                <a:off x="4304793" y="4429614"/>
                <a:ext cx="228600" cy="6477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 coins arrondis 84">
                <a:extLst>
                  <a:ext uri="{FF2B5EF4-FFF2-40B4-BE49-F238E27FC236}">
                    <a16:creationId xmlns:a16="http://schemas.microsoft.com/office/drawing/2014/main" id="{85B9967E-82F2-8502-D3EA-B4A447A2CFE0}"/>
                  </a:ext>
                </a:extLst>
              </p:cNvPr>
              <p:cNvSpPr/>
              <p:nvPr/>
            </p:nvSpPr>
            <p:spPr>
              <a:xfrm>
                <a:off x="4138764" y="4924915"/>
                <a:ext cx="197719" cy="5530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 coins arrondis 85">
                <a:extLst>
                  <a:ext uri="{FF2B5EF4-FFF2-40B4-BE49-F238E27FC236}">
                    <a16:creationId xmlns:a16="http://schemas.microsoft.com/office/drawing/2014/main" id="{3832D831-CE0F-A9B5-54D3-32177D0D4BD7}"/>
                  </a:ext>
                </a:extLst>
              </p:cNvPr>
              <p:cNvSpPr/>
              <p:nvPr/>
            </p:nvSpPr>
            <p:spPr>
              <a:xfrm rot="19926108">
                <a:off x="4609930" y="4536917"/>
                <a:ext cx="73387" cy="28724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 coins arrondis 86">
                <a:extLst>
                  <a:ext uri="{FF2B5EF4-FFF2-40B4-BE49-F238E27FC236}">
                    <a16:creationId xmlns:a16="http://schemas.microsoft.com/office/drawing/2014/main" id="{EADCE12F-4293-64AD-1D38-B840F5404067}"/>
                  </a:ext>
                </a:extLst>
              </p:cNvPr>
              <p:cNvSpPr/>
              <p:nvPr/>
            </p:nvSpPr>
            <p:spPr>
              <a:xfrm rot="400272">
                <a:off x="4695487" y="4535059"/>
                <a:ext cx="63122" cy="2543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Rectangle : coins arrondis 81">
              <a:extLst>
                <a:ext uri="{FF2B5EF4-FFF2-40B4-BE49-F238E27FC236}">
                  <a16:creationId xmlns:a16="http://schemas.microsoft.com/office/drawing/2014/main" id="{7B906F6E-771B-9CD0-3A09-ECAF785FFE8A}"/>
                </a:ext>
              </a:extLst>
            </p:cNvPr>
            <p:cNvSpPr/>
            <p:nvPr/>
          </p:nvSpPr>
          <p:spPr>
            <a:xfrm rot="19467085">
              <a:off x="3745546" y="5064783"/>
              <a:ext cx="65118" cy="348360"/>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8" name="Connecteur : en angle 87">
            <a:extLst>
              <a:ext uri="{FF2B5EF4-FFF2-40B4-BE49-F238E27FC236}">
                <a16:creationId xmlns:a16="http://schemas.microsoft.com/office/drawing/2014/main" id="{7E76E661-7C58-2419-0946-9FF566BEA5F1}"/>
              </a:ext>
            </a:extLst>
          </p:cNvPr>
          <p:cNvCxnSpPr>
            <a:cxnSpLocks/>
            <a:stCxn id="66" idx="2"/>
            <a:endCxn id="80" idx="1"/>
          </p:cNvCxnSpPr>
          <p:nvPr/>
        </p:nvCxnSpPr>
        <p:spPr>
          <a:xfrm rot="16200000" flipH="1">
            <a:off x="2629004" y="4161532"/>
            <a:ext cx="756214" cy="1503824"/>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ZoneTexte 88">
            <a:extLst>
              <a:ext uri="{FF2B5EF4-FFF2-40B4-BE49-F238E27FC236}">
                <a16:creationId xmlns:a16="http://schemas.microsoft.com/office/drawing/2014/main" id="{C750966C-A36C-915E-3FF9-AE7BD8ECF3B1}"/>
              </a:ext>
            </a:extLst>
          </p:cNvPr>
          <p:cNvSpPr txBox="1"/>
          <p:nvPr/>
        </p:nvSpPr>
        <p:spPr>
          <a:xfrm>
            <a:off x="2266628" y="5017501"/>
            <a:ext cx="1027042" cy="246221"/>
          </a:xfrm>
          <a:prstGeom prst="rect">
            <a:avLst/>
          </a:prstGeom>
          <a:noFill/>
        </p:spPr>
        <p:txBody>
          <a:bodyPr wrap="square" rtlCol="0">
            <a:spAutoFit/>
          </a:bodyPr>
          <a:lstStyle/>
          <a:p>
            <a:r>
              <a:rPr lang="en-US" sz="1000" b="1" i="1" dirty="0" err="1">
                <a:solidFill>
                  <a:srgbClr val="CC0000"/>
                </a:solidFill>
                <a:latin typeface="Arial" panose="020B0604020202020204" pitchFamily="34" charset="0"/>
                <a:cs typeface="Arial" panose="020B0604020202020204" pitchFamily="34" charset="0"/>
              </a:rPr>
              <a:t>Inefficace</a:t>
            </a:r>
            <a:r>
              <a:rPr lang="en-US" sz="1000" b="1" i="1" dirty="0">
                <a:solidFill>
                  <a:srgbClr val="CC0000"/>
                </a:solidFill>
                <a:latin typeface="Arial" panose="020B0604020202020204" pitchFamily="34" charset="0"/>
                <a:cs typeface="Arial" panose="020B0604020202020204" pitchFamily="34" charset="0"/>
              </a:rPr>
              <a:t> ?</a:t>
            </a:r>
          </a:p>
        </p:txBody>
      </p:sp>
      <p:cxnSp>
        <p:nvCxnSpPr>
          <p:cNvPr id="90" name="Connecteur : en angle 89">
            <a:extLst>
              <a:ext uri="{FF2B5EF4-FFF2-40B4-BE49-F238E27FC236}">
                <a16:creationId xmlns:a16="http://schemas.microsoft.com/office/drawing/2014/main" id="{B957700C-46D2-74DA-D966-1FE3CAF9DA92}"/>
              </a:ext>
            </a:extLst>
          </p:cNvPr>
          <p:cNvCxnSpPr>
            <a:cxnSpLocks/>
            <a:stCxn id="85" idx="2"/>
          </p:cNvCxnSpPr>
          <p:nvPr/>
        </p:nvCxnSpPr>
        <p:spPr>
          <a:xfrm rot="5400000">
            <a:off x="2823714" y="5189902"/>
            <a:ext cx="867988" cy="15104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ZoneTexte 90">
            <a:extLst>
              <a:ext uri="{FF2B5EF4-FFF2-40B4-BE49-F238E27FC236}">
                <a16:creationId xmlns:a16="http://schemas.microsoft.com/office/drawing/2014/main" id="{7281BB24-51CC-C017-5221-4C0A27CC5E0E}"/>
              </a:ext>
            </a:extLst>
          </p:cNvPr>
          <p:cNvSpPr txBox="1"/>
          <p:nvPr/>
        </p:nvSpPr>
        <p:spPr>
          <a:xfrm>
            <a:off x="3293670" y="6123580"/>
            <a:ext cx="850545" cy="246221"/>
          </a:xfrm>
          <a:prstGeom prst="rect">
            <a:avLst/>
          </a:prstGeom>
          <a:noFill/>
        </p:spPr>
        <p:txBody>
          <a:bodyPr wrap="square" rtlCol="0">
            <a:spAutoFit/>
          </a:bodyPr>
          <a:lstStyle/>
          <a:p>
            <a:r>
              <a:rPr lang="en-US" sz="1000" b="1" i="1" dirty="0">
                <a:solidFill>
                  <a:srgbClr val="00529B"/>
                </a:solidFill>
                <a:latin typeface="Arial" panose="020B0604020202020204" pitchFamily="34" charset="0"/>
                <a:cs typeface="Arial" panose="020B0604020202020204" pitchFamily="34" charset="0"/>
              </a:rPr>
              <a:t>Efficace?</a:t>
            </a:r>
          </a:p>
        </p:txBody>
      </p:sp>
      <p:cxnSp>
        <p:nvCxnSpPr>
          <p:cNvPr id="92" name="Connecteur : en angle 91">
            <a:extLst>
              <a:ext uri="{FF2B5EF4-FFF2-40B4-BE49-F238E27FC236}">
                <a16:creationId xmlns:a16="http://schemas.microsoft.com/office/drawing/2014/main" id="{06C90481-96C3-8E89-178C-E68423124AD2}"/>
              </a:ext>
            </a:extLst>
          </p:cNvPr>
          <p:cNvCxnSpPr>
            <a:cxnSpLocks/>
            <a:stCxn id="95" idx="0"/>
            <a:endCxn id="60" idx="3"/>
          </p:cNvCxnSpPr>
          <p:nvPr/>
        </p:nvCxnSpPr>
        <p:spPr>
          <a:xfrm rot="16200000" flipV="1">
            <a:off x="3392068" y="3336640"/>
            <a:ext cx="700269" cy="98976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a:extLst>
              <a:ext uri="{FF2B5EF4-FFF2-40B4-BE49-F238E27FC236}">
                <a16:creationId xmlns:a16="http://schemas.microsoft.com/office/drawing/2014/main" id="{DC82721C-5AB5-C700-8646-647824577A0D}"/>
              </a:ext>
            </a:extLst>
          </p:cNvPr>
          <p:cNvSpPr txBox="1"/>
          <p:nvPr/>
        </p:nvSpPr>
        <p:spPr>
          <a:xfrm>
            <a:off x="3326923" y="3532074"/>
            <a:ext cx="902709" cy="246221"/>
          </a:xfrm>
          <a:prstGeom prst="rect">
            <a:avLst/>
          </a:prstGeom>
          <a:noFill/>
        </p:spPr>
        <p:txBody>
          <a:bodyPr wrap="square" rtlCol="0">
            <a:spAutoFit/>
          </a:bodyPr>
          <a:lstStyle/>
          <a:p>
            <a:r>
              <a:rPr lang="en-US" sz="1000" b="1" i="1" dirty="0" err="1">
                <a:solidFill>
                  <a:srgbClr val="CC0000"/>
                </a:solidFill>
                <a:latin typeface="Arial" panose="020B0604020202020204" pitchFamily="34" charset="0"/>
                <a:cs typeface="Arial" panose="020B0604020202020204" pitchFamily="34" charset="0"/>
              </a:rPr>
              <a:t>Inefficace</a:t>
            </a:r>
            <a:r>
              <a:rPr lang="en-US" sz="1000" b="1" i="1" dirty="0">
                <a:solidFill>
                  <a:srgbClr val="CC0000"/>
                </a:solidFill>
                <a:latin typeface="Arial" panose="020B0604020202020204" pitchFamily="34" charset="0"/>
                <a:cs typeface="Arial" panose="020B0604020202020204" pitchFamily="34" charset="0"/>
              </a:rPr>
              <a:t> ?</a:t>
            </a:r>
          </a:p>
        </p:txBody>
      </p:sp>
      <p:sp>
        <p:nvSpPr>
          <p:cNvPr id="94" name="ZoneTexte 93">
            <a:extLst>
              <a:ext uri="{FF2B5EF4-FFF2-40B4-BE49-F238E27FC236}">
                <a16:creationId xmlns:a16="http://schemas.microsoft.com/office/drawing/2014/main" id="{4D504A87-7AEA-6411-93B8-F25E35FD63AA}"/>
              </a:ext>
            </a:extLst>
          </p:cNvPr>
          <p:cNvSpPr txBox="1"/>
          <p:nvPr/>
        </p:nvSpPr>
        <p:spPr>
          <a:xfrm>
            <a:off x="1067098" y="5330203"/>
            <a:ext cx="2645421" cy="261610"/>
          </a:xfrm>
          <a:prstGeom prst="rect">
            <a:avLst/>
          </a:prstGeom>
          <a:noFill/>
        </p:spPr>
        <p:txBody>
          <a:bodyPr wrap="square" rtlCol="0">
            <a:spAutoFit/>
          </a:bodyPr>
          <a:lstStyle/>
          <a:p>
            <a:pPr algn="ctr"/>
            <a:r>
              <a:rPr lang="fr-FR" sz="1050" b="1">
                <a:solidFill>
                  <a:srgbClr val="00529B"/>
                </a:solidFill>
                <a:latin typeface="Arial" panose="020B0604020202020204" pitchFamily="34" charset="0"/>
                <a:cs typeface="Arial" panose="020B0604020202020204" pitchFamily="34" charset="0"/>
              </a:rPr>
              <a:t>Mise au repos</a:t>
            </a:r>
          </a:p>
        </p:txBody>
      </p:sp>
      <p:sp>
        <p:nvSpPr>
          <p:cNvPr id="95" name="ZoneTexte 94">
            <a:extLst>
              <a:ext uri="{FF2B5EF4-FFF2-40B4-BE49-F238E27FC236}">
                <a16:creationId xmlns:a16="http://schemas.microsoft.com/office/drawing/2014/main" id="{6C6572CD-9184-10F3-3BAF-9FE34240A0D2}"/>
              </a:ext>
            </a:extLst>
          </p:cNvPr>
          <p:cNvSpPr txBox="1"/>
          <p:nvPr/>
        </p:nvSpPr>
        <p:spPr>
          <a:xfrm>
            <a:off x="3106875" y="4181655"/>
            <a:ext cx="2260413" cy="415498"/>
          </a:xfrm>
          <a:prstGeom prst="rect">
            <a:avLst/>
          </a:prstGeom>
          <a:noFill/>
        </p:spPr>
        <p:txBody>
          <a:bodyPr wrap="square" rtlCol="0">
            <a:spAutoFit/>
          </a:bodyPr>
          <a:lstStyle/>
          <a:p>
            <a:pPr algn="ctr"/>
            <a:r>
              <a:rPr lang="fr-FR" sz="1050" b="1">
                <a:solidFill>
                  <a:srgbClr val="00529B"/>
                </a:solidFill>
                <a:latin typeface="Arial" panose="020B0604020202020204" pitchFamily="34" charset="0"/>
                <a:cs typeface="Arial" panose="020B0604020202020204" pitchFamily="34" charset="0"/>
              </a:rPr>
              <a:t>1 à 5 compressions abdominales</a:t>
            </a:r>
          </a:p>
        </p:txBody>
      </p:sp>
      <p:sp>
        <p:nvSpPr>
          <p:cNvPr id="96" name="Rectangle : avec coins rognés en diagonale 95">
            <a:extLst>
              <a:ext uri="{FF2B5EF4-FFF2-40B4-BE49-F238E27FC236}">
                <a16:creationId xmlns:a16="http://schemas.microsoft.com/office/drawing/2014/main" id="{02604E8B-A579-157C-E0D9-67EB8DDC74E4}"/>
              </a:ext>
            </a:extLst>
          </p:cNvPr>
          <p:cNvSpPr/>
          <p:nvPr/>
        </p:nvSpPr>
        <p:spPr>
          <a:xfrm flipH="1">
            <a:off x="4538230" y="5076353"/>
            <a:ext cx="3319005" cy="564468"/>
          </a:xfrm>
          <a:prstGeom prst="snip2Diag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fr-FR" sz="1100" b="1" dirty="0">
                <a:solidFill>
                  <a:srgbClr val="00529B"/>
                </a:solidFill>
                <a:cs typeface="Arial" panose="020B0604020202020204" pitchFamily="34" charset="0"/>
              </a:rPr>
              <a:t>Une manœuvre est efficace si la victime émet du bruit et/ou que le corps étranger est éjecté</a:t>
            </a:r>
            <a:endParaRPr lang="fr-FR" sz="1050" dirty="0">
              <a:solidFill>
                <a:srgbClr val="00529B"/>
              </a:solidFill>
              <a:cs typeface="Arial" panose="020B0604020202020204" pitchFamily="34" charset="0"/>
            </a:endParaRPr>
          </a:p>
        </p:txBody>
      </p:sp>
      <p:sp>
        <p:nvSpPr>
          <p:cNvPr id="97" name="Rectangle : avec coins rognés en diagonale 96">
            <a:extLst>
              <a:ext uri="{FF2B5EF4-FFF2-40B4-BE49-F238E27FC236}">
                <a16:creationId xmlns:a16="http://schemas.microsoft.com/office/drawing/2014/main" id="{93402449-2123-D5E9-A33A-A7A3F5421523}"/>
              </a:ext>
            </a:extLst>
          </p:cNvPr>
          <p:cNvSpPr/>
          <p:nvPr/>
        </p:nvSpPr>
        <p:spPr>
          <a:xfrm flipH="1">
            <a:off x="4514714" y="5846230"/>
            <a:ext cx="3356509" cy="523571"/>
          </a:xfrm>
          <a:prstGeom prst="snip2DiagRect">
            <a:avLst/>
          </a:prstGeom>
          <a:solidFill>
            <a:srgbClr val="FFCB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100" b="1" dirty="0">
                <a:solidFill>
                  <a:srgbClr val="CC0000"/>
                </a:solidFill>
              </a:rPr>
              <a:t>Si la victime perd connaissance, adopter la conduite à tenir de l’arrêt cardiaque </a:t>
            </a:r>
          </a:p>
        </p:txBody>
      </p:sp>
      <p:grpSp>
        <p:nvGrpSpPr>
          <p:cNvPr id="98" name="Groupe 97">
            <a:extLst>
              <a:ext uri="{FF2B5EF4-FFF2-40B4-BE49-F238E27FC236}">
                <a16:creationId xmlns:a16="http://schemas.microsoft.com/office/drawing/2014/main" id="{73565E76-30CE-89A0-1D9C-022DF0CA7529}"/>
              </a:ext>
            </a:extLst>
          </p:cNvPr>
          <p:cNvGrpSpPr/>
          <p:nvPr/>
        </p:nvGrpSpPr>
        <p:grpSpPr>
          <a:xfrm>
            <a:off x="5049944" y="2289103"/>
            <a:ext cx="2532989" cy="2525847"/>
            <a:chOff x="4886984" y="2552285"/>
            <a:chExt cx="2532989" cy="2525847"/>
          </a:xfrm>
        </p:grpSpPr>
        <p:sp>
          <p:nvSpPr>
            <p:cNvPr id="99" name="Rectangle : coins arrondis 98">
              <a:extLst>
                <a:ext uri="{FF2B5EF4-FFF2-40B4-BE49-F238E27FC236}">
                  <a16:creationId xmlns:a16="http://schemas.microsoft.com/office/drawing/2014/main" id="{D235A21C-CEF5-3F99-811B-0B7CD16954E5}"/>
                </a:ext>
              </a:extLst>
            </p:cNvPr>
            <p:cNvSpPr/>
            <p:nvPr/>
          </p:nvSpPr>
          <p:spPr>
            <a:xfrm>
              <a:off x="4886984" y="2552285"/>
              <a:ext cx="2532989" cy="2525847"/>
            </a:xfrm>
            <a:prstGeom prst="roundRect">
              <a:avLst>
                <a:gd name="adj" fmla="val 1138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a:solidFill>
                    <a:srgbClr val="00529B"/>
                  </a:solidFill>
                  <a:latin typeface="Arial" panose="020B0604020202020204" pitchFamily="34" charset="0"/>
                  <a:cs typeface="Arial" panose="020B0604020202020204" pitchFamily="34" charset="0"/>
                </a:rPr>
                <a:t>Cas particuliers</a:t>
              </a:r>
            </a:p>
          </p:txBody>
        </p:sp>
        <p:pic>
          <p:nvPicPr>
            <p:cNvPr id="100" name="Picture 2">
              <a:extLst>
                <a:ext uri="{FF2B5EF4-FFF2-40B4-BE49-F238E27FC236}">
                  <a16:creationId xmlns:a16="http://schemas.microsoft.com/office/drawing/2014/main" id="{44728701-55AE-1C02-D2F6-9F6C3C81D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4649" y="3501961"/>
              <a:ext cx="521994" cy="52199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a:extLst>
                <a:ext uri="{FF2B5EF4-FFF2-40B4-BE49-F238E27FC236}">
                  <a16:creationId xmlns:a16="http://schemas.microsoft.com/office/drawing/2014/main" id="{B0443433-1380-2415-53EB-6115487477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1915" y="3313848"/>
              <a:ext cx="669148" cy="66486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a:extLst>
                <a:ext uri="{FF2B5EF4-FFF2-40B4-BE49-F238E27FC236}">
                  <a16:creationId xmlns:a16="http://schemas.microsoft.com/office/drawing/2014/main" id="{D369EFAD-1D7F-103F-EB0A-332A74E918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1077" y="3679813"/>
              <a:ext cx="541020" cy="62557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a:extLst>
                <a:ext uri="{FF2B5EF4-FFF2-40B4-BE49-F238E27FC236}">
                  <a16:creationId xmlns:a16="http://schemas.microsoft.com/office/drawing/2014/main" id="{CCF389DF-5943-20D0-9646-8E832FF4F9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062" y="3046895"/>
              <a:ext cx="521993" cy="521993"/>
            </a:xfrm>
            <a:prstGeom prst="rect">
              <a:avLst/>
            </a:prstGeom>
            <a:noFill/>
            <a:extLst>
              <a:ext uri="{909E8E84-426E-40DD-AFC4-6F175D3DCCD1}">
                <a14:hiddenFill xmlns:a14="http://schemas.microsoft.com/office/drawing/2010/main">
                  <a:solidFill>
                    <a:srgbClr val="FFFFFF"/>
                  </a:solidFill>
                </a14:hiddenFill>
              </a:ext>
            </a:extLst>
          </p:spPr>
        </p:pic>
        <p:sp>
          <p:nvSpPr>
            <p:cNvPr id="104" name="ZoneTexte 103">
              <a:extLst>
                <a:ext uri="{FF2B5EF4-FFF2-40B4-BE49-F238E27FC236}">
                  <a16:creationId xmlns:a16="http://schemas.microsoft.com/office/drawing/2014/main" id="{FDFF9570-6546-3F7E-5965-2227D19DAC9A}"/>
                </a:ext>
              </a:extLst>
            </p:cNvPr>
            <p:cNvSpPr txBox="1"/>
            <p:nvPr/>
          </p:nvSpPr>
          <p:spPr>
            <a:xfrm>
              <a:off x="5003739" y="4323423"/>
              <a:ext cx="2260413" cy="577081"/>
            </a:xfrm>
            <a:prstGeom prst="rect">
              <a:avLst/>
            </a:prstGeom>
            <a:noFill/>
          </p:spPr>
          <p:txBody>
            <a:bodyPr wrap="square" rtlCol="0">
              <a:spAutoFit/>
            </a:bodyPr>
            <a:lstStyle/>
            <a:p>
              <a:pPr algn="ctr"/>
              <a:r>
                <a:rPr lang="fr-FR" sz="1050" dirty="0">
                  <a:solidFill>
                    <a:srgbClr val="00529B"/>
                  </a:solidFill>
                  <a:latin typeface="Arial" panose="020B0604020202020204" pitchFamily="34" charset="0"/>
                  <a:cs typeface="Arial" panose="020B0604020202020204" pitchFamily="34" charset="0"/>
                </a:rPr>
                <a:t>Les compressions abdominales sont remplacées par des compressions thoraciques</a:t>
              </a:r>
            </a:p>
          </p:txBody>
        </p:sp>
      </p:grpSp>
      <p:pic>
        <p:nvPicPr>
          <p:cNvPr id="106" name="Picture 2">
            <a:extLst>
              <a:ext uri="{FF2B5EF4-FFF2-40B4-BE49-F238E27FC236}">
                <a16:creationId xmlns:a16="http://schemas.microsoft.com/office/drawing/2014/main" id="{B8E2E401-8D79-4777-F263-4480B04F0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6002" y="2286735"/>
            <a:ext cx="397464" cy="3974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7" name="Picture 4">
            <a:extLst>
              <a:ext uri="{FF2B5EF4-FFF2-40B4-BE49-F238E27FC236}">
                <a16:creationId xmlns:a16="http://schemas.microsoft.com/office/drawing/2014/main" id="{1C225F45-86CB-E342-6FCD-24498E494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8540" y="2340195"/>
            <a:ext cx="397464" cy="3974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9" name="Accolade fermante 108">
            <a:extLst>
              <a:ext uri="{FF2B5EF4-FFF2-40B4-BE49-F238E27FC236}">
                <a16:creationId xmlns:a16="http://schemas.microsoft.com/office/drawing/2014/main" id="{2AF48806-A0AC-9EF2-AF92-729C99C87C23}"/>
              </a:ext>
            </a:extLst>
          </p:cNvPr>
          <p:cNvSpPr/>
          <p:nvPr/>
        </p:nvSpPr>
        <p:spPr>
          <a:xfrm rot="5400000">
            <a:off x="10023626" y="1544490"/>
            <a:ext cx="261612" cy="2647951"/>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ZoneTexte 109">
            <a:extLst>
              <a:ext uri="{FF2B5EF4-FFF2-40B4-BE49-F238E27FC236}">
                <a16:creationId xmlns:a16="http://schemas.microsoft.com/office/drawing/2014/main" id="{5F4BD248-C968-BCCA-4802-4E9DD0E65C71}"/>
              </a:ext>
            </a:extLst>
          </p:cNvPr>
          <p:cNvSpPr txBox="1"/>
          <p:nvPr/>
        </p:nvSpPr>
        <p:spPr>
          <a:xfrm>
            <a:off x="9287658" y="2956746"/>
            <a:ext cx="1733548" cy="261610"/>
          </a:xfrm>
          <a:prstGeom prst="rect">
            <a:avLst/>
          </a:prstGeom>
          <a:noFill/>
        </p:spPr>
        <p:txBody>
          <a:bodyPr wrap="square" rtlCol="0">
            <a:spAutoFit/>
          </a:bodyPr>
          <a:lstStyle/>
          <a:p>
            <a:pPr algn="ctr"/>
            <a:r>
              <a:rPr lang="en-US" sz="1100" b="1" dirty="0">
                <a:solidFill>
                  <a:srgbClr val="00529B"/>
                </a:solidFill>
                <a:latin typeface="Arial" panose="020B0604020202020204" pitchFamily="34" charset="0"/>
                <a:cs typeface="Arial" panose="020B0604020202020204" pitchFamily="34" charset="0"/>
              </a:rPr>
              <a:t>Obstruction partielle</a:t>
            </a:r>
          </a:p>
        </p:txBody>
      </p:sp>
      <p:sp>
        <p:nvSpPr>
          <p:cNvPr id="111" name="Rectangle : coins arrondis 110">
            <a:extLst>
              <a:ext uri="{FF2B5EF4-FFF2-40B4-BE49-F238E27FC236}">
                <a16:creationId xmlns:a16="http://schemas.microsoft.com/office/drawing/2014/main" id="{37FED343-BB95-2FD3-6599-409B047C112C}"/>
              </a:ext>
            </a:extLst>
          </p:cNvPr>
          <p:cNvSpPr/>
          <p:nvPr/>
        </p:nvSpPr>
        <p:spPr>
          <a:xfrm>
            <a:off x="8609339" y="3373957"/>
            <a:ext cx="3043238" cy="2843468"/>
          </a:xfrm>
          <a:prstGeom prst="roundRect">
            <a:avLst>
              <a:gd name="adj" fmla="val 963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400" b="1" u="sng" dirty="0">
                <a:solidFill>
                  <a:srgbClr val="00529B"/>
                </a:solidFill>
              </a:rPr>
              <a:t>Conduite à tenir</a:t>
            </a:r>
          </a:p>
          <a:p>
            <a:pPr algn="just"/>
            <a:endParaRPr lang="fr-FR" sz="1400" b="1" u="sng" dirty="0">
              <a:solidFill>
                <a:srgbClr val="00529B"/>
              </a:solidFill>
            </a:endParaRPr>
          </a:p>
          <a:p>
            <a:pPr marL="342900" indent="-342900">
              <a:buFont typeface="+mj-lt"/>
              <a:buAutoNum type="arabicPeriod"/>
            </a:pPr>
            <a:r>
              <a:rPr lang="fr-FR" sz="1000" dirty="0">
                <a:solidFill>
                  <a:srgbClr val="00529B"/>
                </a:solidFill>
                <a:latin typeface="Arial" panose="020B0604020202020204" pitchFamily="34" charset="0"/>
                <a:cs typeface="Arial" panose="020B0604020202020204" pitchFamily="34" charset="0"/>
              </a:rPr>
              <a:t>Installer la victime dans la position </a:t>
            </a:r>
            <a:br>
              <a:rPr lang="fr-FR" sz="1000" dirty="0">
                <a:solidFill>
                  <a:srgbClr val="00529B"/>
                </a:solidFill>
                <a:latin typeface="Arial" panose="020B0604020202020204" pitchFamily="34" charset="0"/>
                <a:cs typeface="Arial" panose="020B0604020202020204" pitchFamily="34" charset="0"/>
              </a:rPr>
            </a:br>
            <a:r>
              <a:rPr lang="fr-FR" sz="1000" dirty="0">
                <a:solidFill>
                  <a:srgbClr val="00529B"/>
                </a:solidFill>
                <a:latin typeface="Arial" panose="020B0604020202020204" pitchFamily="34" charset="0"/>
                <a:cs typeface="Arial" panose="020B0604020202020204" pitchFamily="34" charset="0"/>
              </a:rPr>
              <a:t>où elle se sent le mieux</a:t>
            </a: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marL="342900" indent="-342900" algn="just">
              <a:buFont typeface="+mj-lt"/>
              <a:buAutoNum type="arabicPeriod"/>
            </a:pPr>
            <a:r>
              <a:rPr lang="fr-FR" sz="1000" dirty="0">
                <a:solidFill>
                  <a:srgbClr val="00529B"/>
                </a:solidFill>
                <a:latin typeface="Arial" panose="020B0604020202020204" pitchFamily="34" charset="0"/>
                <a:cs typeface="Arial" panose="020B0604020202020204" pitchFamily="34" charset="0"/>
              </a:rPr>
              <a:t>Encourager la victime à tousser.</a:t>
            </a: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marL="342900" indent="-342900">
              <a:buFont typeface="+mj-lt"/>
              <a:buAutoNum type="arabicPeriod"/>
            </a:pPr>
            <a:r>
              <a:rPr lang="fr-FR" sz="1000" dirty="0">
                <a:solidFill>
                  <a:srgbClr val="00529B"/>
                </a:solidFill>
                <a:latin typeface="Arial" panose="020B0604020202020204" pitchFamily="34" charset="0"/>
                <a:cs typeface="Arial" panose="020B0604020202020204" pitchFamily="34" charset="0"/>
              </a:rPr>
              <a:t>Demander un avis médical </a:t>
            </a:r>
            <a:br>
              <a:rPr lang="fr-FR" sz="1000" dirty="0">
                <a:solidFill>
                  <a:srgbClr val="00529B"/>
                </a:solidFill>
                <a:latin typeface="Arial" panose="020B0604020202020204" pitchFamily="34" charset="0"/>
                <a:cs typeface="Arial" panose="020B0604020202020204" pitchFamily="34" charset="0"/>
              </a:rPr>
            </a:br>
            <a:r>
              <a:rPr lang="fr-FR" sz="1000" dirty="0">
                <a:solidFill>
                  <a:srgbClr val="00529B"/>
                </a:solidFill>
                <a:latin typeface="Arial" panose="020B0604020202020204" pitchFamily="34" charset="0"/>
                <a:cs typeface="Arial" panose="020B0604020202020204" pitchFamily="34" charset="0"/>
              </a:rPr>
              <a:t>et appliquer les consignes.</a:t>
            </a: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marL="342900" indent="-342900" algn="just">
              <a:buFont typeface="+mj-lt"/>
              <a:buAutoNum type="arabicPeriod"/>
            </a:pPr>
            <a:r>
              <a:rPr lang="fr-FR" sz="1000" dirty="0">
                <a:solidFill>
                  <a:srgbClr val="00529B"/>
                </a:solidFill>
                <a:latin typeface="Arial" panose="020B0604020202020204" pitchFamily="34" charset="0"/>
                <a:cs typeface="Arial" panose="020B0604020202020204" pitchFamily="34" charset="0"/>
              </a:rPr>
              <a:t>Surveiller attentivement la victime.</a:t>
            </a:r>
            <a:endParaRPr lang="fr-FR" sz="1050" dirty="0">
              <a:solidFill>
                <a:srgbClr val="00529B"/>
              </a:solidFill>
              <a:latin typeface="Arial" panose="020B0604020202020204" pitchFamily="34" charset="0"/>
              <a:cs typeface="Arial" panose="020B0604020202020204" pitchFamily="34" charset="0"/>
            </a:endParaRPr>
          </a:p>
          <a:p>
            <a:pPr marL="342900" indent="-342900" algn="just">
              <a:buFont typeface="+mj-lt"/>
              <a:buAutoNum type="arabicPeriod"/>
            </a:pPr>
            <a:endParaRPr lang="fr-FR" sz="1000" dirty="0">
              <a:solidFill>
                <a:srgbClr val="00529B"/>
              </a:solidFill>
              <a:latin typeface="Arial" panose="020B0604020202020204" pitchFamily="34" charset="0"/>
              <a:cs typeface="Arial" panose="020B0604020202020204" pitchFamily="34" charset="0"/>
            </a:endParaRPr>
          </a:p>
          <a:p>
            <a:pPr algn="ctr"/>
            <a:r>
              <a:rPr lang="fr-FR" sz="1000" b="1" dirty="0">
                <a:solidFill>
                  <a:srgbClr val="00529B"/>
                </a:solidFill>
                <a:latin typeface="Arial" panose="020B0604020202020204" pitchFamily="34" charset="0"/>
                <a:cs typeface="Arial" panose="020B0604020202020204" pitchFamily="34" charset="0"/>
              </a:rPr>
              <a:t>Si la toux devient inefficace et que la victime montre des signes de fatigue, il convient alors d’appliquer la conduite à tenir devant une obstruction complète.</a:t>
            </a:r>
            <a:endParaRPr lang="fr-FR" sz="1100" b="1" u="sng" dirty="0">
              <a:solidFill>
                <a:srgbClr val="00529B"/>
              </a:solidFill>
              <a:latin typeface="Arial" panose="020B0604020202020204" pitchFamily="34" charset="0"/>
              <a:cs typeface="Arial" panose="020B0604020202020204" pitchFamily="34" charset="0"/>
            </a:endParaRPr>
          </a:p>
        </p:txBody>
      </p:sp>
      <p:pic>
        <p:nvPicPr>
          <p:cNvPr id="112" name="Picture 4" descr="Devenir Sauveteur Secouriste du Travail (SST) - SFG Developpement">
            <a:extLst>
              <a:ext uri="{FF2B5EF4-FFF2-40B4-BE49-F238E27FC236}">
                <a16:creationId xmlns:a16="http://schemas.microsoft.com/office/drawing/2014/main" id="{9320CCB8-5EE4-F013-E519-F7361506DE8C}"/>
              </a:ext>
            </a:extLst>
          </p:cNvPr>
          <p:cNvPicPr>
            <a:picLocks noChangeAspect="1" noChangeArrowheads="1"/>
          </p:cNvPicPr>
          <p:nvPr/>
        </p:nvPicPr>
        <p:blipFill rotWithShape="1">
          <a:blip r:embed="rId10">
            <a:duotone>
              <a:schemeClr val="accent5">
                <a:shade val="45000"/>
                <a:satMod val="135000"/>
              </a:schemeClr>
              <a:prstClr val="white"/>
            </a:duotone>
            <a:extLst>
              <a:ext uri="{28A0092B-C50C-407E-A947-70E740481C1C}">
                <a14:useLocalDpi xmlns:a14="http://schemas.microsoft.com/office/drawing/2010/main" val="0"/>
              </a:ext>
            </a:extLst>
          </a:blip>
          <a:srcRect l="24163" t="1" r="16161" b="41840"/>
          <a:stretch/>
        </p:blipFill>
        <p:spPr bwMode="auto">
          <a:xfrm>
            <a:off x="2775084" y="5723788"/>
            <a:ext cx="371929" cy="362477"/>
          </a:xfrm>
          <a:prstGeom prst="ellipse">
            <a:avLst/>
          </a:prstGeom>
          <a:noFill/>
          <a:ln>
            <a:solidFill>
              <a:srgbClr val="00529B"/>
            </a:solidFill>
          </a:ln>
          <a:extLst>
            <a:ext uri="{909E8E84-426E-40DD-AFC4-6F175D3DCCD1}">
              <a14:hiddenFill xmlns:a14="http://schemas.microsoft.com/office/drawing/2010/main">
                <a:solidFill>
                  <a:srgbClr val="FFFFFF"/>
                </a:solidFill>
              </a14:hiddenFill>
            </a:ext>
          </a:extLst>
        </p:spPr>
      </p:pic>
      <p:grpSp>
        <p:nvGrpSpPr>
          <p:cNvPr id="113" name="Groupe 112">
            <a:extLst>
              <a:ext uri="{FF2B5EF4-FFF2-40B4-BE49-F238E27FC236}">
                <a16:creationId xmlns:a16="http://schemas.microsoft.com/office/drawing/2014/main" id="{DBB39A0E-7D54-5E73-38BD-8E68F26B1D68}"/>
              </a:ext>
            </a:extLst>
          </p:cNvPr>
          <p:cNvGrpSpPr/>
          <p:nvPr/>
        </p:nvGrpSpPr>
        <p:grpSpPr>
          <a:xfrm>
            <a:off x="1897701" y="5640820"/>
            <a:ext cx="639348" cy="754498"/>
            <a:chOff x="1831871" y="5741672"/>
            <a:chExt cx="716739" cy="814700"/>
          </a:xfrm>
          <a:effectLst>
            <a:outerShdw blurRad="50800" dist="38100" dir="2700000" algn="tl" rotWithShape="0">
              <a:prstClr val="black">
                <a:alpha val="40000"/>
              </a:prstClr>
            </a:outerShdw>
          </a:effectLst>
        </p:grpSpPr>
        <p:grpSp>
          <p:nvGrpSpPr>
            <p:cNvPr id="114" name="Groupe 113">
              <a:extLst>
                <a:ext uri="{FF2B5EF4-FFF2-40B4-BE49-F238E27FC236}">
                  <a16:creationId xmlns:a16="http://schemas.microsoft.com/office/drawing/2014/main" id="{80E15A43-47E2-EFB2-1C9C-61672AC37939}"/>
                </a:ext>
              </a:extLst>
            </p:cNvPr>
            <p:cNvGrpSpPr/>
            <p:nvPr/>
          </p:nvGrpSpPr>
          <p:grpSpPr>
            <a:xfrm>
              <a:off x="2244230" y="5741672"/>
              <a:ext cx="304380" cy="770875"/>
              <a:chOff x="3397657" y="5105400"/>
              <a:chExt cx="217078" cy="609600"/>
            </a:xfrm>
          </p:grpSpPr>
          <p:sp>
            <p:nvSpPr>
              <p:cNvPr id="119" name="Ellipse 118">
                <a:extLst>
                  <a:ext uri="{FF2B5EF4-FFF2-40B4-BE49-F238E27FC236}">
                    <a16:creationId xmlns:a16="http://schemas.microsoft.com/office/drawing/2014/main" id="{F3B67E04-AC7E-92E6-05D9-1749E4AE2ED3}"/>
                  </a:ext>
                </a:extLst>
              </p:cNvPr>
              <p:cNvSpPr/>
              <p:nvPr/>
            </p:nvSpPr>
            <p:spPr>
              <a:xfrm>
                <a:off x="3443377" y="5105400"/>
                <a:ext cx="126000" cy="126451"/>
              </a:xfrm>
              <a:prstGeom prst="ellipse">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 coins arrondis 119">
                <a:extLst>
                  <a:ext uri="{FF2B5EF4-FFF2-40B4-BE49-F238E27FC236}">
                    <a16:creationId xmlns:a16="http://schemas.microsoft.com/office/drawing/2014/main" id="{6FF7DA7E-CE22-F709-0409-8B1269962B6D}"/>
                  </a:ext>
                </a:extLst>
              </p:cNvPr>
              <p:cNvSpPr/>
              <p:nvPr/>
            </p:nvSpPr>
            <p:spPr>
              <a:xfrm>
                <a:off x="3449227" y="5248275"/>
                <a:ext cx="114300" cy="261613"/>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 coins arrondis 120">
                <a:extLst>
                  <a:ext uri="{FF2B5EF4-FFF2-40B4-BE49-F238E27FC236}">
                    <a16:creationId xmlns:a16="http://schemas.microsoft.com/office/drawing/2014/main" id="{C449D7A4-B289-28A7-C536-B7A3B1B98396}"/>
                  </a:ext>
                </a:extLst>
              </p:cNvPr>
              <p:cNvSpPr/>
              <p:nvPr/>
            </p:nvSpPr>
            <p:spPr>
              <a:xfrm>
                <a:off x="3569016" y="5254625"/>
                <a:ext cx="45719" cy="171450"/>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 coins arrondis 121">
                <a:extLst>
                  <a:ext uri="{FF2B5EF4-FFF2-40B4-BE49-F238E27FC236}">
                    <a16:creationId xmlns:a16="http://schemas.microsoft.com/office/drawing/2014/main" id="{DBAB64B2-9A9F-3EEE-94F6-FB3F1E5AB5B8}"/>
                  </a:ext>
                </a:extLst>
              </p:cNvPr>
              <p:cNvSpPr/>
              <p:nvPr/>
            </p:nvSpPr>
            <p:spPr>
              <a:xfrm>
                <a:off x="3397657" y="5254625"/>
                <a:ext cx="45719" cy="171450"/>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 coins arrondis 122">
                <a:extLst>
                  <a:ext uri="{FF2B5EF4-FFF2-40B4-BE49-F238E27FC236}">
                    <a16:creationId xmlns:a16="http://schemas.microsoft.com/office/drawing/2014/main" id="{A0E13386-FC83-9752-8D09-476AC65558D4}"/>
                  </a:ext>
                </a:extLst>
              </p:cNvPr>
              <p:cNvSpPr/>
              <p:nvPr/>
            </p:nvSpPr>
            <p:spPr>
              <a:xfrm>
                <a:off x="3450671" y="5514958"/>
                <a:ext cx="45719" cy="20004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 coins arrondis 123">
                <a:extLst>
                  <a:ext uri="{FF2B5EF4-FFF2-40B4-BE49-F238E27FC236}">
                    <a16:creationId xmlns:a16="http://schemas.microsoft.com/office/drawing/2014/main" id="{F90E8F35-406E-F7A5-A146-11FF5D1BDD46}"/>
                  </a:ext>
                </a:extLst>
              </p:cNvPr>
              <p:cNvSpPr/>
              <p:nvPr/>
            </p:nvSpPr>
            <p:spPr>
              <a:xfrm>
                <a:off x="3508684" y="5514958"/>
                <a:ext cx="45719" cy="200042"/>
              </a:xfrm>
              <a:prstGeom prst="roundRect">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e 114">
              <a:extLst>
                <a:ext uri="{FF2B5EF4-FFF2-40B4-BE49-F238E27FC236}">
                  <a16:creationId xmlns:a16="http://schemas.microsoft.com/office/drawing/2014/main" id="{91C5EF21-C4C1-6BB9-CB28-0F1FC457188D}"/>
                </a:ext>
              </a:extLst>
            </p:cNvPr>
            <p:cNvGrpSpPr/>
            <p:nvPr/>
          </p:nvGrpSpPr>
          <p:grpSpPr>
            <a:xfrm>
              <a:off x="1831871" y="6032497"/>
              <a:ext cx="666750" cy="523875"/>
              <a:chOff x="1152525" y="5791200"/>
              <a:chExt cx="566007" cy="463072"/>
            </a:xfrm>
          </p:grpSpPr>
          <p:sp>
            <p:nvSpPr>
              <p:cNvPr id="116" name="Ellipse 115">
                <a:extLst>
                  <a:ext uri="{FF2B5EF4-FFF2-40B4-BE49-F238E27FC236}">
                    <a16:creationId xmlns:a16="http://schemas.microsoft.com/office/drawing/2014/main" id="{3415BC26-3D33-2FD6-CB3D-7A1C1CC27FD8}"/>
                  </a:ext>
                </a:extLst>
              </p:cNvPr>
              <p:cNvSpPr/>
              <p:nvPr/>
            </p:nvSpPr>
            <p:spPr>
              <a:xfrm>
                <a:off x="1152525" y="5791200"/>
                <a:ext cx="151848"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 coins arrondis 116">
                <a:extLst>
                  <a:ext uri="{FF2B5EF4-FFF2-40B4-BE49-F238E27FC236}">
                    <a16:creationId xmlns:a16="http://schemas.microsoft.com/office/drawing/2014/main" id="{83902A9F-DCC0-8B67-26B5-E8A597446FD5}"/>
                  </a:ext>
                </a:extLst>
              </p:cNvPr>
              <p:cNvSpPr/>
              <p:nvPr/>
            </p:nvSpPr>
            <p:spPr>
              <a:xfrm rot="19919473">
                <a:off x="1286073" y="5952924"/>
                <a:ext cx="113909" cy="2975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 coins arrondis 117">
                <a:extLst>
                  <a:ext uri="{FF2B5EF4-FFF2-40B4-BE49-F238E27FC236}">
                    <a16:creationId xmlns:a16="http://schemas.microsoft.com/office/drawing/2014/main" id="{2CB4F8A8-AB1D-C6E2-8CEC-1368A4D1052A}"/>
                  </a:ext>
                </a:extLst>
              </p:cNvPr>
              <p:cNvSpPr/>
              <p:nvPr/>
            </p:nvSpPr>
            <p:spPr>
              <a:xfrm rot="16200000">
                <a:off x="1493262" y="6029002"/>
                <a:ext cx="113909" cy="33663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 name="Connecteur droit 1">
            <a:extLst>
              <a:ext uri="{FF2B5EF4-FFF2-40B4-BE49-F238E27FC236}">
                <a16:creationId xmlns:a16="http://schemas.microsoft.com/office/drawing/2014/main" id="{CE5F0824-07F2-B4D3-D4CD-A66F2D3E5E0B}"/>
              </a:ext>
            </a:extLst>
          </p:cNvPr>
          <p:cNvCxnSpPr>
            <a:cxnSpLocks/>
          </p:cNvCxnSpPr>
          <p:nvPr/>
        </p:nvCxnSpPr>
        <p:spPr>
          <a:xfrm>
            <a:off x="8229005" y="2281152"/>
            <a:ext cx="0" cy="4028945"/>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53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500"/>
                                        <p:tgtEl>
                                          <p:spTgt spid="7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fade">
                                      <p:cBhvr>
                                        <p:cTn id="36" dur="500"/>
                                        <p:tgtEl>
                                          <p:spTgt spid="76"/>
                                        </p:tgtEl>
                                      </p:cBhvr>
                                    </p:animEffect>
                                  </p:childTnLst>
                                </p:cTn>
                              </p:par>
                              <p:par>
                                <p:cTn id="37" presetID="10"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500"/>
                                        <p:tgtEl>
                                          <p:spTgt spid="77"/>
                                        </p:tgtEl>
                                      </p:cBhvr>
                                    </p:animEffect>
                                  </p:childTnLst>
                                </p:cTn>
                              </p:par>
                              <p:par>
                                <p:cTn id="40" presetID="10" presetClass="entr" presetSubtype="0"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500"/>
                                        <p:tgtEl>
                                          <p:spTgt spid="8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par>
                                <p:cTn id="46" presetID="10" presetClass="entr" presetSubtype="0" fill="hold"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fade">
                                      <p:cBhvr>
                                        <p:cTn id="48" dur="500"/>
                                        <p:tgtEl>
                                          <p:spTgt spid="9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par>
                                <p:cTn id="52" presetID="10" presetClass="entr" presetSubtype="0" fill="hold" nodeType="withEffect">
                                  <p:stCondLst>
                                    <p:cond delay="0"/>
                                  </p:stCondLst>
                                  <p:childTnLst>
                                    <p:set>
                                      <p:cBhvr>
                                        <p:cTn id="53" dur="1" fill="hold">
                                          <p:stCondLst>
                                            <p:cond delay="0"/>
                                          </p:stCondLst>
                                        </p:cTn>
                                        <p:tgtEl>
                                          <p:spTgt spid="92"/>
                                        </p:tgtEl>
                                        <p:attrNameLst>
                                          <p:attrName>style.visibility</p:attrName>
                                        </p:attrNameLst>
                                      </p:cBhvr>
                                      <p:to>
                                        <p:strVal val="visible"/>
                                      </p:to>
                                    </p:set>
                                    <p:animEffect transition="in" filter="fade">
                                      <p:cBhvr>
                                        <p:cTn id="54" dur="500"/>
                                        <p:tgtEl>
                                          <p:spTgt spid="9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fade">
                                      <p:cBhvr>
                                        <p:cTn id="60" dur="500"/>
                                        <p:tgtEl>
                                          <p:spTgt spid="94"/>
                                        </p:tgtEl>
                                      </p:cBhvr>
                                    </p:animEffect>
                                  </p:childTnLst>
                                </p:cTn>
                              </p:par>
                              <p:par>
                                <p:cTn id="61" presetID="10" presetClass="entr" presetSubtype="0" fill="hold" nodeType="withEffect">
                                  <p:stCondLst>
                                    <p:cond delay="0"/>
                                  </p:stCondLst>
                                  <p:childTnLst>
                                    <p:set>
                                      <p:cBhvr>
                                        <p:cTn id="62" dur="1" fill="hold">
                                          <p:stCondLst>
                                            <p:cond delay="0"/>
                                          </p:stCondLst>
                                        </p:cTn>
                                        <p:tgtEl>
                                          <p:spTgt spid="112"/>
                                        </p:tgtEl>
                                        <p:attrNameLst>
                                          <p:attrName>style.visibility</p:attrName>
                                        </p:attrNameLst>
                                      </p:cBhvr>
                                      <p:to>
                                        <p:strVal val="visible"/>
                                      </p:to>
                                    </p:set>
                                    <p:animEffect transition="in" filter="fade">
                                      <p:cBhvr>
                                        <p:cTn id="63" dur="500"/>
                                        <p:tgtEl>
                                          <p:spTgt spid="112"/>
                                        </p:tgtEl>
                                      </p:cBhvr>
                                    </p:animEffect>
                                  </p:childTnLst>
                                </p:cTn>
                              </p:par>
                              <p:par>
                                <p:cTn id="64" presetID="10" presetClass="entr" presetSubtype="0"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Effect transition="in" filter="fade">
                                      <p:cBhvr>
                                        <p:cTn id="66" dur="500"/>
                                        <p:tgtEl>
                                          <p:spTgt spid="1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5"/>
                                        </p:tgtEl>
                                        <p:attrNameLst>
                                          <p:attrName>style.visibility</p:attrName>
                                        </p:attrNameLst>
                                      </p:cBhvr>
                                      <p:to>
                                        <p:strVal val="visible"/>
                                      </p:to>
                                    </p:set>
                                    <p:animEffect transition="in" filter="fade">
                                      <p:cBhvr>
                                        <p:cTn id="69" dur="500"/>
                                        <p:tgtEl>
                                          <p:spTgt spid="9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fade">
                                      <p:cBhvr>
                                        <p:cTn id="74" dur="500"/>
                                        <p:tgtEl>
                                          <p:spTgt spid="9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7"/>
                                        </p:tgtEl>
                                        <p:attrNameLst>
                                          <p:attrName>style.visibility</p:attrName>
                                        </p:attrNameLst>
                                      </p:cBhvr>
                                      <p:to>
                                        <p:strVal val="visible"/>
                                      </p:to>
                                    </p:set>
                                    <p:animEffect transition="in" filter="fade">
                                      <p:cBhvr>
                                        <p:cTn id="77" dur="500"/>
                                        <p:tgtEl>
                                          <p:spTgt spid="9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fade">
                                      <p:cBhvr>
                                        <p:cTn id="82" dur="500"/>
                                        <p:tgtEl>
                                          <p:spTgt spid="9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10" presetClass="entr" presetSubtype="0" fill="hold" nodeType="with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fade">
                                      <p:cBhvr>
                                        <p:cTn id="90" dur="500"/>
                                        <p:tgtEl>
                                          <p:spTgt spid="106"/>
                                        </p:tgtEl>
                                      </p:cBhvr>
                                    </p:animEffect>
                                  </p:childTnLst>
                                </p:cTn>
                              </p:par>
                              <p:par>
                                <p:cTn id="91" presetID="10" presetClass="entr" presetSubtype="0" fill="hold" nodeType="withEffect">
                                  <p:stCondLst>
                                    <p:cond delay="0"/>
                                  </p:stCondLst>
                                  <p:childTnLst>
                                    <p:set>
                                      <p:cBhvr>
                                        <p:cTn id="92" dur="1" fill="hold">
                                          <p:stCondLst>
                                            <p:cond delay="0"/>
                                          </p:stCondLst>
                                        </p:cTn>
                                        <p:tgtEl>
                                          <p:spTgt spid="107"/>
                                        </p:tgtEl>
                                        <p:attrNameLst>
                                          <p:attrName>style.visibility</p:attrName>
                                        </p:attrNameLst>
                                      </p:cBhvr>
                                      <p:to>
                                        <p:strVal val="visible"/>
                                      </p:to>
                                    </p:set>
                                    <p:animEffect transition="in" filter="fade">
                                      <p:cBhvr>
                                        <p:cTn id="93" dur="500"/>
                                        <p:tgtEl>
                                          <p:spTgt spid="10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09"/>
                                        </p:tgtEl>
                                        <p:attrNameLst>
                                          <p:attrName>style.visibility</p:attrName>
                                        </p:attrNameLst>
                                      </p:cBhvr>
                                      <p:to>
                                        <p:strVal val="visible"/>
                                      </p:to>
                                    </p:set>
                                    <p:animEffect transition="in" filter="fade">
                                      <p:cBhvr>
                                        <p:cTn id="96" dur="500"/>
                                        <p:tgtEl>
                                          <p:spTgt spid="10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0"/>
                                        </p:tgtEl>
                                        <p:attrNameLst>
                                          <p:attrName>style.visibility</p:attrName>
                                        </p:attrNameLst>
                                      </p:cBhvr>
                                      <p:to>
                                        <p:strVal val="visible"/>
                                      </p:to>
                                    </p:set>
                                    <p:animEffect transition="in" filter="fade">
                                      <p:cBhvr>
                                        <p:cTn id="99" dur="500"/>
                                        <p:tgtEl>
                                          <p:spTgt spid="11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1"/>
                                        </p:tgtEl>
                                        <p:attrNameLst>
                                          <p:attrName>style.visibility</p:attrName>
                                        </p:attrNameLst>
                                      </p:cBhvr>
                                      <p:to>
                                        <p:strVal val="visible"/>
                                      </p:to>
                                    </p:set>
                                    <p:animEffect transition="in" filter="fade">
                                      <p:cBhvr>
                                        <p:cTn id="102"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60" grpId="0"/>
      <p:bldP spid="76" grpId="0"/>
      <p:bldP spid="89" grpId="0"/>
      <p:bldP spid="91" grpId="0"/>
      <p:bldP spid="93" grpId="0"/>
      <p:bldP spid="94" grpId="0"/>
      <p:bldP spid="95" grpId="0"/>
      <p:bldP spid="96" grpId="0" animBg="1"/>
      <p:bldP spid="97" grpId="0" animBg="1"/>
      <p:bldP spid="109" grpId="0" animBg="1"/>
      <p:bldP spid="110" grpId="0"/>
      <p:bldP spid="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C9FB24D-A4A7-DE77-B9E1-1189206A02AD}"/>
              </a:ext>
            </a:extLst>
          </p:cNvPr>
          <p:cNvSpPr>
            <a:spLocks noGrp="1"/>
          </p:cNvSpPr>
          <p:nvPr>
            <p:ph type="body" sz="quarter" idx="10"/>
          </p:nvPr>
        </p:nvSpPr>
        <p:spPr/>
        <p:txBody>
          <a:bodyPr/>
          <a:lstStyle/>
          <a:p>
            <a:r>
              <a:rPr lang="fr-FR" dirty="0"/>
              <a:t>PREMIERS SECOURS CITOYENS</a:t>
            </a:r>
          </a:p>
        </p:txBody>
      </p:sp>
      <p:sp>
        <p:nvSpPr>
          <p:cNvPr id="5" name="Espace réservé du texte 4">
            <a:extLst>
              <a:ext uri="{FF2B5EF4-FFF2-40B4-BE49-F238E27FC236}">
                <a16:creationId xmlns:a16="http://schemas.microsoft.com/office/drawing/2014/main" id="{7663A58C-55D9-7937-7CDE-D74FB41F5EC4}"/>
              </a:ext>
            </a:extLst>
          </p:cNvPr>
          <p:cNvSpPr>
            <a:spLocks noGrp="1"/>
          </p:cNvSpPr>
          <p:nvPr>
            <p:ph type="body" sz="quarter" idx="11"/>
          </p:nvPr>
        </p:nvSpPr>
        <p:spPr/>
        <p:txBody>
          <a:bodyPr/>
          <a:lstStyle/>
          <a:p>
            <a:r>
              <a:rPr lang="fr-FR" dirty="0"/>
              <a:t>Présentations</a:t>
            </a:r>
          </a:p>
        </p:txBody>
      </p:sp>
      <p:grpSp>
        <p:nvGrpSpPr>
          <p:cNvPr id="6" name="Groupe 5">
            <a:extLst>
              <a:ext uri="{FF2B5EF4-FFF2-40B4-BE49-F238E27FC236}">
                <a16:creationId xmlns:a16="http://schemas.microsoft.com/office/drawing/2014/main" id="{593795CD-71A7-D34C-705B-EE5B287B037F}"/>
              </a:ext>
            </a:extLst>
          </p:cNvPr>
          <p:cNvGrpSpPr/>
          <p:nvPr/>
        </p:nvGrpSpPr>
        <p:grpSpPr>
          <a:xfrm>
            <a:off x="2382251" y="1646620"/>
            <a:ext cx="7427496" cy="3542097"/>
            <a:chOff x="2861910" y="1657951"/>
            <a:chExt cx="7427496" cy="3542097"/>
          </a:xfrm>
        </p:grpSpPr>
        <p:sp>
          <p:nvSpPr>
            <p:cNvPr id="7" name="Rectangle : coins arrondis 6">
              <a:extLst>
                <a:ext uri="{FF2B5EF4-FFF2-40B4-BE49-F238E27FC236}">
                  <a16:creationId xmlns:a16="http://schemas.microsoft.com/office/drawing/2014/main" id="{2E6FC422-F371-E42B-6106-321137E5E472}"/>
                </a:ext>
              </a:extLst>
            </p:cNvPr>
            <p:cNvSpPr/>
            <p:nvPr/>
          </p:nvSpPr>
          <p:spPr>
            <a:xfrm>
              <a:off x="2861910" y="1657951"/>
              <a:ext cx="7427496" cy="3542097"/>
            </a:xfrm>
            <a:prstGeom prst="roundRect">
              <a:avLst>
                <a:gd name="adj" fmla="val 9034"/>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6BB8E4A4-A49D-C2BB-3C5A-32769BA7DF74}"/>
                </a:ext>
              </a:extLst>
            </p:cNvPr>
            <p:cNvSpPr txBox="1"/>
            <p:nvPr/>
          </p:nvSpPr>
          <p:spPr>
            <a:xfrm>
              <a:off x="3151603" y="1997838"/>
              <a:ext cx="4620126" cy="2862322"/>
            </a:xfrm>
            <a:prstGeom prst="rect">
              <a:avLst/>
            </a:prstGeom>
            <a:noFill/>
          </p:spPr>
          <p:txBody>
            <a:bodyPr wrap="square" rtlCol="0">
              <a:spAutoFit/>
            </a:bodyPr>
            <a:lstStyle/>
            <a:p>
              <a:pPr>
                <a:spcAft>
                  <a:spcPts val="1800"/>
                </a:spcAft>
              </a:pPr>
              <a:r>
                <a:rPr lang="fr-FR" sz="2400" dirty="0">
                  <a:latin typeface="Arial" panose="020B0604020202020204" pitchFamily="34" charset="0"/>
                  <a:cs typeface="Arial" panose="020B0604020202020204" pitchFamily="34" charset="0"/>
                </a:rPr>
                <a:t>Nom Prénom</a:t>
              </a:r>
            </a:p>
            <a:p>
              <a:pPr>
                <a:spcAft>
                  <a:spcPts val="1800"/>
                </a:spcAft>
              </a:pPr>
              <a:r>
                <a:rPr lang="fr-FR" sz="2400" dirty="0">
                  <a:latin typeface="Arial" panose="020B0604020202020204" pitchFamily="34" charset="0"/>
                  <a:cs typeface="Arial" panose="020B0604020202020204" pitchFamily="34" charset="0"/>
                </a:rPr>
                <a:t>Profession</a:t>
              </a:r>
            </a:p>
            <a:p>
              <a:pPr>
                <a:spcAft>
                  <a:spcPts val="1800"/>
                </a:spcAft>
              </a:pPr>
              <a:r>
                <a:rPr lang="fr-FR" sz="2400" dirty="0">
                  <a:latin typeface="Arial" panose="020B0604020202020204" pitchFamily="34" charset="0"/>
                  <a:cs typeface="Arial" panose="020B0604020202020204" pitchFamily="34" charset="0"/>
                </a:rPr>
                <a:t>Expériences en secourisme</a:t>
              </a:r>
            </a:p>
            <a:p>
              <a:pPr>
                <a:spcAft>
                  <a:spcPts val="1800"/>
                </a:spcAft>
              </a:pPr>
              <a:r>
                <a:rPr lang="fr-FR" sz="2400" dirty="0">
                  <a:latin typeface="Arial" panose="020B0604020202020204" pitchFamily="34" charset="0"/>
                  <a:cs typeface="Arial" panose="020B0604020202020204" pitchFamily="34" charset="0"/>
                </a:rPr>
                <a:t>Attentes de la formation</a:t>
              </a:r>
            </a:p>
            <a:p>
              <a:pPr>
                <a:spcAft>
                  <a:spcPts val="1800"/>
                </a:spcAft>
              </a:pPr>
              <a:r>
                <a:rPr lang="fr-FR" sz="2400" dirty="0">
                  <a:latin typeface="Arial" panose="020B0604020202020204" pitchFamily="34" charset="0"/>
                  <a:cs typeface="Arial" panose="020B0604020202020204" pitchFamily="34" charset="0"/>
                </a:rPr>
                <a:t>Vécu / blocages ?</a:t>
              </a:r>
            </a:p>
          </p:txBody>
        </p:sp>
        <p:pic>
          <p:nvPicPr>
            <p:cNvPr id="9" name="Picture 2" descr="Bonhomme png images | PNGEgg">
              <a:extLst>
                <a:ext uri="{FF2B5EF4-FFF2-40B4-BE49-F238E27FC236}">
                  <a16:creationId xmlns:a16="http://schemas.microsoft.com/office/drawing/2014/main" id="{D9F4A374-114C-8823-B3BF-CD6C6B9C28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73" b="95946" l="3161" r="99425">
                          <a14:foregroundMark x1="9195" y1="81351" x2="3161" y2="95946"/>
                          <a14:foregroundMark x1="3161" y1="95946" x2="3161" y2="95946"/>
                          <a14:foregroundMark x1="35057" y1="5946" x2="57471" y2="2973"/>
                          <a14:foregroundMark x1="57471" y1="2973" x2="60632" y2="5135"/>
                          <a14:foregroundMark x1="92529" y1="80000" x2="99425" y2="93784"/>
                          <a14:foregroundMark x1="99425" y1="93784" x2="99425"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7459526" y="2090170"/>
              <a:ext cx="2414651" cy="25673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610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94968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88B385E-D5A9-1647-F1E3-89E57E6F088F}"/>
              </a:ext>
            </a:extLst>
          </p:cNvPr>
          <p:cNvSpPr>
            <a:spLocks noGrp="1"/>
          </p:cNvSpPr>
          <p:nvPr>
            <p:ph type="body" sz="quarter" idx="11"/>
          </p:nvPr>
        </p:nvSpPr>
        <p:spPr/>
        <p:txBody>
          <a:bodyPr/>
          <a:lstStyle/>
          <a:p>
            <a:r>
              <a:rPr lang="fr-FR" dirty="0"/>
              <a:t>Hémorragies externes</a:t>
            </a:r>
          </a:p>
          <a:p>
            <a:r>
              <a:rPr lang="fr-FR" dirty="0"/>
              <a:t>Cas particuliers</a:t>
            </a:r>
          </a:p>
        </p:txBody>
      </p:sp>
      <p:sp>
        <p:nvSpPr>
          <p:cNvPr id="3" name="Espace réservé du texte 2">
            <a:extLst>
              <a:ext uri="{FF2B5EF4-FFF2-40B4-BE49-F238E27FC236}">
                <a16:creationId xmlns:a16="http://schemas.microsoft.com/office/drawing/2014/main" id="{6FC39C63-E2F7-A17F-4DC5-1F1CAB3524EB}"/>
              </a:ext>
            </a:extLst>
          </p:cNvPr>
          <p:cNvSpPr>
            <a:spLocks noGrp="1"/>
          </p:cNvSpPr>
          <p:nvPr>
            <p:ph type="body" sz="quarter" idx="13"/>
          </p:nvPr>
        </p:nvSpPr>
        <p:spPr/>
        <p:txBody>
          <a:bodyPr/>
          <a:lstStyle/>
          <a:p>
            <a:r>
              <a:rPr lang="fr-FR" dirty="0"/>
              <a:t>30 min.</a:t>
            </a:r>
          </a:p>
        </p:txBody>
      </p:sp>
    </p:spTree>
    <p:extLst>
      <p:ext uri="{BB962C8B-B14F-4D97-AF65-F5344CB8AC3E}">
        <p14:creationId xmlns:p14="http://schemas.microsoft.com/office/powerpoint/2010/main" val="1861182857"/>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4986685-FD8F-29BD-23AB-0EA5305ABDCF}"/>
              </a:ext>
            </a:extLst>
          </p:cNvPr>
          <p:cNvSpPr>
            <a:spLocks noGrp="1"/>
          </p:cNvSpPr>
          <p:nvPr>
            <p:ph type="body"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Identifier une hémorragie externe.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Adapter la conduite à tenir</a:t>
            </a:r>
            <a:r>
              <a:rPr kumimoji="0" lang="fr-FR"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55224250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6C59074-B145-775B-9BEC-4C1BDBA06B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4879" y="1459182"/>
            <a:ext cx="5962650" cy="4537696"/>
          </a:xfrm>
          <a:prstGeom prst="roundRect">
            <a:avLst>
              <a:gd name="adj" fmla="val 8313"/>
            </a:avLst>
          </a:prstGeom>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1EBA6F2D-3F66-9121-B5B7-8C8AC5DDC604}"/>
              </a:ext>
            </a:extLst>
          </p:cNvPr>
          <p:cNvSpPr txBox="1"/>
          <p:nvPr/>
        </p:nvSpPr>
        <p:spPr>
          <a:xfrm rot="16200000">
            <a:off x="5898532" y="510408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Unsplash.com</a:t>
            </a:r>
            <a:endParaRPr lang="fr-FR" sz="600" i="1" dirty="0">
              <a:solidFill>
                <a:schemeClr val="bg1"/>
              </a:solidFill>
            </a:endParaRPr>
          </a:p>
        </p:txBody>
      </p:sp>
      <p:sp>
        <p:nvSpPr>
          <p:cNvPr id="4" name="Espace réservé du texte 3">
            <a:extLst>
              <a:ext uri="{FF2B5EF4-FFF2-40B4-BE49-F238E27FC236}">
                <a16:creationId xmlns:a16="http://schemas.microsoft.com/office/drawing/2014/main" id="{C5604E76-39AE-51EC-F4E8-4C1F4630A541}"/>
              </a:ext>
            </a:extLst>
          </p:cNvPr>
          <p:cNvSpPr>
            <a:spLocks noGrp="1"/>
          </p:cNvSpPr>
          <p:nvPr>
            <p:ph type="body" sz="quarter" idx="10"/>
          </p:nvPr>
        </p:nvSpPr>
        <p:spPr>
          <a:xfrm>
            <a:off x="450001" y="340272"/>
            <a:ext cx="4664924" cy="367005"/>
          </a:xfrm>
        </p:spPr>
        <p:txBody>
          <a:bodyPr/>
          <a:lstStyle/>
          <a:p>
            <a:r>
              <a:rPr lang="fr-FR"/>
              <a:t>LES HEMORRAGIES EXTERNES</a:t>
            </a:r>
          </a:p>
        </p:txBody>
      </p:sp>
      <p:sp>
        <p:nvSpPr>
          <p:cNvPr id="5" name="Espace réservé du texte 4">
            <a:extLst>
              <a:ext uri="{FF2B5EF4-FFF2-40B4-BE49-F238E27FC236}">
                <a16:creationId xmlns:a16="http://schemas.microsoft.com/office/drawing/2014/main" id="{54D116BA-0F2A-5F18-CF0E-81ED4DEF2A20}"/>
              </a:ext>
            </a:extLst>
          </p:cNvPr>
          <p:cNvSpPr>
            <a:spLocks noGrp="1"/>
          </p:cNvSpPr>
          <p:nvPr>
            <p:ph type="body" sz="quarter" idx="11"/>
          </p:nvPr>
        </p:nvSpPr>
        <p:spPr/>
        <p:txBody>
          <a:bodyPr/>
          <a:lstStyle/>
          <a:p>
            <a:r>
              <a:rPr lang="fr-FR" dirty="0"/>
              <a:t>Etude de cas</a:t>
            </a:r>
          </a:p>
        </p:txBody>
      </p:sp>
      <p:sp>
        <p:nvSpPr>
          <p:cNvPr id="6" name="ZoneTexte 5">
            <a:extLst>
              <a:ext uri="{FF2B5EF4-FFF2-40B4-BE49-F238E27FC236}">
                <a16:creationId xmlns:a16="http://schemas.microsoft.com/office/drawing/2014/main" id="{6B3EE0E7-CDA1-ED44-9B11-DE146BB81F6D}"/>
              </a:ext>
            </a:extLst>
          </p:cNvPr>
          <p:cNvSpPr txBox="1"/>
          <p:nvPr/>
        </p:nvSpPr>
        <p:spPr>
          <a:xfrm>
            <a:off x="6978322" y="3572870"/>
            <a:ext cx="4694674" cy="707886"/>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Qu’est-ce qu’une hémorragie </a:t>
            </a:r>
            <a:br>
              <a:rPr lang="fr-FR" sz="2000" b="1" dirty="0">
                <a:solidFill>
                  <a:srgbClr val="00467E"/>
                </a:solidFill>
                <a:latin typeface="Arial" panose="020B0604020202020204" pitchFamily="34" charset="0"/>
                <a:cs typeface="Arial" panose="020B0604020202020204" pitchFamily="34" charset="0"/>
              </a:rPr>
            </a:br>
            <a:r>
              <a:rPr lang="fr-FR" sz="2000" b="1" dirty="0">
                <a:solidFill>
                  <a:srgbClr val="00467E"/>
                </a:solidFill>
                <a:latin typeface="Arial" panose="020B0604020202020204" pitchFamily="34" charset="0"/>
                <a:cs typeface="Arial" panose="020B0604020202020204" pitchFamily="34" charset="0"/>
              </a:rPr>
              <a:t>et comment la reconnaître ?</a:t>
            </a:r>
          </a:p>
        </p:txBody>
      </p:sp>
      <p:sp>
        <p:nvSpPr>
          <p:cNvPr id="7" name="ZoneTexte 6">
            <a:extLst>
              <a:ext uri="{FF2B5EF4-FFF2-40B4-BE49-F238E27FC236}">
                <a16:creationId xmlns:a16="http://schemas.microsoft.com/office/drawing/2014/main" id="{B9ACDC2B-6CD2-71DF-7600-28DAD8426807}"/>
              </a:ext>
            </a:extLst>
          </p:cNvPr>
          <p:cNvSpPr txBox="1"/>
          <p:nvPr/>
        </p:nvSpPr>
        <p:spPr>
          <a:xfrm>
            <a:off x="6978322" y="5671150"/>
            <a:ext cx="469467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 feriez-vous ?</a:t>
            </a:r>
          </a:p>
        </p:txBody>
      </p:sp>
      <p:sp>
        <p:nvSpPr>
          <p:cNvPr id="9" name="ZoneTexte 8">
            <a:extLst>
              <a:ext uri="{FF2B5EF4-FFF2-40B4-BE49-F238E27FC236}">
                <a16:creationId xmlns:a16="http://schemas.microsoft.com/office/drawing/2014/main" id="{E9B4D9AB-0475-2BF2-64C9-4D393736A925}"/>
              </a:ext>
            </a:extLst>
          </p:cNvPr>
          <p:cNvSpPr txBox="1"/>
          <p:nvPr/>
        </p:nvSpPr>
        <p:spPr>
          <a:xfrm>
            <a:off x="6978322" y="1463189"/>
            <a:ext cx="469467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00467E"/>
                </a:solidFill>
                <a:latin typeface="Arial" panose="020B0604020202020204" pitchFamily="34" charset="0"/>
                <a:cs typeface="Arial" panose="020B0604020202020204" pitchFamily="34" charset="0"/>
              </a:rPr>
              <a:t>Mathilde était en train de profiter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de la piscine familiale en attendant le dîner quand soudain, elle a entendu son père crier. Elle le retrouve au-dessus du lavabo, un couteau ensanglanté sur le plan de travail, le bras en sang…</a:t>
            </a:r>
            <a:endParaRPr lang="fr-FR" dirty="0"/>
          </a:p>
        </p:txBody>
      </p:sp>
      <p:sp>
        <p:nvSpPr>
          <p:cNvPr id="3" name="ZoneTexte 2">
            <a:extLst>
              <a:ext uri="{FF2B5EF4-FFF2-40B4-BE49-F238E27FC236}">
                <a16:creationId xmlns:a16="http://schemas.microsoft.com/office/drawing/2014/main" id="{C08074F5-93DE-BCBF-36A2-7DCB7BA071E4}"/>
              </a:ext>
            </a:extLst>
          </p:cNvPr>
          <p:cNvSpPr txBox="1"/>
          <p:nvPr/>
        </p:nvSpPr>
        <p:spPr>
          <a:xfrm>
            <a:off x="6978322" y="5074316"/>
            <a:ext cx="4694672"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Quels sont les risques ?</a:t>
            </a:r>
          </a:p>
        </p:txBody>
      </p:sp>
      <p:sp>
        <p:nvSpPr>
          <p:cNvPr id="11" name="ZoneTexte 10">
            <a:extLst>
              <a:ext uri="{FF2B5EF4-FFF2-40B4-BE49-F238E27FC236}">
                <a16:creationId xmlns:a16="http://schemas.microsoft.com/office/drawing/2014/main" id="{25FB5063-7FDD-BE10-80D8-60287523E0DF}"/>
              </a:ext>
            </a:extLst>
          </p:cNvPr>
          <p:cNvSpPr txBox="1"/>
          <p:nvPr/>
        </p:nvSpPr>
        <p:spPr>
          <a:xfrm>
            <a:off x="6978321" y="4477481"/>
            <a:ext cx="4694673"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Quelles en sont les causes ?</a:t>
            </a:r>
          </a:p>
        </p:txBody>
      </p:sp>
    </p:spTree>
    <p:extLst>
      <p:ext uri="{BB962C8B-B14F-4D97-AF65-F5344CB8AC3E}">
        <p14:creationId xmlns:p14="http://schemas.microsoft.com/office/powerpoint/2010/main" val="362537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a:t>LES Hémorragies EXTERNES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1439151" y="2691325"/>
            <a:ext cx="9313699" cy="147535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dirty="0">
                <a:solidFill>
                  <a:srgbClr val="00529B"/>
                </a:solidFill>
                <a:latin typeface="Arial" panose="020B0604020202020204" pitchFamily="34" charset="0"/>
                <a:cs typeface="Arial" panose="020B0604020202020204" pitchFamily="34" charset="0"/>
              </a:rPr>
              <a:t>Une hémorragie </a:t>
            </a:r>
            <a:r>
              <a:rPr lang="fr-FR" sz="2000" b="1" dirty="0">
                <a:solidFill>
                  <a:srgbClr val="00529B"/>
                </a:solidFill>
                <a:latin typeface="Arial" panose="020B0604020202020204" pitchFamily="34" charset="0"/>
                <a:cs typeface="Arial" panose="020B0604020202020204" pitchFamily="34" charset="0"/>
              </a:rPr>
              <a:t>est une perte de sang prolongée </a:t>
            </a:r>
            <a:r>
              <a:rPr lang="fr-FR" sz="2000" dirty="0">
                <a:solidFill>
                  <a:srgbClr val="00529B"/>
                </a:solidFill>
                <a:latin typeface="Arial" panose="020B0604020202020204" pitchFamily="34" charset="0"/>
                <a:cs typeface="Arial" panose="020B0604020202020204" pitchFamily="34" charset="0"/>
              </a:rPr>
              <a:t>qui provient d'une plaie </a:t>
            </a:r>
            <a:br>
              <a:rPr lang="fr-FR" sz="2000" dirty="0">
                <a:solidFill>
                  <a:srgbClr val="00529B"/>
                </a:solidFill>
                <a:latin typeface="Arial" panose="020B0604020202020204" pitchFamily="34" charset="0"/>
                <a:cs typeface="Arial" panose="020B0604020202020204" pitchFamily="34" charset="0"/>
              </a:rPr>
            </a:br>
            <a:r>
              <a:rPr lang="fr-FR" sz="2000" dirty="0">
                <a:solidFill>
                  <a:srgbClr val="00529B"/>
                </a:solidFill>
                <a:latin typeface="Arial" panose="020B0604020202020204" pitchFamily="34" charset="0"/>
                <a:cs typeface="Arial" panose="020B0604020202020204" pitchFamily="34" charset="0"/>
              </a:rPr>
              <a:t>ou d'un orifice naturel et </a:t>
            </a:r>
            <a:r>
              <a:rPr lang="fr-FR" sz="2000" b="1" dirty="0">
                <a:solidFill>
                  <a:srgbClr val="00529B"/>
                </a:solidFill>
                <a:latin typeface="Arial" panose="020B0604020202020204" pitchFamily="34" charset="0"/>
                <a:cs typeface="Arial" panose="020B0604020202020204" pitchFamily="34" charset="0"/>
              </a:rPr>
              <a:t>qui ne s'arrête pas spontanément.</a:t>
            </a:r>
            <a:r>
              <a:rPr lang="fr-FR" sz="2000" dirty="0">
                <a:solidFill>
                  <a:srgbClr val="00529B"/>
                </a:solidFill>
                <a:latin typeface="Arial" panose="020B0604020202020204" pitchFamily="34" charset="0"/>
                <a:cs typeface="Arial" panose="020B0604020202020204" pitchFamily="34" charset="0"/>
              </a:rPr>
              <a:t> </a:t>
            </a:r>
          </a:p>
          <a:p>
            <a:pPr algn="just"/>
            <a:r>
              <a:rPr lang="fr-FR" sz="2000" dirty="0">
                <a:solidFill>
                  <a:srgbClr val="00529B"/>
                </a:solidFill>
                <a:latin typeface="Arial" panose="020B0604020202020204" pitchFamily="34" charset="0"/>
                <a:cs typeface="Arial" panose="020B0604020202020204" pitchFamily="34" charset="0"/>
              </a:rPr>
              <a:t>Elle imbibe de sang un mouchoir de tissu ou de papier </a:t>
            </a:r>
            <a:r>
              <a:rPr lang="fr-FR" sz="2000" b="1" dirty="0">
                <a:solidFill>
                  <a:srgbClr val="00529B"/>
                </a:solidFill>
                <a:latin typeface="Arial" panose="020B0604020202020204" pitchFamily="34" charset="0"/>
                <a:cs typeface="Arial" panose="020B0604020202020204" pitchFamily="34" charset="0"/>
              </a:rPr>
              <a:t>en quelques secondes.</a:t>
            </a:r>
          </a:p>
        </p:txBody>
      </p:sp>
    </p:spTree>
    <p:extLst>
      <p:ext uri="{BB962C8B-B14F-4D97-AF65-F5344CB8AC3E}">
        <p14:creationId xmlns:p14="http://schemas.microsoft.com/office/powerpoint/2010/main" val="11726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A5C19E21-1B15-C64F-2A5F-62E45443D568}"/>
              </a:ext>
            </a:extLst>
          </p:cNvPr>
          <p:cNvSpPr>
            <a:spLocks noGrp="1"/>
          </p:cNvSpPr>
          <p:nvPr>
            <p:ph type="body" sz="quarter" idx="10"/>
          </p:nvPr>
        </p:nvSpPr>
        <p:spPr>
          <a:prstGeom prst="rect">
            <a:avLst/>
          </a:prstGeom>
        </p:spPr>
        <p:txBody>
          <a:bodyPr/>
          <a:lstStyle/>
          <a:p>
            <a:r>
              <a:rPr lang="fr-FR"/>
              <a:t>LES hémorragies externes</a:t>
            </a:r>
          </a:p>
        </p:txBody>
      </p:sp>
      <p:sp>
        <p:nvSpPr>
          <p:cNvPr id="2" name="Rectangle : coins arrondis 1">
            <a:extLst>
              <a:ext uri="{FF2B5EF4-FFF2-40B4-BE49-F238E27FC236}">
                <a16:creationId xmlns:a16="http://schemas.microsoft.com/office/drawing/2014/main" id="{FC1FA0BA-1D8F-EC8F-A8AC-D8A293A1CB62}"/>
              </a:ext>
            </a:extLst>
          </p:cNvPr>
          <p:cNvSpPr/>
          <p:nvPr/>
        </p:nvSpPr>
        <p:spPr>
          <a:xfrm>
            <a:off x="450001" y="2247900"/>
            <a:ext cx="7563700" cy="2692400"/>
          </a:xfrm>
          <a:prstGeom prst="roundRect">
            <a:avLst>
              <a:gd name="adj" fmla="val 1038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10">
            <a:extLst>
              <a:ext uri="{FF2B5EF4-FFF2-40B4-BE49-F238E27FC236}">
                <a16:creationId xmlns:a16="http://schemas.microsoft.com/office/drawing/2014/main" id="{0E4ACEE1-7ED2-1C34-098B-4760CB7AA21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5393" y="2742613"/>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9387B78-6E80-3029-9049-2617F197A58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64222" y="2742613"/>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2F19F546-4F1D-2781-019C-30041785CAD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9168" y="2660827"/>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1665DAA4-5E1C-C363-7864-5B0C517DF1DE}"/>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28" y="2750730"/>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9C3DCB63-98C2-E8F2-F723-95833EBEA068}"/>
              </a:ext>
            </a:extLst>
          </p:cNvPr>
          <p:cNvSpPr txBox="1"/>
          <p:nvPr/>
        </p:nvSpPr>
        <p:spPr>
          <a:xfrm>
            <a:off x="773836" y="4287605"/>
            <a:ext cx="1360192"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Chutes</a:t>
            </a:r>
            <a:endParaRPr lang="en-US" sz="1600" dirty="0">
              <a:solidFill>
                <a:srgbClr val="00497E"/>
              </a:solidFill>
            </a:endParaRPr>
          </a:p>
        </p:txBody>
      </p:sp>
      <p:sp>
        <p:nvSpPr>
          <p:cNvPr id="13" name="ZoneTexte 12">
            <a:extLst>
              <a:ext uri="{FF2B5EF4-FFF2-40B4-BE49-F238E27FC236}">
                <a16:creationId xmlns:a16="http://schemas.microsoft.com/office/drawing/2014/main" id="{E3562FBF-0924-21A6-5922-0C0B89FBEFCD}"/>
              </a:ext>
            </a:extLst>
          </p:cNvPr>
          <p:cNvSpPr txBox="1"/>
          <p:nvPr/>
        </p:nvSpPr>
        <p:spPr>
          <a:xfrm>
            <a:off x="2547535" y="4287605"/>
            <a:ext cx="1575715"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Traumatismes</a:t>
            </a:r>
            <a:endParaRPr lang="en-US" sz="1600" dirty="0">
              <a:solidFill>
                <a:srgbClr val="00497E"/>
              </a:solidFill>
            </a:endParaRPr>
          </a:p>
        </p:txBody>
      </p:sp>
      <p:sp>
        <p:nvSpPr>
          <p:cNvPr id="14" name="ZoneTexte 13">
            <a:extLst>
              <a:ext uri="{FF2B5EF4-FFF2-40B4-BE49-F238E27FC236}">
                <a16:creationId xmlns:a16="http://schemas.microsoft.com/office/drawing/2014/main" id="{A8668F9B-2DC8-5A11-B8FE-CD8A636496FA}"/>
              </a:ext>
            </a:extLst>
          </p:cNvPr>
          <p:cNvSpPr txBox="1"/>
          <p:nvPr/>
        </p:nvSpPr>
        <p:spPr>
          <a:xfrm>
            <a:off x="4500147" y="4164495"/>
            <a:ext cx="1360192"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Objets tranchants</a:t>
            </a:r>
            <a:endParaRPr lang="en-US" sz="1600" dirty="0">
              <a:solidFill>
                <a:srgbClr val="00497E"/>
              </a:solidFill>
            </a:endParaRPr>
          </a:p>
        </p:txBody>
      </p:sp>
      <p:sp>
        <p:nvSpPr>
          <p:cNvPr id="15" name="ZoneTexte 14">
            <a:extLst>
              <a:ext uri="{FF2B5EF4-FFF2-40B4-BE49-F238E27FC236}">
                <a16:creationId xmlns:a16="http://schemas.microsoft.com/office/drawing/2014/main" id="{14C7EA1E-4221-ABFD-CC9A-4A30F2DA416C}"/>
              </a:ext>
            </a:extLst>
          </p:cNvPr>
          <p:cNvSpPr txBox="1"/>
          <p:nvPr/>
        </p:nvSpPr>
        <p:spPr>
          <a:xfrm>
            <a:off x="6345981" y="4287605"/>
            <a:ext cx="1360192"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600" dirty="0">
                <a:solidFill>
                  <a:srgbClr val="00497E"/>
                </a:solidFill>
              </a:rPr>
              <a:t>Projectiles</a:t>
            </a:r>
            <a:endParaRPr lang="en-US" sz="1600" dirty="0">
              <a:solidFill>
                <a:srgbClr val="00497E"/>
              </a:solidFill>
            </a:endParaRPr>
          </a:p>
        </p:txBody>
      </p:sp>
      <p:pic>
        <p:nvPicPr>
          <p:cNvPr id="20" name="Picture 2" descr="Vecteur gratuit anatomie des varices réaliste avec schéma grossissant des vaisseaux sanguins dans l'illustration vectorielle des veines saines et endommagées">
            <a:extLst>
              <a:ext uri="{FF2B5EF4-FFF2-40B4-BE49-F238E27FC236}">
                <a16:creationId xmlns:a16="http://schemas.microsoft.com/office/drawing/2014/main" id="{07BE181C-A0EF-B82A-CDB4-42322F2FE9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57"/>
          <a:stretch/>
        </p:blipFill>
        <p:spPr bwMode="auto">
          <a:xfrm>
            <a:off x="9214226" y="2247900"/>
            <a:ext cx="1921778" cy="211335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ED5662BC-5001-875E-B11D-711933125DA1}"/>
              </a:ext>
            </a:extLst>
          </p:cNvPr>
          <p:cNvSpPr txBox="1"/>
          <p:nvPr/>
        </p:nvSpPr>
        <p:spPr>
          <a:xfrm>
            <a:off x="2555451" y="1735104"/>
            <a:ext cx="3352800"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TRAUMATIQUE</a:t>
            </a:r>
          </a:p>
        </p:txBody>
      </p:sp>
      <p:sp>
        <p:nvSpPr>
          <p:cNvPr id="25" name="ZoneTexte 24">
            <a:extLst>
              <a:ext uri="{FF2B5EF4-FFF2-40B4-BE49-F238E27FC236}">
                <a16:creationId xmlns:a16="http://schemas.microsoft.com/office/drawing/2014/main" id="{503FC51B-67A8-E290-A450-FAE555428220}"/>
              </a:ext>
            </a:extLst>
          </p:cNvPr>
          <p:cNvSpPr txBox="1"/>
          <p:nvPr/>
        </p:nvSpPr>
        <p:spPr>
          <a:xfrm>
            <a:off x="8498715" y="1735104"/>
            <a:ext cx="3352800" cy="369332"/>
          </a:xfrm>
          <a:prstGeom prst="rect">
            <a:avLst/>
          </a:prstGeom>
          <a:noFill/>
        </p:spPr>
        <p:txBody>
          <a:bodyPr wrap="square" rtlCol="0">
            <a:spAutoFit/>
          </a:bodyPr>
          <a:lstStyle/>
          <a:p>
            <a:pPr algn="ctr"/>
            <a:r>
              <a:rPr lang="fr-FR" b="1" dirty="0">
                <a:solidFill>
                  <a:srgbClr val="00497E"/>
                </a:solidFill>
                <a:latin typeface="Arial Rounded MT Bold" panose="020F0704030504030204" pitchFamily="34" charset="0"/>
              </a:rPr>
              <a:t>MÉDICALE</a:t>
            </a:r>
          </a:p>
        </p:txBody>
      </p:sp>
      <p:sp>
        <p:nvSpPr>
          <p:cNvPr id="7" name="ZoneTexte 6">
            <a:extLst>
              <a:ext uri="{FF2B5EF4-FFF2-40B4-BE49-F238E27FC236}">
                <a16:creationId xmlns:a16="http://schemas.microsoft.com/office/drawing/2014/main" id="{8DD2B9B6-0044-DFE8-F2B2-4146DB88DF30}"/>
              </a:ext>
            </a:extLst>
          </p:cNvPr>
          <p:cNvSpPr txBox="1"/>
          <p:nvPr/>
        </p:nvSpPr>
        <p:spPr>
          <a:xfrm>
            <a:off x="8933295" y="4410716"/>
            <a:ext cx="2356496" cy="3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ctr">
              <a:defRPr sz="1600" b="1">
                <a:solidFill>
                  <a:srgbClr val="00497E"/>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Ruptures de varices</a:t>
            </a:r>
            <a:endParaRPr lang="en-US" dirty="0"/>
          </a:p>
        </p:txBody>
      </p:sp>
    </p:spTree>
    <p:extLst>
      <p:ext uri="{BB962C8B-B14F-4D97-AF65-F5344CB8AC3E}">
        <p14:creationId xmlns:p14="http://schemas.microsoft.com/office/powerpoint/2010/main" val="45960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4" grpId="0"/>
      <p:bldP spid="15" grpId="0"/>
      <p:bldP spid="24" grpId="0"/>
      <p:bldP spid="2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0C306CE-6AC4-7724-65CA-9560B97F1348}"/>
              </a:ext>
            </a:extLst>
          </p:cNvPr>
          <p:cNvSpPr>
            <a:spLocks noGrp="1"/>
          </p:cNvSpPr>
          <p:nvPr>
            <p:ph type="body" sz="quarter" idx="10"/>
          </p:nvPr>
        </p:nvSpPr>
        <p:spPr>
          <a:prstGeom prst="rect">
            <a:avLst/>
          </a:prstGeom>
        </p:spPr>
        <p:txBody>
          <a:bodyPr/>
          <a:lstStyle/>
          <a:p>
            <a:r>
              <a:rPr lang="fr-FR"/>
              <a:t>LES hémorragies externes</a:t>
            </a:r>
          </a:p>
        </p:txBody>
      </p:sp>
      <p:pic>
        <p:nvPicPr>
          <p:cNvPr id="4" name="Picture 2">
            <a:extLst>
              <a:ext uri="{FF2B5EF4-FFF2-40B4-BE49-F238E27FC236}">
                <a16:creationId xmlns:a16="http://schemas.microsoft.com/office/drawing/2014/main" id="{D3B08E5D-2164-ED3E-61B4-1F2DCD97D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4777" y="2848682"/>
            <a:ext cx="2662866" cy="2662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FC0EE8-C77E-1D60-F9AD-490B79B7B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169" y="2848682"/>
            <a:ext cx="2662866" cy="266286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D80A9E0-1D8E-61C5-8E79-9B671D4B1871}"/>
              </a:ext>
            </a:extLst>
          </p:cNvPr>
          <p:cNvSpPr txBox="1"/>
          <p:nvPr/>
        </p:nvSpPr>
        <p:spPr>
          <a:xfrm>
            <a:off x="450001" y="3302953"/>
            <a:ext cx="2491531" cy="17543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fr-FR" sz="1800" dirty="0">
                <a:solidFill>
                  <a:srgbClr val="00497E"/>
                </a:solidFill>
              </a:rPr>
              <a:t>Détresse circulatoire / un arrêt cardiaque par une diminution importante de la quantité de sang dans l'organisme</a:t>
            </a:r>
            <a:endParaRPr lang="en-US" sz="1800" dirty="0">
              <a:solidFill>
                <a:srgbClr val="00497E"/>
              </a:solidFill>
            </a:endParaRPr>
          </a:p>
        </p:txBody>
      </p:sp>
      <p:sp>
        <p:nvSpPr>
          <p:cNvPr id="7" name="ZoneTexte 6">
            <a:extLst>
              <a:ext uri="{FF2B5EF4-FFF2-40B4-BE49-F238E27FC236}">
                <a16:creationId xmlns:a16="http://schemas.microsoft.com/office/drawing/2014/main" id="{940CB0F1-2492-88F7-132D-120E46F232E3}"/>
              </a:ext>
            </a:extLst>
          </p:cNvPr>
          <p:cNvSpPr txBox="1"/>
          <p:nvPr/>
        </p:nvSpPr>
        <p:spPr>
          <a:xfrm>
            <a:off x="9160144" y="3718451"/>
            <a:ext cx="2117491" cy="9233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fr-FR"/>
            </a:defPPr>
            <a:lvl1pPr algn="r">
              <a:defRPr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dirty="0"/>
              <a:t>Être infecté </a:t>
            </a:r>
            <a:br>
              <a:rPr lang="fr-FR" dirty="0"/>
            </a:br>
            <a:r>
              <a:rPr lang="fr-FR" dirty="0"/>
              <a:t>par une maladie transmissible</a:t>
            </a:r>
            <a:endParaRPr lang="fr-FR" dirty="0">
              <a:solidFill>
                <a:srgbClr val="00497E"/>
              </a:solidFill>
            </a:endParaRPr>
          </a:p>
        </p:txBody>
      </p:sp>
      <p:pic>
        <p:nvPicPr>
          <p:cNvPr id="8" name="Picture 8">
            <a:extLst>
              <a:ext uri="{FF2B5EF4-FFF2-40B4-BE49-F238E27FC236}">
                <a16:creationId xmlns:a16="http://schemas.microsoft.com/office/drawing/2014/main" id="{52026BC5-BC0C-A446-0B4A-A5D99F559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895" y="3836969"/>
            <a:ext cx="686293" cy="68629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9DD7CC1-4902-FA92-E35A-F19F929B8B3F}"/>
              </a:ext>
            </a:extLst>
          </p:cNvPr>
          <p:cNvSpPr txBox="1"/>
          <p:nvPr/>
        </p:nvSpPr>
        <p:spPr>
          <a:xfrm>
            <a:off x="1455633" y="1500635"/>
            <a:ext cx="3600000"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Pour la victime</a:t>
            </a:r>
          </a:p>
        </p:txBody>
      </p:sp>
      <p:sp>
        <p:nvSpPr>
          <p:cNvPr id="11" name="ZoneTexte 10">
            <a:extLst>
              <a:ext uri="{FF2B5EF4-FFF2-40B4-BE49-F238E27FC236}">
                <a16:creationId xmlns:a16="http://schemas.microsoft.com/office/drawing/2014/main" id="{9722B9F9-6F75-DC1D-05B6-D88B7F66BDE5}"/>
              </a:ext>
            </a:extLst>
          </p:cNvPr>
          <p:cNvSpPr txBox="1"/>
          <p:nvPr/>
        </p:nvSpPr>
        <p:spPr>
          <a:xfrm>
            <a:off x="7677643" y="1500635"/>
            <a:ext cx="3600000" cy="40862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Pour le secouriste</a:t>
            </a:r>
          </a:p>
        </p:txBody>
      </p:sp>
      <p:cxnSp>
        <p:nvCxnSpPr>
          <p:cNvPr id="12" name="Connecteur droit 11">
            <a:extLst>
              <a:ext uri="{FF2B5EF4-FFF2-40B4-BE49-F238E27FC236}">
                <a16:creationId xmlns:a16="http://schemas.microsoft.com/office/drawing/2014/main" id="{630BF346-47C0-5D94-3DF0-EFF5EAE15766}"/>
              </a:ext>
            </a:extLst>
          </p:cNvPr>
          <p:cNvCxnSpPr>
            <a:cxnSpLocks/>
          </p:cNvCxnSpPr>
          <p:nvPr/>
        </p:nvCxnSpPr>
        <p:spPr>
          <a:xfrm>
            <a:off x="6539345" y="1500635"/>
            <a:ext cx="0" cy="401091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43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67DE026-0422-D1A9-96EA-3566D5C2C9C5}"/>
              </a:ext>
            </a:extLst>
          </p:cNvPr>
          <p:cNvSpPr>
            <a:spLocks noGrp="1"/>
          </p:cNvSpPr>
          <p:nvPr>
            <p:ph type="body" sz="quarter" idx="10"/>
          </p:nvPr>
        </p:nvSpPr>
        <p:spPr>
          <a:prstGeom prst="rect">
            <a:avLst/>
          </a:prstGeom>
        </p:spPr>
        <p:txBody>
          <a:bodyPr/>
          <a:lstStyle/>
          <a:p>
            <a:r>
              <a:rPr lang="fr-FR"/>
              <a:t>Les hémorragies externes</a:t>
            </a:r>
          </a:p>
        </p:txBody>
      </p:sp>
      <p:sp>
        <p:nvSpPr>
          <p:cNvPr id="15" name="ZoneTexte 14">
            <a:extLst>
              <a:ext uri="{FF2B5EF4-FFF2-40B4-BE49-F238E27FC236}">
                <a16:creationId xmlns:a16="http://schemas.microsoft.com/office/drawing/2014/main" id="{68585DE6-6463-13A3-89E1-1291D5636CE3}"/>
              </a:ext>
            </a:extLst>
          </p:cNvPr>
          <p:cNvSpPr txBox="1"/>
          <p:nvPr/>
        </p:nvSpPr>
        <p:spPr>
          <a:xfrm>
            <a:off x="4410860" y="2242339"/>
            <a:ext cx="7658329" cy="5299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2000" dirty="0">
                <a:solidFill>
                  <a:srgbClr val="00497E"/>
                </a:solidFill>
              </a:rPr>
              <a:t>Le plus souvent, il est facile de constater une hémorragie.</a:t>
            </a:r>
            <a:endParaRPr lang="en-US" sz="2000" dirty="0">
              <a:solidFill>
                <a:srgbClr val="00497E"/>
              </a:solidFill>
            </a:endParaRPr>
          </a:p>
        </p:txBody>
      </p:sp>
      <p:sp>
        <p:nvSpPr>
          <p:cNvPr id="16" name="ZoneTexte 15">
            <a:extLst>
              <a:ext uri="{FF2B5EF4-FFF2-40B4-BE49-F238E27FC236}">
                <a16:creationId xmlns:a16="http://schemas.microsoft.com/office/drawing/2014/main" id="{1C7002EF-F827-DF9D-CB59-B282019E5DC7}"/>
              </a:ext>
            </a:extLst>
          </p:cNvPr>
          <p:cNvSpPr txBox="1"/>
          <p:nvPr/>
        </p:nvSpPr>
        <p:spPr>
          <a:xfrm>
            <a:off x="1054099" y="4303010"/>
            <a:ext cx="6439331" cy="12972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fr-FR" sz="2000" dirty="0">
                <a:solidFill>
                  <a:srgbClr val="BA242C"/>
                </a:solidFill>
              </a:rPr>
              <a:t>Toutefois, </a:t>
            </a:r>
            <a:r>
              <a:rPr lang="fr-FR" sz="2000" dirty="0">
                <a:solidFill>
                  <a:srgbClr val="00497E"/>
                </a:solidFill>
              </a:rPr>
              <a:t>celle-ci peut </a:t>
            </a:r>
            <a:r>
              <a:rPr lang="fr-FR" sz="2000" dirty="0">
                <a:solidFill>
                  <a:srgbClr val="BA242C"/>
                </a:solidFill>
              </a:rPr>
              <a:t>temporairement </a:t>
            </a:r>
            <a:br>
              <a:rPr lang="fr-FR" sz="2000" dirty="0">
                <a:solidFill>
                  <a:srgbClr val="BA242C"/>
                </a:solidFill>
              </a:rPr>
            </a:br>
            <a:r>
              <a:rPr lang="fr-FR" sz="2000" dirty="0">
                <a:solidFill>
                  <a:srgbClr val="BA242C"/>
                </a:solidFill>
              </a:rPr>
              <a:t>être masquée</a:t>
            </a:r>
            <a:r>
              <a:rPr lang="fr-FR" sz="2000" dirty="0">
                <a:solidFill>
                  <a:srgbClr val="C00000"/>
                </a:solidFill>
              </a:rPr>
              <a:t> </a:t>
            </a:r>
            <a:r>
              <a:rPr lang="fr-FR" sz="2000" dirty="0">
                <a:solidFill>
                  <a:srgbClr val="00497E"/>
                </a:solidFill>
              </a:rPr>
              <a:t>par la position de la victime </a:t>
            </a:r>
            <a:br>
              <a:rPr lang="fr-FR" sz="2000" dirty="0">
                <a:solidFill>
                  <a:srgbClr val="00497E"/>
                </a:solidFill>
              </a:rPr>
            </a:br>
            <a:r>
              <a:rPr lang="fr-FR" sz="2000" dirty="0">
                <a:solidFill>
                  <a:srgbClr val="00497E"/>
                </a:solidFill>
              </a:rPr>
              <a:t>ou un vêtement particulièrement absorbant (manteau, blouson, etc.).</a:t>
            </a:r>
            <a:endParaRPr lang="en-US" sz="2000" dirty="0">
              <a:solidFill>
                <a:srgbClr val="00497E"/>
              </a:solidFill>
            </a:endParaRPr>
          </a:p>
        </p:txBody>
      </p:sp>
      <p:pic>
        <p:nvPicPr>
          <p:cNvPr id="17" name="Image 16" descr="Une image contenant plein air, ciel, herbe, roue&#10;&#10;Description générée automatiquement">
            <a:extLst>
              <a:ext uri="{FF2B5EF4-FFF2-40B4-BE49-F238E27FC236}">
                <a16:creationId xmlns:a16="http://schemas.microsoft.com/office/drawing/2014/main" id="{CD715EE9-8E4E-0308-9796-7190A73FCE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35204" y="3754247"/>
            <a:ext cx="3829639" cy="2249244"/>
          </a:xfrm>
          <a:prstGeom prst="roundRect">
            <a:avLst>
              <a:gd name="adj" fmla="val 11471"/>
            </a:avLst>
          </a:prstGeom>
          <a:effectLst>
            <a:outerShdw blurRad="50800" dist="38100" dir="2700000" algn="tl" rotWithShape="0">
              <a:prstClr val="black">
                <a:alpha val="40000"/>
              </a:prstClr>
            </a:outerShdw>
          </a:effectLst>
        </p:spPr>
      </p:pic>
      <p:sp>
        <p:nvSpPr>
          <p:cNvPr id="2" name="ZoneTexte 1">
            <a:extLst>
              <a:ext uri="{FF2B5EF4-FFF2-40B4-BE49-F238E27FC236}">
                <a16:creationId xmlns:a16="http://schemas.microsoft.com/office/drawing/2014/main" id="{D4605449-1C5D-8843-621B-B945BE36CD8A}"/>
              </a:ext>
            </a:extLst>
          </p:cNvPr>
          <p:cNvSpPr txBox="1"/>
          <p:nvPr/>
        </p:nvSpPr>
        <p:spPr>
          <a:xfrm rot="16200000">
            <a:off x="11031374" y="512250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Unsplash.com</a:t>
            </a:r>
            <a:endParaRPr lang="fr-FR" sz="600" i="1" dirty="0">
              <a:solidFill>
                <a:schemeClr val="bg1"/>
              </a:solidFill>
            </a:endParaRPr>
          </a:p>
        </p:txBody>
      </p:sp>
      <p:sp>
        <p:nvSpPr>
          <p:cNvPr id="3" name="Rectangle : coins arrondis 2">
            <a:extLst>
              <a:ext uri="{FF2B5EF4-FFF2-40B4-BE49-F238E27FC236}">
                <a16:creationId xmlns:a16="http://schemas.microsoft.com/office/drawing/2014/main" id="{C9442788-C472-37BD-1322-F9FD3B210958}"/>
              </a:ext>
            </a:extLst>
          </p:cNvPr>
          <p:cNvSpPr/>
          <p:nvPr/>
        </p:nvSpPr>
        <p:spPr>
          <a:xfrm>
            <a:off x="2004256" y="1674449"/>
            <a:ext cx="785634" cy="1734762"/>
          </a:xfrm>
          <a:prstGeom prst="roundRect">
            <a:avLst>
              <a:gd name="adj" fmla="val 19833"/>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 coins arrondis 4">
            <a:extLst>
              <a:ext uri="{FF2B5EF4-FFF2-40B4-BE49-F238E27FC236}">
                <a16:creationId xmlns:a16="http://schemas.microsoft.com/office/drawing/2014/main" id="{A161B914-0784-D1CF-156D-E39F2C804F53}"/>
              </a:ext>
            </a:extLst>
          </p:cNvPr>
          <p:cNvSpPr/>
          <p:nvPr/>
        </p:nvSpPr>
        <p:spPr>
          <a:xfrm>
            <a:off x="2004257" y="2483705"/>
            <a:ext cx="785632" cy="642983"/>
          </a:xfrm>
          <a:prstGeom prst="roundRect">
            <a:avLst>
              <a:gd name="adj" fmla="val 4314"/>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 coins arrondis 17">
            <a:extLst>
              <a:ext uri="{FF2B5EF4-FFF2-40B4-BE49-F238E27FC236}">
                <a16:creationId xmlns:a16="http://schemas.microsoft.com/office/drawing/2014/main" id="{D066A3E7-6B7F-A1D2-3F2A-4BC9886E657C}"/>
              </a:ext>
            </a:extLst>
          </p:cNvPr>
          <p:cNvSpPr/>
          <p:nvPr/>
        </p:nvSpPr>
        <p:spPr>
          <a:xfrm>
            <a:off x="2004257" y="2028630"/>
            <a:ext cx="785633" cy="1380580"/>
          </a:xfrm>
          <a:prstGeom prst="roundRect">
            <a:avLst>
              <a:gd name="adj" fmla="val 4314"/>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Ellipse 18">
            <a:extLst>
              <a:ext uri="{FF2B5EF4-FFF2-40B4-BE49-F238E27FC236}">
                <a16:creationId xmlns:a16="http://schemas.microsoft.com/office/drawing/2014/main" id="{EF60DED2-DFCE-E290-FC5B-BCAE873D8E95}"/>
              </a:ext>
            </a:extLst>
          </p:cNvPr>
          <p:cNvSpPr/>
          <p:nvPr/>
        </p:nvSpPr>
        <p:spPr>
          <a:xfrm>
            <a:off x="1572935" y="2976498"/>
            <a:ext cx="1791076" cy="222578"/>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a:extLst>
              <a:ext uri="{FF2B5EF4-FFF2-40B4-BE49-F238E27FC236}">
                <a16:creationId xmlns:a16="http://schemas.microsoft.com/office/drawing/2014/main" id="{56E2E477-8701-618D-0657-1A464E3EE156}"/>
              </a:ext>
            </a:extLst>
          </p:cNvPr>
          <p:cNvSpPr/>
          <p:nvPr/>
        </p:nvSpPr>
        <p:spPr>
          <a:xfrm>
            <a:off x="1287337" y="2988941"/>
            <a:ext cx="2337108" cy="420269"/>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a:extLst>
              <a:ext uri="{FF2B5EF4-FFF2-40B4-BE49-F238E27FC236}">
                <a16:creationId xmlns:a16="http://schemas.microsoft.com/office/drawing/2014/main" id="{1BAF3649-C560-4FDC-F02D-DAECECA2D108}"/>
              </a:ext>
            </a:extLst>
          </p:cNvPr>
          <p:cNvSpPr/>
          <p:nvPr/>
        </p:nvSpPr>
        <p:spPr>
          <a:xfrm>
            <a:off x="1054100" y="2967413"/>
            <a:ext cx="2803582" cy="745249"/>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Vecteur gratuit Éraflure de tigre">
            <a:extLst>
              <a:ext uri="{FF2B5EF4-FFF2-40B4-BE49-F238E27FC236}">
                <a16:creationId xmlns:a16="http://schemas.microsoft.com/office/drawing/2014/main" id="{5D5BA6C2-4405-49A3-BCD0-483BEFA54A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7290" y="2486048"/>
            <a:ext cx="955652" cy="9556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B4395D61-1796-2D53-C2EA-3C62D193E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234" y="707277"/>
            <a:ext cx="2629344" cy="3008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Vecteur gratuit contexte de la journée mondiale de l'eau">
            <a:extLst>
              <a:ext uri="{FF2B5EF4-FFF2-40B4-BE49-F238E27FC236}">
                <a16:creationId xmlns:a16="http://schemas.microsoft.com/office/drawing/2014/main" id="{8CC46464-1ACB-7114-91F6-150F479D93EB}"/>
              </a:ext>
            </a:extLst>
          </p:cNvPr>
          <p:cNvPicPr>
            <a:picLocks noChangeAspect="1" noChangeArrowheads="1"/>
          </p:cNvPicPr>
          <p:nvPr/>
        </p:nvPicPr>
        <p:blipFill>
          <a:blip r:embed="rId6">
            <a:duotone>
              <a:prstClr val="black"/>
              <a:srgbClr val="CC0000">
                <a:tint val="45000"/>
                <a:satMod val="400000"/>
              </a:srgbClr>
            </a:duotone>
            <a:extLst>
              <a:ext uri="{BEBA8EAE-BF5A-486C-A8C5-ECC9F3942E4B}">
                <a14:imgProps xmlns:a14="http://schemas.microsoft.com/office/drawing/2010/main">
                  <a14:imgLayer r:embed="rId7">
                    <a14:imgEffect>
                      <a14:backgroundRemoval t="10000" b="90000" l="10000" r="90000">
                        <a14:foregroundMark x1="33546" y1="55431" x2="31949" y2="64217"/>
                        <a14:backgroundMark x1="58307" y1="82268" x2="45367" y2="83546"/>
                        <a14:backgroundMark x1="45367" y1="83546" x2="43930" y2="82588"/>
                      </a14:backgroundRemoval>
                    </a14:imgEffect>
                  </a14:imgLayer>
                </a14:imgProps>
              </a:ext>
              <a:ext uri="{28A0092B-C50C-407E-A947-70E740481C1C}">
                <a14:useLocalDpi xmlns:a14="http://schemas.microsoft.com/office/drawing/2010/main" val="0"/>
              </a:ext>
            </a:extLst>
          </a:blip>
          <a:srcRect/>
          <a:stretch>
            <a:fillRect/>
          </a:stretch>
        </p:blipFill>
        <p:spPr bwMode="auto">
          <a:xfrm>
            <a:off x="1938283" y="2741353"/>
            <a:ext cx="1008044" cy="100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45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xit" presetSubtype="0" fill="hold" grpId="0"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xit" presetSubtype="0" fill="hold" grpId="0" nodeType="with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xit" presetSubtype="0" fill="hold" grpId="0"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animBg="1"/>
      <p:bldP spid="5" grpId="0" animBg="1"/>
      <p:bldP spid="18"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1E2CA73-29B0-2BEF-05BF-E18307B6CF96}"/>
              </a:ext>
            </a:extLst>
          </p:cNvPr>
          <p:cNvSpPr>
            <a:spLocks noGrp="1"/>
          </p:cNvSpPr>
          <p:nvPr>
            <p:ph type="body" sz="quarter" idx="10"/>
          </p:nvPr>
        </p:nvSpPr>
        <p:spPr>
          <a:prstGeom prst="rect">
            <a:avLst/>
          </a:prstGeom>
        </p:spPr>
        <p:txBody>
          <a:bodyPr/>
          <a:lstStyle/>
          <a:p>
            <a:r>
              <a:rPr lang="fr-FR"/>
              <a:t>LES Hémorragies externes</a:t>
            </a:r>
          </a:p>
        </p:txBody>
      </p:sp>
      <p:sp>
        <p:nvSpPr>
          <p:cNvPr id="2" name="Rectangle : coins arrondis 1">
            <a:extLst>
              <a:ext uri="{FF2B5EF4-FFF2-40B4-BE49-F238E27FC236}">
                <a16:creationId xmlns:a16="http://schemas.microsoft.com/office/drawing/2014/main" id="{99B0C2B8-B15B-80A9-B33C-747CFFADD4A3}"/>
              </a:ext>
            </a:extLst>
          </p:cNvPr>
          <p:cNvSpPr/>
          <p:nvPr/>
        </p:nvSpPr>
        <p:spPr>
          <a:xfrm>
            <a:off x="5851564" y="3557466"/>
            <a:ext cx="5740400" cy="1200483"/>
          </a:xfrm>
          <a:prstGeom prst="roundRect">
            <a:avLst>
              <a:gd name="adj" fmla="val 7929"/>
            </a:avLst>
          </a:prstGeom>
          <a:solidFill>
            <a:srgbClr val="F8E0E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6">
            <a:extLst>
              <a:ext uri="{FF2B5EF4-FFF2-40B4-BE49-F238E27FC236}">
                <a16:creationId xmlns:a16="http://schemas.microsoft.com/office/drawing/2014/main" id="{4DD2CF5B-3AF3-BEE2-3337-BBE11745D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613" y="2050553"/>
            <a:ext cx="1549822" cy="15498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 coins arrondis 4">
            <a:extLst>
              <a:ext uri="{FF2B5EF4-FFF2-40B4-BE49-F238E27FC236}">
                <a16:creationId xmlns:a16="http://schemas.microsoft.com/office/drawing/2014/main" id="{EF969728-0B61-ED15-EA3E-8C49C5D89173}"/>
              </a:ext>
            </a:extLst>
          </p:cNvPr>
          <p:cNvSpPr/>
          <p:nvPr/>
        </p:nvSpPr>
        <p:spPr>
          <a:xfrm>
            <a:off x="8483084" y="2694157"/>
            <a:ext cx="542395" cy="245314"/>
          </a:xfrm>
          <a:prstGeom prst="roundRect">
            <a:avLst>
              <a:gd name="adj" fmla="val 3058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 coins arrondis 5">
            <a:extLst>
              <a:ext uri="{FF2B5EF4-FFF2-40B4-BE49-F238E27FC236}">
                <a16:creationId xmlns:a16="http://schemas.microsoft.com/office/drawing/2014/main" id="{8EBAA8B7-843C-1826-C807-1B652DFC9DEE}"/>
              </a:ext>
            </a:extLst>
          </p:cNvPr>
          <p:cNvSpPr/>
          <p:nvPr/>
        </p:nvSpPr>
        <p:spPr>
          <a:xfrm>
            <a:off x="9066330" y="2694322"/>
            <a:ext cx="284405" cy="245314"/>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e 6">
            <a:extLst>
              <a:ext uri="{FF2B5EF4-FFF2-40B4-BE49-F238E27FC236}">
                <a16:creationId xmlns:a16="http://schemas.microsoft.com/office/drawing/2014/main" id="{989D7028-CAE8-D730-3E01-54F5FA6B6950}"/>
              </a:ext>
            </a:extLst>
          </p:cNvPr>
          <p:cNvGrpSpPr/>
          <p:nvPr/>
        </p:nvGrpSpPr>
        <p:grpSpPr>
          <a:xfrm>
            <a:off x="450001" y="1586934"/>
            <a:ext cx="780053" cy="778126"/>
            <a:chOff x="536288" y="799534"/>
            <a:chExt cx="780053" cy="778126"/>
          </a:xfrm>
        </p:grpSpPr>
        <p:sp>
          <p:nvSpPr>
            <p:cNvPr id="10" name="Rectangle : coins arrondis 9">
              <a:extLst>
                <a:ext uri="{FF2B5EF4-FFF2-40B4-BE49-F238E27FC236}">
                  <a16:creationId xmlns:a16="http://schemas.microsoft.com/office/drawing/2014/main" id="{5357AAED-6CF1-95BA-4316-4BA203274A27}"/>
                </a:ext>
              </a:extLst>
            </p:cNvPr>
            <p:cNvSpPr/>
            <p:nvPr/>
          </p:nvSpPr>
          <p:spPr>
            <a:xfrm>
              <a:off x="536288" y="799534"/>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01E90DE8-8844-F684-E77C-F75E5338C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63" y="907046"/>
              <a:ext cx="563102" cy="5631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id="{60558BC5-1ED9-25C5-07CA-E54569839FD7}"/>
              </a:ext>
            </a:extLst>
          </p:cNvPr>
          <p:cNvGrpSpPr/>
          <p:nvPr/>
        </p:nvGrpSpPr>
        <p:grpSpPr>
          <a:xfrm>
            <a:off x="1108878" y="2452221"/>
            <a:ext cx="780053" cy="778126"/>
            <a:chOff x="576487" y="1649577"/>
            <a:chExt cx="780053" cy="778126"/>
          </a:xfrm>
        </p:grpSpPr>
        <p:sp>
          <p:nvSpPr>
            <p:cNvPr id="14" name="Rectangle : coins arrondis 13">
              <a:extLst>
                <a:ext uri="{FF2B5EF4-FFF2-40B4-BE49-F238E27FC236}">
                  <a16:creationId xmlns:a16="http://schemas.microsoft.com/office/drawing/2014/main" id="{B5F03C48-285A-9FEE-502F-1219FD45E18F}"/>
                </a:ext>
              </a:extLst>
            </p:cNvPr>
            <p:cNvSpPr/>
            <p:nvPr/>
          </p:nvSpPr>
          <p:spPr>
            <a:xfrm>
              <a:off x="576487" y="1649577"/>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a:extLst>
                <a:ext uri="{FF2B5EF4-FFF2-40B4-BE49-F238E27FC236}">
                  <a16:creationId xmlns:a16="http://schemas.microsoft.com/office/drawing/2014/main" id="{E3557F69-EDFA-DEE2-4A5C-985E1EE09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87" y="1659310"/>
              <a:ext cx="699654" cy="6996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D860E31E-4CE4-E8F2-CD7E-58C9E644F122}"/>
              </a:ext>
            </a:extLst>
          </p:cNvPr>
          <p:cNvGrpSpPr/>
          <p:nvPr/>
        </p:nvGrpSpPr>
        <p:grpSpPr>
          <a:xfrm>
            <a:off x="1808532" y="3304808"/>
            <a:ext cx="780053" cy="778126"/>
            <a:chOff x="553481" y="2538393"/>
            <a:chExt cx="780053" cy="778126"/>
          </a:xfrm>
        </p:grpSpPr>
        <p:sp>
          <p:nvSpPr>
            <p:cNvPr id="20" name="Rectangle : coins arrondis 19">
              <a:extLst>
                <a:ext uri="{FF2B5EF4-FFF2-40B4-BE49-F238E27FC236}">
                  <a16:creationId xmlns:a16="http://schemas.microsoft.com/office/drawing/2014/main" id="{65DA7DAC-A617-A534-9445-A702C358FDD5}"/>
                </a:ext>
              </a:extLst>
            </p:cNvPr>
            <p:cNvSpPr/>
            <p:nvPr/>
          </p:nvSpPr>
          <p:spPr>
            <a:xfrm>
              <a:off x="553481" y="2538393"/>
              <a:ext cx="780053" cy="778126"/>
            </a:xfrm>
            <a:prstGeom prst="roundRect">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6">
              <a:extLst>
                <a:ext uri="{FF2B5EF4-FFF2-40B4-BE49-F238E27FC236}">
                  <a16:creationId xmlns:a16="http://schemas.microsoft.com/office/drawing/2014/main" id="{8635A74F-7CC4-B1FF-CD61-7601A9906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66" y="2599010"/>
              <a:ext cx="659275" cy="6592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e 30">
            <a:extLst>
              <a:ext uri="{FF2B5EF4-FFF2-40B4-BE49-F238E27FC236}">
                <a16:creationId xmlns:a16="http://schemas.microsoft.com/office/drawing/2014/main" id="{EFDBBAEB-912F-1FE2-C9F9-B01365C95EB9}"/>
              </a:ext>
            </a:extLst>
          </p:cNvPr>
          <p:cNvGrpSpPr/>
          <p:nvPr/>
        </p:nvGrpSpPr>
        <p:grpSpPr>
          <a:xfrm>
            <a:off x="3311244" y="4953984"/>
            <a:ext cx="780052" cy="778126"/>
            <a:chOff x="2540000" y="3022600"/>
            <a:chExt cx="780052" cy="778126"/>
          </a:xfrm>
        </p:grpSpPr>
        <p:sp>
          <p:nvSpPr>
            <p:cNvPr id="32" name="Rectangle : coins arrondis 31">
              <a:extLst>
                <a:ext uri="{FF2B5EF4-FFF2-40B4-BE49-F238E27FC236}">
                  <a16:creationId xmlns:a16="http://schemas.microsoft.com/office/drawing/2014/main" id="{19FC0C8E-76E2-E533-241E-C8DCBF95896D}"/>
                </a:ext>
              </a:extLst>
            </p:cNvPr>
            <p:cNvSpPr/>
            <p:nvPr/>
          </p:nvSpPr>
          <p:spPr>
            <a:xfrm>
              <a:off x="2540000" y="3022600"/>
              <a:ext cx="780052" cy="778126"/>
            </a:xfrm>
            <a:prstGeom prst="roundRect">
              <a:avLst/>
            </a:prstGeom>
            <a:solidFill>
              <a:schemeClr val="bg1"/>
            </a:solidFill>
            <a:ln>
              <a:solidFill>
                <a:srgbClr val="00467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Picture 8">
              <a:extLst>
                <a:ext uri="{FF2B5EF4-FFF2-40B4-BE49-F238E27FC236}">
                  <a16:creationId xmlns:a16="http://schemas.microsoft.com/office/drawing/2014/main" id="{9D222D9F-C551-36C2-35CC-1772D1886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7354" y="3071076"/>
              <a:ext cx="665344" cy="6653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Connecteur : en arc 28">
            <a:extLst>
              <a:ext uri="{FF2B5EF4-FFF2-40B4-BE49-F238E27FC236}">
                <a16:creationId xmlns:a16="http://schemas.microsoft.com/office/drawing/2014/main" id="{9E486AA9-4F4A-38AB-C9CE-AD224F5C06EA}"/>
              </a:ext>
            </a:extLst>
          </p:cNvPr>
          <p:cNvCxnSpPr>
            <a:stCxn id="10" idx="2"/>
            <a:endCxn id="17" idx="1"/>
          </p:cNvCxnSpPr>
          <p:nvPr/>
        </p:nvCxnSpPr>
        <p:spPr>
          <a:xfrm rot="16200000" flipH="1">
            <a:off x="751093" y="2453995"/>
            <a:ext cx="446721" cy="268850"/>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Connecteur : en arc 29">
            <a:extLst>
              <a:ext uri="{FF2B5EF4-FFF2-40B4-BE49-F238E27FC236}">
                <a16:creationId xmlns:a16="http://schemas.microsoft.com/office/drawing/2014/main" id="{80062A84-4D89-99DD-F46B-A252B11942DF}"/>
              </a:ext>
            </a:extLst>
          </p:cNvPr>
          <p:cNvCxnSpPr>
            <a:cxnSpLocks/>
            <a:stCxn id="14" idx="2"/>
            <a:endCxn id="20" idx="1"/>
          </p:cNvCxnSpPr>
          <p:nvPr/>
        </p:nvCxnSpPr>
        <p:spPr>
          <a:xfrm rot="16200000" flipH="1">
            <a:off x="1421956" y="3307295"/>
            <a:ext cx="463524" cy="309627"/>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Connecteur : en arc 32">
            <a:extLst>
              <a:ext uri="{FF2B5EF4-FFF2-40B4-BE49-F238E27FC236}">
                <a16:creationId xmlns:a16="http://schemas.microsoft.com/office/drawing/2014/main" id="{126CB435-5E3F-5959-B6E6-5661C02797E9}"/>
              </a:ext>
            </a:extLst>
          </p:cNvPr>
          <p:cNvCxnSpPr>
            <a:cxnSpLocks/>
            <a:stCxn id="20" idx="2"/>
          </p:cNvCxnSpPr>
          <p:nvPr/>
        </p:nvCxnSpPr>
        <p:spPr>
          <a:xfrm rot="16200000" flipH="1">
            <a:off x="2137588" y="4143904"/>
            <a:ext cx="454575" cy="332633"/>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rc 35">
            <a:extLst>
              <a:ext uri="{FF2B5EF4-FFF2-40B4-BE49-F238E27FC236}">
                <a16:creationId xmlns:a16="http://schemas.microsoft.com/office/drawing/2014/main" id="{FAB3A4C8-3C13-E699-3E19-5AFE0954F1A9}"/>
              </a:ext>
            </a:extLst>
          </p:cNvPr>
          <p:cNvCxnSpPr>
            <a:cxnSpLocks/>
            <a:endCxn id="32" idx="1"/>
          </p:cNvCxnSpPr>
          <p:nvPr/>
        </p:nvCxnSpPr>
        <p:spPr>
          <a:xfrm rot="16200000" flipH="1">
            <a:off x="2903519" y="4935322"/>
            <a:ext cx="425424" cy="390026"/>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A38AFF83-5CE8-F004-CB39-5E2B944B86D1}"/>
              </a:ext>
            </a:extLst>
          </p:cNvPr>
          <p:cNvSpPr txBox="1"/>
          <p:nvPr/>
        </p:nvSpPr>
        <p:spPr>
          <a:xfrm>
            <a:off x="1389238" y="1778048"/>
            <a:ext cx="2135909" cy="367005"/>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Constater</a:t>
            </a:r>
          </a:p>
        </p:txBody>
      </p:sp>
      <p:sp>
        <p:nvSpPr>
          <p:cNvPr id="41" name="ZoneTexte 40">
            <a:extLst>
              <a:ext uri="{FF2B5EF4-FFF2-40B4-BE49-F238E27FC236}">
                <a16:creationId xmlns:a16="http://schemas.microsoft.com/office/drawing/2014/main" id="{0B4F27E3-20B3-AF97-1181-4F47C92B9679}"/>
              </a:ext>
            </a:extLst>
          </p:cNvPr>
          <p:cNvSpPr txBox="1"/>
          <p:nvPr/>
        </p:nvSpPr>
        <p:spPr>
          <a:xfrm>
            <a:off x="2052741" y="2529699"/>
            <a:ext cx="3614721" cy="584775"/>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Comprimer / Faire comprimer </a:t>
            </a:r>
            <a:r>
              <a:rPr lang="fr-FR" sz="1400" dirty="0">
                <a:solidFill>
                  <a:srgbClr val="00497E"/>
                </a:solidFill>
                <a:latin typeface="Arial Rounded MT Bold" panose="020F0704030504030204" pitchFamily="34" charset="0"/>
              </a:rPr>
              <a:t>si possible</a:t>
            </a:r>
          </a:p>
        </p:txBody>
      </p:sp>
      <p:sp>
        <p:nvSpPr>
          <p:cNvPr id="69" name="ZoneTexte 68">
            <a:extLst>
              <a:ext uri="{FF2B5EF4-FFF2-40B4-BE49-F238E27FC236}">
                <a16:creationId xmlns:a16="http://schemas.microsoft.com/office/drawing/2014/main" id="{8BD982A4-BC7B-92CD-1EB3-4DEBB58F15DD}"/>
              </a:ext>
            </a:extLst>
          </p:cNvPr>
          <p:cNvSpPr txBox="1"/>
          <p:nvPr/>
        </p:nvSpPr>
        <p:spPr>
          <a:xfrm>
            <a:off x="2724197" y="3510368"/>
            <a:ext cx="2135909" cy="367005"/>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Allonger</a:t>
            </a:r>
          </a:p>
        </p:txBody>
      </p:sp>
      <p:sp>
        <p:nvSpPr>
          <p:cNvPr id="70" name="ZoneTexte 69">
            <a:extLst>
              <a:ext uri="{FF2B5EF4-FFF2-40B4-BE49-F238E27FC236}">
                <a16:creationId xmlns:a16="http://schemas.microsoft.com/office/drawing/2014/main" id="{A742E255-B694-7714-540E-D79DABE4A67E}"/>
              </a:ext>
            </a:extLst>
          </p:cNvPr>
          <p:cNvSpPr txBox="1"/>
          <p:nvPr/>
        </p:nvSpPr>
        <p:spPr>
          <a:xfrm>
            <a:off x="3473155" y="4347120"/>
            <a:ext cx="2135909" cy="367005"/>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Alerter</a:t>
            </a:r>
          </a:p>
        </p:txBody>
      </p:sp>
      <p:sp>
        <p:nvSpPr>
          <p:cNvPr id="71" name="ZoneTexte 70">
            <a:extLst>
              <a:ext uri="{FF2B5EF4-FFF2-40B4-BE49-F238E27FC236}">
                <a16:creationId xmlns:a16="http://schemas.microsoft.com/office/drawing/2014/main" id="{D10477D1-A9CD-90D0-796A-6C28771DEB34}"/>
              </a:ext>
            </a:extLst>
          </p:cNvPr>
          <p:cNvSpPr txBox="1"/>
          <p:nvPr/>
        </p:nvSpPr>
        <p:spPr>
          <a:xfrm>
            <a:off x="4172485" y="5130334"/>
            <a:ext cx="2459131" cy="646331"/>
          </a:xfrm>
          <a:prstGeom prst="rect">
            <a:avLst/>
          </a:prstGeom>
          <a:noFill/>
        </p:spPr>
        <p:txBody>
          <a:bodyPr wrap="square" rtlCol="0">
            <a:spAutoFit/>
          </a:bodyPr>
          <a:lstStyle/>
          <a:p>
            <a:r>
              <a:rPr lang="fr-FR" dirty="0">
                <a:solidFill>
                  <a:srgbClr val="00497E"/>
                </a:solidFill>
                <a:latin typeface="Arial Rounded MT Bold" panose="020F0704030504030204" pitchFamily="34" charset="0"/>
              </a:rPr>
              <a:t>Surveiller / Protéger</a:t>
            </a:r>
            <a:br>
              <a:rPr lang="fr-FR" dirty="0">
                <a:solidFill>
                  <a:srgbClr val="00497E"/>
                </a:solidFill>
                <a:latin typeface="Arial Rounded MT Bold" panose="020F0704030504030204" pitchFamily="34" charset="0"/>
              </a:rPr>
            </a:br>
            <a:r>
              <a:rPr lang="fr-FR" dirty="0">
                <a:solidFill>
                  <a:srgbClr val="00497E"/>
                </a:solidFill>
                <a:latin typeface="Arial Rounded MT Bold" panose="020F0704030504030204" pitchFamily="34" charset="0"/>
              </a:rPr>
              <a:t>Rassurer</a:t>
            </a:r>
          </a:p>
        </p:txBody>
      </p:sp>
      <p:sp>
        <p:nvSpPr>
          <p:cNvPr id="72" name="Rectangle : coins arrondis 71">
            <a:extLst>
              <a:ext uri="{FF2B5EF4-FFF2-40B4-BE49-F238E27FC236}">
                <a16:creationId xmlns:a16="http://schemas.microsoft.com/office/drawing/2014/main" id="{D4CBCACE-C3C8-D6DE-E8B8-F96C775FD26C}"/>
              </a:ext>
            </a:extLst>
          </p:cNvPr>
          <p:cNvSpPr/>
          <p:nvPr/>
        </p:nvSpPr>
        <p:spPr>
          <a:xfrm>
            <a:off x="7838243" y="2763379"/>
            <a:ext cx="824743" cy="106870"/>
          </a:xfrm>
          <a:prstGeom prst="roundRect">
            <a:avLst>
              <a:gd name="adj" fmla="val 2029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 avec coins arrondis en haut 72">
            <a:extLst>
              <a:ext uri="{FF2B5EF4-FFF2-40B4-BE49-F238E27FC236}">
                <a16:creationId xmlns:a16="http://schemas.microsoft.com/office/drawing/2014/main" id="{32669A39-ECC8-361C-82AC-E14630D268F3}"/>
              </a:ext>
            </a:extLst>
          </p:cNvPr>
          <p:cNvSpPr/>
          <p:nvPr/>
        </p:nvSpPr>
        <p:spPr>
          <a:xfrm>
            <a:off x="7838243" y="2763379"/>
            <a:ext cx="824743" cy="6529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 avec coins arrondis en haut 73">
            <a:extLst>
              <a:ext uri="{FF2B5EF4-FFF2-40B4-BE49-F238E27FC236}">
                <a16:creationId xmlns:a16="http://schemas.microsoft.com/office/drawing/2014/main" id="{E7761347-BA46-D086-FDAE-992DEDD427CE}"/>
              </a:ext>
            </a:extLst>
          </p:cNvPr>
          <p:cNvSpPr/>
          <p:nvPr/>
        </p:nvSpPr>
        <p:spPr>
          <a:xfrm>
            <a:off x="8494740" y="2694322"/>
            <a:ext cx="519084" cy="13435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c partiel 51">
            <a:extLst>
              <a:ext uri="{FF2B5EF4-FFF2-40B4-BE49-F238E27FC236}">
                <a16:creationId xmlns:a16="http://schemas.microsoft.com/office/drawing/2014/main" id="{753D9443-7811-AC27-8497-DE693CA592A6}"/>
              </a:ext>
            </a:extLst>
          </p:cNvPr>
          <p:cNvSpPr/>
          <p:nvPr/>
        </p:nvSpPr>
        <p:spPr>
          <a:xfrm rot="5400000">
            <a:off x="9099379" y="2673973"/>
            <a:ext cx="214566" cy="255265"/>
          </a:xfrm>
          <a:prstGeom prst="pie">
            <a:avLst>
              <a:gd name="adj1" fmla="val 5400000"/>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Ellipse 75">
            <a:extLst>
              <a:ext uri="{FF2B5EF4-FFF2-40B4-BE49-F238E27FC236}">
                <a16:creationId xmlns:a16="http://schemas.microsoft.com/office/drawing/2014/main" id="{3509A329-F2EA-029B-D6F8-EC09D5AEF824}"/>
              </a:ext>
            </a:extLst>
          </p:cNvPr>
          <p:cNvSpPr/>
          <p:nvPr/>
        </p:nvSpPr>
        <p:spPr>
          <a:xfrm>
            <a:off x="6397226" y="2840704"/>
            <a:ext cx="580962" cy="201578"/>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Ellipse 76">
            <a:extLst>
              <a:ext uri="{FF2B5EF4-FFF2-40B4-BE49-F238E27FC236}">
                <a16:creationId xmlns:a16="http://schemas.microsoft.com/office/drawing/2014/main" id="{E0329967-A030-D822-4B5D-DFE4ED2FE4FA}"/>
              </a:ext>
            </a:extLst>
          </p:cNvPr>
          <p:cNvSpPr/>
          <p:nvPr/>
        </p:nvSpPr>
        <p:spPr>
          <a:xfrm>
            <a:off x="6594542" y="1552729"/>
            <a:ext cx="189957" cy="21415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 coins arrondis 77">
            <a:extLst>
              <a:ext uri="{FF2B5EF4-FFF2-40B4-BE49-F238E27FC236}">
                <a16:creationId xmlns:a16="http://schemas.microsoft.com/office/drawing/2014/main" id="{C88507C4-F6C5-640B-E237-C081845B6ECC}"/>
              </a:ext>
            </a:extLst>
          </p:cNvPr>
          <p:cNvSpPr/>
          <p:nvPr/>
        </p:nvSpPr>
        <p:spPr>
          <a:xfrm>
            <a:off x="6533848" y="2311842"/>
            <a:ext cx="307718" cy="61720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 coins arrondis 78">
            <a:extLst>
              <a:ext uri="{FF2B5EF4-FFF2-40B4-BE49-F238E27FC236}">
                <a16:creationId xmlns:a16="http://schemas.microsoft.com/office/drawing/2014/main" id="{730ABF8D-DB80-1F8D-EB80-825583FA56E4}"/>
              </a:ext>
            </a:extLst>
          </p:cNvPr>
          <p:cNvSpPr/>
          <p:nvPr/>
        </p:nvSpPr>
        <p:spPr>
          <a:xfrm>
            <a:off x="6449153" y="1844377"/>
            <a:ext cx="468724" cy="458230"/>
          </a:xfrm>
          <a:prstGeom prst="roundRect">
            <a:avLst>
              <a:gd name="adj" fmla="val 1501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 coins arrondis 79">
            <a:extLst>
              <a:ext uri="{FF2B5EF4-FFF2-40B4-BE49-F238E27FC236}">
                <a16:creationId xmlns:a16="http://schemas.microsoft.com/office/drawing/2014/main" id="{F14E878A-11A0-CDB6-AF07-F1260AC212F7}"/>
              </a:ext>
            </a:extLst>
          </p:cNvPr>
          <p:cNvSpPr/>
          <p:nvPr/>
        </p:nvSpPr>
        <p:spPr>
          <a:xfrm>
            <a:off x="6458389" y="2013201"/>
            <a:ext cx="468724" cy="298641"/>
          </a:xfrm>
          <a:prstGeom prst="roundRect">
            <a:avLst>
              <a:gd name="adj" fmla="val 90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descr="Vecteur gratuit Éraflure de tigre">
            <a:extLst>
              <a:ext uri="{FF2B5EF4-FFF2-40B4-BE49-F238E27FC236}">
                <a16:creationId xmlns:a16="http://schemas.microsoft.com/office/drawing/2014/main" id="{1F42C662-6D3C-1C06-FC0C-ECED8ED21A7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31633" y="2013201"/>
            <a:ext cx="307718" cy="291950"/>
          </a:xfrm>
          <a:prstGeom prst="rect">
            <a:avLst/>
          </a:prstGeom>
          <a:noFill/>
          <a:extLst>
            <a:ext uri="{909E8E84-426E-40DD-AFC4-6F175D3DCCD1}">
              <a14:hiddenFill xmlns:a14="http://schemas.microsoft.com/office/drawing/2010/main">
                <a:solidFill>
                  <a:srgbClr val="FFFFFF"/>
                </a:solidFill>
              </a14:hiddenFill>
            </a:ext>
          </a:extLst>
        </p:spPr>
      </p:pic>
      <p:sp>
        <p:nvSpPr>
          <p:cNvPr id="82" name="Ellipse 81">
            <a:extLst>
              <a:ext uri="{FF2B5EF4-FFF2-40B4-BE49-F238E27FC236}">
                <a16:creationId xmlns:a16="http://schemas.microsoft.com/office/drawing/2014/main" id="{F8C4806A-2E0F-AD2F-DAD1-03057388BE97}"/>
              </a:ext>
            </a:extLst>
          </p:cNvPr>
          <p:cNvSpPr/>
          <p:nvPr/>
        </p:nvSpPr>
        <p:spPr>
          <a:xfrm>
            <a:off x="6233564" y="2828846"/>
            <a:ext cx="950125" cy="313291"/>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4">
            <a:extLst>
              <a:ext uri="{FF2B5EF4-FFF2-40B4-BE49-F238E27FC236}">
                <a16:creationId xmlns:a16="http://schemas.microsoft.com/office/drawing/2014/main" id="{975415D5-4D61-A083-FB40-9204F9FF23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581" y="1506549"/>
            <a:ext cx="1472252" cy="1472252"/>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Connecteur droit avec flèche 83">
            <a:extLst>
              <a:ext uri="{FF2B5EF4-FFF2-40B4-BE49-F238E27FC236}">
                <a16:creationId xmlns:a16="http://schemas.microsoft.com/office/drawing/2014/main" id="{FDC439A4-B5FA-B55D-C7AE-6DE8C03062D3}"/>
              </a:ext>
            </a:extLst>
          </p:cNvPr>
          <p:cNvCxnSpPr/>
          <p:nvPr/>
        </p:nvCxnSpPr>
        <p:spPr>
          <a:xfrm flipH="1">
            <a:off x="6917877" y="1664947"/>
            <a:ext cx="265812" cy="0"/>
          </a:xfrm>
          <a:prstGeom prst="straightConnector1">
            <a:avLst/>
          </a:prstGeom>
          <a:ln w="28575">
            <a:solidFill>
              <a:srgbClr val="00529B"/>
            </a:solidFill>
            <a:tailEnd type="triangle"/>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B3021DBE-FC0D-9013-62E8-79E3EC634FF4}"/>
              </a:ext>
            </a:extLst>
          </p:cNvPr>
          <p:cNvSpPr txBox="1"/>
          <p:nvPr/>
        </p:nvSpPr>
        <p:spPr>
          <a:xfrm>
            <a:off x="7332777" y="1425552"/>
            <a:ext cx="4084130" cy="461665"/>
          </a:xfrm>
          <a:prstGeom prst="rect">
            <a:avLst/>
          </a:prstGeom>
          <a:noFill/>
        </p:spPr>
        <p:txBody>
          <a:bodyPr wrap="square" rtlCol="0">
            <a:spAutoFit/>
          </a:bodyPr>
          <a:lstStyle/>
          <a:p>
            <a:r>
              <a:rPr lang="fr-FR" sz="1200" i="1" dirty="0"/>
              <a:t>Si l’on laisse la victime debout, le sang aura du mal </a:t>
            </a:r>
          </a:p>
          <a:p>
            <a:r>
              <a:rPr lang="fr-FR" sz="1200" i="1" dirty="0"/>
              <a:t>à arriver au cerveau. Un malaise peut se produire.</a:t>
            </a:r>
          </a:p>
        </p:txBody>
      </p:sp>
      <p:cxnSp>
        <p:nvCxnSpPr>
          <p:cNvPr id="86" name="Connecteur droit avec flèche 85">
            <a:extLst>
              <a:ext uri="{FF2B5EF4-FFF2-40B4-BE49-F238E27FC236}">
                <a16:creationId xmlns:a16="http://schemas.microsoft.com/office/drawing/2014/main" id="{3F77AD16-6A71-2E25-BEAF-BFA67AB2F421}"/>
              </a:ext>
            </a:extLst>
          </p:cNvPr>
          <p:cNvCxnSpPr>
            <a:cxnSpLocks/>
          </p:cNvCxnSpPr>
          <p:nvPr/>
        </p:nvCxnSpPr>
        <p:spPr>
          <a:xfrm>
            <a:off x="8848604" y="2416532"/>
            <a:ext cx="0" cy="226334"/>
          </a:xfrm>
          <a:prstGeom prst="straightConnector1">
            <a:avLst/>
          </a:prstGeom>
          <a:ln w="28575">
            <a:solidFill>
              <a:srgbClr val="00529B"/>
            </a:solidFill>
            <a:tailEnd type="triangle"/>
          </a:ln>
        </p:spPr>
        <p:style>
          <a:lnRef idx="1">
            <a:schemeClr val="accent1"/>
          </a:lnRef>
          <a:fillRef idx="0">
            <a:schemeClr val="accent1"/>
          </a:fillRef>
          <a:effectRef idx="0">
            <a:schemeClr val="accent1"/>
          </a:effectRef>
          <a:fontRef idx="minor">
            <a:schemeClr val="tx1"/>
          </a:fontRef>
        </p:style>
      </p:cxnSp>
      <p:sp>
        <p:nvSpPr>
          <p:cNvPr id="87" name="ZoneTexte 86">
            <a:extLst>
              <a:ext uri="{FF2B5EF4-FFF2-40B4-BE49-F238E27FC236}">
                <a16:creationId xmlns:a16="http://schemas.microsoft.com/office/drawing/2014/main" id="{26FAC389-D7B1-42FB-3005-BB4002E3A1E3}"/>
              </a:ext>
            </a:extLst>
          </p:cNvPr>
          <p:cNvSpPr txBox="1"/>
          <p:nvPr/>
        </p:nvSpPr>
        <p:spPr>
          <a:xfrm>
            <a:off x="7332776" y="2129511"/>
            <a:ext cx="3392049" cy="276999"/>
          </a:xfrm>
          <a:prstGeom prst="rect">
            <a:avLst/>
          </a:prstGeom>
          <a:noFill/>
        </p:spPr>
        <p:txBody>
          <a:bodyPr wrap="square" rtlCol="0">
            <a:spAutoFit/>
          </a:bodyPr>
          <a:lstStyle/>
          <a:p>
            <a:pPr algn="ctr"/>
            <a:r>
              <a:rPr lang="fr-FR" sz="1200" i="1" dirty="0"/>
              <a:t>Allonger la victime permet d’irriguer le cerveau.</a:t>
            </a:r>
          </a:p>
        </p:txBody>
      </p:sp>
      <p:sp>
        <p:nvSpPr>
          <p:cNvPr id="88" name="ZoneTexte 87">
            <a:extLst>
              <a:ext uri="{FF2B5EF4-FFF2-40B4-BE49-F238E27FC236}">
                <a16:creationId xmlns:a16="http://schemas.microsoft.com/office/drawing/2014/main" id="{C8985DDE-B3A1-E661-43B0-6B30CCBDFFC6}"/>
              </a:ext>
            </a:extLst>
          </p:cNvPr>
          <p:cNvSpPr txBox="1"/>
          <p:nvPr/>
        </p:nvSpPr>
        <p:spPr>
          <a:xfrm>
            <a:off x="6766341" y="3717500"/>
            <a:ext cx="4650566" cy="938719"/>
          </a:xfrm>
          <a:prstGeom prst="rect">
            <a:avLst/>
          </a:prstGeom>
          <a:noFill/>
        </p:spPr>
        <p:txBody>
          <a:bodyPr wrap="square">
            <a:spAutoFit/>
          </a:bodyPr>
          <a:lstStyle>
            <a:defPPr>
              <a:defRPr lang="fr-FR"/>
            </a:defPPr>
            <a:lvl1pPr>
              <a:defRPr sz="1100" b="1">
                <a:solidFill>
                  <a:srgbClr val="00529B"/>
                </a:solidFill>
                <a:latin typeface="Arial" panose="020B0604020202020204" pitchFamily="34" charset="0"/>
                <a:cs typeface="Arial" panose="020B0604020202020204" pitchFamily="34" charset="0"/>
              </a:defRPr>
            </a:lvl1pPr>
          </a:lstStyle>
          <a:p>
            <a:pPr algn="just"/>
            <a:r>
              <a:rPr lang="fr-FR" b="0" dirty="0">
                <a:solidFill>
                  <a:srgbClr val="BA242C"/>
                </a:solidFill>
              </a:rPr>
              <a:t>Si l’état de la victime s’aggrave (sueurs abondantes, sensation de froid, pâleur intense, perte de connaissance) :</a:t>
            </a:r>
          </a:p>
          <a:p>
            <a:pPr marL="171450" indent="-171450" algn="just">
              <a:buFont typeface="Arial" panose="020B0604020202020204" pitchFamily="34" charset="0"/>
              <a:buChar char="•"/>
            </a:pPr>
            <a:r>
              <a:rPr lang="fr-FR" b="0" dirty="0">
                <a:solidFill>
                  <a:srgbClr val="BA242C"/>
                </a:solidFill>
              </a:rPr>
              <a:t>Contacter à nouveau les secours pour signaler l’aggravation.</a:t>
            </a:r>
          </a:p>
          <a:p>
            <a:pPr marL="171450" indent="-171450">
              <a:buFont typeface="Arial" panose="020B0604020202020204" pitchFamily="34" charset="0"/>
              <a:buChar char="•"/>
            </a:pPr>
            <a:r>
              <a:rPr lang="fr-FR" b="0" dirty="0">
                <a:solidFill>
                  <a:srgbClr val="BA242C"/>
                </a:solidFill>
              </a:rPr>
              <a:t>Pratiquer les gestes qui s’imposent si la victime a perdu connaissance ou présente un arrêt cardiaque.</a:t>
            </a:r>
            <a:endParaRPr lang="en-US" b="0" dirty="0">
              <a:solidFill>
                <a:srgbClr val="BA242C"/>
              </a:solidFill>
            </a:endParaRPr>
          </a:p>
        </p:txBody>
      </p:sp>
      <p:pic>
        <p:nvPicPr>
          <p:cNvPr id="89" name="Picture 12">
            <a:extLst>
              <a:ext uri="{FF2B5EF4-FFF2-40B4-BE49-F238E27FC236}">
                <a16:creationId xmlns:a16="http://schemas.microsoft.com/office/drawing/2014/main" id="{259259F7-03F3-7AAB-6862-068CFE82D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5770" y="3808114"/>
            <a:ext cx="662912" cy="662912"/>
          </a:xfrm>
          <a:prstGeom prst="rect">
            <a:avLst/>
          </a:prstGeom>
          <a:noFill/>
          <a:extLst>
            <a:ext uri="{909E8E84-426E-40DD-AFC4-6F175D3DCCD1}">
              <a14:hiddenFill xmlns:a14="http://schemas.microsoft.com/office/drawing/2010/main">
                <a:solidFill>
                  <a:srgbClr val="FFFFFF"/>
                </a:solidFill>
              </a14:hiddenFill>
            </a:ext>
          </a:extLst>
        </p:spPr>
      </p:pic>
      <p:pic>
        <p:nvPicPr>
          <p:cNvPr id="90" name="Image 89">
            <a:extLst>
              <a:ext uri="{FF2B5EF4-FFF2-40B4-BE49-F238E27FC236}">
                <a16:creationId xmlns:a16="http://schemas.microsoft.com/office/drawing/2014/main" id="{D970AB61-2367-76B9-9809-2A0C7391F0EB}"/>
              </a:ext>
            </a:extLst>
          </p:cNvPr>
          <p:cNvPicPr>
            <a:picLocks noChangeAspect="1"/>
          </p:cNvPicPr>
          <p:nvPr/>
        </p:nvPicPr>
        <p:blipFill>
          <a:blip r:embed="rId11">
            <a:duotone>
              <a:schemeClr val="accent1">
                <a:shade val="45000"/>
                <a:satMod val="135000"/>
              </a:schemeClr>
              <a:prstClr val="white"/>
            </a:duotone>
          </a:blip>
          <a:stretch>
            <a:fillRect/>
          </a:stretch>
        </p:blipFill>
        <p:spPr>
          <a:xfrm>
            <a:off x="2531192" y="4182979"/>
            <a:ext cx="760052" cy="760052"/>
          </a:xfrm>
          <a:prstGeom prst="roundRect">
            <a:avLst/>
          </a:prstGeom>
          <a:solidFill>
            <a:schemeClr val="bg1"/>
          </a:solidFill>
          <a:ln w="12700">
            <a:solidFill>
              <a:srgbClr val="00529B"/>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14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500"/>
                                        <p:tgtEl>
                                          <p:spTgt spid="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500"/>
                                        <p:tgtEl>
                                          <p:spTgt spid="7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par>
                                <p:cTn id="56" presetID="10" presetClass="entr" presetSubtype="0" fill="hold"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500"/>
                                        <p:tgtEl>
                                          <p:spTgt spid="8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500"/>
                                        <p:tgtEl>
                                          <p:spTgt spid="7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500"/>
                                        <p:tgtEl>
                                          <p:spTgt spid="8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barn(inVertical)">
                                      <p:cBhvr>
                                        <p:cTn id="72" dur="700"/>
                                        <p:tgtEl>
                                          <p:spTgt spid="81"/>
                                        </p:tgtEl>
                                      </p:cBhvr>
                                    </p:animEffect>
                                  </p:childTnLst>
                                </p:cTn>
                              </p:par>
                            </p:childTnLst>
                          </p:cTn>
                        </p:par>
                        <p:par>
                          <p:cTn id="73" fill="hold">
                            <p:stCondLst>
                              <p:cond delay="700"/>
                            </p:stCondLst>
                            <p:childTnLst>
                              <p:par>
                                <p:cTn id="74" presetID="10" presetClass="exit" presetSubtype="0" fill="hold" grpId="1" nodeType="afterEffect">
                                  <p:stCondLst>
                                    <p:cond delay="0"/>
                                  </p:stCondLst>
                                  <p:childTnLst>
                                    <p:animEffect transition="out" filter="fade">
                                      <p:cBhvr>
                                        <p:cTn id="75" dur="1100"/>
                                        <p:tgtEl>
                                          <p:spTgt spid="77"/>
                                        </p:tgtEl>
                                      </p:cBhvr>
                                    </p:animEffect>
                                    <p:set>
                                      <p:cBhvr>
                                        <p:cTn id="76" dur="1" fill="hold">
                                          <p:stCondLst>
                                            <p:cond delay="1099"/>
                                          </p:stCondLst>
                                        </p:cTn>
                                        <p:tgtEl>
                                          <p:spTgt spid="77"/>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animEffect transition="in" filter="fade">
                                      <p:cBhvr>
                                        <p:cTn id="79" dur="900"/>
                                        <p:tgtEl>
                                          <p:spTgt spid="76"/>
                                        </p:tgtEl>
                                      </p:cBhvr>
                                    </p:animEffect>
                                  </p:childTnLst>
                                </p:cTn>
                              </p:par>
                            </p:childTnLst>
                          </p:cTn>
                        </p:par>
                        <p:par>
                          <p:cTn id="80" fill="hold">
                            <p:stCondLst>
                              <p:cond delay="1800"/>
                            </p:stCondLst>
                            <p:childTnLst>
                              <p:par>
                                <p:cTn id="81" presetID="10" presetClass="exit" presetSubtype="0" fill="hold" grpId="1" nodeType="afterEffect">
                                  <p:stCondLst>
                                    <p:cond delay="0"/>
                                  </p:stCondLst>
                                  <p:childTnLst>
                                    <p:animEffect transition="out" filter="fade">
                                      <p:cBhvr>
                                        <p:cTn id="82" dur="1100"/>
                                        <p:tgtEl>
                                          <p:spTgt spid="79"/>
                                        </p:tgtEl>
                                      </p:cBhvr>
                                    </p:animEffect>
                                    <p:set>
                                      <p:cBhvr>
                                        <p:cTn id="83" dur="1" fill="hold">
                                          <p:stCondLst>
                                            <p:cond delay="1099"/>
                                          </p:stCondLst>
                                        </p:cTn>
                                        <p:tgtEl>
                                          <p:spTgt spid="79"/>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1200"/>
                                        <p:tgtEl>
                                          <p:spTgt spid="82"/>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85"/>
                                        </p:tgtEl>
                                        <p:attrNameLst>
                                          <p:attrName>style.visibility</p:attrName>
                                        </p:attrNameLst>
                                      </p:cBhvr>
                                      <p:to>
                                        <p:strVal val="visible"/>
                                      </p:to>
                                    </p:set>
                                    <p:animEffect transition="in" filter="wipe(down)">
                                      <p:cBhvr>
                                        <p:cTn id="90" dur="500"/>
                                        <p:tgtEl>
                                          <p:spTgt spid="85"/>
                                        </p:tgtEl>
                                      </p:cBhvr>
                                    </p:animEffect>
                                  </p:childTnLst>
                                </p:cTn>
                              </p:par>
                              <p:par>
                                <p:cTn id="91" presetID="22" presetClass="entr" presetSubtype="4" fill="hold" nodeType="withEffect">
                                  <p:stCondLst>
                                    <p:cond delay="0"/>
                                  </p:stCondLst>
                                  <p:childTnLst>
                                    <p:set>
                                      <p:cBhvr>
                                        <p:cTn id="92" dur="1" fill="hold">
                                          <p:stCondLst>
                                            <p:cond delay="0"/>
                                          </p:stCondLst>
                                        </p:cTn>
                                        <p:tgtEl>
                                          <p:spTgt spid="84"/>
                                        </p:tgtEl>
                                        <p:attrNameLst>
                                          <p:attrName>style.visibility</p:attrName>
                                        </p:attrNameLst>
                                      </p:cBhvr>
                                      <p:to>
                                        <p:strVal val="visible"/>
                                      </p:to>
                                    </p:set>
                                    <p:animEffect transition="in" filter="wipe(down)">
                                      <p:cBhvr>
                                        <p:cTn id="93" dur="500"/>
                                        <p:tgtEl>
                                          <p:spTgt spid="8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fade">
                                      <p:cBhvr>
                                        <p:cTn id="98" dur="500"/>
                                        <p:tgtEl>
                                          <p:spTgt spid="7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500"/>
                                        <p:tgtEl>
                                          <p:spTgt spid="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cTn>
                              </p:par>
                              <p:par>
                                <p:cTn id="105" presetID="10" presetClass="entr" presetSubtype="0" fill="hold" nodeType="with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500"/>
                                        <p:tgtEl>
                                          <p:spTgt spid="3"/>
                                        </p:tgtEl>
                                      </p:cBhvr>
                                    </p:animEffect>
                                  </p:childTnLst>
                                </p:cTn>
                              </p:par>
                            </p:childTnLst>
                          </p:cTn>
                        </p:par>
                        <p:par>
                          <p:cTn id="108" fill="hold">
                            <p:stCondLst>
                              <p:cond delay="500"/>
                            </p:stCondLst>
                            <p:childTnLst>
                              <p:par>
                                <p:cTn id="109" presetID="10" presetClass="entr" presetSubtype="0" fill="hold" grpId="0" nodeType="afterEffect">
                                  <p:stCondLst>
                                    <p:cond delay="50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500"/>
                                        <p:tgtEl>
                                          <p:spTgt spid="73"/>
                                        </p:tgtEl>
                                      </p:cBhvr>
                                    </p:animEffect>
                                  </p:childTnLst>
                                </p:cTn>
                              </p:par>
                              <p:par>
                                <p:cTn id="112" presetID="10" presetClass="entr" presetSubtype="0" fill="hold" grpId="0" nodeType="withEffect">
                                  <p:stCondLst>
                                    <p:cond delay="500"/>
                                  </p:stCondLst>
                                  <p:childTnLst>
                                    <p:set>
                                      <p:cBhvr>
                                        <p:cTn id="113" dur="1" fill="hold">
                                          <p:stCondLst>
                                            <p:cond delay="0"/>
                                          </p:stCondLst>
                                        </p:cTn>
                                        <p:tgtEl>
                                          <p:spTgt spid="74"/>
                                        </p:tgtEl>
                                        <p:attrNameLst>
                                          <p:attrName>style.visibility</p:attrName>
                                        </p:attrNameLst>
                                      </p:cBhvr>
                                      <p:to>
                                        <p:strVal val="visible"/>
                                      </p:to>
                                    </p:set>
                                    <p:animEffect transition="in" filter="fade">
                                      <p:cBhvr>
                                        <p:cTn id="114" dur="500"/>
                                        <p:tgtEl>
                                          <p:spTgt spid="74"/>
                                        </p:tgtEl>
                                      </p:cBhvr>
                                    </p:animEffect>
                                  </p:childTnLst>
                                </p:cTn>
                              </p:par>
                              <p:par>
                                <p:cTn id="115" presetID="10" presetClass="entr" presetSubtype="0" fill="hold" grpId="0" nodeType="withEffect">
                                  <p:stCondLst>
                                    <p:cond delay="50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500"/>
                                        <p:tgtEl>
                                          <p:spTgt spid="75"/>
                                        </p:tgtEl>
                                      </p:cBhvr>
                                    </p:animEffect>
                                  </p:childTnLst>
                                </p:cTn>
                              </p:par>
                            </p:childTnLst>
                          </p:cTn>
                        </p:par>
                        <p:par>
                          <p:cTn id="118" fill="hold">
                            <p:stCondLst>
                              <p:cond delay="1500"/>
                            </p:stCondLst>
                            <p:childTnLst>
                              <p:par>
                                <p:cTn id="119" presetID="22" presetClass="entr" presetSubtype="4" fill="hold" grpId="0" nodeType="afterEffect">
                                  <p:stCondLst>
                                    <p:cond delay="0"/>
                                  </p:stCondLst>
                                  <p:childTnLst>
                                    <p:set>
                                      <p:cBhvr>
                                        <p:cTn id="120" dur="1" fill="hold">
                                          <p:stCondLst>
                                            <p:cond delay="0"/>
                                          </p:stCondLst>
                                        </p:cTn>
                                        <p:tgtEl>
                                          <p:spTgt spid="87"/>
                                        </p:tgtEl>
                                        <p:attrNameLst>
                                          <p:attrName>style.visibility</p:attrName>
                                        </p:attrNameLst>
                                      </p:cBhvr>
                                      <p:to>
                                        <p:strVal val="visible"/>
                                      </p:to>
                                    </p:set>
                                    <p:animEffect transition="in" filter="wipe(down)">
                                      <p:cBhvr>
                                        <p:cTn id="121" dur="500"/>
                                        <p:tgtEl>
                                          <p:spTgt spid="87"/>
                                        </p:tgtEl>
                                      </p:cBhvr>
                                    </p:animEffect>
                                  </p:childTnLst>
                                </p:cTn>
                              </p:par>
                              <p:par>
                                <p:cTn id="122" presetID="22" presetClass="entr" presetSubtype="4" fill="hold" nodeType="withEffect">
                                  <p:stCondLst>
                                    <p:cond delay="0"/>
                                  </p:stCondLst>
                                  <p:childTnLst>
                                    <p:set>
                                      <p:cBhvr>
                                        <p:cTn id="123" dur="1" fill="hold">
                                          <p:stCondLst>
                                            <p:cond delay="0"/>
                                          </p:stCondLst>
                                        </p:cTn>
                                        <p:tgtEl>
                                          <p:spTgt spid="86"/>
                                        </p:tgtEl>
                                        <p:attrNameLst>
                                          <p:attrName>style.visibility</p:attrName>
                                        </p:attrNameLst>
                                      </p:cBhvr>
                                      <p:to>
                                        <p:strVal val="visible"/>
                                      </p:to>
                                    </p:set>
                                    <p:animEffect transition="in" filter="wipe(down)">
                                      <p:cBhvr>
                                        <p:cTn id="124" dur="500"/>
                                        <p:tgtEl>
                                          <p:spTgt spid="8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88"/>
                                        </p:tgtEl>
                                        <p:attrNameLst>
                                          <p:attrName>style.visibility</p:attrName>
                                        </p:attrNameLst>
                                      </p:cBhvr>
                                      <p:to>
                                        <p:strVal val="visible"/>
                                      </p:to>
                                    </p:set>
                                    <p:animEffect transition="in" filter="fade">
                                      <p:cBhvr>
                                        <p:cTn id="129" dur="500"/>
                                        <p:tgtEl>
                                          <p:spTgt spid="88"/>
                                        </p:tgtEl>
                                      </p:cBhvr>
                                    </p:animEffect>
                                  </p:childTnLst>
                                </p:cTn>
                              </p:par>
                              <p:par>
                                <p:cTn id="130" presetID="10" presetClass="entr" presetSubtype="0" fill="hold" nodeType="withEffect">
                                  <p:stCondLst>
                                    <p:cond delay="0"/>
                                  </p:stCondLst>
                                  <p:childTnLst>
                                    <p:set>
                                      <p:cBhvr>
                                        <p:cTn id="131" dur="1" fill="hold">
                                          <p:stCondLst>
                                            <p:cond delay="0"/>
                                          </p:stCondLst>
                                        </p:cTn>
                                        <p:tgtEl>
                                          <p:spTgt spid="89"/>
                                        </p:tgtEl>
                                        <p:attrNameLst>
                                          <p:attrName>style.visibility</p:attrName>
                                        </p:attrNameLst>
                                      </p:cBhvr>
                                      <p:to>
                                        <p:strVal val="visible"/>
                                      </p:to>
                                    </p:set>
                                    <p:animEffect transition="in" filter="fade">
                                      <p:cBhvr>
                                        <p:cTn id="132" dur="500"/>
                                        <p:tgtEl>
                                          <p:spTgt spid="89"/>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fade">
                                      <p:cBhvr>
                                        <p:cTn id="1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40" grpId="0"/>
      <p:bldP spid="41" grpId="0"/>
      <p:bldP spid="69" grpId="0"/>
      <p:bldP spid="70" grpId="0"/>
      <p:bldP spid="71" grpId="0"/>
      <p:bldP spid="72" grpId="0" animBg="1"/>
      <p:bldP spid="73" grpId="0" animBg="1"/>
      <p:bldP spid="74" grpId="0" animBg="1"/>
      <p:bldP spid="75" grpId="0" animBg="1"/>
      <p:bldP spid="76" grpId="0" animBg="1"/>
      <p:bldP spid="77" grpId="0" animBg="1"/>
      <p:bldP spid="77" grpId="1" animBg="1"/>
      <p:bldP spid="78" grpId="0" animBg="1"/>
      <p:bldP spid="79" grpId="0" animBg="1"/>
      <p:bldP spid="79" grpId="1" animBg="1"/>
      <p:bldP spid="80" grpId="0" animBg="1"/>
      <p:bldP spid="82" grpId="0" animBg="1"/>
      <p:bldP spid="85" grpId="0"/>
      <p:bldP spid="87" grpId="0"/>
      <p:bldP spid="8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lstStyle/>
          <a:p>
            <a:r>
              <a:rPr lang="fr-FR" dirty="0">
                <a:solidFill>
                  <a:srgbClr val="C00000"/>
                </a:solidFill>
              </a:rPr>
              <a:t>Compression manuelle – </a:t>
            </a:r>
            <a:br>
              <a:rPr lang="fr-FR" dirty="0">
                <a:solidFill>
                  <a:srgbClr val="C00000"/>
                </a:solidFill>
              </a:rPr>
            </a:br>
            <a:r>
              <a:rPr lang="fr-FR" dirty="0">
                <a:solidFill>
                  <a:srgbClr val="C00000"/>
                </a:solidFill>
              </a:rPr>
              <a:t>Pansement compressif – Garrot</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p>
          <a:p>
            <a:r>
              <a:rPr lang="fr-FR" dirty="0"/>
              <a:t>des gestes</a:t>
            </a:r>
          </a:p>
        </p:txBody>
      </p:sp>
    </p:spTree>
    <p:extLst>
      <p:ext uri="{BB962C8B-B14F-4D97-AF65-F5344CB8AC3E}">
        <p14:creationId xmlns:p14="http://schemas.microsoft.com/office/powerpoint/2010/main" val="295444561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03574-09C3-2E49-1267-46C1D414F536}"/>
              </a:ext>
            </a:extLst>
          </p:cNvPr>
          <p:cNvSpPr>
            <a:spLocks noGrp="1"/>
          </p:cNvSpPr>
          <p:nvPr>
            <p:ph type="body" sz="quarter" idx="10"/>
          </p:nvPr>
        </p:nvSpPr>
        <p:spPr/>
        <p:txBody>
          <a:bodyPr/>
          <a:lstStyle/>
          <a:p>
            <a:r>
              <a:rPr lang="fr-FR" dirty="0"/>
              <a:t>PREMIERS SECOURS CITOYENS</a:t>
            </a:r>
          </a:p>
        </p:txBody>
      </p:sp>
      <p:sp>
        <p:nvSpPr>
          <p:cNvPr id="3" name="Espace réservé du texte 2">
            <a:extLst>
              <a:ext uri="{FF2B5EF4-FFF2-40B4-BE49-F238E27FC236}">
                <a16:creationId xmlns:a16="http://schemas.microsoft.com/office/drawing/2014/main" id="{7984A91D-A025-8765-AB55-5D702629970C}"/>
              </a:ext>
            </a:extLst>
          </p:cNvPr>
          <p:cNvSpPr>
            <a:spLocks noGrp="1"/>
          </p:cNvSpPr>
          <p:nvPr>
            <p:ph type="body" sz="quarter" idx="11"/>
          </p:nvPr>
        </p:nvSpPr>
        <p:spPr/>
        <p:txBody>
          <a:bodyPr/>
          <a:lstStyle/>
          <a:p>
            <a:r>
              <a:rPr lang="fr-FR" dirty="0"/>
              <a:t>Qui est la Croix Blanche ?</a:t>
            </a:r>
          </a:p>
        </p:txBody>
      </p:sp>
      <p:sp>
        <p:nvSpPr>
          <p:cNvPr id="4" name="Rectangle : coins arrondis 3">
            <a:extLst>
              <a:ext uri="{FF2B5EF4-FFF2-40B4-BE49-F238E27FC236}">
                <a16:creationId xmlns:a16="http://schemas.microsoft.com/office/drawing/2014/main" id="{A664D478-464A-72F8-F987-9030ECD2E4D2}"/>
              </a:ext>
            </a:extLst>
          </p:cNvPr>
          <p:cNvSpPr/>
          <p:nvPr/>
        </p:nvSpPr>
        <p:spPr>
          <a:xfrm>
            <a:off x="538899" y="1828978"/>
            <a:ext cx="5252301" cy="4335781"/>
          </a:xfrm>
          <a:prstGeom prst="roundRect">
            <a:avLst>
              <a:gd name="adj" fmla="val 8443"/>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r>
              <a:rPr lang="fr-FR" sz="1400" b="1" i="0" dirty="0">
                <a:solidFill>
                  <a:srgbClr val="00497E"/>
                </a:solidFill>
                <a:effectLst/>
                <a:latin typeface="Arial" panose="020B0604020202020204" pitchFamily="34" charset="0"/>
                <a:cs typeface="Arial" panose="020B0604020202020204" pitchFamily="34" charset="0"/>
              </a:rPr>
              <a:t>Créée en 1892,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les Secouristes Français Croix Blanche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est une des plus anciennes associations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de premiers secours en France</a:t>
            </a:r>
            <a:r>
              <a:rPr lang="fr-FR" sz="1400" b="1" dirty="0">
                <a:solidFill>
                  <a:srgbClr val="00497E"/>
                </a:solidFill>
                <a:latin typeface="Arial" panose="020B0604020202020204" pitchFamily="34" charset="0"/>
                <a:cs typeface="Arial" panose="020B0604020202020204" pitchFamily="34" charset="0"/>
              </a:rPr>
              <a:t>. </a:t>
            </a:r>
          </a:p>
          <a:p>
            <a:pPr algn="ctr"/>
            <a:r>
              <a:rPr lang="fr-FR" sz="1400" b="1" dirty="0">
                <a:solidFill>
                  <a:srgbClr val="00497E"/>
                </a:solidFill>
                <a:latin typeface="Arial" panose="020B0604020202020204" pitchFamily="34" charset="0"/>
                <a:cs typeface="Arial" panose="020B0604020202020204" pitchFamily="34" charset="0"/>
              </a:rPr>
              <a:t>Elle est l’instigatrice du secourisme en France !</a:t>
            </a:r>
            <a:endParaRPr lang="fr-FR" sz="1400" b="1" i="0" dirty="0">
              <a:solidFill>
                <a:srgbClr val="00497E"/>
              </a:solidFill>
              <a:effectLst/>
              <a:latin typeface="Arial" panose="020B0604020202020204" pitchFamily="34" charset="0"/>
              <a:cs typeface="Arial" panose="020B0604020202020204" pitchFamily="34" charset="0"/>
            </a:endParaRPr>
          </a:p>
          <a:p>
            <a:pPr algn="ctr"/>
            <a:endParaRPr lang="fr-FR" sz="1400" b="1" dirty="0">
              <a:solidFill>
                <a:srgbClr val="00497E"/>
              </a:solidFill>
              <a:latin typeface="Arial" panose="020B0604020202020204" pitchFamily="34" charset="0"/>
              <a:cs typeface="Arial" panose="020B0604020202020204" pitchFamily="34" charset="0"/>
            </a:endParaRPr>
          </a:p>
          <a:p>
            <a:pPr algn="ctr"/>
            <a:r>
              <a:rPr lang="fr-FR" sz="1400" b="1" dirty="0">
                <a:solidFill>
                  <a:srgbClr val="00497E"/>
                </a:solidFill>
                <a:latin typeface="Arial" panose="020B0604020202020204" pitchFamily="34" charset="0"/>
                <a:cs typeface="Arial" panose="020B0604020202020204" pitchFamily="34" charset="0"/>
              </a:rPr>
              <a:t>Ses actions vont de la formation aux gestes de secours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à l’organisation de dispositifs prévisionnels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de secours. Elle peut également renforcer le SAMU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ou les agir à la demande des autorités locales.</a:t>
            </a:r>
          </a:p>
          <a:p>
            <a:pPr algn="ctr"/>
            <a:endParaRPr lang="fr-FR" sz="1400" b="1" i="0" dirty="0">
              <a:solidFill>
                <a:srgbClr val="00497E"/>
              </a:solidFill>
              <a:effectLst/>
              <a:latin typeface="Arial" panose="020B0604020202020204" pitchFamily="34" charset="0"/>
              <a:cs typeface="Arial" panose="020B0604020202020204" pitchFamily="34" charset="0"/>
            </a:endParaRPr>
          </a:p>
          <a:p>
            <a:pPr algn="ctr"/>
            <a:r>
              <a:rPr lang="fr-FR" sz="1400" b="1" dirty="0">
                <a:solidFill>
                  <a:srgbClr val="00497E"/>
                </a:solidFill>
                <a:latin typeface="Arial" panose="020B0604020202020204" pitchFamily="34" charset="0"/>
                <a:cs typeface="Arial" panose="020B0604020202020204" pitchFamily="34" charset="0"/>
              </a:rPr>
              <a:t>Forte de 4 000 secouristes bénévoles, </a:t>
            </a:r>
            <a:br>
              <a:rPr lang="fr-FR" sz="1400" b="1" dirty="0">
                <a:solidFill>
                  <a:srgbClr val="00497E"/>
                </a:solidFill>
                <a:latin typeface="Arial" panose="020B0604020202020204" pitchFamily="34" charset="0"/>
                <a:cs typeface="Arial" panose="020B0604020202020204" pitchFamily="34" charset="0"/>
              </a:rPr>
            </a:br>
            <a:r>
              <a:rPr lang="fr-FR" sz="1400" b="1" dirty="0">
                <a:solidFill>
                  <a:srgbClr val="00497E"/>
                </a:solidFill>
                <a:latin typeface="Arial" panose="020B0604020202020204" pitchFamily="34" charset="0"/>
                <a:cs typeface="Arial" panose="020B0604020202020204" pitchFamily="34" charset="0"/>
              </a:rPr>
              <a:t>elle applique son idéal : « SERVIR ».</a:t>
            </a:r>
            <a:endParaRPr lang="fr-FR" sz="1400" b="1" i="0" dirty="0">
              <a:solidFill>
                <a:srgbClr val="00497E"/>
              </a:solidFill>
              <a:effectLst/>
              <a:latin typeface="Arial" panose="020B0604020202020204" pitchFamily="34" charset="0"/>
              <a:cs typeface="Arial" panose="020B0604020202020204" pitchFamily="34" charset="0"/>
            </a:endParaRPr>
          </a:p>
          <a:p>
            <a:pPr algn="ctr"/>
            <a:endParaRPr lang="fr-FR" sz="1400" b="1" dirty="0">
              <a:solidFill>
                <a:srgbClr val="00497E"/>
              </a:solidFill>
              <a:latin typeface="Arial" panose="020B0604020202020204" pitchFamily="34" charset="0"/>
              <a:cs typeface="Arial" panose="020B0604020202020204" pitchFamily="34" charset="0"/>
            </a:endParaRPr>
          </a:p>
          <a:p>
            <a:pPr algn="ctr"/>
            <a:r>
              <a:rPr lang="fr-FR" sz="1400" b="1" i="0" dirty="0">
                <a:solidFill>
                  <a:srgbClr val="00497E"/>
                </a:solidFill>
                <a:effectLst/>
                <a:latin typeface="Arial" panose="020B0604020202020204" pitchFamily="34" charset="0"/>
                <a:cs typeface="Arial" panose="020B0604020202020204" pitchFamily="34" charset="0"/>
              </a:rPr>
              <a:t> L’écusson mi-parti bleu, mi-parti rouge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rappelle la ville de Paris où elle fut fondée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et porte en son centre une croix blanche, </a:t>
            </a:r>
            <a:br>
              <a:rPr lang="fr-FR" sz="1400" b="1" i="0" dirty="0">
                <a:solidFill>
                  <a:srgbClr val="00497E"/>
                </a:solidFill>
                <a:effectLst/>
                <a:latin typeface="Arial" panose="020B0604020202020204" pitchFamily="34" charset="0"/>
                <a:cs typeface="Arial" panose="020B0604020202020204" pitchFamily="34" charset="0"/>
              </a:rPr>
            </a:br>
            <a:r>
              <a:rPr lang="fr-FR" sz="1400" b="1" i="0" dirty="0">
                <a:solidFill>
                  <a:srgbClr val="00497E"/>
                </a:solidFill>
                <a:effectLst/>
                <a:latin typeface="Arial" panose="020B0604020202020204" pitchFamily="34" charset="0"/>
                <a:cs typeface="Arial" panose="020B0604020202020204" pitchFamily="34" charset="0"/>
              </a:rPr>
              <a:t>l'ensemble rappelant les couleurs de la France.</a:t>
            </a:r>
            <a:endParaRPr lang="en-US" sz="1400" b="1" dirty="0">
              <a:solidFill>
                <a:srgbClr val="00497E"/>
              </a:solidFill>
              <a:latin typeface="Arial" panose="020B0604020202020204" pitchFamily="34" charset="0"/>
              <a:cs typeface="Arial" panose="020B0604020202020204" pitchFamily="34" charset="0"/>
            </a:endParaRPr>
          </a:p>
        </p:txBody>
      </p:sp>
      <p:grpSp>
        <p:nvGrpSpPr>
          <p:cNvPr id="57" name="Groupe 56">
            <a:extLst>
              <a:ext uri="{FF2B5EF4-FFF2-40B4-BE49-F238E27FC236}">
                <a16:creationId xmlns:a16="http://schemas.microsoft.com/office/drawing/2014/main" id="{F873609D-CD86-1C4B-5CD0-0C79D409DBB2}"/>
              </a:ext>
            </a:extLst>
          </p:cNvPr>
          <p:cNvGrpSpPr/>
          <p:nvPr/>
        </p:nvGrpSpPr>
        <p:grpSpPr>
          <a:xfrm>
            <a:off x="5950994" y="875393"/>
            <a:ext cx="5755959" cy="830751"/>
            <a:chOff x="5094707" y="799193"/>
            <a:chExt cx="5755959" cy="830751"/>
          </a:xfrm>
        </p:grpSpPr>
        <p:sp>
          <p:nvSpPr>
            <p:cNvPr id="9" name="ZoneTexte 8">
              <a:extLst>
                <a:ext uri="{FF2B5EF4-FFF2-40B4-BE49-F238E27FC236}">
                  <a16:creationId xmlns:a16="http://schemas.microsoft.com/office/drawing/2014/main" id="{DBEDCFE9-6549-9627-3C83-616BA746C457}"/>
                </a:ext>
              </a:extLst>
            </p:cNvPr>
            <p:cNvSpPr txBox="1"/>
            <p:nvPr/>
          </p:nvSpPr>
          <p:spPr>
            <a:xfrm>
              <a:off x="5760302" y="1106724"/>
              <a:ext cx="5090364" cy="523220"/>
            </a:xfrm>
            <a:prstGeom prst="rect">
              <a:avLst/>
            </a:prstGeom>
            <a:noFill/>
          </p:spPr>
          <p:txBody>
            <a:bodyPr wrap="square" anchor="ctr">
              <a:spAutoFit/>
            </a:bodyPr>
            <a:lstStyle/>
            <a:p>
              <a:r>
                <a:rPr lang="fr-FR" sz="1400" b="1" dirty="0">
                  <a:solidFill>
                    <a:srgbClr val="00467E"/>
                  </a:solidFill>
                  <a:latin typeface="Arial" panose="020B0604020202020204" pitchFamily="34" charset="0"/>
                  <a:cs typeface="Arial" panose="020B0604020202020204" pitchFamily="34" charset="0"/>
                </a:rPr>
                <a:t>Fondation par un groupe d’hommes </a:t>
              </a:r>
              <a:br>
                <a:rPr lang="fr-FR" sz="1400" b="1" dirty="0">
                  <a:solidFill>
                    <a:srgbClr val="00467E"/>
                  </a:solidFill>
                  <a:latin typeface="Arial" panose="020B0604020202020204" pitchFamily="34" charset="0"/>
                  <a:cs typeface="Arial" panose="020B0604020202020204" pitchFamily="34" charset="0"/>
                </a:rPr>
              </a:br>
              <a:r>
                <a:rPr lang="fr-FR" sz="1400" b="1" dirty="0">
                  <a:solidFill>
                    <a:srgbClr val="00467E"/>
                  </a:solidFill>
                  <a:latin typeface="Arial" panose="020B0604020202020204" pitchFamily="34" charset="0"/>
                  <a:cs typeface="Arial" panose="020B0604020202020204" pitchFamily="34" charset="0"/>
                </a:rPr>
                <a:t>de la « Société des secouristes Français ».</a:t>
              </a:r>
            </a:p>
          </p:txBody>
        </p:sp>
        <p:sp>
          <p:nvSpPr>
            <p:cNvPr id="31" name="ZoneTexte 30">
              <a:extLst>
                <a:ext uri="{FF2B5EF4-FFF2-40B4-BE49-F238E27FC236}">
                  <a16:creationId xmlns:a16="http://schemas.microsoft.com/office/drawing/2014/main" id="{65B89147-9ED9-7B9D-7902-A4E8A5ABB40A}"/>
                </a:ext>
              </a:extLst>
            </p:cNvPr>
            <p:cNvSpPr txBox="1"/>
            <p:nvPr/>
          </p:nvSpPr>
          <p:spPr>
            <a:xfrm>
              <a:off x="5094707" y="799193"/>
              <a:ext cx="1111250" cy="369332"/>
            </a:xfrm>
            <a:prstGeom prst="rect">
              <a:avLst/>
            </a:prstGeom>
            <a:noFill/>
          </p:spPr>
          <p:txBody>
            <a:bodyPr wrap="square" rtlCol="0">
              <a:spAutoFit/>
            </a:bodyPr>
            <a:lstStyle/>
            <a:p>
              <a:pPr algn="ctr"/>
              <a:r>
                <a:rPr lang="fr-FR" b="1" dirty="0">
                  <a:solidFill>
                    <a:srgbClr val="BC1233"/>
                  </a:solidFill>
                </a:rPr>
                <a:t>1892</a:t>
              </a:r>
            </a:p>
          </p:txBody>
        </p:sp>
        <p:cxnSp>
          <p:nvCxnSpPr>
            <p:cNvPr id="38" name="Connecteur : en angle 37">
              <a:extLst>
                <a:ext uri="{FF2B5EF4-FFF2-40B4-BE49-F238E27FC236}">
                  <a16:creationId xmlns:a16="http://schemas.microsoft.com/office/drawing/2014/main" id="{90620D6D-5C4C-4700-9573-CB2E52B28FF6}"/>
                </a:ext>
              </a:extLst>
            </p:cNvPr>
            <p:cNvCxnSpPr>
              <a:cxnSpLocks/>
              <a:stCxn id="31" idx="2"/>
              <a:endCxn id="9" idx="1"/>
            </p:cNvCxnSpPr>
            <p:nvPr/>
          </p:nvCxnSpPr>
          <p:spPr>
            <a:xfrm rot="16200000" flipH="1">
              <a:off x="5605413" y="1213444"/>
              <a:ext cx="199809" cy="109970"/>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grpSp>
        <p:nvGrpSpPr>
          <p:cNvPr id="56" name="Groupe 55">
            <a:extLst>
              <a:ext uri="{FF2B5EF4-FFF2-40B4-BE49-F238E27FC236}">
                <a16:creationId xmlns:a16="http://schemas.microsoft.com/office/drawing/2014/main" id="{6A4AA2EB-DEB0-327C-E106-9EA589BF106C}"/>
              </a:ext>
            </a:extLst>
          </p:cNvPr>
          <p:cNvGrpSpPr/>
          <p:nvPr/>
        </p:nvGrpSpPr>
        <p:grpSpPr>
          <a:xfrm>
            <a:off x="5950994" y="2006571"/>
            <a:ext cx="5791007" cy="945618"/>
            <a:chOff x="5094707" y="2095131"/>
            <a:chExt cx="5791007" cy="945618"/>
          </a:xfrm>
        </p:grpSpPr>
        <p:sp>
          <p:nvSpPr>
            <p:cNvPr id="11" name="ZoneTexte 10">
              <a:extLst>
                <a:ext uri="{FF2B5EF4-FFF2-40B4-BE49-F238E27FC236}">
                  <a16:creationId xmlns:a16="http://schemas.microsoft.com/office/drawing/2014/main" id="{291956A7-A371-3DB4-1CDE-22A66F90DEB4}"/>
                </a:ext>
              </a:extLst>
            </p:cNvPr>
            <p:cNvSpPr txBox="1"/>
            <p:nvPr/>
          </p:nvSpPr>
          <p:spPr>
            <a:xfrm>
              <a:off x="5760301" y="2517529"/>
              <a:ext cx="5125413" cy="523220"/>
            </a:xfrm>
            <a:prstGeom prst="rect">
              <a:avLst/>
            </a:prstGeom>
            <a:noFill/>
          </p:spPr>
          <p:txBody>
            <a:bodyPr wrap="square">
              <a:spAutoFit/>
            </a:bodyPr>
            <a:lstStyle>
              <a:defPPr>
                <a:defRPr lang="fr-FR"/>
              </a:defPPr>
              <a:lvl1pPr algn="just">
                <a:defRPr b="1">
                  <a:latin typeface="Arial" panose="020B0604020202020204" pitchFamily="34" charset="0"/>
                  <a:cs typeface="Arial" panose="020B0604020202020204" pitchFamily="34" charset="0"/>
                </a:defRPr>
              </a:lvl1pPr>
            </a:lstStyle>
            <a:p>
              <a:pPr algn="l"/>
              <a:r>
                <a:rPr lang="fr-FR" sz="1400" dirty="0">
                  <a:solidFill>
                    <a:srgbClr val="00467E"/>
                  </a:solidFill>
                </a:rPr>
                <a:t>La Société des Secouristes Français </a:t>
              </a:r>
              <a:br>
                <a:rPr lang="fr-FR" sz="1400" dirty="0">
                  <a:solidFill>
                    <a:srgbClr val="00467E"/>
                  </a:solidFill>
                </a:rPr>
              </a:br>
              <a:r>
                <a:rPr lang="fr-FR" sz="1400" dirty="0">
                  <a:solidFill>
                    <a:srgbClr val="00467E"/>
                  </a:solidFill>
                </a:rPr>
                <a:t>est reconnue d’utilité publique.</a:t>
              </a:r>
            </a:p>
          </p:txBody>
        </p:sp>
        <p:sp>
          <p:nvSpPr>
            <p:cNvPr id="33" name="ZoneTexte 32">
              <a:extLst>
                <a:ext uri="{FF2B5EF4-FFF2-40B4-BE49-F238E27FC236}">
                  <a16:creationId xmlns:a16="http://schemas.microsoft.com/office/drawing/2014/main" id="{F358C531-BB64-9DEC-BF3F-8F31286BA2BC}"/>
                </a:ext>
              </a:extLst>
            </p:cNvPr>
            <p:cNvSpPr txBox="1"/>
            <p:nvPr/>
          </p:nvSpPr>
          <p:spPr>
            <a:xfrm>
              <a:off x="5094707" y="2095131"/>
              <a:ext cx="1111250" cy="369332"/>
            </a:xfrm>
            <a:prstGeom prst="rect">
              <a:avLst/>
            </a:prstGeom>
            <a:noFill/>
          </p:spPr>
          <p:txBody>
            <a:bodyPr wrap="square" rtlCol="0">
              <a:spAutoFit/>
            </a:bodyPr>
            <a:lstStyle/>
            <a:p>
              <a:pPr algn="ctr"/>
              <a:r>
                <a:rPr lang="fr-FR" b="1" dirty="0">
                  <a:solidFill>
                    <a:srgbClr val="BC1233"/>
                  </a:solidFill>
                </a:rPr>
                <a:t>1898</a:t>
              </a:r>
            </a:p>
          </p:txBody>
        </p:sp>
        <p:cxnSp>
          <p:nvCxnSpPr>
            <p:cNvPr id="44" name="Connecteur : en angle 43">
              <a:extLst>
                <a:ext uri="{FF2B5EF4-FFF2-40B4-BE49-F238E27FC236}">
                  <a16:creationId xmlns:a16="http://schemas.microsoft.com/office/drawing/2014/main" id="{0D61FA24-8CC0-71E6-3C7D-1C2C5E2B453D}"/>
                </a:ext>
              </a:extLst>
            </p:cNvPr>
            <p:cNvCxnSpPr>
              <a:cxnSpLocks/>
              <a:stCxn id="33" idx="2"/>
              <a:endCxn id="11" idx="1"/>
            </p:cNvCxnSpPr>
            <p:nvPr/>
          </p:nvCxnSpPr>
          <p:spPr>
            <a:xfrm rot="16200000" flipH="1">
              <a:off x="5547978" y="2566816"/>
              <a:ext cx="314676" cy="109969"/>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grpSp>
        <p:nvGrpSpPr>
          <p:cNvPr id="55" name="Groupe 54">
            <a:extLst>
              <a:ext uri="{FF2B5EF4-FFF2-40B4-BE49-F238E27FC236}">
                <a16:creationId xmlns:a16="http://schemas.microsoft.com/office/drawing/2014/main" id="{1B5FA38D-46D7-1D3E-90C6-6754A284CEF9}"/>
              </a:ext>
            </a:extLst>
          </p:cNvPr>
          <p:cNvGrpSpPr/>
          <p:nvPr/>
        </p:nvGrpSpPr>
        <p:grpSpPr>
          <a:xfrm>
            <a:off x="5950994" y="3252616"/>
            <a:ext cx="5791007" cy="1054897"/>
            <a:chOff x="5094707" y="3058832"/>
            <a:chExt cx="5791007" cy="1054897"/>
          </a:xfrm>
        </p:grpSpPr>
        <p:sp>
          <p:nvSpPr>
            <p:cNvPr id="13" name="ZoneTexte 12">
              <a:extLst>
                <a:ext uri="{FF2B5EF4-FFF2-40B4-BE49-F238E27FC236}">
                  <a16:creationId xmlns:a16="http://schemas.microsoft.com/office/drawing/2014/main" id="{C319F53B-1100-C1FD-F088-50F5F37BBFBC}"/>
                </a:ext>
              </a:extLst>
            </p:cNvPr>
            <p:cNvSpPr txBox="1"/>
            <p:nvPr/>
          </p:nvSpPr>
          <p:spPr>
            <a:xfrm>
              <a:off x="5760301" y="3375065"/>
              <a:ext cx="5125413" cy="738664"/>
            </a:xfrm>
            <a:prstGeom prst="rect">
              <a:avLst/>
            </a:prstGeom>
            <a:noFill/>
          </p:spPr>
          <p:txBody>
            <a:bodyPr wrap="square">
              <a:spAutoFit/>
            </a:bodyPr>
            <a:lstStyle>
              <a:defPPr>
                <a:defRPr lang="fr-FR"/>
              </a:defPPr>
              <a:lvl1pPr algn="just">
                <a:defRPr b="1">
                  <a:latin typeface="Arial" panose="020B0604020202020204" pitchFamily="34" charset="0"/>
                  <a:cs typeface="Arial" panose="020B0604020202020204" pitchFamily="34" charset="0"/>
                </a:defRPr>
              </a:lvl1pPr>
            </a:lstStyle>
            <a:p>
              <a:pPr algn="l"/>
              <a:r>
                <a:rPr lang="fr-FR" sz="1400" dirty="0">
                  <a:solidFill>
                    <a:srgbClr val="00467E"/>
                  </a:solidFill>
                </a:rPr>
                <a:t>Durant les 2 Guerres Mondiales, de nombreux infirmiers volontaires sont en première ligne et perdent la vie, </a:t>
              </a:r>
              <a:br>
                <a:rPr lang="fr-FR" sz="1400" dirty="0">
                  <a:solidFill>
                    <a:srgbClr val="00467E"/>
                  </a:solidFill>
                </a:rPr>
              </a:br>
              <a:r>
                <a:rPr lang="fr-FR" sz="1400" dirty="0">
                  <a:solidFill>
                    <a:srgbClr val="00467E"/>
                  </a:solidFill>
                </a:rPr>
                <a:t>entrainant l’anéantissement de l’association. </a:t>
              </a:r>
            </a:p>
          </p:txBody>
        </p:sp>
        <p:sp>
          <p:nvSpPr>
            <p:cNvPr id="32" name="ZoneTexte 31">
              <a:extLst>
                <a:ext uri="{FF2B5EF4-FFF2-40B4-BE49-F238E27FC236}">
                  <a16:creationId xmlns:a16="http://schemas.microsoft.com/office/drawing/2014/main" id="{3C3DE0C5-5F2C-DB51-13DE-EA1D44E87A7B}"/>
                </a:ext>
              </a:extLst>
            </p:cNvPr>
            <p:cNvSpPr txBox="1"/>
            <p:nvPr/>
          </p:nvSpPr>
          <p:spPr>
            <a:xfrm>
              <a:off x="5094707" y="3058832"/>
              <a:ext cx="1111250" cy="369332"/>
            </a:xfrm>
            <a:prstGeom prst="rect">
              <a:avLst/>
            </a:prstGeom>
            <a:noFill/>
          </p:spPr>
          <p:txBody>
            <a:bodyPr wrap="square" rtlCol="0">
              <a:spAutoFit/>
            </a:bodyPr>
            <a:lstStyle/>
            <a:p>
              <a:pPr algn="ctr"/>
              <a:r>
                <a:rPr lang="fr-FR" b="1" dirty="0">
                  <a:solidFill>
                    <a:srgbClr val="BC1233"/>
                  </a:solidFill>
                </a:rPr>
                <a:t>1914</a:t>
              </a:r>
            </a:p>
          </p:txBody>
        </p:sp>
        <p:cxnSp>
          <p:nvCxnSpPr>
            <p:cNvPr id="47" name="Connecteur : en angle 46">
              <a:extLst>
                <a:ext uri="{FF2B5EF4-FFF2-40B4-BE49-F238E27FC236}">
                  <a16:creationId xmlns:a16="http://schemas.microsoft.com/office/drawing/2014/main" id="{E1F5B5F3-AE37-124C-618B-2DE72AA52BBC}"/>
                </a:ext>
              </a:extLst>
            </p:cNvPr>
            <p:cNvCxnSpPr>
              <a:cxnSpLocks/>
              <a:stCxn id="32" idx="2"/>
              <a:endCxn id="13" idx="1"/>
            </p:cNvCxnSpPr>
            <p:nvPr/>
          </p:nvCxnSpPr>
          <p:spPr>
            <a:xfrm rot="16200000" flipH="1">
              <a:off x="5547200" y="3531295"/>
              <a:ext cx="316233" cy="109969"/>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076C6DD9-75CD-E7F8-4A14-9A3407789EEC}"/>
              </a:ext>
            </a:extLst>
          </p:cNvPr>
          <p:cNvGrpSpPr/>
          <p:nvPr/>
        </p:nvGrpSpPr>
        <p:grpSpPr>
          <a:xfrm>
            <a:off x="5950994" y="4607941"/>
            <a:ext cx="5791007" cy="1556818"/>
            <a:chOff x="5094707" y="4531741"/>
            <a:chExt cx="5791007" cy="1556818"/>
          </a:xfrm>
        </p:grpSpPr>
        <p:sp>
          <p:nvSpPr>
            <p:cNvPr id="15" name="ZoneTexte 14">
              <a:extLst>
                <a:ext uri="{FF2B5EF4-FFF2-40B4-BE49-F238E27FC236}">
                  <a16:creationId xmlns:a16="http://schemas.microsoft.com/office/drawing/2014/main" id="{1A696C61-88C2-4C40-CD84-57EB7641F6DC}"/>
                </a:ext>
              </a:extLst>
            </p:cNvPr>
            <p:cNvSpPr txBox="1"/>
            <p:nvPr/>
          </p:nvSpPr>
          <p:spPr>
            <a:xfrm>
              <a:off x="5760301" y="4826675"/>
              <a:ext cx="5125413" cy="1261884"/>
            </a:xfrm>
            <a:prstGeom prst="rect">
              <a:avLst/>
            </a:prstGeom>
            <a:noFill/>
          </p:spPr>
          <p:txBody>
            <a:bodyPr wrap="square">
              <a:spAutoFit/>
            </a:bodyPr>
            <a:lstStyle>
              <a:defPPr>
                <a:defRPr lang="fr-FR"/>
              </a:defPPr>
              <a:lvl1pPr algn="just">
                <a:defRPr b="1">
                  <a:latin typeface="Arial" panose="020B0604020202020204" pitchFamily="34" charset="0"/>
                  <a:cs typeface="Arial" panose="020B0604020202020204" pitchFamily="34" charset="0"/>
                </a:defRPr>
              </a:lvl1pPr>
            </a:lstStyle>
            <a:p>
              <a:pPr algn="l"/>
              <a:r>
                <a:rPr lang="fr-FR" sz="1400" dirty="0">
                  <a:solidFill>
                    <a:srgbClr val="00467E"/>
                  </a:solidFill>
                </a:rPr>
                <a:t>Un décret ministériel donne le nom </a:t>
              </a:r>
              <a:br>
                <a:rPr lang="fr-FR" sz="1400" dirty="0">
                  <a:solidFill>
                    <a:srgbClr val="00467E"/>
                  </a:solidFill>
                </a:rPr>
              </a:br>
              <a:r>
                <a:rPr lang="fr-FR" sz="1400" dirty="0">
                  <a:solidFill>
                    <a:srgbClr val="00467E"/>
                  </a:solidFill>
                </a:rPr>
                <a:t>« Fédération des Secouristes Français Croix Blanche »</a:t>
              </a:r>
            </a:p>
            <a:p>
              <a:endParaRPr lang="fr-FR" sz="600" dirty="0">
                <a:solidFill>
                  <a:srgbClr val="00467E"/>
                </a:solidFill>
              </a:endParaRPr>
            </a:p>
            <a:p>
              <a:pPr algn="l"/>
              <a:r>
                <a:rPr lang="fr-FR" sz="1400" b="0" i="1" dirty="0">
                  <a:solidFill>
                    <a:srgbClr val="00467E"/>
                  </a:solidFill>
                </a:rPr>
                <a:t>L’association « revit » et reprend ses activités sous ce nom, respectueuse du principe d’indépendance, de neutralité </a:t>
              </a:r>
              <a:br>
                <a:rPr lang="fr-FR" sz="1400" b="0" i="1" dirty="0">
                  <a:solidFill>
                    <a:srgbClr val="00467E"/>
                  </a:solidFill>
                </a:rPr>
              </a:br>
              <a:r>
                <a:rPr lang="fr-FR" sz="1400" b="0" i="1" dirty="0">
                  <a:solidFill>
                    <a:srgbClr val="00467E"/>
                  </a:solidFill>
                </a:rPr>
                <a:t>et de bénévolat, en appliquant leur devise : « SERVIR ».</a:t>
              </a:r>
            </a:p>
          </p:txBody>
        </p:sp>
        <p:sp>
          <p:nvSpPr>
            <p:cNvPr id="34" name="ZoneTexte 33">
              <a:extLst>
                <a:ext uri="{FF2B5EF4-FFF2-40B4-BE49-F238E27FC236}">
                  <a16:creationId xmlns:a16="http://schemas.microsoft.com/office/drawing/2014/main" id="{9B2014A7-1817-CA35-9C12-03F0E62B2059}"/>
                </a:ext>
              </a:extLst>
            </p:cNvPr>
            <p:cNvSpPr txBox="1"/>
            <p:nvPr/>
          </p:nvSpPr>
          <p:spPr>
            <a:xfrm>
              <a:off x="5094707" y="4531741"/>
              <a:ext cx="1111250" cy="369332"/>
            </a:xfrm>
            <a:prstGeom prst="rect">
              <a:avLst/>
            </a:prstGeom>
            <a:noFill/>
          </p:spPr>
          <p:txBody>
            <a:bodyPr wrap="square" rtlCol="0">
              <a:spAutoFit/>
            </a:bodyPr>
            <a:lstStyle/>
            <a:p>
              <a:pPr algn="ctr"/>
              <a:r>
                <a:rPr lang="fr-FR" b="1" dirty="0">
                  <a:solidFill>
                    <a:srgbClr val="BC1233"/>
                  </a:solidFill>
                </a:rPr>
                <a:t>1972</a:t>
              </a:r>
            </a:p>
          </p:txBody>
        </p:sp>
        <p:cxnSp>
          <p:nvCxnSpPr>
            <p:cNvPr id="51" name="Connecteur : en angle 50">
              <a:extLst>
                <a:ext uri="{FF2B5EF4-FFF2-40B4-BE49-F238E27FC236}">
                  <a16:creationId xmlns:a16="http://schemas.microsoft.com/office/drawing/2014/main" id="{96FD18CB-C75E-233A-021E-30610DBBAFAF}"/>
                </a:ext>
              </a:extLst>
            </p:cNvPr>
            <p:cNvCxnSpPr>
              <a:cxnSpLocks/>
              <a:stCxn id="34" idx="2"/>
              <a:endCxn id="15" idx="1"/>
            </p:cNvCxnSpPr>
            <p:nvPr/>
          </p:nvCxnSpPr>
          <p:spPr>
            <a:xfrm rot="16200000" flipH="1">
              <a:off x="5427044" y="5124360"/>
              <a:ext cx="556544" cy="109969"/>
            </a:xfrm>
            <a:prstGeom prst="bentConnector2">
              <a:avLst/>
            </a:prstGeom>
            <a:ln w="25400">
              <a:solidFill>
                <a:srgbClr val="BC12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464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a:prstGeom prst="rect">
            <a:avLst/>
          </a:prstGeom>
        </p:spPr>
        <p:txBody>
          <a:bodyPr/>
          <a:lstStyle/>
          <a:p>
            <a:r>
              <a:rPr lang="fr-FR"/>
              <a:t>Les hémorragies externes</a:t>
            </a:r>
          </a:p>
        </p:txBody>
      </p:sp>
      <p:sp>
        <p:nvSpPr>
          <p:cNvPr id="3" name="Espace réservé du texte 2">
            <a:extLst>
              <a:ext uri="{FF2B5EF4-FFF2-40B4-BE49-F238E27FC236}">
                <a16:creationId xmlns:a16="http://schemas.microsoft.com/office/drawing/2014/main" id="{679A127F-B9DF-0BDF-51BD-6CC028E8EFF3}"/>
              </a:ext>
            </a:extLst>
          </p:cNvPr>
          <p:cNvSpPr>
            <a:spLocks noGrp="1"/>
          </p:cNvSpPr>
          <p:nvPr>
            <p:ph type="body" sz="quarter" idx="11"/>
          </p:nvPr>
        </p:nvSpPr>
        <p:spPr/>
        <p:txBody>
          <a:bodyPr/>
          <a:lstStyle/>
          <a:p>
            <a:r>
              <a:rPr lang="fr-FR" dirty="0"/>
              <a:t>Saignement du nez</a:t>
            </a:r>
          </a:p>
        </p:txBody>
      </p:sp>
      <p:pic>
        <p:nvPicPr>
          <p:cNvPr id="7" name="Picture 2">
            <a:extLst>
              <a:ext uri="{FF2B5EF4-FFF2-40B4-BE49-F238E27FC236}">
                <a16:creationId xmlns:a16="http://schemas.microsoft.com/office/drawing/2014/main" id="{AC6C170A-D939-D4A8-9C38-9479897B0A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11" b="89844" l="9961" r="89844">
                        <a14:foregroundMark x1="55469" y1="3711" x2="49609" y2="4492"/>
                      </a14:backgroundRemoval>
                    </a14:imgEffect>
                  </a14:imgLayer>
                </a14:imgProps>
              </a:ext>
              <a:ext uri="{28A0092B-C50C-407E-A947-70E740481C1C}">
                <a14:useLocalDpi xmlns:a14="http://schemas.microsoft.com/office/drawing/2010/main" val="0"/>
              </a:ext>
            </a:extLst>
          </a:blip>
          <a:srcRect/>
          <a:stretch>
            <a:fillRect/>
          </a:stretch>
        </p:blipFill>
        <p:spPr bwMode="auto">
          <a:xfrm>
            <a:off x="599066" y="2957471"/>
            <a:ext cx="649217" cy="649217"/>
          </a:xfrm>
          <a:prstGeom prst="flowChartConnector">
            <a:avLst/>
          </a:prstGeom>
          <a:solidFill>
            <a:schemeClr val="bg1"/>
          </a:solidFill>
          <a:ln>
            <a:solidFill>
              <a:srgbClr val="BA242C"/>
            </a:solidFill>
          </a:ln>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9E1FA357-8C83-FF87-B6A6-BCD5EF2A8E69}"/>
              </a:ext>
            </a:extLst>
          </p:cNvPr>
          <p:cNvSpPr txBox="1"/>
          <p:nvPr/>
        </p:nvSpPr>
        <p:spPr>
          <a:xfrm>
            <a:off x="7088030" y="2447972"/>
            <a:ext cx="4504904" cy="1668214"/>
          </a:xfrm>
          <a:prstGeom prst="rect">
            <a:avLst/>
          </a:prstGeom>
          <a:noFill/>
        </p:spPr>
        <p:txBody>
          <a:bodyPr wrap="square">
            <a:spAutoFit/>
          </a:bodyPr>
          <a:lstStyle>
            <a:defPPr>
              <a:defRPr lang="fr-FR"/>
            </a:defPPr>
            <a:lvl1pPr algn="just">
              <a:defRPr sz="1100" b="0">
                <a:solidFill>
                  <a:srgbClr val="C20537"/>
                </a:solidFill>
                <a:latin typeface="Arial" panose="020B0604020202020204" pitchFamily="34" charset="0"/>
                <a:cs typeface="Arial" panose="020B0604020202020204" pitchFamily="34" charset="0"/>
              </a:defRPr>
            </a:lvl1pPr>
          </a:lstStyle>
          <a:p>
            <a:pPr algn="l">
              <a:lnSpc>
                <a:spcPct val="150000"/>
              </a:lnSpc>
            </a:pPr>
            <a:r>
              <a:rPr lang="fr-FR" sz="1400" dirty="0">
                <a:solidFill>
                  <a:srgbClr val="00497E"/>
                </a:solidFill>
              </a:rPr>
              <a:t>Demander un avis médical si : </a:t>
            </a:r>
          </a:p>
          <a:p>
            <a:pPr marL="192088" lvl="1" indent="-176213">
              <a:lnSpc>
                <a:spcPct val="150000"/>
              </a:lnSpc>
              <a:buFont typeface="Arial" panose="020B0604020202020204" pitchFamily="34" charset="0"/>
              <a:buChar char="•"/>
            </a:pPr>
            <a:r>
              <a:rPr lang="fr-FR" sz="1400" dirty="0">
                <a:solidFill>
                  <a:srgbClr val="00497E"/>
                </a:solidFill>
                <a:latin typeface="Arial" panose="020B0604020202020204" pitchFamily="34" charset="0"/>
                <a:cs typeface="Arial" panose="020B0604020202020204" pitchFamily="34" charset="0"/>
              </a:rPr>
              <a:t>Le saignement ne s’arrête pas ou se reproduit.</a:t>
            </a:r>
          </a:p>
          <a:p>
            <a:pPr marL="192088" lvl="1" indent="-176213">
              <a:lnSpc>
                <a:spcPct val="150000"/>
              </a:lnSpc>
              <a:buFont typeface="Arial" panose="020B0604020202020204" pitchFamily="34" charset="0"/>
              <a:buChar char="•"/>
            </a:pPr>
            <a:r>
              <a:rPr lang="fr-FR" sz="1400" dirty="0">
                <a:solidFill>
                  <a:srgbClr val="00497E"/>
                </a:solidFill>
                <a:latin typeface="Arial" panose="020B0604020202020204" pitchFamily="34" charset="0"/>
                <a:cs typeface="Arial" panose="020B0604020202020204" pitchFamily="34" charset="0"/>
              </a:rPr>
              <a:t>Le saignement survient après une chute ou un coup.</a:t>
            </a:r>
          </a:p>
          <a:p>
            <a:pPr marL="192088" lvl="1" indent="-176213">
              <a:lnSpc>
                <a:spcPct val="150000"/>
              </a:lnSpc>
              <a:buFont typeface="Arial" panose="020B0604020202020204" pitchFamily="34" charset="0"/>
              <a:buChar char="•"/>
            </a:pPr>
            <a:r>
              <a:rPr lang="fr-FR" sz="1400" dirty="0">
                <a:solidFill>
                  <a:srgbClr val="00497E"/>
                </a:solidFill>
                <a:latin typeface="Arial" panose="020B0604020202020204" pitchFamily="34" charset="0"/>
                <a:cs typeface="Arial" panose="020B0604020202020204" pitchFamily="34" charset="0"/>
              </a:rPr>
              <a:t>La victime prend des médicaments, </a:t>
            </a:r>
            <a:br>
              <a:rPr lang="fr-FR" sz="1400" dirty="0">
                <a:solidFill>
                  <a:srgbClr val="00497E"/>
                </a:solidFill>
                <a:latin typeface="Arial" panose="020B0604020202020204" pitchFamily="34" charset="0"/>
                <a:cs typeface="Arial" panose="020B0604020202020204" pitchFamily="34" charset="0"/>
              </a:rPr>
            </a:br>
            <a:r>
              <a:rPr lang="fr-FR" sz="1400" dirty="0">
                <a:solidFill>
                  <a:srgbClr val="00497E"/>
                </a:solidFill>
                <a:latin typeface="Arial" panose="020B0604020202020204" pitchFamily="34" charset="0"/>
                <a:cs typeface="Arial" panose="020B0604020202020204" pitchFamily="34" charset="0"/>
              </a:rPr>
              <a:t>en particulier ceux qui augmentent les saignements.</a:t>
            </a:r>
            <a:endParaRPr lang="en-US" sz="1400" dirty="0">
              <a:solidFill>
                <a:srgbClr val="00497E"/>
              </a:solidFill>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C6A50BE3-C599-0069-C185-65DF341AAC74}"/>
              </a:ext>
            </a:extLst>
          </p:cNvPr>
          <p:cNvGrpSpPr/>
          <p:nvPr/>
        </p:nvGrpSpPr>
        <p:grpSpPr>
          <a:xfrm>
            <a:off x="1704450" y="2218736"/>
            <a:ext cx="5014125" cy="648000"/>
            <a:chOff x="1844544" y="1092339"/>
            <a:chExt cx="4583965" cy="648000"/>
          </a:xfrm>
        </p:grpSpPr>
        <p:sp>
          <p:nvSpPr>
            <p:cNvPr id="10" name="ZoneTexte 9">
              <a:extLst>
                <a:ext uri="{FF2B5EF4-FFF2-40B4-BE49-F238E27FC236}">
                  <a16:creationId xmlns:a16="http://schemas.microsoft.com/office/drawing/2014/main" id="{79ACB755-00DA-6377-C247-F20EAD48B5A3}"/>
                </a:ext>
              </a:extLst>
            </p:cNvPr>
            <p:cNvSpPr txBox="1"/>
            <p:nvPr/>
          </p:nvSpPr>
          <p:spPr>
            <a:xfrm>
              <a:off x="2049456" y="1277840"/>
              <a:ext cx="4379053" cy="276999"/>
            </a:xfrm>
            <a:prstGeom prst="rect">
              <a:avLst/>
            </a:prstGeom>
            <a:solidFill>
              <a:srgbClr val="F6FAF4"/>
            </a:solidFill>
            <a:ln>
              <a:solidFill>
                <a:srgbClr val="00529B"/>
              </a:solidFill>
            </a:ln>
          </p:spPr>
          <p:txBody>
            <a:bodyPr wrap="square">
              <a:spAutoFit/>
            </a:bodyPr>
            <a:lstStyle/>
            <a:p>
              <a:pPr marL="533400" lvl="1">
                <a:tabLst>
                  <a:tab pos="619125" algn="l"/>
                </a:tabLst>
              </a:pPr>
              <a:r>
                <a:rPr lang="fr-FR" sz="1200" b="1" dirty="0">
                  <a:solidFill>
                    <a:srgbClr val="00497E"/>
                  </a:solidFill>
                </a:rPr>
                <a:t>L’asseoir, tête penchée en avant (ne jamais l’allonger)</a:t>
              </a:r>
            </a:p>
          </p:txBody>
        </p:sp>
        <p:pic>
          <p:nvPicPr>
            <p:cNvPr id="11" name="Picture 4">
              <a:extLst>
                <a:ext uri="{FF2B5EF4-FFF2-40B4-BE49-F238E27FC236}">
                  <a16:creationId xmlns:a16="http://schemas.microsoft.com/office/drawing/2014/main" id="{FF6F6101-2AB5-C489-421B-83411235D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544" y="1092339"/>
              <a:ext cx="648000" cy="648000"/>
            </a:xfrm>
            <a:prstGeom prst="flowChartConnector">
              <a:avLst/>
            </a:prstGeom>
            <a:solidFill>
              <a:schemeClr val="bg1"/>
            </a:solidFill>
            <a:ln>
              <a:solidFill>
                <a:srgbClr val="BA242C"/>
              </a:solidFill>
            </a:ln>
            <a:effectLst>
              <a:outerShdw blurRad="50800" dist="38100" dir="2700000" algn="tl" rotWithShape="0">
                <a:prstClr val="black">
                  <a:alpha val="40000"/>
                </a:prstClr>
              </a:outerShdw>
            </a:effectLst>
          </p:spPr>
        </p:pic>
      </p:grpSp>
      <p:grpSp>
        <p:nvGrpSpPr>
          <p:cNvPr id="12" name="Groupe 11">
            <a:extLst>
              <a:ext uri="{FF2B5EF4-FFF2-40B4-BE49-F238E27FC236}">
                <a16:creationId xmlns:a16="http://schemas.microsoft.com/office/drawing/2014/main" id="{8C20847F-A214-CFAE-5638-649474C9203F}"/>
              </a:ext>
            </a:extLst>
          </p:cNvPr>
          <p:cNvGrpSpPr/>
          <p:nvPr/>
        </p:nvGrpSpPr>
        <p:grpSpPr>
          <a:xfrm>
            <a:off x="1704449" y="2958079"/>
            <a:ext cx="5014125" cy="648000"/>
            <a:chOff x="1844544" y="1831682"/>
            <a:chExt cx="4583964" cy="648000"/>
          </a:xfrm>
        </p:grpSpPr>
        <p:sp>
          <p:nvSpPr>
            <p:cNvPr id="13" name="ZoneTexte 12">
              <a:extLst>
                <a:ext uri="{FF2B5EF4-FFF2-40B4-BE49-F238E27FC236}">
                  <a16:creationId xmlns:a16="http://schemas.microsoft.com/office/drawing/2014/main" id="{F85ADE1D-2AF2-3E8F-860E-962F1DE82030}"/>
                </a:ext>
              </a:extLst>
            </p:cNvPr>
            <p:cNvSpPr txBox="1"/>
            <p:nvPr/>
          </p:nvSpPr>
          <p:spPr>
            <a:xfrm>
              <a:off x="2049455" y="2017183"/>
              <a:ext cx="4379053" cy="276999"/>
            </a:xfrm>
            <a:prstGeom prst="rect">
              <a:avLst/>
            </a:prstGeom>
            <a:solidFill>
              <a:srgbClr val="F6FAF4"/>
            </a:solidFill>
            <a:ln>
              <a:solidFill>
                <a:srgbClr val="00529B"/>
              </a:solidFill>
            </a:ln>
          </p:spPr>
          <p:txBody>
            <a:bodyPr wrap="square">
              <a:spAutoFit/>
            </a:bodyPr>
            <a:lstStyle/>
            <a:p>
              <a:pPr marL="533400" lvl="1">
                <a:tabLst>
                  <a:tab pos="619125" algn="l"/>
                </a:tabLst>
              </a:pPr>
              <a:r>
                <a:rPr lang="fr-FR" sz="1200" b="1" dirty="0">
                  <a:solidFill>
                    <a:srgbClr val="00497E"/>
                  </a:solidFill>
                </a:rPr>
                <a:t>Lui demander de se moucher vigoureusement</a:t>
              </a:r>
            </a:p>
          </p:txBody>
        </p:sp>
        <p:pic>
          <p:nvPicPr>
            <p:cNvPr id="14" name="Picture 6">
              <a:extLst>
                <a:ext uri="{FF2B5EF4-FFF2-40B4-BE49-F238E27FC236}">
                  <a16:creationId xmlns:a16="http://schemas.microsoft.com/office/drawing/2014/main" id="{C3F79340-2771-D0D9-2B27-09FE3E36F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4544" y="1831682"/>
              <a:ext cx="648000" cy="648000"/>
            </a:xfrm>
            <a:prstGeom prst="flowChartConnector">
              <a:avLst/>
            </a:prstGeom>
            <a:solidFill>
              <a:schemeClr val="bg1"/>
            </a:solidFill>
            <a:ln>
              <a:noFill/>
            </a:ln>
            <a:effectLst>
              <a:outerShdw blurRad="50800" dist="38100" dir="2700000" algn="tl" rotWithShape="0">
                <a:prstClr val="black">
                  <a:alpha val="40000"/>
                </a:prstClr>
              </a:outerShdw>
            </a:effectLst>
          </p:spPr>
        </p:pic>
      </p:grpSp>
      <p:grpSp>
        <p:nvGrpSpPr>
          <p:cNvPr id="15" name="Groupe 14">
            <a:extLst>
              <a:ext uri="{FF2B5EF4-FFF2-40B4-BE49-F238E27FC236}">
                <a16:creationId xmlns:a16="http://schemas.microsoft.com/office/drawing/2014/main" id="{B04CAD3D-BAB4-9641-AED8-2802CC9D03DB}"/>
              </a:ext>
            </a:extLst>
          </p:cNvPr>
          <p:cNvGrpSpPr/>
          <p:nvPr/>
        </p:nvGrpSpPr>
        <p:grpSpPr>
          <a:xfrm>
            <a:off x="1704450" y="3697423"/>
            <a:ext cx="5014124" cy="648000"/>
            <a:chOff x="1844544" y="2571026"/>
            <a:chExt cx="5014124" cy="648000"/>
          </a:xfrm>
        </p:grpSpPr>
        <p:sp>
          <p:nvSpPr>
            <p:cNvPr id="16" name="ZoneTexte 15">
              <a:extLst>
                <a:ext uri="{FF2B5EF4-FFF2-40B4-BE49-F238E27FC236}">
                  <a16:creationId xmlns:a16="http://schemas.microsoft.com/office/drawing/2014/main" id="{02862E39-B095-BC9A-994D-FECB455B7EB4}"/>
                </a:ext>
              </a:extLst>
            </p:cNvPr>
            <p:cNvSpPr txBox="1"/>
            <p:nvPr/>
          </p:nvSpPr>
          <p:spPr>
            <a:xfrm>
              <a:off x="2049456" y="2664194"/>
              <a:ext cx="4809212" cy="461665"/>
            </a:xfrm>
            <a:prstGeom prst="rect">
              <a:avLst/>
            </a:prstGeom>
            <a:solidFill>
              <a:srgbClr val="F6FAF4"/>
            </a:solidFill>
            <a:ln>
              <a:solidFill>
                <a:srgbClr val="00529B"/>
              </a:solidFill>
            </a:ln>
          </p:spPr>
          <p:txBody>
            <a:bodyPr wrap="square">
              <a:spAutoFit/>
            </a:bodyPr>
            <a:lstStyle/>
            <a:p>
              <a:pPr marL="533400" lvl="1"/>
              <a:r>
                <a:rPr lang="fr-FR" sz="1200" b="1" dirty="0">
                  <a:solidFill>
                    <a:srgbClr val="00497E"/>
                  </a:solidFill>
                </a:rPr>
                <a:t>Lui demander de comprimer les deux narines </a:t>
              </a:r>
              <a:br>
                <a:rPr lang="fr-FR" sz="1200" b="1" dirty="0">
                  <a:solidFill>
                    <a:srgbClr val="00497E"/>
                  </a:solidFill>
                </a:rPr>
              </a:br>
              <a:r>
                <a:rPr lang="fr-FR" sz="1200" b="1" dirty="0">
                  <a:solidFill>
                    <a:srgbClr val="00497E"/>
                  </a:solidFill>
                </a:rPr>
                <a:t>avec les doigts, durant 10 minutes sans relâcher </a:t>
              </a:r>
            </a:p>
          </p:txBody>
        </p:sp>
        <p:grpSp>
          <p:nvGrpSpPr>
            <p:cNvPr id="17" name="Groupe 16">
              <a:extLst>
                <a:ext uri="{FF2B5EF4-FFF2-40B4-BE49-F238E27FC236}">
                  <a16:creationId xmlns:a16="http://schemas.microsoft.com/office/drawing/2014/main" id="{6824BC28-4AD2-2924-03B8-CF7BB68D69EB}"/>
                </a:ext>
              </a:extLst>
            </p:cNvPr>
            <p:cNvGrpSpPr/>
            <p:nvPr/>
          </p:nvGrpSpPr>
          <p:grpSpPr>
            <a:xfrm>
              <a:off x="1844544" y="2571026"/>
              <a:ext cx="648000" cy="648000"/>
              <a:chOff x="1785141" y="2726184"/>
              <a:chExt cx="648000" cy="648000"/>
            </a:xfrm>
          </p:grpSpPr>
          <p:sp>
            <p:nvSpPr>
              <p:cNvPr id="18" name="Organigramme : Connecteur 14">
                <a:extLst>
                  <a:ext uri="{FF2B5EF4-FFF2-40B4-BE49-F238E27FC236}">
                    <a16:creationId xmlns:a16="http://schemas.microsoft.com/office/drawing/2014/main" id="{BB6350B8-4F5E-2446-46E8-CA19A1D0FD75}"/>
                  </a:ext>
                </a:extLst>
              </p:cNvPr>
              <p:cNvSpPr/>
              <p:nvPr/>
            </p:nvSpPr>
            <p:spPr>
              <a:xfrm>
                <a:off x="1785141" y="2726184"/>
                <a:ext cx="648000" cy="648000"/>
              </a:xfrm>
              <a:prstGeom prst="flowChartConnector">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grpSp>
            <p:nvGrpSpPr>
              <p:cNvPr id="19" name="Groupe 18">
                <a:extLst>
                  <a:ext uri="{FF2B5EF4-FFF2-40B4-BE49-F238E27FC236}">
                    <a16:creationId xmlns:a16="http://schemas.microsoft.com/office/drawing/2014/main" id="{EE1FFD2E-83F3-567F-0D22-A09A55A723C1}"/>
                  </a:ext>
                </a:extLst>
              </p:cNvPr>
              <p:cNvGrpSpPr/>
              <p:nvPr/>
            </p:nvGrpSpPr>
            <p:grpSpPr>
              <a:xfrm>
                <a:off x="1895710" y="2830531"/>
                <a:ext cx="426861" cy="439306"/>
                <a:chOff x="3979752" y="2420578"/>
                <a:chExt cx="497256" cy="563881"/>
              </a:xfrm>
            </p:grpSpPr>
            <p:pic>
              <p:nvPicPr>
                <p:cNvPr id="20" name="Picture 10">
                  <a:extLst>
                    <a:ext uri="{FF2B5EF4-FFF2-40B4-BE49-F238E27FC236}">
                      <a16:creationId xmlns:a16="http://schemas.microsoft.com/office/drawing/2014/main" id="{DEE91F40-DC18-62D5-1CF3-1A338AF53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438" y="2420578"/>
                  <a:ext cx="281473" cy="28147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E272716D-7872-2627-2BBB-DBC4E14DD2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652223">
                  <a:off x="3979752" y="2487203"/>
                  <a:ext cx="497256" cy="497256"/>
                </a:xfrm>
                <a:prstGeom prst="flowChartConnector">
                  <a:avLst/>
                </a:prstGeom>
                <a:noFill/>
                <a:extLst>
                  <a:ext uri="{909E8E84-426E-40DD-AFC4-6F175D3DCCD1}">
                    <a14:hiddenFill xmlns:a14="http://schemas.microsoft.com/office/drawing/2010/main">
                      <a:solidFill>
                        <a:srgbClr val="FFFFFF"/>
                      </a:solidFill>
                    </a14:hiddenFill>
                  </a:ext>
                </a:extLst>
              </p:spPr>
            </p:pic>
          </p:grpSp>
        </p:grpSp>
      </p:grpSp>
      <p:cxnSp>
        <p:nvCxnSpPr>
          <p:cNvPr id="22" name="Connecteur droit avec flèche 21">
            <a:extLst>
              <a:ext uri="{FF2B5EF4-FFF2-40B4-BE49-F238E27FC236}">
                <a16:creationId xmlns:a16="http://schemas.microsoft.com/office/drawing/2014/main" id="{D48CDED9-3C89-598D-3FED-EA6FBABA2EA6}"/>
              </a:ext>
            </a:extLst>
          </p:cNvPr>
          <p:cNvCxnSpPr>
            <a:cxnSpLocks/>
            <a:stCxn id="7" idx="7"/>
            <a:endCxn id="11" idx="2"/>
          </p:cNvCxnSpPr>
          <p:nvPr/>
        </p:nvCxnSpPr>
        <p:spPr>
          <a:xfrm flipV="1">
            <a:off x="1153207" y="2542736"/>
            <a:ext cx="551243" cy="509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CD49E907-136D-8C97-2D5C-75E376A2EFAA}"/>
              </a:ext>
            </a:extLst>
          </p:cNvPr>
          <p:cNvCxnSpPr>
            <a:stCxn id="7" idx="6"/>
            <a:endCxn id="14" idx="2"/>
          </p:cNvCxnSpPr>
          <p:nvPr/>
        </p:nvCxnSpPr>
        <p:spPr>
          <a:xfrm flipV="1">
            <a:off x="1248283" y="3282079"/>
            <a:ext cx="45616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5F9E0513-D649-377A-1E1F-C70567258EB6}"/>
              </a:ext>
            </a:extLst>
          </p:cNvPr>
          <p:cNvCxnSpPr>
            <a:cxnSpLocks/>
            <a:stCxn id="7" idx="5"/>
            <a:endCxn id="18" idx="2"/>
          </p:cNvCxnSpPr>
          <p:nvPr/>
        </p:nvCxnSpPr>
        <p:spPr>
          <a:xfrm>
            <a:off x="1153207" y="3511612"/>
            <a:ext cx="551243" cy="509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Accolade fermante 24">
            <a:extLst>
              <a:ext uri="{FF2B5EF4-FFF2-40B4-BE49-F238E27FC236}">
                <a16:creationId xmlns:a16="http://schemas.microsoft.com/office/drawing/2014/main" id="{6FEF55C3-884B-24BD-E7E0-A9E6285F0BE8}"/>
              </a:ext>
            </a:extLst>
          </p:cNvPr>
          <p:cNvSpPr/>
          <p:nvPr/>
        </p:nvSpPr>
        <p:spPr>
          <a:xfrm>
            <a:off x="6718575" y="2237349"/>
            <a:ext cx="255368" cy="2161651"/>
          </a:xfrm>
          <a:prstGeom prst="rightBrace">
            <a:avLst/>
          </a:prstGeom>
          <a:ln>
            <a:solidFill>
              <a:srgbClr val="0049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382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a:prstGeom prst="rect">
            <a:avLst/>
          </a:prstGeom>
        </p:spPr>
        <p:txBody>
          <a:bodyPr/>
          <a:lstStyle/>
          <a:p>
            <a:r>
              <a:rPr lang="fr-FR"/>
              <a:t>Les hémorragies externes</a:t>
            </a:r>
          </a:p>
        </p:txBody>
      </p:sp>
      <p:sp>
        <p:nvSpPr>
          <p:cNvPr id="3" name="Espace réservé du texte 2">
            <a:extLst>
              <a:ext uri="{FF2B5EF4-FFF2-40B4-BE49-F238E27FC236}">
                <a16:creationId xmlns:a16="http://schemas.microsoft.com/office/drawing/2014/main" id="{38C4CB3E-E93C-25E3-6DD8-724DFB222520}"/>
              </a:ext>
            </a:extLst>
          </p:cNvPr>
          <p:cNvSpPr>
            <a:spLocks noGrp="1"/>
          </p:cNvSpPr>
          <p:nvPr>
            <p:ph type="body" sz="quarter" idx="11"/>
          </p:nvPr>
        </p:nvSpPr>
        <p:spPr>
          <a:xfrm>
            <a:off x="449999" y="801518"/>
            <a:ext cx="4664925" cy="313932"/>
          </a:xfrm>
        </p:spPr>
        <p:txBody>
          <a:bodyPr/>
          <a:lstStyle/>
          <a:p>
            <a:r>
              <a:rPr lang="fr-FR" dirty="0"/>
              <a:t>Vomissement de sang</a:t>
            </a:r>
          </a:p>
        </p:txBody>
      </p:sp>
      <p:sp>
        <p:nvSpPr>
          <p:cNvPr id="7" name="ZoneTexte 6">
            <a:extLst>
              <a:ext uri="{FF2B5EF4-FFF2-40B4-BE49-F238E27FC236}">
                <a16:creationId xmlns:a16="http://schemas.microsoft.com/office/drawing/2014/main" id="{413EE472-D15D-8CF3-02AB-A8629479446A}"/>
              </a:ext>
            </a:extLst>
          </p:cNvPr>
          <p:cNvSpPr txBox="1"/>
          <p:nvPr/>
        </p:nvSpPr>
        <p:spPr>
          <a:xfrm>
            <a:off x="3919717" y="2629628"/>
            <a:ext cx="7060832" cy="189333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fr-FR" sz="1600" dirty="0">
                <a:solidFill>
                  <a:srgbClr val="BA242C"/>
                </a:solidFill>
              </a:rPr>
              <a:t>Installer la victime dans la position :</a:t>
            </a:r>
          </a:p>
          <a:p>
            <a:pPr marL="742950" lvl="1" indent="-285750" algn="just">
              <a:lnSpc>
                <a:spcPct val="150000"/>
              </a:lnSpc>
              <a:buFont typeface="Courier New" panose="02070309020205020404" pitchFamily="49" charset="0"/>
              <a:buChar char="o"/>
            </a:pPr>
            <a:r>
              <a:rPr lang="fr-FR" sz="1600" dirty="0">
                <a:solidFill>
                  <a:srgbClr val="BA242C"/>
                </a:solidFill>
              </a:rPr>
              <a:t>où elle se sent le mieux (consciente).</a:t>
            </a:r>
          </a:p>
          <a:p>
            <a:pPr marL="742950" lvl="1" indent="-285750" algn="just">
              <a:lnSpc>
                <a:spcPct val="150000"/>
              </a:lnSpc>
              <a:buFont typeface="Courier New" panose="02070309020205020404" pitchFamily="49" charset="0"/>
              <a:buChar char="o"/>
            </a:pPr>
            <a:r>
              <a:rPr lang="fr-FR" sz="1600" dirty="0">
                <a:solidFill>
                  <a:srgbClr val="BA242C"/>
                </a:solidFill>
              </a:rPr>
              <a:t>allongée, en position stable sur le côté (perte de connaissance).</a:t>
            </a:r>
          </a:p>
          <a:p>
            <a:pPr marL="285750" indent="-285750" algn="just">
              <a:lnSpc>
                <a:spcPct val="150000"/>
              </a:lnSpc>
              <a:buFont typeface="Arial" panose="020B0604020202020204" pitchFamily="34" charset="0"/>
              <a:buChar char="•"/>
            </a:pPr>
            <a:r>
              <a:rPr lang="fr-FR" sz="1600" dirty="0">
                <a:solidFill>
                  <a:srgbClr val="BA242C"/>
                </a:solidFill>
              </a:rPr>
              <a:t>Faire alerter ou alerter les secours et appliquer les consignes.</a:t>
            </a:r>
          </a:p>
          <a:p>
            <a:pPr marL="285750" indent="-285750" algn="just">
              <a:lnSpc>
                <a:spcPct val="150000"/>
              </a:lnSpc>
              <a:buFont typeface="Arial" panose="020B0604020202020204" pitchFamily="34" charset="0"/>
              <a:buChar char="•"/>
            </a:pPr>
            <a:r>
              <a:rPr lang="fr-FR" sz="1600" dirty="0">
                <a:solidFill>
                  <a:srgbClr val="BA242C"/>
                </a:solidFill>
              </a:rPr>
              <a:t>Surveiller en permanence.</a:t>
            </a:r>
            <a:endParaRPr lang="en-US" sz="1600" dirty="0">
              <a:solidFill>
                <a:srgbClr val="BA242C"/>
              </a:solidFill>
            </a:endParaRPr>
          </a:p>
        </p:txBody>
      </p:sp>
      <p:pic>
        <p:nvPicPr>
          <p:cNvPr id="8" name="Image 7">
            <a:extLst>
              <a:ext uri="{FF2B5EF4-FFF2-40B4-BE49-F238E27FC236}">
                <a16:creationId xmlns:a16="http://schemas.microsoft.com/office/drawing/2014/main" id="{59808E23-6503-DE97-418F-7240BD3792A8}"/>
              </a:ext>
            </a:extLst>
          </p:cNvPr>
          <p:cNvPicPr>
            <a:picLocks noChangeAspect="1"/>
          </p:cNvPicPr>
          <p:nvPr/>
        </p:nvPicPr>
        <p:blipFill>
          <a:blip r:embed="rId2"/>
          <a:stretch>
            <a:fillRect/>
          </a:stretch>
        </p:blipFill>
        <p:spPr>
          <a:xfrm>
            <a:off x="1808673" y="2403909"/>
            <a:ext cx="1535233" cy="1584558"/>
          </a:xfrm>
          <a:prstGeom prst="rect">
            <a:avLst/>
          </a:prstGeom>
        </p:spPr>
      </p:pic>
      <p:sp>
        <p:nvSpPr>
          <p:cNvPr id="9" name="ZoneTexte 8">
            <a:extLst>
              <a:ext uri="{FF2B5EF4-FFF2-40B4-BE49-F238E27FC236}">
                <a16:creationId xmlns:a16="http://schemas.microsoft.com/office/drawing/2014/main" id="{9676D70D-3B5F-E90B-DE7F-85689D38D572}"/>
              </a:ext>
            </a:extLst>
          </p:cNvPr>
          <p:cNvSpPr txBox="1"/>
          <p:nvPr/>
        </p:nvSpPr>
        <p:spPr>
          <a:xfrm>
            <a:off x="3709265" y="1906333"/>
            <a:ext cx="5881769" cy="584775"/>
          </a:xfrm>
          <a:prstGeom prst="rect">
            <a:avLst/>
          </a:prstGeom>
          <a:noFill/>
        </p:spPr>
        <p:txBody>
          <a:bodyPr wrap="square">
            <a:spAutoFit/>
          </a:bodyPr>
          <a:lstStyle/>
          <a:p>
            <a:r>
              <a:rPr lang="fr-FR" sz="1600" b="1" dirty="0">
                <a:solidFill>
                  <a:srgbClr val="BA242C"/>
                </a:solidFill>
              </a:rPr>
              <a:t>Il s’agit d’un signe pouvant traduire une maladie grave nécessitant une prise en charge médicale.</a:t>
            </a:r>
            <a:endParaRPr lang="en-US" sz="1600" b="1" dirty="0">
              <a:solidFill>
                <a:srgbClr val="BA242C"/>
              </a:solidFill>
            </a:endParaRPr>
          </a:p>
        </p:txBody>
      </p:sp>
      <p:sp>
        <p:nvSpPr>
          <p:cNvPr id="10" name="Accolade ouvrante 9">
            <a:extLst>
              <a:ext uri="{FF2B5EF4-FFF2-40B4-BE49-F238E27FC236}">
                <a16:creationId xmlns:a16="http://schemas.microsoft.com/office/drawing/2014/main" id="{F61AF19B-64CF-E9E1-2D3F-D67FD15F8086}"/>
              </a:ext>
            </a:extLst>
          </p:cNvPr>
          <p:cNvSpPr/>
          <p:nvPr/>
        </p:nvSpPr>
        <p:spPr>
          <a:xfrm>
            <a:off x="3416978" y="1808346"/>
            <a:ext cx="292287" cy="2775685"/>
          </a:xfrm>
          <a:prstGeom prst="leftBrace">
            <a:avLst/>
          </a:prstGeom>
          <a:ln>
            <a:solidFill>
              <a:srgbClr val="BA24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721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p:txBody>
          <a:bodyPr/>
          <a:lstStyle/>
          <a:p>
            <a:r>
              <a:rPr lang="fr-FR" dirty="0"/>
              <a:t>Les hémorragies externes</a:t>
            </a:r>
          </a:p>
        </p:txBody>
      </p:sp>
      <p:sp>
        <p:nvSpPr>
          <p:cNvPr id="5" name="Espace réservé du texte 4">
            <a:extLst>
              <a:ext uri="{FF2B5EF4-FFF2-40B4-BE49-F238E27FC236}">
                <a16:creationId xmlns:a16="http://schemas.microsoft.com/office/drawing/2014/main" id="{A502A515-9160-C406-B227-F6D60D470108}"/>
              </a:ext>
            </a:extLst>
          </p:cNvPr>
          <p:cNvSpPr>
            <a:spLocks noGrp="1"/>
          </p:cNvSpPr>
          <p:nvPr>
            <p:ph type="body" sz="quarter" idx="11"/>
          </p:nvPr>
        </p:nvSpPr>
        <p:spPr/>
        <p:txBody>
          <a:bodyPr/>
          <a:lstStyle/>
          <a:p>
            <a:r>
              <a:rPr lang="fr-FR" dirty="0"/>
              <a:t>Perte de sang par un orifice naturel</a:t>
            </a:r>
          </a:p>
        </p:txBody>
      </p:sp>
      <p:sp>
        <p:nvSpPr>
          <p:cNvPr id="2" name="ZoneTexte 1">
            <a:extLst>
              <a:ext uri="{FF2B5EF4-FFF2-40B4-BE49-F238E27FC236}">
                <a16:creationId xmlns:a16="http://schemas.microsoft.com/office/drawing/2014/main" id="{5E29E962-F27E-386A-5B8B-F4E4FFEB4E90}"/>
              </a:ext>
            </a:extLst>
          </p:cNvPr>
          <p:cNvSpPr txBox="1"/>
          <p:nvPr/>
        </p:nvSpPr>
        <p:spPr>
          <a:xfrm>
            <a:off x="2385955" y="2152055"/>
            <a:ext cx="7420091" cy="2737660"/>
          </a:xfrm>
          <a:prstGeom prst="roundRect">
            <a:avLst>
              <a:gd name="adj" fmla="val 10902"/>
            </a:avLst>
          </a:prstGeom>
          <a:solidFill>
            <a:schemeClr val="bg1">
              <a:lumMod val="95000"/>
            </a:schemeClr>
          </a:solidFill>
          <a:effectLst>
            <a:outerShdw blurRad="50800" dist="38100" dir="2700000" algn="tl" rotWithShape="0">
              <a:prstClr val="black">
                <a:alpha val="40000"/>
              </a:prstClr>
            </a:outerShdw>
          </a:effectLst>
        </p:spPr>
        <p:txBody>
          <a:bodyPr wrap="square" anchor="ctr" anchorCtr="0">
            <a:noAutofit/>
          </a:bodyPr>
          <a:lstStyle>
            <a:defPPr>
              <a:defRPr lang="fr-FR"/>
            </a:defPPr>
            <a:lvl1pPr algn="just">
              <a:defRPr sz="1100" b="0">
                <a:solidFill>
                  <a:srgbClr val="00529B"/>
                </a:solidFill>
                <a:latin typeface="Arial" panose="020B0604020202020204" pitchFamily="34" charset="0"/>
                <a:cs typeface="Arial" panose="020B0604020202020204" pitchFamily="34" charset="0"/>
              </a:defRPr>
            </a:lvl1pPr>
            <a:lvl2pPr marL="171450" lvl="1" indent="-171450" algn="just">
              <a:buFont typeface="Wingdings" panose="05000000000000000000" pitchFamily="2" charset="2"/>
              <a:buChar char="Ø"/>
              <a:defRPr sz="1100">
                <a:solidFill>
                  <a:srgbClr val="00529B"/>
                </a:solidFill>
                <a:latin typeface="Arial" panose="020B0604020202020204" pitchFamily="34" charset="0"/>
                <a:cs typeface="Arial" panose="020B0604020202020204" pitchFamily="34" charset="0"/>
              </a:defRPr>
            </a:lvl2pPr>
          </a:lstStyle>
          <a:p>
            <a:pPr marL="401638" indent="-257175" algn="l"/>
            <a:r>
              <a:rPr lang="fr-FR" sz="1600" b="1" dirty="0">
                <a:solidFill>
                  <a:srgbClr val="00497E"/>
                </a:solidFill>
              </a:rPr>
              <a:t>En présence d’une victime qui perd du sang </a:t>
            </a:r>
            <a:br>
              <a:rPr lang="fr-FR" sz="1600" b="1" dirty="0">
                <a:solidFill>
                  <a:srgbClr val="00497E"/>
                </a:solidFill>
              </a:rPr>
            </a:br>
            <a:r>
              <a:rPr lang="fr-FR" sz="1600" b="1" dirty="0">
                <a:solidFill>
                  <a:srgbClr val="00497E"/>
                </a:solidFill>
              </a:rPr>
              <a:t>par un orifice naturel (sauf le nez) et de façon inhabituelle :</a:t>
            </a:r>
          </a:p>
          <a:p>
            <a:pPr marL="401638" indent="-257175"/>
            <a:endParaRPr lang="fr-FR" sz="1600" b="1" dirty="0">
              <a:solidFill>
                <a:srgbClr val="00497E"/>
              </a:solidFill>
            </a:endParaRPr>
          </a:p>
          <a:p>
            <a:pPr marL="401638" indent="-257175">
              <a:buFont typeface="Arial" panose="020B0604020202020204" pitchFamily="34" charset="0"/>
              <a:buChar char="•"/>
            </a:pPr>
            <a:r>
              <a:rPr lang="fr-FR" sz="1600" dirty="0">
                <a:solidFill>
                  <a:srgbClr val="00497E"/>
                </a:solidFill>
              </a:rPr>
              <a:t> Allonger la victime.</a:t>
            </a:r>
          </a:p>
          <a:p>
            <a:pPr marL="401638" indent="-257175">
              <a:buFont typeface="Arial" panose="020B0604020202020204" pitchFamily="34" charset="0"/>
              <a:buChar char="•"/>
            </a:pPr>
            <a:r>
              <a:rPr lang="fr-FR" sz="1600" dirty="0">
                <a:solidFill>
                  <a:srgbClr val="00497E"/>
                </a:solidFill>
              </a:rPr>
              <a:t> Faire alerter ou alerter les secours et appliquer les consignes. </a:t>
            </a:r>
          </a:p>
          <a:p>
            <a:pPr marL="401638" indent="-257175"/>
            <a:endParaRPr lang="fr-FR" sz="1600" dirty="0">
              <a:solidFill>
                <a:srgbClr val="00497E"/>
              </a:solidFill>
            </a:endParaRPr>
          </a:p>
          <a:p>
            <a:pPr marL="401638" indent="-257175"/>
            <a:r>
              <a:rPr lang="fr-FR" sz="1600" b="1" dirty="0">
                <a:solidFill>
                  <a:srgbClr val="00497E"/>
                </a:solidFill>
              </a:rPr>
              <a:t>En cas d’aggravation :</a:t>
            </a:r>
          </a:p>
          <a:p>
            <a:pPr marL="401638" indent="-257175">
              <a:buFont typeface="Arial" panose="020B0604020202020204" pitchFamily="34" charset="0"/>
              <a:buChar char="•"/>
            </a:pPr>
            <a:r>
              <a:rPr lang="fr-FR" sz="1600" dirty="0">
                <a:solidFill>
                  <a:srgbClr val="00497E"/>
                </a:solidFill>
              </a:rPr>
              <a:t> Contacter à nouveau les secours pour signaler l’aggravation.</a:t>
            </a:r>
          </a:p>
          <a:p>
            <a:pPr marL="401638" indent="-257175">
              <a:buFont typeface="Arial" panose="020B0604020202020204" pitchFamily="34" charset="0"/>
              <a:buChar char="•"/>
            </a:pPr>
            <a:r>
              <a:rPr lang="fr-FR" sz="1600" dirty="0">
                <a:solidFill>
                  <a:srgbClr val="00497E"/>
                </a:solidFill>
              </a:rPr>
              <a:t> Pratiquer les gestes qui s’imposent si la victime a perdu connaissance.</a:t>
            </a:r>
            <a:endParaRPr lang="en-US" sz="1600" dirty="0">
              <a:solidFill>
                <a:srgbClr val="00497E"/>
              </a:solidFill>
            </a:endParaRPr>
          </a:p>
        </p:txBody>
      </p:sp>
    </p:spTree>
    <p:extLst>
      <p:ext uri="{BB962C8B-B14F-4D97-AF65-F5344CB8AC3E}">
        <p14:creationId xmlns:p14="http://schemas.microsoft.com/office/powerpoint/2010/main" val="141370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139941E-9821-EB62-89FD-ACECDE05B78C}"/>
              </a:ext>
            </a:extLst>
          </p:cNvPr>
          <p:cNvSpPr>
            <a:spLocks noGrp="1"/>
          </p:cNvSpPr>
          <p:nvPr>
            <p:ph type="body" sz="quarter" idx="10"/>
          </p:nvPr>
        </p:nvSpPr>
        <p:spPr/>
        <p:txBody>
          <a:bodyPr/>
          <a:lstStyle/>
          <a:p>
            <a:r>
              <a:rPr lang="fr-FR" dirty="0"/>
              <a:t>Les hémorragies externes</a:t>
            </a:r>
          </a:p>
        </p:txBody>
      </p:sp>
      <p:sp>
        <p:nvSpPr>
          <p:cNvPr id="5" name="Espace réservé du texte 4">
            <a:extLst>
              <a:ext uri="{FF2B5EF4-FFF2-40B4-BE49-F238E27FC236}">
                <a16:creationId xmlns:a16="http://schemas.microsoft.com/office/drawing/2014/main" id="{A502A515-9160-C406-B227-F6D60D470108}"/>
              </a:ext>
            </a:extLst>
          </p:cNvPr>
          <p:cNvSpPr>
            <a:spLocks noGrp="1"/>
          </p:cNvSpPr>
          <p:nvPr>
            <p:ph type="body" sz="quarter" idx="11"/>
          </p:nvPr>
        </p:nvSpPr>
        <p:spPr>
          <a:xfrm>
            <a:off x="449999" y="801518"/>
            <a:ext cx="5376643" cy="535531"/>
          </a:xfrm>
        </p:spPr>
        <p:txBody>
          <a:bodyPr/>
          <a:lstStyle/>
          <a:p>
            <a:r>
              <a:rPr lang="fr-FR" dirty="0"/>
              <a:t>Contact du sauveteur avec le sang de la victime </a:t>
            </a:r>
          </a:p>
        </p:txBody>
      </p:sp>
      <p:pic>
        <p:nvPicPr>
          <p:cNvPr id="3" name="Picture 16">
            <a:extLst>
              <a:ext uri="{FF2B5EF4-FFF2-40B4-BE49-F238E27FC236}">
                <a16:creationId xmlns:a16="http://schemas.microsoft.com/office/drawing/2014/main" id="{B6139444-8B37-209F-FC1B-717E5917F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152" y="3110149"/>
            <a:ext cx="1026490" cy="10264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a:extLst>
              <a:ext uri="{FF2B5EF4-FFF2-40B4-BE49-F238E27FC236}">
                <a16:creationId xmlns:a16="http://schemas.microsoft.com/office/drawing/2014/main" id="{4CE07DD4-CEED-DCFC-33FB-D5E783690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3283" y="3110149"/>
            <a:ext cx="1026490" cy="102649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090DA2F6-CD03-EBE4-CB79-C05721B41CC5}"/>
              </a:ext>
            </a:extLst>
          </p:cNvPr>
          <p:cNvSpPr txBox="1"/>
          <p:nvPr/>
        </p:nvSpPr>
        <p:spPr>
          <a:xfrm>
            <a:off x="450677" y="2429543"/>
            <a:ext cx="3940502" cy="307777"/>
          </a:xfrm>
          <a:prstGeom prst="rect">
            <a:avLst/>
          </a:prstGeom>
          <a:noFill/>
        </p:spPr>
        <p:txBody>
          <a:bodyPr wrap="square" rtlCol="0">
            <a:spAutoFit/>
          </a:bodyPr>
          <a:lstStyle/>
          <a:p>
            <a:pPr algn="ctr"/>
            <a:r>
              <a:rPr lang="fr-FR" sz="1400" b="1" dirty="0">
                <a:solidFill>
                  <a:srgbClr val="00497E"/>
                </a:solidFill>
              </a:rPr>
              <a:t>Se protéger pour éviter l’exposition au sang</a:t>
            </a:r>
          </a:p>
        </p:txBody>
      </p:sp>
      <p:sp>
        <p:nvSpPr>
          <p:cNvPr id="9" name="ZoneTexte 8">
            <a:extLst>
              <a:ext uri="{FF2B5EF4-FFF2-40B4-BE49-F238E27FC236}">
                <a16:creationId xmlns:a16="http://schemas.microsoft.com/office/drawing/2014/main" id="{3CA89E49-68DB-2EDC-D50D-5E1AEDD51BD0}"/>
              </a:ext>
            </a:extLst>
          </p:cNvPr>
          <p:cNvSpPr txBox="1"/>
          <p:nvPr/>
        </p:nvSpPr>
        <p:spPr>
          <a:xfrm>
            <a:off x="6181467" y="2429543"/>
            <a:ext cx="3940502" cy="307777"/>
          </a:xfrm>
          <a:prstGeom prst="rect">
            <a:avLst/>
          </a:prstGeom>
          <a:noFill/>
        </p:spPr>
        <p:txBody>
          <a:bodyPr wrap="square" rtlCol="0">
            <a:spAutoFit/>
          </a:bodyPr>
          <a:lstStyle>
            <a:defPPr>
              <a:defRPr lang="fr-FR"/>
            </a:defPPr>
            <a:lvl1pPr algn="ctr">
              <a:defRPr sz="1400" b="1">
                <a:solidFill>
                  <a:srgbClr val="00529B"/>
                </a:solidFill>
              </a:defRPr>
            </a:lvl1pPr>
          </a:lstStyle>
          <a:p>
            <a:r>
              <a:rPr lang="fr-FR" dirty="0">
                <a:solidFill>
                  <a:srgbClr val="00497E"/>
                </a:solidFill>
              </a:rPr>
              <a:t>En cas de contact avec le sang de la victime</a:t>
            </a:r>
          </a:p>
        </p:txBody>
      </p:sp>
      <p:pic>
        <p:nvPicPr>
          <p:cNvPr id="10" name="Picture 22">
            <a:extLst>
              <a:ext uri="{FF2B5EF4-FFF2-40B4-BE49-F238E27FC236}">
                <a16:creationId xmlns:a16="http://schemas.microsoft.com/office/drawing/2014/main" id="{43A9B87D-C954-93AE-A751-8BCDA68FB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962"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a:extLst>
              <a:ext uri="{FF2B5EF4-FFF2-40B4-BE49-F238E27FC236}">
                <a16:creationId xmlns:a16="http://schemas.microsoft.com/office/drawing/2014/main" id="{9F8F24B3-908C-CB30-E372-9AAFA73BC1C8}"/>
              </a:ext>
            </a:extLst>
          </p:cNvPr>
          <p:cNvPicPr>
            <a:picLocks noChangeAspect="1" noChangeArrowheads="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508090"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a:extLst>
              <a:ext uri="{FF2B5EF4-FFF2-40B4-BE49-F238E27FC236}">
                <a16:creationId xmlns:a16="http://schemas.microsoft.com/office/drawing/2014/main" id="{439A0DB4-08C8-78C8-A995-EBB8C3DF6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3980"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a:extLst>
              <a:ext uri="{FF2B5EF4-FFF2-40B4-BE49-F238E27FC236}">
                <a16:creationId xmlns:a16="http://schemas.microsoft.com/office/drawing/2014/main" id="{E410E04A-5C4D-EB1D-D835-68E971895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7590" y="3110150"/>
            <a:ext cx="1026489" cy="102648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901B2A2-171B-D3F9-88E2-C4A4E2E802AB}"/>
              </a:ext>
            </a:extLst>
          </p:cNvPr>
          <p:cNvSpPr txBox="1"/>
          <p:nvPr/>
        </p:nvSpPr>
        <p:spPr>
          <a:xfrm>
            <a:off x="541051" y="4380473"/>
            <a:ext cx="1804692"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Gants à usage unique</a:t>
            </a:r>
          </a:p>
        </p:txBody>
      </p:sp>
      <p:sp>
        <p:nvSpPr>
          <p:cNvPr id="14" name="ZoneTexte 13">
            <a:extLst>
              <a:ext uri="{FF2B5EF4-FFF2-40B4-BE49-F238E27FC236}">
                <a16:creationId xmlns:a16="http://schemas.microsoft.com/office/drawing/2014/main" id="{750F8DF2-665B-8383-D297-BFE7597E89C5}"/>
              </a:ext>
            </a:extLst>
          </p:cNvPr>
          <p:cNvSpPr txBox="1"/>
          <p:nvPr/>
        </p:nvSpPr>
        <p:spPr>
          <a:xfrm>
            <a:off x="2513569" y="4380472"/>
            <a:ext cx="1425919"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Sac plastique</a:t>
            </a:r>
          </a:p>
        </p:txBody>
      </p:sp>
      <p:sp>
        <p:nvSpPr>
          <p:cNvPr id="15" name="ZoneTexte 14">
            <a:extLst>
              <a:ext uri="{FF2B5EF4-FFF2-40B4-BE49-F238E27FC236}">
                <a16:creationId xmlns:a16="http://schemas.microsoft.com/office/drawing/2014/main" id="{B50C8A02-0CA3-10C4-9E06-C10E86F46B0A}"/>
              </a:ext>
            </a:extLst>
          </p:cNvPr>
          <p:cNvSpPr txBox="1"/>
          <p:nvPr/>
        </p:nvSpPr>
        <p:spPr>
          <a:xfrm>
            <a:off x="4904134" y="4278318"/>
            <a:ext cx="1425919"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Ne pas </a:t>
            </a:r>
            <a:br>
              <a:rPr lang="fr-FR" sz="1600" b="1" dirty="0">
                <a:solidFill>
                  <a:srgbClr val="00497E"/>
                </a:solidFill>
                <a:latin typeface="Arial" panose="020B0604020202020204" pitchFamily="34" charset="0"/>
                <a:cs typeface="Arial" panose="020B0604020202020204" pitchFamily="34" charset="0"/>
              </a:rPr>
            </a:br>
            <a:r>
              <a:rPr lang="fr-FR" sz="1600" b="1" dirty="0">
                <a:solidFill>
                  <a:srgbClr val="00497E"/>
                </a:solidFill>
                <a:latin typeface="Arial" panose="020B0604020202020204" pitchFamily="34" charset="0"/>
                <a:cs typeface="Arial" panose="020B0604020202020204" pitchFamily="34" charset="0"/>
              </a:rPr>
              <a:t>se toucher le visage</a:t>
            </a:r>
          </a:p>
        </p:txBody>
      </p:sp>
      <p:sp>
        <p:nvSpPr>
          <p:cNvPr id="16" name="ZoneTexte 15">
            <a:extLst>
              <a:ext uri="{FF2B5EF4-FFF2-40B4-BE49-F238E27FC236}">
                <a16:creationId xmlns:a16="http://schemas.microsoft.com/office/drawing/2014/main" id="{6FDFC9FA-E362-4600-F029-E8EDEB72098F}"/>
              </a:ext>
            </a:extLst>
          </p:cNvPr>
          <p:cNvSpPr txBox="1"/>
          <p:nvPr/>
        </p:nvSpPr>
        <p:spPr>
          <a:xfrm>
            <a:off x="6520111" y="4278315"/>
            <a:ext cx="1574646"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Se laver les mains dès que possible</a:t>
            </a:r>
          </a:p>
        </p:txBody>
      </p:sp>
      <p:sp>
        <p:nvSpPr>
          <p:cNvPr id="17" name="ZoneTexte 16">
            <a:extLst>
              <a:ext uri="{FF2B5EF4-FFF2-40B4-BE49-F238E27FC236}">
                <a16:creationId xmlns:a16="http://schemas.microsoft.com/office/drawing/2014/main" id="{C8F79F78-47EA-1EAF-C118-26DB71C7C8E5}"/>
              </a:ext>
            </a:extLst>
          </p:cNvPr>
          <p:cNvSpPr txBox="1"/>
          <p:nvPr/>
        </p:nvSpPr>
        <p:spPr>
          <a:xfrm>
            <a:off x="8284815" y="4278316"/>
            <a:ext cx="1344821"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Retirer les vêtements souillés</a:t>
            </a:r>
          </a:p>
        </p:txBody>
      </p:sp>
      <p:sp>
        <p:nvSpPr>
          <p:cNvPr id="18" name="ZoneTexte 17">
            <a:extLst>
              <a:ext uri="{FF2B5EF4-FFF2-40B4-BE49-F238E27FC236}">
                <a16:creationId xmlns:a16="http://schemas.microsoft.com/office/drawing/2014/main" id="{7DB23C92-D552-CB46-3B28-6B4132DFE917}"/>
              </a:ext>
            </a:extLst>
          </p:cNvPr>
          <p:cNvSpPr txBox="1"/>
          <p:nvPr/>
        </p:nvSpPr>
        <p:spPr>
          <a:xfrm>
            <a:off x="9744560" y="4278315"/>
            <a:ext cx="1839837" cy="91940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Demander </a:t>
            </a:r>
          </a:p>
          <a:p>
            <a:pPr algn="ctr"/>
            <a:r>
              <a:rPr lang="fr-FR" sz="1600" b="1" dirty="0">
                <a:solidFill>
                  <a:srgbClr val="00497E"/>
                </a:solidFill>
                <a:latin typeface="Arial" panose="020B0604020202020204" pitchFamily="34" charset="0"/>
                <a:cs typeface="Arial" panose="020B0604020202020204" pitchFamily="34" charset="0"/>
              </a:rPr>
              <a:t>un avis médical en cas de plaie</a:t>
            </a:r>
          </a:p>
        </p:txBody>
      </p:sp>
    </p:spTree>
    <p:extLst>
      <p:ext uri="{BB962C8B-B14F-4D97-AF65-F5344CB8AC3E}">
        <p14:creationId xmlns:p14="http://schemas.microsoft.com/office/powerpoint/2010/main" val="37941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14" grpId="0" animBg="1"/>
      <p:bldP spid="15"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768888C-2237-748D-57F4-1F839A738343}"/>
              </a:ext>
            </a:extLst>
          </p:cNvPr>
          <p:cNvSpPr>
            <a:spLocks noGrp="1"/>
          </p:cNvSpPr>
          <p:nvPr>
            <p:ph type="body" sz="quarter" idx="10"/>
          </p:nvPr>
        </p:nvSpPr>
        <p:spPr/>
        <p:txBody>
          <a:bodyPr/>
          <a:lstStyle/>
          <a:p>
            <a:pPr>
              <a:lnSpc>
                <a:spcPct val="100000"/>
              </a:lnSpc>
              <a:spcBef>
                <a:spcPts val="0"/>
              </a:spcBef>
              <a:defRPr/>
            </a:pPr>
            <a:r>
              <a:rPr lang="fr-FR" dirty="0"/>
              <a:t>Une </a:t>
            </a:r>
            <a:r>
              <a:rPr lang="fr-FR" b="1" dirty="0">
                <a:solidFill>
                  <a:srgbClr val="BA242C"/>
                </a:solidFill>
              </a:rPr>
              <a:t>hémorragie</a:t>
            </a:r>
            <a:r>
              <a:rPr lang="fr-FR" dirty="0"/>
              <a:t> est une </a:t>
            </a:r>
            <a:r>
              <a:rPr lang="fr-FR" b="1" dirty="0">
                <a:solidFill>
                  <a:srgbClr val="BA242C"/>
                </a:solidFill>
              </a:rPr>
              <a:t>perte de sang prolongée </a:t>
            </a:r>
            <a:r>
              <a:rPr lang="fr-FR" dirty="0"/>
              <a:t>qui provient d'une plaie ou d'un orifice naturel </a:t>
            </a:r>
            <a:r>
              <a:rPr lang="fr-FR" b="1" dirty="0">
                <a:solidFill>
                  <a:srgbClr val="BA242C"/>
                </a:solidFill>
              </a:rPr>
              <a:t>et qui ne s'arrête pas spontanément. Elle imbibe </a:t>
            </a:r>
            <a:r>
              <a:rPr lang="fr-FR" dirty="0"/>
              <a:t>de sang un mouchoir de tissu ou de </a:t>
            </a:r>
            <a:r>
              <a:rPr lang="fr-FR" b="1" dirty="0">
                <a:solidFill>
                  <a:srgbClr val="BA242C"/>
                </a:solidFill>
              </a:rPr>
              <a:t>papier en quelques secondes.</a:t>
            </a:r>
          </a:p>
        </p:txBody>
      </p:sp>
      <p:sp>
        <p:nvSpPr>
          <p:cNvPr id="2" name="Espace réservé du texte 1">
            <a:extLst>
              <a:ext uri="{FF2B5EF4-FFF2-40B4-BE49-F238E27FC236}">
                <a16:creationId xmlns:a16="http://schemas.microsoft.com/office/drawing/2014/main" id="{26381315-A3E1-AF35-AA06-DE850F60869C}"/>
              </a:ext>
            </a:extLst>
          </p:cNvPr>
          <p:cNvSpPr>
            <a:spLocks noGrp="1"/>
          </p:cNvSpPr>
          <p:nvPr>
            <p:ph type="body" sz="quarter" idx="11"/>
          </p:nvPr>
        </p:nvSpPr>
        <p:spPr/>
        <p:txBody>
          <a:bodyPr/>
          <a:lstStyle/>
          <a:p>
            <a:r>
              <a:rPr lang="fr-FR" dirty="0"/>
              <a:t>Les hémorragies</a:t>
            </a:r>
          </a:p>
        </p:txBody>
      </p:sp>
      <p:sp>
        <p:nvSpPr>
          <p:cNvPr id="22" name="Rectangle : coins arrondis 21">
            <a:extLst>
              <a:ext uri="{FF2B5EF4-FFF2-40B4-BE49-F238E27FC236}">
                <a16:creationId xmlns:a16="http://schemas.microsoft.com/office/drawing/2014/main" id="{EF40D9F6-1DE9-DB73-1DDD-ACBFE881F842}"/>
              </a:ext>
            </a:extLst>
          </p:cNvPr>
          <p:cNvSpPr/>
          <p:nvPr/>
        </p:nvSpPr>
        <p:spPr>
          <a:xfrm>
            <a:off x="881612" y="2222809"/>
            <a:ext cx="4178561" cy="2555875"/>
          </a:xfrm>
          <a:prstGeom prst="roundRect">
            <a:avLst>
              <a:gd name="adj" fmla="val 14058"/>
            </a:avLst>
          </a:prstGeom>
          <a:solidFill>
            <a:srgbClr val="F7FBFF"/>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0">
            <a:extLst>
              <a:ext uri="{FF2B5EF4-FFF2-40B4-BE49-F238E27FC236}">
                <a16:creationId xmlns:a16="http://schemas.microsoft.com/office/drawing/2014/main" id="{0917CBCD-BB30-5C05-DC3D-62FB5F389B0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7707" y="2614151"/>
            <a:ext cx="766822" cy="7668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id="{73EF985D-B53B-DAD1-ACA0-68C021EF8B3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9445" y="3662569"/>
            <a:ext cx="673898" cy="6738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AF4A8C57-8DAF-B730-E1E8-7F1DAFE9FC0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01591" y="2614151"/>
            <a:ext cx="766823" cy="7668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a:extLst>
              <a:ext uri="{FF2B5EF4-FFF2-40B4-BE49-F238E27FC236}">
                <a16:creationId xmlns:a16="http://schemas.microsoft.com/office/drawing/2014/main" id="{BF916B98-8D00-B0E7-C307-BF0915780E8F}"/>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8657" y="2683773"/>
            <a:ext cx="627578" cy="6275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Vecteur gratuit anatomie des varices réaliste avec schéma grossissant des vaisseaux sanguins dans l'illustration vectorielle des veines saines et endommagées">
            <a:extLst>
              <a:ext uri="{FF2B5EF4-FFF2-40B4-BE49-F238E27FC236}">
                <a16:creationId xmlns:a16="http://schemas.microsoft.com/office/drawing/2014/main" id="{D384334D-E76F-0FFC-465B-02BF801DA7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723" b="44764" l="36102" r="92812">
                        <a14:foregroundMark x1="71565" y1="43532" x2="77636" y2="44764"/>
                        <a14:foregroundMark x1="85942" y1="9856" x2="88498" y2="34702"/>
                        <a14:foregroundMark x1="88498" y1="34702" x2="87700" y2="36345"/>
                        <a14:foregroundMark x1="40575" y1="13347" x2="43930" y2="38398"/>
                        <a14:foregroundMark x1="43930" y1="38398" x2="45687" y2="40862"/>
                        <a14:foregroundMark x1="36102" y1="17864" x2="36102" y2="7598"/>
                        <a14:foregroundMark x1="40256" y1="44764" x2="40256" y2="44764"/>
                        <a14:foregroundMark x1="54952" y1="43943" x2="57034" y2="43943"/>
                        <a14:backgroundMark x1="59105" y1="43532" x2="59105" y2="43532"/>
                        <a14:backgroundMark x1="59105" y1="43532" x2="63259" y2="43943"/>
                        <a14:backgroundMark x1="58786" y1="43943" x2="61502" y2="43943"/>
                        <a14:backgroundMark x1="57348" y1="43326" x2="60863" y2="43532"/>
                      </a14:backgroundRemoval>
                    </a14:imgEffect>
                  </a14:imgLayer>
                </a14:imgProps>
              </a:ext>
              <a:ext uri="{28A0092B-C50C-407E-A947-70E740481C1C}">
                <a14:useLocalDpi xmlns:a14="http://schemas.microsoft.com/office/drawing/2010/main" val="0"/>
              </a:ext>
            </a:extLst>
          </a:blip>
          <a:srcRect l="31102" r="-1" b="51803"/>
          <a:stretch/>
        </p:blipFill>
        <p:spPr bwMode="auto">
          <a:xfrm>
            <a:off x="1427304" y="3614773"/>
            <a:ext cx="1498491" cy="815490"/>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5AFC3797-25D9-8B94-F44D-7881648BF523}"/>
              </a:ext>
            </a:extLst>
          </p:cNvPr>
          <p:cNvSpPr txBox="1"/>
          <p:nvPr/>
        </p:nvSpPr>
        <p:spPr>
          <a:xfrm>
            <a:off x="2304604" y="2200571"/>
            <a:ext cx="1332577" cy="346906"/>
          </a:xfrm>
          <a:prstGeom prst="rect">
            <a:avLst/>
          </a:prstGeom>
          <a:noFill/>
        </p:spPr>
        <p:txBody>
          <a:bodyPr wrap="square" rtlCol="0">
            <a:spAutoFit/>
          </a:bodyPr>
          <a:lstStyle/>
          <a:p>
            <a:pPr algn="ctr"/>
            <a:r>
              <a:rPr lang="fr-FR" sz="1600" b="1" dirty="0">
                <a:solidFill>
                  <a:srgbClr val="C20537"/>
                </a:solidFill>
                <a:latin typeface="Arial" panose="020B0604020202020204" pitchFamily="34" charset="0"/>
                <a:cs typeface="Arial" panose="020B0604020202020204" pitchFamily="34" charset="0"/>
              </a:rPr>
              <a:t>CAUSES</a:t>
            </a:r>
          </a:p>
        </p:txBody>
      </p:sp>
      <p:sp>
        <p:nvSpPr>
          <p:cNvPr id="29" name="ZoneTexte 28">
            <a:extLst>
              <a:ext uri="{FF2B5EF4-FFF2-40B4-BE49-F238E27FC236}">
                <a16:creationId xmlns:a16="http://schemas.microsoft.com/office/drawing/2014/main" id="{D8541A2E-39A9-07BE-E743-D0EB25DABE90}"/>
              </a:ext>
            </a:extLst>
          </p:cNvPr>
          <p:cNvSpPr txBox="1"/>
          <p:nvPr/>
        </p:nvSpPr>
        <p:spPr>
          <a:xfrm>
            <a:off x="792350" y="3345918"/>
            <a:ext cx="1360192" cy="261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900" dirty="0">
                <a:solidFill>
                  <a:srgbClr val="00497E"/>
                </a:solidFill>
              </a:rPr>
              <a:t>Chutes</a:t>
            </a:r>
            <a:endParaRPr lang="en-US" sz="900" dirty="0">
              <a:solidFill>
                <a:srgbClr val="00497E"/>
              </a:solidFill>
            </a:endParaRPr>
          </a:p>
        </p:txBody>
      </p:sp>
      <p:sp>
        <p:nvSpPr>
          <p:cNvPr id="30" name="ZoneTexte 29">
            <a:extLst>
              <a:ext uri="{FF2B5EF4-FFF2-40B4-BE49-F238E27FC236}">
                <a16:creationId xmlns:a16="http://schemas.microsoft.com/office/drawing/2014/main" id="{BF57FF27-F1F8-5FEA-D18C-3E40EA0138CA}"/>
              </a:ext>
            </a:extLst>
          </p:cNvPr>
          <p:cNvSpPr txBox="1"/>
          <p:nvPr/>
        </p:nvSpPr>
        <p:spPr>
          <a:xfrm>
            <a:off x="2283918" y="3345918"/>
            <a:ext cx="1360192" cy="261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900" dirty="0">
                <a:solidFill>
                  <a:srgbClr val="00497E"/>
                </a:solidFill>
              </a:rPr>
              <a:t>Traumatismes</a:t>
            </a:r>
            <a:endParaRPr lang="en-US" sz="900" dirty="0">
              <a:solidFill>
                <a:srgbClr val="00497E"/>
              </a:solidFill>
            </a:endParaRPr>
          </a:p>
        </p:txBody>
      </p:sp>
      <p:sp>
        <p:nvSpPr>
          <p:cNvPr id="31" name="ZoneTexte 30">
            <a:extLst>
              <a:ext uri="{FF2B5EF4-FFF2-40B4-BE49-F238E27FC236}">
                <a16:creationId xmlns:a16="http://schemas.microsoft.com/office/drawing/2014/main" id="{D14022FE-7AA1-F53B-1594-A74C7C4607B4}"/>
              </a:ext>
            </a:extLst>
          </p:cNvPr>
          <p:cNvSpPr txBox="1"/>
          <p:nvPr/>
        </p:nvSpPr>
        <p:spPr>
          <a:xfrm>
            <a:off x="3054397" y="4399527"/>
            <a:ext cx="1360192" cy="261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900" dirty="0">
                <a:solidFill>
                  <a:srgbClr val="00497E"/>
                </a:solidFill>
              </a:rPr>
              <a:t>Objets tranchants</a:t>
            </a:r>
            <a:endParaRPr lang="en-US" sz="900" dirty="0">
              <a:solidFill>
                <a:srgbClr val="00497E"/>
              </a:solidFill>
            </a:endParaRPr>
          </a:p>
        </p:txBody>
      </p:sp>
      <p:sp>
        <p:nvSpPr>
          <p:cNvPr id="32" name="ZoneTexte 31">
            <a:extLst>
              <a:ext uri="{FF2B5EF4-FFF2-40B4-BE49-F238E27FC236}">
                <a16:creationId xmlns:a16="http://schemas.microsoft.com/office/drawing/2014/main" id="{A6CA6940-35FD-8D6F-4A3D-18C6B346C08F}"/>
              </a:ext>
            </a:extLst>
          </p:cNvPr>
          <p:cNvSpPr txBox="1"/>
          <p:nvPr/>
        </p:nvSpPr>
        <p:spPr>
          <a:xfrm>
            <a:off x="3832974" y="3345918"/>
            <a:ext cx="1360192" cy="261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900" dirty="0">
                <a:solidFill>
                  <a:srgbClr val="00497E"/>
                </a:solidFill>
              </a:rPr>
              <a:t>Projectiles</a:t>
            </a:r>
            <a:endParaRPr lang="en-US" sz="900" dirty="0">
              <a:solidFill>
                <a:srgbClr val="00497E"/>
              </a:solidFill>
            </a:endParaRPr>
          </a:p>
        </p:txBody>
      </p:sp>
      <p:sp>
        <p:nvSpPr>
          <p:cNvPr id="33" name="ZoneTexte 32">
            <a:extLst>
              <a:ext uri="{FF2B5EF4-FFF2-40B4-BE49-F238E27FC236}">
                <a16:creationId xmlns:a16="http://schemas.microsoft.com/office/drawing/2014/main" id="{A85F4580-CF14-4910-8875-CCFD7FA2309C}"/>
              </a:ext>
            </a:extLst>
          </p:cNvPr>
          <p:cNvSpPr txBox="1"/>
          <p:nvPr/>
        </p:nvSpPr>
        <p:spPr>
          <a:xfrm>
            <a:off x="1463809" y="4399527"/>
            <a:ext cx="1360192" cy="261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900" dirty="0">
                <a:solidFill>
                  <a:srgbClr val="00497E"/>
                </a:solidFill>
              </a:rPr>
              <a:t>Ruptures de varices</a:t>
            </a:r>
            <a:endParaRPr lang="en-US" sz="900" dirty="0">
              <a:solidFill>
                <a:srgbClr val="00497E"/>
              </a:solidFill>
            </a:endParaRPr>
          </a:p>
        </p:txBody>
      </p:sp>
      <p:sp>
        <p:nvSpPr>
          <p:cNvPr id="34" name="ZoneTexte 33">
            <a:extLst>
              <a:ext uri="{FF2B5EF4-FFF2-40B4-BE49-F238E27FC236}">
                <a16:creationId xmlns:a16="http://schemas.microsoft.com/office/drawing/2014/main" id="{B0BFB1D7-F7BA-8A31-E902-D8B67186EE1E}"/>
              </a:ext>
            </a:extLst>
          </p:cNvPr>
          <p:cNvSpPr txBox="1"/>
          <p:nvPr/>
        </p:nvSpPr>
        <p:spPr>
          <a:xfrm>
            <a:off x="881612" y="5066061"/>
            <a:ext cx="4204740" cy="1169551"/>
          </a:xfrm>
          <a:prstGeom prst="rect">
            <a:avLst/>
          </a:prstGeom>
          <a:noFill/>
        </p:spPr>
        <p:txBody>
          <a:bodyPr wrap="square" rtlCol="0">
            <a:spAutoFit/>
          </a:bodyPr>
          <a:lstStyle/>
          <a:p>
            <a:pPr algn="ctr"/>
            <a:r>
              <a:rPr lang="fr-FR" sz="1400" b="1" dirty="0">
                <a:solidFill>
                  <a:srgbClr val="C20537"/>
                </a:solidFill>
                <a:latin typeface="Arial" panose="020B0604020202020204" pitchFamily="34" charset="0"/>
                <a:cs typeface="Arial" panose="020B0604020202020204" pitchFamily="34" charset="0"/>
              </a:rPr>
              <a:t>SANS ACTION DE SECOURS, </a:t>
            </a:r>
          </a:p>
          <a:p>
            <a:pPr algn="ctr"/>
            <a:r>
              <a:rPr lang="fr-FR" sz="1400" b="1" dirty="0">
                <a:solidFill>
                  <a:srgbClr val="C20537"/>
                </a:solidFill>
                <a:latin typeface="Arial" panose="020B0604020202020204" pitchFamily="34" charset="0"/>
                <a:cs typeface="Arial" panose="020B0604020202020204" pitchFamily="34" charset="0"/>
              </a:rPr>
              <a:t>LA VICTIME RISQUE L’ARRÊT CARDIAQUE</a:t>
            </a:r>
          </a:p>
          <a:p>
            <a:pPr algn="ctr"/>
            <a:endParaRPr lang="fr-FR" sz="1400" b="1" dirty="0">
              <a:solidFill>
                <a:srgbClr val="C20537"/>
              </a:solidFill>
              <a:latin typeface="Arial" panose="020B0604020202020204" pitchFamily="34" charset="0"/>
              <a:cs typeface="Arial" panose="020B0604020202020204" pitchFamily="34" charset="0"/>
            </a:endParaRPr>
          </a:p>
          <a:p>
            <a:pPr algn="ctr"/>
            <a:r>
              <a:rPr lang="fr-FR" sz="1400" b="1" dirty="0">
                <a:solidFill>
                  <a:srgbClr val="C20537"/>
                </a:solidFill>
                <a:latin typeface="Arial" panose="020B0604020202020204" pitchFamily="34" charset="0"/>
                <a:cs typeface="Arial" panose="020B0604020202020204" pitchFamily="34" charset="0"/>
              </a:rPr>
              <a:t>Le secouriste est quand-à lui exposé au risque d’infection par une maladie transmissible</a:t>
            </a:r>
          </a:p>
        </p:txBody>
      </p:sp>
      <p:cxnSp>
        <p:nvCxnSpPr>
          <p:cNvPr id="35" name="Connecteur droit 34">
            <a:extLst>
              <a:ext uri="{FF2B5EF4-FFF2-40B4-BE49-F238E27FC236}">
                <a16:creationId xmlns:a16="http://schemas.microsoft.com/office/drawing/2014/main" id="{AC0154C2-48AE-E0DF-0313-3F25CF7F74A7}"/>
              </a:ext>
            </a:extLst>
          </p:cNvPr>
          <p:cNvCxnSpPr>
            <a:cxnSpLocks/>
          </p:cNvCxnSpPr>
          <p:nvPr/>
        </p:nvCxnSpPr>
        <p:spPr>
          <a:xfrm>
            <a:off x="5841405" y="2281152"/>
            <a:ext cx="0" cy="4028945"/>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89ACAA4A-420A-600A-84B8-2738910A07B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00555" y="3910815"/>
            <a:ext cx="669055" cy="6690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ZoneTexte 37">
            <a:extLst>
              <a:ext uri="{FF2B5EF4-FFF2-40B4-BE49-F238E27FC236}">
                <a16:creationId xmlns:a16="http://schemas.microsoft.com/office/drawing/2014/main" id="{106479B1-B19E-ABFC-5110-235B41EAA7C4}"/>
              </a:ext>
            </a:extLst>
          </p:cNvPr>
          <p:cNvSpPr txBox="1"/>
          <p:nvPr/>
        </p:nvSpPr>
        <p:spPr>
          <a:xfrm>
            <a:off x="7598949" y="2186593"/>
            <a:ext cx="2350550" cy="338554"/>
          </a:xfrm>
          <a:prstGeom prst="rect">
            <a:avLst/>
          </a:prstGeom>
          <a:noFill/>
        </p:spPr>
        <p:txBody>
          <a:bodyPr wrap="square" rtlCol="0">
            <a:spAutoFit/>
          </a:bodyPr>
          <a:lstStyle/>
          <a:p>
            <a:pPr algn="ctr"/>
            <a:r>
              <a:rPr lang="fr-FR" sz="1600" b="1" dirty="0">
                <a:solidFill>
                  <a:srgbClr val="C20537"/>
                </a:solidFill>
                <a:latin typeface="Arial" panose="020B0604020202020204" pitchFamily="34" charset="0"/>
                <a:cs typeface="Arial" panose="020B0604020202020204" pitchFamily="34" charset="0"/>
              </a:rPr>
              <a:t>PRINCIPE D’ACTION</a:t>
            </a:r>
          </a:p>
        </p:txBody>
      </p:sp>
      <p:pic>
        <p:nvPicPr>
          <p:cNvPr id="39" name="Picture 6">
            <a:extLst>
              <a:ext uri="{FF2B5EF4-FFF2-40B4-BE49-F238E27FC236}">
                <a16:creationId xmlns:a16="http://schemas.microsoft.com/office/drawing/2014/main" id="{3046397F-90CF-6F1D-8B2A-C027BE188D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2746" y="2548514"/>
            <a:ext cx="699654" cy="6996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a:extLst>
              <a:ext uri="{FF2B5EF4-FFF2-40B4-BE49-F238E27FC236}">
                <a16:creationId xmlns:a16="http://schemas.microsoft.com/office/drawing/2014/main" id="{A030F55B-C214-B02D-0C78-829DD98F3DB0}"/>
              </a:ext>
            </a:extLst>
          </p:cNvPr>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0045" y="2508633"/>
            <a:ext cx="779417" cy="779417"/>
          </a:xfrm>
          <a:prstGeom prst="rect">
            <a:avLst/>
          </a:prstGeom>
          <a:noFill/>
          <a:extLst>
            <a:ext uri="{909E8E84-426E-40DD-AFC4-6F175D3DCCD1}">
              <a14:hiddenFill xmlns:a14="http://schemas.microsoft.com/office/drawing/2010/main">
                <a:solidFill>
                  <a:srgbClr val="FFFFFF"/>
                </a:solidFill>
              </a14:hiddenFill>
            </a:ext>
          </a:extLst>
        </p:spPr>
      </p:pic>
      <p:sp>
        <p:nvSpPr>
          <p:cNvPr id="126" name="Flèche : droite 125">
            <a:extLst>
              <a:ext uri="{FF2B5EF4-FFF2-40B4-BE49-F238E27FC236}">
                <a16:creationId xmlns:a16="http://schemas.microsoft.com/office/drawing/2014/main" id="{BDED2543-6B9D-0616-985A-414E72B7F26C}"/>
              </a:ext>
            </a:extLst>
          </p:cNvPr>
          <p:cNvSpPr/>
          <p:nvPr/>
        </p:nvSpPr>
        <p:spPr>
          <a:xfrm>
            <a:off x="7461695" y="2787559"/>
            <a:ext cx="669055" cy="22156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ZoneTexte 127">
            <a:extLst>
              <a:ext uri="{FF2B5EF4-FFF2-40B4-BE49-F238E27FC236}">
                <a16:creationId xmlns:a16="http://schemas.microsoft.com/office/drawing/2014/main" id="{ECE3522A-AF62-4E9F-9C60-F2EDD6575436}"/>
              </a:ext>
            </a:extLst>
          </p:cNvPr>
          <p:cNvSpPr txBox="1"/>
          <p:nvPr/>
        </p:nvSpPr>
        <p:spPr>
          <a:xfrm>
            <a:off x="7963265" y="3357668"/>
            <a:ext cx="1631028" cy="2421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dirty="0">
                <a:solidFill>
                  <a:srgbClr val="00497E"/>
                </a:solidFill>
              </a:rPr>
              <a:t>Allonger </a:t>
            </a:r>
            <a:br>
              <a:rPr lang="fr-FR" dirty="0">
                <a:solidFill>
                  <a:srgbClr val="00497E"/>
                </a:solidFill>
              </a:rPr>
            </a:br>
            <a:r>
              <a:rPr lang="fr-FR" dirty="0">
                <a:solidFill>
                  <a:srgbClr val="00497E"/>
                </a:solidFill>
              </a:rPr>
              <a:t>la victime</a:t>
            </a:r>
            <a:endParaRPr lang="en-US" dirty="0">
              <a:solidFill>
                <a:srgbClr val="00497E"/>
              </a:solidFill>
            </a:endParaRPr>
          </a:p>
        </p:txBody>
      </p:sp>
      <p:sp>
        <p:nvSpPr>
          <p:cNvPr id="129" name="ZoneTexte 128">
            <a:extLst>
              <a:ext uri="{FF2B5EF4-FFF2-40B4-BE49-F238E27FC236}">
                <a16:creationId xmlns:a16="http://schemas.microsoft.com/office/drawing/2014/main" id="{2C82243B-5E54-818C-AAD7-EB151F672873}"/>
              </a:ext>
            </a:extLst>
          </p:cNvPr>
          <p:cNvSpPr txBox="1"/>
          <p:nvPr/>
        </p:nvSpPr>
        <p:spPr>
          <a:xfrm>
            <a:off x="10205298" y="3347961"/>
            <a:ext cx="994340" cy="261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dirty="0">
                <a:solidFill>
                  <a:srgbClr val="00497E"/>
                </a:solidFill>
              </a:rPr>
              <a:t>Alerter les secours</a:t>
            </a:r>
            <a:endParaRPr lang="en-US" dirty="0">
              <a:solidFill>
                <a:srgbClr val="00497E"/>
              </a:solidFill>
            </a:endParaRPr>
          </a:p>
        </p:txBody>
      </p:sp>
      <p:cxnSp>
        <p:nvCxnSpPr>
          <p:cNvPr id="130" name="Connecteur : en angle 129">
            <a:extLst>
              <a:ext uri="{FF2B5EF4-FFF2-40B4-BE49-F238E27FC236}">
                <a16:creationId xmlns:a16="http://schemas.microsoft.com/office/drawing/2014/main" id="{FC8114A3-6C94-5048-1571-FBC429E9D28E}"/>
              </a:ext>
            </a:extLst>
          </p:cNvPr>
          <p:cNvCxnSpPr>
            <a:endCxn id="36" idx="1"/>
          </p:cNvCxnSpPr>
          <p:nvPr/>
        </p:nvCxnSpPr>
        <p:spPr>
          <a:xfrm rot="16200000" flipH="1">
            <a:off x="6665977" y="3810765"/>
            <a:ext cx="610340" cy="2588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onnecteur : en angle 130">
            <a:extLst>
              <a:ext uri="{FF2B5EF4-FFF2-40B4-BE49-F238E27FC236}">
                <a16:creationId xmlns:a16="http://schemas.microsoft.com/office/drawing/2014/main" id="{B6693D9B-45E0-84FC-0102-B0FA7118693F}"/>
              </a:ext>
            </a:extLst>
          </p:cNvPr>
          <p:cNvCxnSpPr>
            <a:cxnSpLocks/>
          </p:cNvCxnSpPr>
          <p:nvPr/>
        </p:nvCxnSpPr>
        <p:spPr>
          <a:xfrm rot="16200000" flipH="1">
            <a:off x="6340810" y="4135933"/>
            <a:ext cx="1372521" cy="37066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32" name="ZoneTexte 131">
            <a:extLst>
              <a:ext uri="{FF2B5EF4-FFF2-40B4-BE49-F238E27FC236}">
                <a16:creationId xmlns:a16="http://schemas.microsoft.com/office/drawing/2014/main" id="{BD09D76D-7AA0-1E0A-E4C7-8E1FAE7D8040}"/>
              </a:ext>
            </a:extLst>
          </p:cNvPr>
          <p:cNvSpPr txBox="1"/>
          <p:nvPr/>
        </p:nvSpPr>
        <p:spPr>
          <a:xfrm>
            <a:off x="7819538" y="4170062"/>
            <a:ext cx="3445416" cy="3385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dirty="0">
                <a:solidFill>
                  <a:srgbClr val="00497E"/>
                </a:solidFill>
              </a:rPr>
              <a:t>Possibilité de remplacer la compression manuelle par un pansement compressif </a:t>
            </a:r>
            <a:br>
              <a:rPr lang="fr-FR" dirty="0">
                <a:solidFill>
                  <a:srgbClr val="00497E"/>
                </a:solidFill>
              </a:rPr>
            </a:br>
            <a:r>
              <a:rPr lang="fr-FR" dirty="0">
                <a:solidFill>
                  <a:srgbClr val="C20537"/>
                </a:solidFill>
              </a:rPr>
              <a:t>si l’hémorragie est contrôlée </a:t>
            </a:r>
            <a:endParaRPr lang="en-US" dirty="0">
              <a:solidFill>
                <a:srgbClr val="C20537"/>
              </a:solidFill>
            </a:endParaRPr>
          </a:p>
        </p:txBody>
      </p:sp>
      <p:sp>
        <p:nvSpPr>
          <p:cNvPr id="133" name="ZoneTexte 132">
            <a:extLst>
              <a:ext uri="{FF2B5EF4-FFF2-40B4-BE49-F238E27FC236}">
                <a16:creationId xmlns:a16="http://schemas.microsoft.com/office/drawing/2014/main" id="{1920760B-1CD2-EAF3-D019-2F6DE19D69C6}"/>
              </a:ext>
            </a:extLst>
          </p:cNvPr>
          <p:cNvSpPr txBox="1"/>
          <p:nvPr/>
        </p:nvSpPr>
        <p:spPr>
          <a:xfrm>
            <a:off x="7834198" y="4817284"/>
            <a:ext cx="3432098" cy="3385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fr-FR" dirty="0">
                <a:solidFill>
                  <a:srgbClr val="00497E"/>
                </a:solidFill>
              </a:rPr>
              <a:t>Si l’hémorragie n’est pas contrôlable, </a:t>
            </a:r>
          </a:p>
          <a:p>
            <a:pPr algn="l"/>
            <a:r>
              <a:rPr lang="fr-FR" dirty="0">
                <a:solidFill>
                  <a:srgbClr val="00497E"/>
                </a:solidFill>
              </a:rPr>
              <a:t>ou la compression impossible, </a:t>
            </a:r>
            <a:r>
              <a:rPr lang="fr-FR" dirty="0">
                <a:solidFill>
                  <a:srgbClr val="C20537"/>
                </a:solidFill>
              </a:rPr>
              <a:t>poser un garrot</a:t>
            </a:r>
            <a:endParaRPr lang="en-US" dirty="0">
              <a:solidFill>
                <a:srgbClr val="C20537"/>
              </a:solidFill>
            </a:endParaRPr>
          </a:p>
        </p:txBody>
      </p:sp>
      <p:sp>
        <p:nvSpPr>
          <p:cNvPr id="135" name="Rectangle : coins arrondis 134">
            <a:extLst>
              <a:ext uri="{FF2B5EF4-FFF2-40B4-BE49-F238E27FC236}">
                <a16:creationId xmlns:a16="http://schemas.microsoft.com/office/drawing/2014/main" id="{15FC8C58-9D7A-708A-70AB-9D2798C47F50}"/>
              </a:ext>
            </a:extLst>
          </p:cNvPr>
          <p:cNvSpPr/>
          <p:nvPr/>
        </p:nvSpPr>
        <p:spPr>
          <a:xfrm>
            <a:off x="6096000" y="5588557"/>
            <a:ext cx="5497187" cy="794694"/>
          </a:xfrm>
          <a:prstGeom prst="roundRect">
            <a:avLst/>
          </a:prstGeom>
          <a:solidFill>
            <a:schemeClr val="bg1">
              <a:lumMod val="95000"/>
            </a:schemeClr>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6">
            <a:extLst>
              <a:ext uri="{FF2B5EF4-FFF2-40B4-BE49-F238E27FC236}">
                <a16:creationId xmlns:a16="http://schemas.microsoft.com/office/drawing/2014/main" id="{052B0E9E-66DF-6520-B90D-1949A90E33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3414" y="5669553"/>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8">
            <a:extLst>
              <a:ext uri="{FF2B5EF4-FFF2-40B4-BE49-F238E27FC236}">
                <a16:creationId xmlns:a16="http://schemas.microsoft.com/office/drawing/2014/main" id="{074BB610-C16F-FC38-B8FC-682126B6EF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0339" y="5669553"/>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a:extLst>
              <a:ext uri="{FF2B5EF4-FFF2-40B4-BE49-F238E27FC236}">
                <a16:creationId xmlns:a16="http://schemas.microsoft.com/office/drawing/2014/main" id="{3865A985-56D5-34B4-5B2C-DAC9FB8FFE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24189" y="5669553"/>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4">
            <a:extLst>
              <a:ext uri="{FF2B5EF4-FFF2-40B4-BE49-F238E27FC236}">
                <a16:creationId xmlns:a16="http://schemas.microsoft.com/office/drawing/2014/main" id="{BD4B7B7C-6936-0A62-A0ED-FA7D7B8BD26A}"/>
              </a:ext>
            </a:extLst>
          </p:cNvPr>
          <p:cNvPicPr>
            <a:picLocks noChangeAspect="1" noChangeArrowheads="1"/>
          </p:cNvPicPr>
          <p:nvPr/>
        </p:nvPicPr>
        <p:blipFill>
          <a:blip r:embed="rId1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077264" y="5669553"/>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6">
            <a:extLst>
              <a:ext uri="{FF2B5EF4-FFF2-40B4-BE49-F238E27FC236}">
                <a16:creationId xmlns:a16="http://schemas.microsoft.com/office/drawing/2014/main" id="{3D65DBF8-5A9B-3064-8EAE-EAD51D93EE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71114" y="5669553"/>
            <a:ext cx="648000" cy="64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1" name="Picture 28">
            <a:extLst>
              <a:ext uri="{FF2B5EF4-FFF2-40B4-BE49-F238E27FC236}">
                <a16:creationId xmlns:a16="http://schemas.microsoft.com/office/drawing/2014/main" id="{14D8D171-0002-D551-1182-F6233AB2A12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18041" y="5669553"/>
            <a:ext cx="648000" cy="648000"/>
          </a:xfrm>
          <a:prstGeom prst="rect">
            <a:avLst/>
          </a:prstGeom>
          <a:noFill/>
          <a:extLst>
            <a:ext uri="{909E8E84-426E-40DD-AFC4-6F175D3DCCD1}">
              <a14:hiddenFill xmlns:a14="http://schemas.microsoft.com/office/drawing/2010/main">
                <a:solidFill>
                  <a:srgbClr val="FFFFFF"/>
                </a:solidFill>
              </a14:hiddenFill>
            </a:ext>
          </a:extLst>
        </p:spPr>
      </p:pic>
      <p:sp>
        <p:nvSpPr>
          <p:cNvPr id="142" name="ZoneTexte 141">
            <a:extLst>
              <a:ext uri="{FF2B5EF4-FFF2-40B4-BE49-F238E27FC236}">
                <a16:creationId xmlns:a16="http://schemas.microsoft.com/office/drawing/2014/main" id="{7DBBB460-C3AC-E811-0CB4-567DC491A3B0}"/>
              </a:ext>
            </a:extLst>
          </p:cNvPr>
          <p:cNvSpPr txBox="1"/>
          <p:nvPr/>
        </p:nvSpPr>
        <p:spPr>
          <a:xfrm>
            <a:off x="7292285" y="5312284"/>
            <a:ext cx="3291256" cy="3385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sz="1050" dirty="0">
                <a:solidFill>
                  <a:srgbClr val="00497E"/>
                </a:solidFill>
              </a:rPr>
              <a:t>Protection et contact du sauveteur avec du sang</a:t>
            </a:r>
            <a:endParaRPr lang="en-US" sz="1050" dirty="0">
              <a:solidFill>
                <a:srgbClr val="00497E"/>
              </a:solidFill>
            </a:endParaRPr>
          </a:p>
        </p:txBody>
      </p:sp>
      <p:pic>
        <p:nvPicPr>
          <p:cNvPr id="143" name="Image 142">
            <a:extLst>
              <a:ext uri="{FF2B5EF4-FFF2-40B4-BE49-F238E27FC236}">
                <a16:creationId xmlns:a16="http://schemas.microsoft.com/office/drawing/2014/main" id="{49240474-FBD7-8F2D-E9DB-925E14092C36}"/>
              </a:ext>
            </a:extLst>
          </p:cNvPr>
          <p:cNvPicPr>
            <a:picLocks noChangeAspect="1"/>
          </p:cNvPicPr>
          <p:nvPr/>
        </p:nvPicPr>
        <p:blipFill>
          <a:blip r:embed="rId19">
            <a:duotone>
              <a:schemeClr val="accent1">
                <a:shade val="45000"/>
                <a:satMod val="135000"/>
              </a:schemeClr>
              <a:prstClr val="white"/>
            </a:duotone>
          </a:blip>
          <a:stretch>
            <a:fillRect/>
          </a:stretch>
        </p:blipFill>
        <p:spPr>
          <a:xfrm>
            <a:off x="10327108" y="2518315"/>
            <a:ext cx="760052" cy="760052"/>
          </a:xfrm>
          <a:prstGeom prst="rect">
            <a:avLst/>
          </a:prstGeom>
        </p:spPr>
      </p:pic>
      <p:pic>
        <p:nvPicPr>
          <p:cNvPr id="42" name="Image 41">
            <a:extLst>
              <a:ext uri="{FF2B5EF4-FFF2-40B4-BE49-F238E27FC236}">
                <a16:creationId xmlns:a16="http://schemas.microsoft.com/office/drawing/2014/main" id="{E648A139-1328-3541-2EAF-1A62A44E22AE}"/>
              </a:ext>
            </a:extLst>
          </p:cNvPr>
          <p:cNvPicPr>
            <a:picLocks noChangeAspect="1"/>
          </p:cNvPicPr>
          <p:nvPr/>
        </p:nvPicPr>
        <p:blipFill>
          <a:blip r:embed="rId20"/>
          <a:stretch>
            <a:fillRect/>
          </a:stretch>
        </p:blipFill>
        <p:spPr>
          <a:xfrm>
            <a:off x="7254044" y="4778684"/>
            <a:ext cx="448230" cy="398986"/>
          </a:xfrm>
          <a:prstGeom prst="rect">
            <a:avLst/>
          </a:prstGeom>
          <a:effectLst>
            <a:outerShdw blurRad="50800" dist="38100" dir="2700000" algn="tl" rotWithShape="0">
              <a:prstClr val="black">
                <a:alpha val="40000"/>
              </a:prstClr>
            </a:outerShdw>
          </a:effectLst>
        </p:spPr>
      </p:pic>
      <p:sp>
        <p:nvSpPr>
          <p:cNvPr id="37" name="ZoneTexte 36">
            <a:extLst>
              <a:ext uri="{FF2B5EF4-FFF2-40B4-BE49-F238E27FC236}">
                <a16:creationId xmlns:a16="http://schemas.microsoft.com/office/drawing/2014/main" id="{D30FC804-D103-38E8-67E4-93F06D5CFFB9}"/>
              </a:ext>
            </a:extLst>
          </p:cNvPr>
          <p:cNvSpPr txBox="1"/>
          <p:nvPr/>
        </p:nvSpPr>
        <p:spPr>
          <a:xfrm>
            <a:off x="6348809" y="3347961"/>
            <a:ext cx="994340" cy="26161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1100" b="1">
                <a:solidFill>
                  <a:srgbClr val="00529B"/>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fr-FR" dirty="0">
                <a:solidFill>
                  <a:srgbClr val="00497E"/>
                </a:solidFill>
              </a:rPr>
              <a:t>Comprimer</a:t>
            </a:r>
            <a:endParaRPr lang="en-US" dirty="0">
              <a:solidFill>
                <a:srgbClr val="00497E"/>
              </a:solidFill>
            </a:endParaRPr>
          </a:p>
        </p:txBody>
      </p:sp>
      <p:sp>
        <p:nvSpPr>
          <p:cNvPr id="41" name="Flèche : droite 40">
            <a:extLst>
              <a:ext uri="{FF2B5EF4-FFF2-40B4-BE49-F238E27FC236}">
                <a16:creationId xmlns:a16="http://schemas.microsoft.com/office/drawing/2014/main" id="{2CE4FF4A-7092-3732-24C4-59DD547C110B}"/>
              </a:ext>
            </a:extLst>
          </p:cNvPr>
          <p:cNvSpPr/>
          <p:nvPr/>
        </p:nvSpPr>
        <p:spPr>
          <a:xfrm>
            <a:off x="9408757" y="2787559"/>
            <a:ext cx="669055" cy="22156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80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10"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6"/>
                                        </p:tgtEl>
                                        <p:attrNameLst>
                                          <p:attrName>style.visibility</p:attrName>
                                        </p:attrNameLst>
                                      </p:cBhvr>
                                      <p:to>
                                        <p:strVal val="visible"/>
                                      </p:to>
                                    </p:set>
                                    <p:animEffect transition="in" filter="fade">
                                      <p:cBhvr>
                                        <p:cTn id="62" dur="500"/>
                                        <p:tgtEl>
                                          <p:spTgt spid="1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500"/>
                                        <p:tgtEl>
                                          <p:spTgt spid="129"/>
                                        </p:tgtEl>
                                      </p:cBhvr>
                                    </p:animEffect>
                                  </p:childTnLst>
                                </p:cTn>
                              </p:par>
                              <p:par>
                                <p:cTn id="69" presetID="10" presetClass="entr" presetSubtype="0" fill="hold" nodeType="with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fade">
                                      <p:cBhvr>
                                        <p:cTn id="71" dur="500"/>
                                        <p:tgtEl>
                                          <p:spTgt spid="130"/>
                                        </p:tgtEl>
                                      </p:cBhvr>
                                    </p:animEffect>
                                  </p:childTnLst>
                                </p:cTn>
                              </p:par>
                              <p:par>
                                <p:cTn id="72" presetID="10" presetClass="entr" presetSubtype="0" fill="hold" nodeType="withEffect">
                                  <p:stCondLst>
                                    <p:cond delay="0"/>
                                  </p:stCondLst>
                                  <p:childTnLst>
                                    <p:set>
                                      <p:cBhvr>
                                        <p:cTn id="73" dur="1" fill="hold">
                                          <p:stCondLst>
                                            <p:cond delay="0"/>
                                          </p:stCondLst>
                                        </p:cTn>
                                        <p:tgtEl>
                                          <p:spTgt spid="131"/>
                                        </p:tgtEl>
                                        <p:attrNameLst>
                                          <p:attrName>style.visibility</p:attrName>
                                        </p:attrNameLst>
                                      </p:cBhvr>
                                      <p:to>
                                        <p:strVal val="visible"/>
                                      </p:to>
                                    </p:set>
                                    <p:animEffect transition="in" filter="fade">
                                      <p:cBhvr>
                                        <p:cTn id="74" dur="500"/>
                                        <p:tgtEl>
                                          <p:spTgt spid="13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2"/>
                                        </p:tgtEl>
                                        <p:attrNameLst>
                                          <p:attrName>style.visibility</p:attrName>
                                        </p:attrNameLst>
                                      </p:cBhvr>
                                      <p:to>
                                        <p:strVal val="visible"/>
                                      </p:to>
                                    </p:set>
                                    <p:animEffect transition="in" filter="fade">
                                      <p:cBhvr>
                                        <p:cTn id="77" dur="500"/>
                                        <p:tgtEl>
                                          <p:spTgt spid="1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3"/>
                                        </p:tgtEl>
                                        <p:attrNameLst>
                                          <p:attrName>style.visibility</p:attrName>
                                        </p:attrNameLst>
                                      </p:cBhvr>
                                      <p:to>
                                        <p:strVal val="visible"/>
                                      </p:to>
                                    </p:set>
                                    <p:animEffect transition="in" filter="fade">
                                      <p:cBhvr>
                                        <p:cTn id="80" dur="500"/>
                                        <p:tgtEl>
                                          <p:spTgt spid="133"/>
                                        </p:tgtEl>
                                      </p:cBhvr>
                                    </p:animEffect>
                                  </p:childTnLst>
                                </p:cTn>
                              </p:par>
                              <p:par>
                                <p:cTn id="81" presetID="10" presetClass="entr" presetSubtype="0" fill="hold" nodeType="withEffect">
                                  <p:stCondLst>
                                    <p:cond delay="0"/>
                                  </p:stCondLst>
                                  <p:childTnLst>
                                    <p:set>
                                      <p:cBhvr>
                                        <p:cTn id="82" dur="1" fill="hold">
                                          <p:stCondLst>
                                            <p:cond delay="0"/>
                                          </p:stCondLst>
                                        </p:cTn>
                                        <p:tgtEl>
                                          <p:spTgt spid="143"/>
                                        </p:tgtEl>
                                        <p:attrNameLst>
                                          <p:attrName>style.visibility</p:attrName>
                                        </p:attrNameLst>
                                      </p:cBhvr>
                                      <p:to>
                                        <p:strVal val="visible"/>
                                      </p:to>
                                    </p:set>
                                    <p:animEffect transition="in" filter="fade">
                                      <p:cBhvr>
                                        <p:cTn id="83" dur="500"/>
                                        <p:tgtEl>
                                          <p:spTgt spid="143"/>
                                        </p:tgtEl>
                                      </p:cBhvr>
                                    </p:animEffect>
                                  </p:childTnLst>
                                </p:cTn>
                              </p:par>
                              <p:par>
                                <p:cTn id="84" presetID="10" presetClass="entr" presetSubtype="0" fill="hold"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par>
                                <p:cTn id="93" presetID="10" presetClass="entr" presetSubtype="0"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35"/>
                                        </p:tgtEl>
                                        <p:attrNameLst>
                                          <p:attrName>style.visibility</p:attrName>
                                        </p:attrNameLst>
                                      </p:cBhvr>
                                      <p:to>
                                        <p:strVal val="visible"/>
                                      </p:to>
                                    </p:set>
                                    <p:animEffect transition="in" filter="fade">
                                      <p:cBhvr>
                                        <p:cTn id="100" dur="500"/>
                                        <p:tgtEl>
                                          <p:spTgt spid="135"/>
                                        </p:tgtEl>
                                      </p:cBhvr>
                                    </p:animEffect>
                                  </p:childTnLst>
                                </p:cTn>
                              </p:par>
                              <p:par>
                                <p:cTn id="101" presetID="10" presetClass="entr" presetSubtype="0" fill="hold" nodeType="withEffect">
                                  <p:stCondLst>
                                    <p:cond delay="0"/>
                                  </p:stCondLst>
                                  <p:childTnLst>
                                    <p:set>
                                      <p:cBhvr>
                                        <p:cTn id="102" dur="1" fill="hold">
                                          <p:stCondLst>
                                            <p:cond delay="0"/>
                                          </p:stCondLst>
                                        </p:cTn>
                                        <p:tgtEl>
                                          <p:spTgt spid="136"/>
                                        </p:tgtEl>
                                        <p:attrNameLst>
                                          <p:attrName>style.visibility</p:attrName>
                                        </p:attrNameLst>
                                      </p:cBhvr>
                                      <p:to>
                                        <p:strVal val="visible"/>
                                      </p:to>
                                    </p:set>
                                    <p:animEffect transition="in" filter="fade">
                                      <p:cBhvr>
                                        <p:cTn id="103" dur="500"/>
                                        <p:tgtEl>
                                          <p:spTgt spid="136"/>
                                        </p:tgtEl>
                                      </p:cBhvr>
                                    </p:animEffect>
                                  </p:childTnLst>
                                </p:cTn>
                              </p:par>
                              <p:par>
                                <p:cTn id="104" presetID="10" presetClass="entr" presetSubtype="0" fill="hold" nodeType="withEffect">
                                  <p:stCondLst>
                                    <p:cond delay="0"/>
                                  </p:stCondLst>
                                  <p:childTnLst>
                                    <p:set>
                                      <p:cBhvr>
                                        <p:cTn id="105" dur="1" fill="hold">
                                          <p:stCondLst>
                                            <p:cond delay="0"/>
                                          </p:stCondLst>
                                        </p:cTn>
                                        <p:tgtEl>
                                          <p:spTgt spid="137"/>
                                        </p:tgtEl>
                                        <p:attrNameLst>
                                          <p:attrName>style.visibility</p:attrName>
                                        </p:attrNameLst>
                                      </p:cBhvr>
                                      <p:to>
                                        <p:strVal val="visible"/>
                                      </p:to>
                                    </p:set>
                                    <p:animEffect transition="in" filter="fade">
                                      <p:cBhvr>
                                        <p:cTn id="106" dur="500"/>
                                        <p:tgtEl>
                                          <p:spTgt spid="137"/>
                                        </p:tgtEl>
                                      </p:cBhvr>
                                    </p:animEffect>
                                  </p:childTnLst>
                                </p:cTn>
                              </p:par>
                              <p:par>
                                <p:cTn id="107" presetID="10" presetClass="entr" presetSubtype="0" fill="hold" nodeType="withEffect">
                                  <p:stCondLst>
                                    <p:cond delay="0"/>
                                  </p:stCondLst>
                                  <p:childTnLst>
                                    <p:set>
                                      <p:cBhvr>
                                        <p:cTn id="108" dur="1" fill="hold">
                                          <p:stCondLst>
                                            <p:cond delay="0"/>
                                          </p:stCondLst>
                                        </p:cTn>
                                        <p:tgtEl>
                                          <p:spTgt spid="138"/>
                                        </p:tgtEl>
                                        <p:attrNameLst>
                                          <p:attrName>style.visibility</p:attrName>
                                        </p:attrNameLst>
                                      </p:cBhvr>
                                      <p:to>
                                        <p:strVal val="visible"/>
                                      </p:to>
                                    </p:set>
                                    <p:animEffect transition="in" filter="fade">
                                      <p:cBhvr>
                                        <p:cTn id="109" dur="500"/>
                                        <p:tgtEl>
                                          <p:spTgt spid="138"/>
                                        </p:tgtEl>
                                      </p:cBhvr>
                                    </p:animEffect>
                                  </p:childTnLst>
                                </p:cTn>
                              </p:par>
                              <p:par>
                                <p:cTn id="110" presetID="10" presetClass="entr" presetSubtype="0" fill="hold" nodeType="withEffect">
                                  <p:stCondLst>
                                    <p:cond delay="0"/>
                                  </p:stCondLst>
                                  <p:childTnLst>
                                    <p:set>
                                      <p:cBhvr>
                                        <p:cTn id="111" dur="1" fill="hold">
                                          <p:stCondLst>
                                            <p:cond delay="0"/>
                                          </p:stCondLst>
                                        </p:cTn>
                                        <p:tgtEl>
                                          <p:spTgt spid="139"/>
                                        </p:tgtEl>
                                        <p:attrNameLst>
                                          <p:attrName>style.visibility</p:attrName>
                                        </p:attrNameLst>
                                      </p:cBhvr>
                                      <p:to>
                                        <p:strVal val="visible"/>
                                      </p:to>
                                    </p:set>
                                    <p:animEffect transition="in" filter="fade">
                                      <p:cBhvr>
                                        <p:cTn id="112" dur="500"/>
                                        <p:tgtEl>
                                          <p:spTgt spid="139"/>
                                        </p:tgtEl>
                                      </p:cBhvr>
                                    </p:animEffect>
                                  </p:childTnLst>
                                </p:cTn>
                              </p:par>
                              <p:par>
                                <p:cTn id="113" presetID="10" presetClass="entr" presetSubtype="0" fill="hold" nodeType="withEffect">
                                  <p:stCondLst>
                                    <p:cond delay="0"/>
                                  </p:stCondLst>
                                  <p:childTnLst>
                                    <p:set>
                                      <p:cBhvr>
                                        <p:cTn id="114" dur="1" fill="hold">
                                          <p:stCondLst>
                                            <p:cond delay="0"/>
                                          </p:stCondLst>
                                        </p:cTn>
                                        <p:tgtEl>
                                          <p:spTgt spid="140"/>
                                        </p:tgtEl>
                                        <p:attrNameLst>
                                          <p:attrName>style.visibility</p:attrName>
                                        </p:attrNameLst>
                                      </p:cBhvr>
                                      <p:to>
                                        <p:strVal val="visible"/>
                                      </p:to>
                                    </p:set>
                                    <p:animEffect transition="in" filter="fade">
                                      <p:cBhvr>
                                        <p:cTn id="115" dur="500"/>
                                        <p:tgtEl>
                                          <p:spTgt spid="140"/>
                                        </p:tgtEl>
                                      </p:cBhvr>
                                    </p:animEffect>
                                  </p:childTnLst>
                                </p:cTn>
                              </p:par>
                              <p:par>
                                <p:cTn id="116" presetID="10" presetClass="entr" presetSubtype="0" fill="hold" nodeType="withEffect">
                                  <p:stCondLst>
                                    <p:cond delay="0"/>
                                  </p:stCondLst>
                                  <p:childTnLst>
                                    <p:set>
                                      <p:cBhvr>
                                        <p:cTn id="117" dur="1" fill="hold">
                                          <p:stCondLst>
                                            <p:cond delay="0"/>
                                          </p:stCondLst>
                                        </p:cTn>
                                        <p:tgtEl>
                                          <p:spTgt spid="141"/>
                                        </p:tgtEl>
                                        <p:attrNameLst>
                                          <p:attrName>style.visibility</p:attrName>
                                        </p:attrNameLst>
                                      </p:cBhvr>
                                      <p:to>
                                        <p:strVal val="visible"/>
                                      </p:to>
                                    </p:set>
                                    <p:animEffect transition="in" filter="fade">
                                      <p:cBhvr>
                                        <p:cTn id="118" dur="500"/>
                                        <p:tgtEl>
                                          <p:spTgt spid="14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42"/>
                                        </p:tgtEl>
                                        <p:attrNameLst>
                                          <p:attrName>style.visibility</p:attrName>
                                        </p:attrNameLst>
                                      </p:cBhvr>
                                      <p:to>
                                        <p:strVal val="visible"/>
                                      </p:to>
                                    </p:set>
                                    <p:animEffect transition="in" filter="fade">
                                      <p:cBhvr>
                                        <p:cTn id="121"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p:bldP spid="30" grpId="0"/>
      <p:bldP spid="31" grpId="0"/>
      <p:bldP spid="32" grpId="0"/>
      <p:bldP spid="33" grpId="0"/>
      <p:bldP spid="34" grpId="0"/>
      <p:bldP spid="38" grpId="0"/>
      <p:bldP spid="126" grpId="0" animBg="1"/>
      <p:bldP spid="128" grpId="0"/>
      <p:bldP spid="129" grpId="0"/>
      <p:bldP spid="132" grpId="0"/>
      <p:bldP spid="133" grpId="0"/>
      <p:bldP spid="135" grpId="0" animBg="1"/>
      <p:bldP spid="142" grpId="0"/>
      <p:bldP spid="37" grpId="0"/>
      <p:bldP spid="4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08168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20EC4E1-8EA7-B686-A363-4C44404710A8}"/>
              </a:ext>
            </a:extLst>
          </p:cNvPr>
          <p:cNvSpPr>
            <a:spLocks noGrp="1"/>
          </p:cNvSpPr>
          <p:nvPr>
            <p:ph type="body" sz="quarter" idx="11"/>
          </p:nvPr>
        </p:nvSpPr>
        <p:spPr/>
        <p:txBody>
          <a:bodyPr/>
          <a:lstStyle/>
          <a:p>
            <a:r>
              <a:rPr lang="fr-FR" dirty="0"/>
              <a:t>Les plaies graves</a:t>
            </a:r>
          </a:p>
          <a:p>
            <a:r>
              <a:rPr lang="fr-FR" dirty="0"/>
              <a:t>Les plaies simples</a:t>
            </a:r>
          </a:p>
        </p:txBody>
      </p:sp>
      <p:sp>
        <p:nvSpPr>
          <p:cNvPr id="3" name="Espace réservé du texte 2">
            <a:extLst>
              <a:ext uri="{FF2B5EF4-FFF2-40B4-BE49-F238E27FC236}">
                <a16:creationId xmlns:a16="http://schemas.microsoft.com/office/drawing/2014/main" id="{B799C3BB-7CFD-C182-2E88-4B59C35E2460}"/>
              </a:ext>
            </a:extLst>
          </p:cNvPr>
          <p:cNvSpPr>
            <a:spLocks noGrp="1"/>
          </p:cNvSpPr>
          <p:nvPr>
            <p:ph type="body" sz="quarter" idx="13"/>
          </p:nvPr>
        </p:nvSpPr>
        <p:spPr/>
        <p:txBody>
          <a:bodyPr/>
          <a:lstStyle/>
          <a:p>
            <a:r>
              <a:rPr lang="fr-FR" dirty="0"/>
              <a:t>15 min.</a:t>
            </a:r>
          </a:p>
        </p:txBody>
      </p:sp>
    </p:spTree>
    <p:extLst>
      <p:ext uri="{BB962C8B-B14F-4D97-AF65-F5344CB8AC3E}">
        <p14:creationId xmlns:p14="http://schemas.microsoft.com/office/powerpoint/2010/main" val="250422401"/>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19C69F3-8A8A-A1BB-7415-FC0DA4FE1EDD}"/>
              </a:ext>
            </a:extLst>
          </p:cNvPr>
          <p:cNvSpPr>
            <a:spLocks noGrp="1"/>
          </p:cNvSpPr>
          <p:nvPr>
            <p:ph type="body" sz="quarter" idx="11"/>
          </p:nvPr>
        </p:nvSpPr>
        <p:spPr/>
        <p:txBody>
          <a:bodyPr/>
          <a:lstStyle/>
          <a:p>
            <a:pPr>
              <a:lnSpc>
                <a:spcPct val="100000"/>
              </a:lnSpc>
              <a:spcBef>
                <a:spcPts val="0"/>
              </a:spcBef>
              <a:defRPr/>
            </a:pPr>
            <a:r>
              <a:rPr lang="fr-FR" b="1" dirty="0">
                <a:solidFill>
                  <a:srgbClr val="00529B"/>
                </a:solidFill>
                <a:latin typeface="Arial" panose="020B0604020202020204" pitchFamily="34" charset="0"/>
                <a:cs typeface="Arial" panose="020B0604020202020204" pitchFamily="34" charset="0"/>
              </a:rPr>
              <a:t>Évaluer la gravité d’une plaie.</a:t>
            </a:r>
          </a:p>
          <a:p>
            <a:pPr>
              <a:lnSpc>
                <a:spcPct val="100000"/>
              </a:lnSpc>
              <a:spcBef>
                <a:spcPts val="0"/>
              </a:spcBef>
              <a:defRPr/>
            </a:pPr>
            <a:endParaRPr lang="fr-FR" b="1" dirty="0">
              <a:solidFill>
                <a:srgbClr val="00529B"/>
              </a:solidFill>
              <a:latin typeface="Arial" panose="020B0604020202020204" pitchFamily="34" charset="0"/>
              <a:cs typeface="Arial" panose="020B0604020202020204" pitchFamily="34" charset="0"/>
            </a:endParaRPr>
          </a:p>
          <a:p>
            <a:pPr>
              <a:lnSpc>
                <a:spcPct val="100000"/>
              </a:lnSpc>
              <a:spcBef>
                <a:spcPts val="0"/>
              </a:spcBef>
              <a:defRPr/>
            </a:pPr>
            <a:r>
              <a:rPr lang="fr-FR" b="1" dirty="0">
                <a:solidFill>
                  <a:srgbClr val="00529B"/>
                </a:solidFill>
                <a:latin typeface="Arial" panose="020B0604020202020204" pitchFamily="34" charset="0"/>
                <a:cs typeface="Arial" panose="020B0604020202020204" pitchFamily="34" charset="0"/>
              </a:rPr>
              <a:t>Adapter la conduite à tenir.</a:t>
            </a:r>
          </a:p>
        </p:txBody>
      </p:sp>
    </p:spTree>
    <p:extLst>
      <p:ext uri="{BB962C8B-B14F-4D97-AF65-F5344CB8AC3E}">
        <p14:creationId xmlns:p14="http://schemas.microsoft.com/office/powerpoint/2010/main" val="418859711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LES PLAIES</a:t>
            </a:r>
          </a:p>
        </p:txBody>
      </p:sp>
      <p:sp>
        <p:nvSpPr>
          <p:cNvPr id="12" name="Espace réservé du texte 11">
            <a:extLst>
              <a:ext uri="{FF2B5EF4-FFF2-40B4-BE49-F238E27FC236}">
                <a16:creationId xmlns:a16="http://schemas.microsoft.com/office/drawing/2014/main" id="{406BCF61-99A9-9432-17B9-95FC63C1DBBD}"/>
              </a:ext>
            </a:extLst>
          </p:cNvPr>
          <p:cNvSpPr>
            <a:spLocks noGrp="1"/>
          </p:cNvSpPr>
          <p:nvPr>
            <p:ph type="body" sz="quarter" idx="11"/>
          </p:nvPr>
        </p:nvSpPr>
        <p:spPr/>
        <p:txBody>
          <a:bodyPr/>
          <a:lstStyle/>
          <a:p>
            <a:r>
              <a:rPr lang="fr-FR" dirty="0"/>
              <a:t>Questions / réponses</a:t>
            </a:r>
          </a:p>
        </p:txBody>
      </p:sp>
      <p:sp>
        <p:nvSpPr>
          <p:cNvPr id="10" name="ZoneTexte 9">
            <a:extLst>
              <a:ext uri="{FF2B5EF4-FFF2-40B4-BE49-F238E27FC236}">
                <a16:creationId xmlns:a16="http://schemas.microsoft.com/office/drawing/2014/main" id="{DC5A5F9D-F79C-0CB1-DFC0-0EDC72277C13}"/>
              </a:ext>
            </a:extLst>
          </p:cNvPr>
          <p:cNvSpPr txBox="1"/>
          <p:nvPr/>
        </p:nvSpPr>
        <p:spPr>
          <a:xfrm>
            <a:off x="742335" y="2726669"/>
            <a:ext cx="10707329" cy="1815882"/>
          </a:xfrm>
          <a:prstGeom prst="rect">
            <a:avLst/>
          </a:prstGeom>
          <a:noFill/>
        </p:spPr>
        <p:txBody>
          <a:bodyPr wrap="square" rtlCol="0">
            <a:spAutoFit/>
          </a:bodyPr>
          <a:lstStyle>
            <a:defPPr>
              <a:defRPr lang="fr-FR"/>
            </a:defPPr>
            <a:lvl1pPr algn="ctr">
              <a:defRPr sz="2000" b="1">
                <a:solidFill>
                  <a:srgbClr val="00467E"/>
                </a:solidFill>
                <a:latin typeface="Arial" panose="020B0604020202020204" pitchFamily="34" charset="0"/>
                <a:cs typeface="Arial" panose="020B0604020202020204" pitchFamily="34" charset="0"/>
              </a:defRPr>
            </a:lvl1pPr>
          </a:lstStyle>
          <a:p>
            <a:r>
              <a:rPr lang="fr-FR" sz="2800" dirty="0"/>
              <a:t>Pour vous, qu’est-ce qu’une plaie grave ou une plaie simple ?</a:t>
            </a:r>
          </a:p>
          <a:p>
            <a:endParaRPr lang="fr-FR" sz="2800" dirty="0"/>
          </a:p>
          <a:p>
            <a:r>
              <a:rPr lang="fr-FR" sz="2800" dirty="0"/>
              <a:t> Quels en sont les signes, les causes, </a:t>
            </a:r>
            <a:br>
              <a:rPr lang="fr-FR" sz="2800" dirty="0"/>
            </a:br>
            <a:r>
              <a:rPr lang="fr-FR" sz="2800" dirty="0"/>
              <a:t>les risques et les principes d’action ? </a:t>
            </a:r>
          </a:p>
        </p:txBody>
      </p:sp>
    </p:spTree>
    <p:extLst>
      <p:ext uri="{BB962C8B-B14F-4D97-AF65-F5344CB8AC3E}">
        <p14:creationId xmlns:p14="http://schemas.microsoft.com/office/powerpoint/2010/main" val="26965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PLAIES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2652159" y="2691325"/>
            <a:ext cx="6887683" cy="1475350"/>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dirty="0">
                <a:solidFill>
                  <a:srgbClr val="00497E"/>
                </a:solidFill>
                <a:latin typeface="Arial" panose="020B0604020202020204" pitchFamily="34" charset="0"/>
                <a:cs typeface="Arial" panose="020B0604020202020204" pitchFamily="34" charset="0"/>
              </a:rPr>
              <a:t>La plaie est une </a:t>
            </a:r>
            <a:r>
              <a:rPr lang="fr-FR" sz="2000" b="1" dirty="0">
                <a:solidFill>
                  <a:srgbClr val="BA242C"/>
                </a:solidFill>
                <a:latin typeface="Arial" panose="020B0604020202020204" pitchFamily="34" charset="0"/>
                <a:cs typeface="Arial" panose="020B0604020202020204" pitchFamily="34" charset="0"/>
              </a:rPr>
              <a:t>lésion de la peau </a:t>
            </a:r>
            <a:r>
              <a:rPr lang="fr-FR" sz="2000" dirty="0">
                <a:solidFill>
                  <a:srgbClr val="00497E"/>
                </a:solidFill>
                <a:latin typeface="Arial" panose="020B0604020202020204" pitchFamily="34" charset="0"/>
                <a:cs typeface="Arial" panose="020B0604020202020204" pitchFamily="34" charset="0"/>
              </a:rPr>
              <a:t>avec une atteinte possible des tissus situés dessous. Elle peut être qualifiée de </a:t>
            </a:r>
            <a:r>
              <a:rPr lang="fr-FR" sz="2000" b="1" dirty="0">
                <a:solidFill>
                  <a:srgbClr val="BA242C"/>
                </a:solidFill>
                <a:latin typeface="Arial" panose="020B0604020202020204" pitchFamily="34" charset="0"/>
                <a:cs typeface="Arial" panose="020B0604020202020204" pitchFamily="34" charset="0"/>
              </a:rPr>
              <a:t>« plaie simple » </a:t>
            </a:r>
            <a:r>
              <a:rPr lang="fr-FR" sz="2000" dirty="0">
                <a:solidFill>
                  <a:srgbClr val="00497E"/>
                </a:solidFill>
                <a:latin typeface="Arial" panose="020B0604020202020204" pitchFamily="34" charset="0"/>
                <a:cs typeface="Arial" panose="020B0604020202020204" pitchFamily="34" charset="0"/>
              </a:rPr>
              <a:t>ou de </a:t>
            </a:r>
            <a:r>
              <a:rPr lang="fr-FR" sz="2000" b="1" dirty="0">
                <a:solidFill>
                  <a:srgbClr val="BA242C"/>
                </a:solidFill>
                <a:latin typeface="Arial" panose="020B0604020202020204" pitchFamily="34" charset="0"/>
                <a:cs typeface="Arial" panose="020B0604020202020204" pitchFamily="34" charset="0"/>
              </a:rPr>
              <a:t>« plaie grave ».</a:t>
            </a:r>
          </a:p>
        </p:txBody>
      </p:sp>
    </p:spTree>
    <p:extLst>
      <p:ext uri="{BB962C8B-B14F-4D97-AF65-F5344CB8AC3E}">
        <p14:creationId xmlns:p14="http://schemas.microsoft.com/office/powerpoint/2010/main" val="275305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3AD9F764-BA40-0801-D48C-0E0C30E51C6D}"/>
              </a:ext>
            </a:extLst>
          </p:cNvPr>
          <p:cNvGraphicFramePr>
            <a:graphicFrameLocks noChangeAspect="1"/>
          </p:cNvGraphicFramePr>
          <p:nvPr>
            <p:custDataLst>
              <p:tags r:id="rId1"/>
            </p:custDataLst>
            <p:extLst>
              <p:ext uri="{D42A27DB-BD31-4B8C-83A1-F6EECF244321}">
                <p14:modId xmlns:p14="http://schemas.microsoft.com/office/powerpoint/2010/main" val="4071862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416" imgH="416" progId="TCLayout.ActiveDocument.1">
                  <p:embed/>
                </p:oleObj>
              </mc:Choice>
              <mc:Fallback>
                <p:oleObj name="Diapositive think-cell" r:id="rId3" imgW="416" imgH="41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 coins arrondis 1">
            <a:extLst>
              <a:ext uri="{FF2B5EF4-FFF2-40B4-BE49-F238E27FC236}">
                <a16:creationId xmlns:a16="http://schemas.microsoft.com/office/drawing/2014/main" id="{3BCA31EE-F67C-7A05-297C-FAA1ECC70FE4}"/>
              </a:ext>
            </a:extLst>
          </p:cNvPr>
          <p:cNvSpPr/>
          <p:nvPr/>
        </p:nvSpPr>
        <p:spPr>
          <a:xfrm>
            <a:off x="6999205" y="1339913"/>
            <a:ext cx="4656501" cy="4975202"/>
          </a:xfrm>
          <a:prstGeom prst="roundRect">
            <a:avLst>
              <a:gd name="adj" fmla="val 4826"/>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31" name="Groupe 1530">
            <a:extLst>
              <a:ext uri="{FF2B5EF4-FFF2-40B4-BE49-F238E27FC236}">
                <a16:creationId xmlns:a16="http://schemas.microsoft.com/office/drawing/2014/main" id="{938401D4-9D99-E8DD-6C86-CDAD9A6E4BB1}"/>
              </a:ext>
            </a:extLst>
          </p:cNvPr>
          <p:cNvGrpSpPr/>
          <p:nvPr/>
        </p:nvGrpSpPr>
        <p:grpSpPr>
          <a:xfrm>
            <a:off x="2746104" y="1651370"/>
            <a:ext cx="1543931" cy="1006533"/>
            <a:chOff x="3122346" y="2476486"/>
            <a:chExt cx="1543931" cy="1006533"/>
          </a:xfrm>
        </p:grpSpPr>
        <p:pic>
          <p:nvPicPr>
            <p:cNvPr id="1512" name="Image 1511">
              <a:extLst>
                <a:ext uri="{FF2B5EF4-FFF2-40B4-BE49-F238E27FC236}">
                  <a16:creationId xmlns:a16="http://schemas.microsoft.com/office/drawing/2014/main" id="{B051346E-2072-50AA-0F8F-C99AFE173631}"/>
                </a:ext>
              </a:extLst>
            </p:cNvPr>
            <p:cNvPicPr>
              <a:picLocks noChangeAspect="1"/>
            </p:cNvPicPr>
            <p:nvPr/>
          </p:nvPicPr>
          <p:blipFill>
            <a:blip r:embed="rId5"/>
            <a:stretch>
              <a:fillRect/>
            </a:stretch>
          </p:blipFill>
          <p:spPr>
            <a:xfrm>
              <a:off x="3122346" y="2476486"/>
              <a:ext cx="896892" cy="934927"/>
            </a:xfrm>
            <a:prstGeom prst="rect">
              <a:avLst/>
            </a:prstGeom>
          </p:spPr>
        </p:pic>
        <p:pic>
          <p:nvPicPr>
            <p:cNvPr id="1513" name="Image 1512">
              <a:extLst>
                <a:ext uri="{FF2B5EF4-FFF2-40B4-BE49-F238E27FC236}">
                  <a16:creationId xmlns:a16="http://schemas.microsoft.com/office/drawing/2014/main" id="{C4F4954F-BD0A-43B6-9628-5C8AC3964122}"/>
                </a:ext>
              </a:extLst>
            </p:cNvPr>
            <p:cNvPicPr>
              <a:picLocks noChangeAspect="1"/>
            </p:cNvPicPr>
            <p:nvPr/>
          </p:nvPicPr>
          <p:blipFill>
            <a:blip r:embed="rId6"/>
            <a:stretch>
              <a:fillRect/>
            </a:stretch>
          </p:blipFill>
          <p:spPr>
            <a:xfrm>
              <a:off x="3943505" y="2500822"/>
              <a:ext cx="722772" cy="982197"/>
            </a:xfrm>
            <a:prstGeom prst="rect">
              <a:avLst/>
            </a:prstGeom>
          </p:spPr>
        </p:pic>
      </p:grpSp>
      <p:sp>
        <p:nvSpPr>
          <p:cNvPr id="1517" name="ZoneTexte 1516">
            <a:extLst>
              <a:ext uri="{FF2B5EF4-FFF2-40B4-BE49-F238E27FC236}">
                <a16:creationId xmlns:a16="http://schemas.microsoft.com/office/drawing/2014/main" id="{4444E66F-57F4-FC78-7D2B-87C9DC423F45}"/>
              </a:ext>
            </a:extLst>
          </p:cNvPr>
          <p:cNvSpPr txBox="1"/>
          <p:nvPr/>
        </p:nvSpPr>
        <p:spPr>
          <a:xfrm>
            <a:off x="1962857" y="2718782"/>
            <a:ext cx="3147237" cy="369332"/>
          </a:xfrm>
          <a:prstGeom prst="rect">
            <a:avLst/>
          </a:prstGeom>
          <a:noFill/>
        </p:spPr>
        <p:txBody>
          <a:bodyPr wrap="square" rtlCol="0">
            <a:spAutoFit/>
          </a:bodyPr>
          <a:lstStyle/>
          <a:p>
            <a:pPr algn="ctr"/>
            <a:r>
              <a:rPr lang="fr-FR" b="1" dirty="0">
                <a:solidFill>
                  <a:srgbClr val="00529B"/>
                </a:solidFill>
                <a:latin typeface="Arial" panose="020B0604020202020204" pitchFamily="34" charset="0"/>
                <a:cs typeface="Arial" panose="020B0604020202020204" pitchFamily="34" charset="0"/>
              </a:rPr>
              <a:t>4000 membres </a:t>
            </a:r>
          </a:p>
        </p:txBody>
      </p:sp>
      <p:grpSp>
        <p:nvGrpSpPr>
          <p:cNvPr id="1530" name="Groupe 1529">
            <a:extLst>
              <a:ext uri="{FF2B5EF4-FFF2-40B4-BE49-F238E27FC236}">
                <a16:creationId xmlns:a16="http://schemas.microsoft.com/office/drawing/2014/main" id="{F666877F-FCA3-EE08-B48D-50D922DC968A}"/>
              </a:ext>
            </a:extLst>
          </p:cNvPr>
          <p:cNvGrpSpPr/>
          <p:nvPr/>
        </p:nvGrpSpPr>
        <p:grpSpPr>
          <a:xfrm>
            <a:off x="288289" y="3283237"/>
            <a:ext cx="6496372" cy="291526"/>
            <a:chOff x="104453" y="4060988"/>
            <a:chExt cx="7572840" cy="309443"/>
          </a:xfrm>
        </p:grpSpPr>
        <p:sp>
          <p:nvSpPr>
            <p:cNvPr id="1519" name="ZoneTexte 1518">
              <a:extLst>
                <a:ext uri="{FF2B5EF4-FFF2-40B4-BE49-F238E27FC236}">
                  <a16:creationId xmlns:a16="http://schemas.microsoft.com/office/drawing/2014/main" id="{651A93C8-77BF-EDBF-992F-02E7CA74A629}"/>
                </a:ext>
              </a:extLst>
            </p:cNvPr>
            <p:cNvSpPr txBox="1"/>
            <p:nvPr/>
          </p:nvSpPr>
          <p:spPr>
            <a:xfrm>
              <a:off x="104453" y="4061285"/>
              <a:ext cx="1861029" cy="309146"/>
            </a:xfrm>
            <a:prstGeom prst="roundRect">
              <a:avLst>
                <a:gd name="adj" fmla="val 18154"/>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3250 secouristes</a:t>
              </a:r>
            </a:p>
          </p:txBody>
        </p:sp>
        <p:sp>
          <p:nvSpPr>
            <p:cNvPr id="1521" name="ZoneTexte 1520">
              <a:extLst>
                <a:ext uri="{FF2B5EF4-FFF2-40B4-BE49-F238E27FC236}">
                  <a16:creationId xmlns:a16="http://schemas.microsoft.com/office/drawing/2014/main" id="{6D7B0B83-D40F-CCCA-0077-9BD1E99BB782}"/>
                </a:ext>
              </a:extLst>
            </p:cNvPr>
            <p:cNvSpPr txBox="1"/>
            <p:nvPr/>
          </p:nvSpPr>
          <p:spPr>
            <a:xfrm>
              <a:off x="2141419" y="4060988"/>
              <a:ext cx="1728000"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defPPr>
                <a:defRPr lang="fr-FR"/>
              </a:defPPr>
              <a:lvl1pPr algn="ctr">
                <a:defRPr b="1">
                  <a:solidFill>
                    <a:srgbClr val="00529B"/>
                  </a:solidFill>
                  <a:latin typeface="Arial" panose="020B0604020202020204" pitchFamily="34" charset="0"/>
                  <a:cs typeface="Arial" panose="020B0604020202020204" pitchFamily="34" charset="0"/>
                </a:defRPr>
              </a:lvl1pPr>
            </a:lstStyle>
            <a:p>
              <a:r>
                <a:rPr lang="fr-FR" sz="1200" b="0" dirty="0"/>
                <a:t>1100 formateurs</a:t>
              </a:r>
            </a:p>
          </p:txBody>
        </p:sp>
        <p:sp>
          <p:nvSpPr>
            <p:cNvPr id="1522" name="ZoneTexte 1521">
              <a:extLst>
                <a:ext uri="{FF2B5EF4-FFF2-40B4-BE49-F238E27FC236}">
                  <a16:creationId xmlns:a16="http://schemas.microsoft.com/office/drawing/2014/main" id="{B0224058-04BA-255E-18B3-187338435A73}"/>
                </a:ext>
              </a:extLst>
            </p:cNvPr>
            <p:cNvSpPr txBox="1"/>
            <p:nvPr/>
          </p:nvSpPr>
          <p:spPr>
            <a:xfrm>
              <a:off x="4045356" y="4060988"/>
              <a:ext cx="1728000"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50 employés</a:t>
              </a:r>
            </a:p>
          </p:txBody>
        </p:sp>
        <p:sp>
          <p:nvSpPr>
            <p:cNvPr id="1523" name="ZoneTexte 1522">
              <a:extLst>
                <a:ext uri="{FF2B5EF4-FFF2-40B4-BE49-F238E27FC236}">
                  <a16:creationId xmlns:a16="http://schemas.microsoft.com/office/drawing/2014/main" id="{429BE07B-242E-129A-0FED-41F36E79E683}"/>
                </a:ext>
              </a:extLst>
            </p:cNvPr>
            <p:cNvSpPr txBox="1"/>
            <p:nvPr/>
          </p:nvSpPr>
          <p:spPr>
            <a:xfrm>
              <a:off x="5949293" y="4060988"/>
              <a:ext cx="1728000"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4050 bénévoles</a:t>
              </a:r>
            </a:p>
          </p:txBody>
        </p:sp>
      </p:grpSp>
      <p:pic>
        <p:nvPicPr>
          <p:cNvPr id="1525" name="Image 1524">
            <a:extLst>
              <a:ext uri="{FF2B5EF4-FFF2-40B4-BE49-F238E27FC236}">
                <a16:creationId xmlns:a16="http://schemas.microsoft.com/office/drawing/2014/main" id="{F12D7D9D-5463-1E5D-0DD0-363E8C494C14}"/>
              </a:ext>
            </a:extLst>
          </p:cNvPr>
          <p:cNvPicPr>
            <a:picLocks noChangeAspect="1"/>
          </p:cNvPicPr>
          <p:nvPr/>
        </p:nvPicPr>
        <p:blipFill>
          <a:blip r:embed="rId7"/>
          <a:stretch>
            <a:fillRect/>
          </a:stretch>
        </p:blipFill>
        <p:spPr>
          <a:xfrm>
            <a:off x="2992070" y="3725108"/>
            <a:ext cx="1088811" cy="1088811"/>
          </a:xfrm>
          <a:prstGeom prst="rect">
            <a:avLst/>
          </a:prstGeom>
        </p:spPr>
      </p:pic>
      <p:sp>
        <p:nvSpPr>
          <p:cNvPr id="1526" name="ZoneTexte 1525">
            <a:extLst>
              <a:ext uri="{FF2B5EF4-FFF2-40B4-BE49-F238E27FC236}">
                <a16:creationId xmlns:a16="http://schemas.microsoft.com/office/drawing/2014/main" id="{41D87428-3A59-C235-F2EF-BDE8CA165585}"/>
              </a:ext>
            </a:extLst>
          </p:cNvPr>
          <p:cNvSpPr txBox="1"/>
          <p:nvPr/>
        </p:nvSpPr>
        <p:spPr>
          <a:xfrm>
            <a:off x="1962857" y="4761557"/>
            <a:ext cx="3147237" cy="369332"/>
          </a:xfrm>
          <a:prstGeom prst="rect">
            <a:avLst/>
          </a:prstGeom>
          <a:noFill/>
        </p:spPr>
        <p:txBody>
          <a:bodyPr wrap="square" rtlCol="0">
            <a:spAutoFit/>
          </a:bodyPr>
          <a:lstStyle/>
          <a:p>
            <a:pPr algn="ctr"/>
            <a:r>
              <a:rPr lang="fr-FR" b="1" dirty="0">
                <a:solidFill>
                  <a:srgbClr val="00529B"/>
                </a:solidFill>
                <a:latin typeface="Arial" panose="020B0604020202020204" pitchFamily="34" charset="0"/>
                <a:cs typeface="Arial" panose="020B0604020202020204" pitchFamily="34" charset="0"/>
              </a:rPr>
              <a:t>375 véhicules</a:t>
            </a:r>
          </a:p>
        </p:txBody>
      </p:sp>
      <p:grpSp>
        <p:nvGrpSpPr>
          <p:cNvPr id="1532" name="Groupe 1531">
            <a:extLst>
              <a:ext uri="{FF2B5EF4-FFF2-40B4-BE49-F238E27FC236}">
                <a16:creationId xmlns:a16="http://schemas.microsoft.com/office/drawing/2014/main" id="{0D3BBDDA-D7C1-1B00-39D9-4A5779A23B75}"/>
              </a:ext>
            </a:extLst>
          </p:cNvPr>
          <p:cNvGrpSpPr/>
          <p:nvPr/>
        </p:nvGrpSpPr>
        <p:grpSpPr>
          <a:xfrm>
            <a:off x="539300" y="5245402"/>
            <a:ext cx="5994351" cy="309443"/>
            <a:chOff x="850605" y="6031900"/>
            <a:chExt cx="5994351" cy="309443"/>
          </a:xfrm>
        </p:grpSpPr>
        <p:sp>
          <p:nvSpPr>
            <p:cNvPr id="1527" name="ZoneTexte 1526">
              <a:extLst>
                <a:ext uri="{FF2B5EF4-FFF2-40B4-BE49-F238E27FC236}">
                  <a16:creationId xmlns:a16="http://schemas.microsoft.com/office/drawing/2014/main" id="{7221C596-4D7A-1A8F-192E-FE4F2627948E}"/>
                </a:ext>
              </a:extLst>
            </p:cNvPr>
            <p:cNvSpPr txBox="1"/>
            <p:nvPr/>
          </p:nvSpPr>
          <p:spPr>
            <a:xfrm>
              <a:off x="850605" y="6032197"/>
              <a:ext cx="1861029" cy="309146"/>
            </a:xfrm>
            <a:prstGeom prst="roundRect">
              <a:avLst>
                <a:gd name="adj" fmla="val 18154"/>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152 ambulances</a:t>
              </a:r>
            </a:p>
          </p:txBody>
        </p:sp>
        <p:sp>
          <p:nvSpPr>
            <p:cNvPr id="1528" name="ZoneTexte 1527">
              <a:extLst>
                <a:ext uri="{FF2B5EF4-FFF2-40B4-BE49-F238E27FC236}">
                  <a16:creationId xmlns:a16="http://schemas.microsoft.com/office/drawing/2014/main" id="{C29EAE98-1F59-47EB-2E4B-9E87336DCF60}"/>
                </a:ext>
              </a:extLst>
            </p:cNvPr>
            <p:cNvSpPr txBox="1"/>
            <p:nvPr/>
          </p:nvSpPr>
          <p:spPr>
            <a:xfrm>
              <a:off x="2887571" y="6031900"/>
              <a:ext cx="1728000"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defPPr>
                <a:defRPr lang="fr-FR"/>
              </a:defPPr>
              <a:lvl1pPr algn="ctr">
                <a:defRPr b="1">
                  <a:solidFill>
                    <a:srgbClr val="00529B"/>
                  </a:solidFill>
                  <a:latin typeface="Arial" panose="020B0604020202020204" pitchFamily="34" charset="0"/>
                  <a:cs typeface="Arial" panose="020B0604020202020204" pitchFamily="34" charset="0"/>
                </a:defRPr>
              </a:lvl1pPr>
            </a:lstStyle>
            <a:p>
              <a:r>
                <a:rPr lang="fr-FR" sz="1200" b="0" dirty="0"/>
                <a:t>12 embarcations</a:t>
              </a:r>
            </a:p>
          </p:txBody>
        </p:sp>
        <p:sp>
          <p:nvSpPr>
            <p:cNvPr id="1529" name="ZoneTexte 1528">
              <a:extLst>
                <a:ext uri="{FF2B5EF4-FFF2-40B4-BE49-F238E27FC236}">
                  <a16:creationId xmlns:a16="http://schemas.microsoft.com/office/drawing/2014/main" id="{45C1D2DE-B762-2E3B-47B7-C5206F638AB6}"/>
                </a:ext>
              </a:extLst>
            </p:cNvPr>
            <p:cNvSpPr txBox="1"/>
            <p:nvPr/>
          </p:nvSpPr>
          <p:spPr>
            <a:xfrm>
              <a:off x="4791507" y="6031900"/>
              <a:ext cx="2053449" cy="306467"/>
            </a:xfrm>
            <a:prstGeom prst="roundRect">
              <a:avLst/>
            </a:prstGeom>
            <a:solidFill>
              <a:srgbClr val="D5EBFF"/>
            </a:solidFill>
            <a:effectLst>
              <a:outerShdw blurRad="50800" dist="38100" dir="2700000" algn="tl" rotWithShape="0">
                <a:prstClr val="black">
                  <a:alpha val="40000"/>
                </a:prstClr>
              </a:outerShdw>
            </a:effectLst>
          </p:spPr>
          <p:txBody>
            <a:bodyPr wrap="square" anchor="ctr">
              <a:spAutoFit/>
            </a:bodyPr>
            <a:lstStyle/>
            <a:p>
              <a:pPr algn="ctr"/>
              <a:r>
                <a:rPr lang="fr-FR" sz="1200" dirty="0">
                  <a:solidFill>
                    <a:srgbClr val="00529B"/>
                  </a:solidFill>
                  <a:latin typeface="Arial" panose="020B0604020202020204" pitchFamily="34" charset="0"/>
                  <a:cs typeface="Arial" panose="020B0604020202020204" pitchFamily="34" charset="0"/>
                </a:rPr>
                <a:t>750 lots de secours</a:t>
              </a:r>
            </a:p>
          </p:txBody>
        </p:sp>
      </p:grpSp>
      <p:pic>
        <p:nvPicPr>
          <p:cNvPr id="10" name="Image 9">
            <a:extLst>
              <a:ext uri="{FF2B5EF4-FFF2-40B4-BE49-F238E27FC236}">
                <a16:creationId xmlns:a16="http://schemas.microsoft.com/office/drawing/2014/main" id="{3D6AE9FE-FA8E-2BD9-4B45-C3BCBAD9B1E2}"/>
              </a:ext>
            </a:extLst>
          </p:cNvPr>
          <p:cNvPicPr>
            <a:picLocks noChangeAspect="1"/>
          </p:cNvPicPr>
          <p:nvPr/>
        </p:nvPicPr>
        <p:blipFill>
          <a:blip r:embed="rId8">
            <a:duotone>
              <a:schemeClr val="accent1">
                <a:shade val="45000"/>
                <a:satMod val="135000"/>
              </a:schemeClr>
              <a:prstClr val="white"/>
            </a:duotone>
          </a:blip>
          <a:stretch>
            <a:fillRect/>
          </a:stretch>
        </p:blipFill>
        <p:spPr>
          <a:xfrm>
            <a:off x="7174620" y="1518070"/>
            <a:ext cx="1772350" cy="1371903"/>
          </a:xfrm>
          <a:prstGeom prst="rect">
            <a:avLst/>
          </a:prstGeom>
        </p:spPr>
      </p:pic>
      <p:sp>
        <p:nvSpPr>
          <p:cNvPr id="11" name="ZoneTexte 10">
            <a:extLst>
              <a:ext uri="{FF2B5EF4-FFF2-40B4-BE49-F238E27FC236}">
                <a16:creationId xmlns:a16="http://schemas.microsoft.com/office/drawing/2014/main" id="{CA15D5C8-8339-DA5C-7702-2E6085F86F09}"/>
              </a:ext>
            </a:extLst>
          </p:cNvPr>
          <p:cNvSpPr txBox="1"/>
          <p:nvPr/>
        </p:nvSpPr>
        <p:spPr>
          <a:xfrm>
            <a:off x="7175173" y="2732773"/>
            <a:ext cx="428625" cy="253916"/>
          </a:xfrm>
          <a:prstGeom prst="rect">
            <a:avLst/>
          </a:prstGeom>
          <a:noFill/>
        </p:spPr>
        <p:txBody>
          <a:bodyPr wrap="square" rtlCol="0">
            <a:spAutoFit/>
          </a:bodyPr>
          <a:lstStyle/>
          <a:p>
            <a:pPr algn="ctr"/>
            <a:r>
              <a:rPr lang="fr-FR" sz="1000" b="1" dirty="0"/>
              <a:t>971</a:t>
            </a:r>
          </a:p>
        </p:txBody>
      </p:sp>
      <p:sp>
        <p:nvSpPr>
          <p:cNvPr id="12" name="ZoneTexte 11">
            <a:extLst>
              <a:ext uri="{FF2B5EF4-FFF2-40B4-BE49-F238E27FC236}">
                <a16:creationId xmlns:a16="http://schemas.microsoft.com/office/drawing/2014/main" id="{27FFF25C-A42F-DB53-3DF4-09BF4DBDE732}"/>
              </a:ext>
            </a:extLst>
          </p:cNvPr>
          <p:cNvSpPr txBox="1"/>
          <p:nvPr/>
        </p:nvSpPr>
        <p:spPr>
          <a:xfrm>
            <a:off x="8128281" y="2526991"/>
            <a:ext cx="428625" cy="253916"/>
          </a:xfrm>
          <a:prstGeom prst="rect">
            <a:avLst/>
          </a:prstGeom>
          <a:noFill/>
        </p:spPr>
        <p:txBody>
          <a:bodyPr wrap="square" rtlCol="0">
            <a:spAutoFit/>
          </a:bodyPr>
          <a:lstStyle/>
          <a:p>
            <a:pPr algn="ctr"/>
            <a:r>
              <a:rPr lang="fr-FR" sz="1000" b="1" dirty="0"/>
              <a:t>972</a:t>
            </a:r>
          </a:p>
        </p:txBody>
      </p:sp>
      <p:sp>
        <p:nvSpPr>
          <p:cNvPr id="13" name="ZoneTexte 12">
            <a:extLst>
              <a:ext uri="{FF2B5EF4-FFF2-40B4-BE49-F238E27FC236}">
                <a16:creationId xmlns:a16="http://schemas.microsoft.com/office/drawing/2014/main" id="{F456B690-448C-5A1C-21C9-CE4D217ABF8D}"/>
              </a:ext>
            </a:extLst>
          </p:cNvPr>
          <p:cNvSpPr txBox="1"/>
          <p:nvPr/>
        </p:nvSpPr>
        <p:spPr>
          <a:xfrm>
            <a:off x="7720590" y="2708482"/>
            <a:ext cx="428625" cy="253916"/>
          </a:xfrm>
          <a:prstGeom prst="rect">
            <a:avLst/>
          </a:prstGeom>
          <a:noFill/>
        </p:spPr>
        <p:txBody>
          <a:bodyPr wrap="square" rtlCol="0">
            <a:spAutoFit/>
          </a:bodyPr>
          <a:lstStyle/>
          <a:p>
            <a:pPr algn="ctr"/>
            <a:r>
              <a:rPr lang="fr-FR" sz="1000" b="1" dirty="0"/>
              <a:t>973</a:t>
            </a:r>
          </a:p>
        </p:txBody>
      </p:sp>
      <p:sp>
        <p:nvSpPr>
          <p:cNvPr id="14" name="ZoneTexte 13">
            <a:extLst>
              <a:ext uri="{FF2B5EF4-FFF2-40B4-BE49-F238E27FC236}">
                <a16:creationId xmlns:a16="http://schemas.microsoft.com/office/drawing/2014/main" id="{FA821E72-B367-60CA-E816-EC2A97744BEE}"/>
              </a:ext>
            </a:extLst>
          </p:cNvPr>
          <p:cNvSpPr txBox="1"/>
          <p:nvPr/>
        </p:nvSpPr>
        <p:spPr>
          <a:xfrm>
            <a:off x="7632170" y="1958545"/>
            <a:ext cx="428625" cy="253916"/>
          </a:xfrm>
          <a:prstGeom prst="rect">
            <a:avLst/>
          </a:prstGeom>
          <a:noFill/>
        </p:spPr>
        <p:txBody>
          <a:bodyPr wrap="square" rtlCol="0">
            <a:spAutoFit/>
          </a:bodyPr>
          <a:lstStyle/>
          <a:p>
            <a:pPr algn="ctr"/>
            <a:r>
              <a:rPr lang="fr-FR" sz="1000" b="1" dirty="0"/>
              <a:t>974</a:t>
            </a:r>
          </a:p>
        </p:txBody>
      </p:sp>
      <p:sp>
        <p:nvSpPr>
          <p:cNvPr id="15" name="ZoneTexte 14">
            <a:extLst>
              <a:ext uri="{FF2B5EF4-FFF2-40B4-BE49-F238E27FC236}">
                <a16:creationId xmlns:a16="http://schemas.microsoft.com/office/drawing/2014/main" id="{5F5C5341-5DB5-C77C-D23E-8406D6769A8A}"/>
              </a:ext>
            </a:extLst>
          </p:cNvPr>
          <p:cNvSpPr txBox="1"/>
          <p:nvPr/>
        </p:nvSpPr>
        <p:spPr>
          <a:xfrm>
            <a:off x="8832644" y="1941357"/>
            <a:ext cx="428625" cy="253916"/>
          </a:xfrm>
          <a:prstGeom prst="rect">
            <a:avLst/>
          </a:prstGeom>
          <a:noFill/>
        </p:spPr>
        <p:txBody>
          <a:bodyPr wrap="square" rtlCol="0">
            <a:spAutoFit/>
          </a:bodyPr>
          <a:lstStyle/>
          <a:p>
            <a:pPr algn="ctr"/>
            <a:r>
              <a:rPr lang="fr-FR" sz="1000" b="1" dirty="0"/>
              <a:t>987</a:t>
            </a:r>
          </a:p>
        </p:txBody>
      </p:sp>
      <p:sp>
        <p:nvSpPr>
          <p:cNvPr id="16" name="ZoneTexte 15">
            <a:extLst>
              <a:ext uri="{FF2B5EF4-FFF2-40B4-BE49-F238E27FC236}">
                <a16:creationId xmlns:a16="http://schemas.microsoft.com/office/drawing/2014/main" id="{E42D5784-1E48-6482-4CA2-4444AC4C2694}"/>
              </a:ext>
            </a:extLst>
          </p:cNvPr>
          <p:cNvSpPr txBox="1"/>
          <p:nvPr/>
        </p:nvSpPr>
        <p:spPr>
          <a:xfrm>
            <a:off x="8815277" y="1615016"/>
            <a:ext cx="428625" cy="253916"/>
          </a:xfrm>
          <a:prstGeom prst="rect">
            <a:avLst/>
          </a:prstGeom>
          <a:noFill/>
        </p:spPr>
        <p:txBody>
          <a:bodyPr wrap="square" rtlCol="0">
            <a:spAutoFit/>
          </a:bodyPr>
          <a:lstStyle/>
          <a:p>
            <a:pPr algn="ctr"/>
            <a:r>
              <a:rPr lang="fr-FR" sz="1000" b="1" dirty="0"/>
              <a:t>988</a:t>
            </a:r>
          </a:p>
        </p:txBody>
      </p:sp>
      <p:sp>
        <p:nvSpPr>
          <p:cNvPr id="3" name="Espace réservé du texte 2">
            <a:extLst>
              <a:ext uri="{FF2B5EF4-FFF2-40B4-BE49-F238E27FC236}">
                <a16:creationId xmlns:a16="http://schemas.microsoft.com/office/drawing/2014/main" id="{B7453000-001A-DD96-B40A-298AA5502FBE}"/>
              </a:ext>
            </a:extLst>
          </p:cNvPr>
          <p:cNvSpPr>
            <a:spLocks noGrp="1"/>
          </p:cNvSpPr>
          <p:nvPr>
            <p:ph type="body" sz="quarter" idx="10"/>
          </p:nvPr>
        </p:nvSpPr>
        <p:spPr>
          <a:xfrm>
            <a:off x="450001" y="340272"/>
            <a:ext cx="4664924" cy="367005"/>
          </a:xfrm>
        </p:spPr>
        <p:txBody>
          <a:bodyPr/>
          <a:lstStyle/>
          <a:p>
            <a:r>
              <a:rPr lang="fr-FR" dirty="0"/>
              <a:t>PREMIERS SECOURS CITOYENS</a:t>
            </a:r>
          </a:p>
        </p:txBody>
      </p:sp>
      <p:sp>
        <p:nvSpPr>
          <p:cNvPr id="19" name="Espace réservé du texte 18">
            <a:extLst>
              <a:ext uri="{FF2B5EF4-FFF2-40B4-BE49-F238E27FC236}">
                <a16:creationId xmlns:a16="http://schemas.microsoft.com/office/drawing/2014/main" id="{DBF72601-A190-C37D-0A6F-AE306C6E8EEC}"/>
              </a:ext>
            </a:extLst>
          </p:cNvPr>
          <p:cNvSpPr>
            <a:spLocks noGrp="1"/>
          </p:cNvSpPr>
          <p:nvPr>
            <p:ph type="body" sz="quarter" idx="11"/>
          </p:nvPr>
        </p:nvSpPr>
        <p:spPr>
          <a:xfrm>
            <a:off x="449999" y="801518"/>
            <a:ext cx="4664925" cy="313932"/>
          </a:xfrm>
        </p:spPr>
        <p:txBody>
          <a:bodyPr/>
          <a:lstStyle/>
          <a:p>
            <a:r>
              <a:rPr lang="fr-FR" dirty="0"/>
              <a:t>Nos dates et chiffres clés</a:t>
            </a:r>
          </a:p>
        </p:txBody>
      </p:sp>
      <p:pic>
        <p:nvPicPr>
          <p:cNvPr id="1511" name="Image 1510">
            <a:extLst>
              <a:ext uri="{FF2B5EF4-FFF2-40B4-BE49-F238E27FC236}">
                <a16:creationId xmlns:a16="http://schemas.microsoft.com/office/drawing/2014/main" id="{0FB052FD-D1DA-F33D-BF1D-461EF518F6A9}"/>
              </a:ext>
            </a:extLst>
          </p:cNvPr>
          <p:cNvPicPr>
            <a:picLocks noChangeAspect="1"/>
          </p:cNvPicPr>
          <p:nvPr/>
        </p:nvPicPr>
        <p:blipFill>
          <a:blip r:embed="rId9"/>
          <a:stretch>
            <a:fillRect/>
          </a:stretch>
        </p:blipFill>
        <p:spPr>
          <a:xfrm>
            <a:off x="7765772" y="2501554"/>
            <a:ext cx="3069516" cy="3581753"/>
          </a:xfrm>
          <a:prstGeom prst="rect">
            <a:avLst/>
          </a:prstGeom>
        </p:spPr>
      </p:pic>
      <p:sp>
        <p:nvSpPr>
          <p:cNvPr id="1510" name="ZoneTexte 1509">
            <a:extLst>
              <a:ext uri="{FF2B5EF4-FFF2-40B4-BE49-F238E27FC236}">
                <a16:creationId xmlns:a16="http://schemas.microsoft.com/office/drawing/2014/main" id="{E2BB2D9C-7735-DFD6-2E2E-FC255320DAEF}"/>
              </a:ext>
            </a:extLst>
          </p:cNvPr>
          <p:cNvSpPr txBox="1"/>
          <p:nvPr/>
        </p:nvSpPr>
        <p:spPr>
          <a:xfrm>
            <a:off x="7606630" y="5755683"/>
            <a:ext cx="3795375" cy="523220"/>
          </a:xfrm>
          <a:prstGeom prst="rect">
            <a:avLst/>
          </a:prstGeom>
          <a:noFill/>
        </p:spPr>
        <p:txBody>
          <a:bodyPr wrap="square" rtlCol="0">
            <a:spAutoFit/>
          </a:bodyPr>
          <a:lstStyle/>
          <a:p>
            <a:pPr algn="ctr"/>
            <a:r>
              <a:rPr lang="fr-FR" sz="1400" b="1" dirty="0">
                <a:solidFill>
                  <a:srgbClr val="00529B"/>
                </a:solidFill>
                <a:latin typeface="Arial" panose="020B0604020202020204" pitchFamily="34" charset="0"/>
                <a:cs typeface="Arial" panose="020B0604020202020204" pitchFamily="34" charset="0"/>
              </a:rPr>
              <a:t>Un maillage dans 76 départements français au travers 188 associations</a:t>
            </a:r>
          </a:p>
        </p:txBody>
      </p:sp>
      <p:cxnSp>
        <p:nvCxnSpPr>
          <p:cNvPr id="1535" name="Connecteur droit avec flèche 1534">
            <a:extLst>
              <a:ext uri="{FF2B5EF4-FFF2-40B4-BE49-F238E27FC236}">
                <a16:creationId xmlns:a16="http://schemas.microsoft.com/office/drawing/2014/main" id="{621765E7-2A1B-0757-0A30-807E8BB47A6D}"/>
              </a:ext>
            </a:extLst>
          </p:cNvPr>
          <p:cNvCxnSpPr>
            <a:cxnSpLocks/>
          </p:cNvCxnSpPr>
          <p:nvPr/>
        </p:nvCxnSpPr>
        <p:spPr>
          <a:xfrm flipH="1">
            <a:off x="9708970" y="2778240"/>
            <a:ext cx="565683" cy="504997"/>
          </a:xfrm>
          <a:prstGeom prst="straightConnector1">
            <a:avLst/>
          </a:prstGeom>
          <a:ln w="38100">
            <a:solidFill>
              <a:srgbClr val="D9668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19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1"/>
                                        </p:tgtEl>
                                        <p:attrNameLst>
                                          <p:attrName>style.visibility</p:attrName>
                                        </p:attrNameLst>
                                      </p:cBhvr>
                                      <p:to>
                                        <p:strVal val="visible"/>
                                      </p:to>
                                    </p:set>
                                    <p:animEffect transition="in" filter="fade">
                                      <p:cBhvr>
                                        <p:cTn id="7" dur="500"/>
                                        <p:tgtEl>
                                          <p:spTgt spid="15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17"/>
                                        </p:tgtEl>
                                        <p:attrNameLst>
                                          <p:attrName>style.visibility</p:attrName>
                                        </p:attrNameLst>
                                      </p:cBhvr>
                                      <p:to>
                                        <p:strVal val="visible"/>
                                      </p:to>
                                    </p:set>
                                    <p:animEffect transition="in" filter="fade">
                                      <p:cBhvr>
                                        <p:cTn id="10" dur="500"/>
                                        <p:tgtEl>
                                          <p:spTgt spid="1517"/>
                                        </p:tgtEl>
                                      </p:cBhvr>
                                    </p:animEffect>
                                  </p:childTnLst>
                                </p:cTn>
                              </p:par>
                              <p:par>
                                <p:cTn id="11" presetID="10" presetClass="entr" presetSubtype="0" fill="hold" nodeType="withEffect">
                                  <p:stCondLst>
                                    <p:cond delay="0"/>
                                  </p:stCondLst>
                                  <p:childTnLst>
                                    <p:set>
                                      <p:cBhvr>
                                        <p:cTn id="12" dur="1" fill="hold">
                                          <p:stCondLst>
                                            <p:cond delay="0"/>
                                          </p:stCondLst>
                                        </p:cTn>
                                        <p:tgtEl>
                                          <p:spTgt spid="1530"/>
                                        </p:tgtEl>
                                        <p:attrNameLst>
                                          <p:attrName>style.visibility</p:attrName>
                                        </p:attrNameLst>
                                      </p:cBhvr>
                                      <p:to>
                                        <p:strVal val="visible"/>
                                      </p:to>
                                    </p:set>
                                    <p:animEffect transition="in" filter="fade">
                                      <p:cBhvr>
                                        <p:cTn id="13" dur="500"/>
                                        <p:tgtEl>
                                          <p:spTgt spid="15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26"/>
                                        </p:tgtEl>
                                        <p:attrNameLst>
                                          <p:attrName>style.visibility</p:attrName>
                                        </p:attrNameLst>
                                      </p:cBhvr>
                                      <p:to>
                                        <p:strVal val="visible"/>
                                      </p:to>
                                    </p:set>
                                    <p:animEffect transition="in" filter="fade">
                                      <p:cBhvr>
                                        <p:cTn id="16" dur="500"/>
                                        <p:tgtEl>
                                          <p:spTgt spid="1526"/>
                                        </p:tgtEl>
                                      </p:cBhvr>
                                    </p:animEffect>
                                  </p:childTnLst>
                                </p:cTn>
                              </p:par>
                              <p:par>
                                <p:cTn id="17" presetID="10" presetClass="entr" presetSubtype="0" fill="hold" nodeType="withEffect">
                                  <p:stCondLst>
                                    <p:cond delay="0"/>
                                  </p:stCondLst>
                                  <p:childTnLst>
                                    <p:set>
                                      <p:cBhvr>
                                        <p:cTn id="18" dur="1" fill="hold">
                                          <p:stCondLst>
                                            <p:cond delay="0"/>
                                          </p:stCondLst>
                                        </p:cTn>
                                        <p:tgtEl>
                                          <p:spTgt spid="1525"/>
                                        </p:tgtEl>
                                        <p:attrNameLst>
                                          <p:attrName>style.visibility</p:attrName>
                                        </p:attrNameLst>
                                      </p:cBhvr>
                                      <p:to>
                                        <p:strVal val="visible"/>
                                      </p:to>
                                    </p:set>
                                    <p:animEffect transition="in" filter="fade">
                                      <p:cBhvr>
                                        <p:cTn id="19" dur="500"/>
                                        <p:tgtEl>
                                          <p:spTgt spid="1525"/>
                                        </p:tgtEl>
                                      </p:cBhvr>
                                    </p:animEffect>
                                  </p:childTnLst>
                                </p:cTn>
                              </p:par>
                              <p:par>
                                <p:cTn id="20" presetID="10" presetClass="entr" presetSubtype="0" fill="hold" nodeType="withEffect">
                                  <p:stCondLst>
                                    <p:cond delay="0"/>
                                  </p:stCondLst>
                                  <p:childTnLst>
                                    <p:set>
                                      <p:cBhvr>
                                        <p:cTn id="21" dur="1" fill="hold">
                                          <p:stCondLst>
                                            <p:cond delay="0"/>
                                          </p:stCondLst>
                                        </p:cTn>
                                        <p:tgtEl>
                                          <p:spTgt spid="1532"/>
                                        </p:tgtEl>
                                        <p:attrNameLst>
                                          <p:attrName>style.visibility</p:attrName>
                                        </p:attrNameLst>
                                      </p:cBhvr>
                                      <p:to>
                                        <p:strVal val="visible"/>
                                      </p:to>
                                    </p:set>
                                    <p:animEffect transition="in" filter="fade">
                                      <p:cBhvr>
                                        <p:cTn id="22" dur="500"/>
                                        <p:tgtEl>
                                          <p:spTgt spid="153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1511"/>
                                        </p:tgtEl>
                                        <p:attrNameLst>
                                          <p:attrName>style.visibility</p:attrName>
                                        </p:attrNameLst>
                                      </p:cBhvr>
                                      <p:to>
                                        <p:strVal val="visible"/>
                                      </p:to>
                                    </p:set>
                                    <p:animEffect transition="in" filter="fade">
                                      <p:cBhvr>
                                        <p:cTn id="50" dur="500"/>
                                        <p:tgtEl>
                                          <p:spTgt spid="15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10"/>
                                        </p:tgtEl>
                                        <p:attrNameLst>
                                          <p:attrName>style.visibility</p:attrName>
                                        </p:attrNameLst>
                                      </p:cBhvr>
                                      <p:to>
                                        <p:strVal val="visible"/>
                                      </p:to>
                                    </p:set>
                                    <p:animEffect transition="in" filter="fade">
                                      <p:cBhvr>
                                        <p:cTn id="53" dur="500"/>
                                        <p:tgtEl>
                                          <p:spTgt spid="1510"/>
                                        </p:tgtEl>
                                      </p:cBhvr>
                                    </p:animEffect>
                                  </p:childTnLst>
                                </p:cTn>
                              </p:par>
                              <p:par>
                                <p:cTn id="54" presetID="10" presetClass="entr" presetSubtype="0" fill="hold" nodeType="withEffect">
                                  <p:stCondLst>
                                    <p:cond delay="0"/>
                                  </p:stCondLst>
                                  <p:childTnLst>
                                    <p:set>
                                      <p:cBhvr>
                                        <p:cTn id="55" dur="1" fill="hold">
                                          <p:stCondLst>
                                            <p:cond delay="0"/>
                                          </p:stCondLst>
                                        </p:cTn>
                                        <p:tgtEl>
                                          <p:spTgt spid="1535"/>
                                        </p:tgtEl>
                                        <p:attrNameLst>
                                          <p:attrName>style.visibility</p:attrName>
                                        </p:attrNameLst>
                                      </p:cBhvr>
                                      <p:to>
                                        <p:strVal val="visible"/>
                                      </p:to>
                                    </p:set>
                                    <p:animEffect transition="in" filter="fade">
                                      <p:cBhvr>
                                        <p:cTn id="56" dur="500"/>
                                        <p:tgtEl>
                                          <p:spTgt spid="1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17" grpId="0"/>
      <p:bldP spid="1526" grpId="0"/>
      <p:bldP spid="11" grpId="0"/>
      <p:bldP spid="12" grpId="0"/>
      <p:bldP spid="13" grpId="0"/>
      <p:bldP spid="14" grpId="0"/>
      <p:bldP spid="15" grpId="0"/>
      <p:bldP spid="16" grpId="0"/>
      <p:bldP spid="15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DE7161F-5801-5E6F-7A9C-9FC637162764}"/>
              </a:ext>
            </a:extLst>
          </p:cNvPr>
          <p:cNvSpPr>
            <a:spLocks noGrp="1"/>
          </p:cNvSpPr>
          <p:nvPr>
            <p:ph type="body" sz="quarter" idx="10"/>
          </p:nvPr>
        </p:nvSpPr>
        <p:spPr/>
        <p:txBody>
          <a:bodyPr/>
          <a:lstStyle/>
          <a:p>
            <a:r>
              <a:rPr lang="fr-FR" dirty="0"/>
              <a:t>LES PLAIES</a:t>
            </a:r>
          </a:p>
        </p:txBody>
      </p:sp>
      <p:sp>
        <p:nvSpPr>
          <p:cNvPr id="7" name="ZoneTexte 6">
            <a:extLst>
              <a:ext uri="{FF2B5EF4-FFF2-40B4-BE49-F238E27FC236}">
                <a16:creationId xmlns:a16="http://schemas.microsoft.com/office/drawing/2014/main" id="{39FFEE51-21C5-4FF3-A239-5EB9C3F31ECC}"/>
              </a:ext>
            </a:extLst>
          </p:cNvPr>
          <p:cNvSpPr txBox="1"/>
          <p:nvPr/>
        </p:nvSpPr>
        <p:spPr>
          <a:xfrm>
            <a:off x="2030339" y="2921168"/>
            <a:ext cx="8131323" cy="1015663"/>
          </a:xfrm>
          <a:prstGeom prst="roundRect">
            <a:avLst>
              <a:gd name="adj" fmla="val 1143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just">
              <a:defRPr sz="2000">
                <a:solidFill>
                  <a:srgbClr val="00497E"/>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dirty="0"/>
              <a:t>La plaie est généralement </a:t>
            </a:r>
            <a:r>
              <a:rPr lang="fr-FR" b="1" dirty="0">
                <a:solidFill>
                  <a:srgbClr val="C00000"/>
                </a:solidFill>
              </a:rPr>
              <a:t>secondaire à un traumatisme</a:t>
            </a:r>
            <a:r>
              <a:rPr lang="fr-FR" dirty="0"/>
              <a:t>, elle est provoquée par une coupure, une éraflure, une morsure ou une piqûre.</a:t>
            </a:r>
          </a:p>
        </p:txBody>
      </p:sp>
    </p:spTree>
    <p:extLst>
      <p:ext uri="{BB962C8B-B14F-4D97-AF65-F5344CB8AC3E}">
        <p14:creationId xmlns:p14="http://schemas.microsoft.com/office/powerpoint/2010/main" val="187883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PLAIES</a:t>
            </a:r>
          </a:p>
        </p:txBody>
      </p:sp>
      <p:sp>
        <p:nvSpPr>
          <p:cNvPr id="2" name="Rectangle : coins arrondis 1">
            <a:extLst>
              <a:ext uri="{FF2B5EF4-FFF2-40B4-BE49-F238E27FC236}">
                <a16:creationId xmlns:a16="http://schemas.microsoft.com/office/drawing/2014/main" id="{EFD8FFD5-7A6A-B115-BFDC-6F743AFCB07E}"/>
              </a:ext>
            </a:extLst>
          </p:cNvPr>
          <p:cNvSpPr/>
          <p:nvPr/>
        </p:nvSpPr>
        <p:spPr>
          <a:xfrm>
            <a:off x="2221147" y="2305288"/>
            <a:ext cx="7749707" cy="2247424"/>
          </a:xfrm>
          <a:prstGeom prst="roundRect">
            <a:avLst>
              <a:gd name="adj" fmla="val 10607"/>
            </a:avLst>
          </a:prstGeom>
          <a:solidFill>
            <a:srgbClr val="FFEF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fr-FR" dirty="0">
                <a:solidFill>
                  <a:srgbClr val="00497E"/>
                </a:solidFill>
                <a:latin typeface="Arial" panose="020B0604020202020204" pitchFamily="34" charset="0"/>
                <a:cs typeface="Arial" panose="020B0604020202020204" pitchFamily="34" charset="0"/>
              </a:rPr>
              <a:t>Une plaie, suivant son importance et sa localisation, </a:t>
            </a:r>
            <a:br>
              <a:rPr lang="fr-FR" dirty="0">
                <a:solidFill>
                  <a:srgbClr val="00497E"/>
                </a:solidFill>
                <a:latin typeface="Arial" panose="020B0604020202020204" pitchFamily="34" charset="0"/>
                <a:cs typeface="Arial" panose="020B0604020202020204" pitchFamily="34" charset="0"/>
              </a:rPr>
            </a:br>
            <a:r>
              <a:rPr lang="fr-FR" b="1" dirty="0">
                <a:solidFill>
                  <a:srgbClr val="C20537"/>
                </a:solidFill>
                <a:latin typeface="Arial" panose="020B0604020202020204" pitchFamily="34" charset="0"/>
                <a:cs typeface="Arial" panose="020B0604020202020204" pitchFamily="34" charset="0"/>
              </a:rPr>
              <a:t>peut être à l’origine d’une aggravation immédiate</a:t>
            </a:r>
            <a:r>
              <a:rPr lang="fr-FR" dirty="0">
                <a:solidFill>
                  <a:srgbClr val="C20537"/>
                </a:solidFill>
                <a:latin typeface="Arial" panose="020B0604020202020204" pitchFamily="34" charset="0"/>
                <a:cs typeface="Arial" panose="020B0604020202020204" pitchFamily="34" charset="0"/>
              </a:rPr>
              <a:t> </a:t>
            </a:r>
            <a:r>
              <a:rPr lang="fr-FR" dirty="0">
                <a:solidFill>
                  <a:srgbClr val="00497E"/>
                </a:solidFill>
                <a:latin typeface="Arial" panose="020B0604020202020204" pitchFamily="34" charset="0"/>
                <a:cs typeface="Arial" panose="020B0604020202020204" pitchFamily="34" charset="0"/>
              </a:rPr>
              <a:t>de l’état </a:t>
            </a:r>
            <a:br>
              <a:rPr lang="fr-FR" dirty="0">
                <a:solidFill>
                  <a:srgbClr val="00497E"/>
                </a:solidFill>
                <a:latin typeface="Arial" panose="020B0604020202020204" pitchFamily="34" charset="0"/>
                <a:cs typeface="Arial" panose="020B0604020202020204" pitchFamily="34" charset="0"/>
              </a:rPr>
            </a:br>
            <a:r>
              <a:rPr lang="fr-FR" dirty="0">
                <a:solidFill>
                  <a:srgbClr val="00497E"/>
                </a:solidFill>
                <a:latin typeface="Arial" panose="020B0604020202020204" pitchFamily="34" charset="0"/>
                <a:cs typeface="Arial" panose="020B0604020202020204" pitchFamily="34" charset="0"/>
              </a:rPr>
              <a:t>de la victime par hémorragie ou par défaillance de la respiration. </a:t>
            </a:r>
          </a:p>
          <a:p>
            <a:pPr algn="ctr"/>
            <a:endParaRPr lang="fr-FR" dirty="0">
              <a:solidFill>
                <a:srgbClr val="00497E"/>
              </a:solidFill>
              <a:latin typeface="Arial" panose="020B0604020202020204" pitchFamily="34" charset="0"/>
              <a:cs typeface="Arial" panose="020B0604020202020204" pitchFamily="34" charset="0"/>
            </a:endParaRPr>
          </a:p>
          <a:p>
            <a:pPr algn="ctr"/>
            <a:r>
              <a:rPr lang="fr-FR" dirty="0">
                <a:solidFill>
                  <a:srgbClr val="00497E"/>
                </a:solidFill>
                <a:latin typeface="Arial" panose="020B0604020202020204" pitchFamily="34" charset="0"/>
                <a:cs typeface="Arial" panose="020B0604020202020204" pitchFamily="34" charset="0"/>
              </a:rPr>
              <a:t>Elle peut être aussi à l’origine </a:t>
            </a:r>
            <a:r>
              <a:rPr lang="fr-FR" b="1" dirty="0">
                <a:solidFill>
                  <a:srgbClr val="C20537"/>
                </a:solidFill>
                <a:latin typeface="Arial" panose="020B0604020202020204" pitchFamily="34" charset="0"/>
                <a:cs typeface="Arial" panose="020B0604020202020204" pitchFamily="34" charset="0"/>
              </a:rPr>
              <a:t>d’une infection secondaire dont </a:t>
            </a:r>
            <a:br>
              <a:rPr lang="fr-FR" b="1" dirty="0">
                <a:solidFill>
                  <a:srgbClr val="C20537"/>
                </a:solidFill>
                <a:latin typeface="Arial" panose="020B0604020202020204" pitchFamily="34" charset="0"/>
                <a:cs typeface="Arial" panose="020B0604020202020204" pitchFamily="34" charset="0"/>
              </a:rPr>
            </a:br>
            <a:r>
              <a:rPr lang="fr-FR" b="1" dirty="0">
                <a:solidFill>
                  <a:srgbClr val="C20537"/>
                </a:solidFill>
                <a:latin typeface="Arial" panose="020B0604020202020204" pitchFamily="34" charset="0"/>
                <a:cs typeface="Arial" panose="020B0604020202020204" pitchFamily="34" charset="0"/>
              </a:rPr>
              <a:t>le tétanos</a:t>
            </a:r>
            <a:r>
              <a:rPr lang="fr-FR" dirty="0">
                <a:solidFill>
                  <a:srgbClr val="C20537"/>
                </a:solidFill>
                <a:latin typeface="Arial" panose="020B0604020202020204" pitchFamily="34" charset="0"/>
                <a:cs typeface="Arial" panose="020B0604020202020204" pitchFamily="34" charset="0"/>
              </a:rPr>
              <a:t>. </a:t>
            </a:r>
            <a:r>
              <a:rPr lang="fr-FR" dirty="0">
                <a:solidFill>
                  <a:srgbClr val="00497E"/>
                </a:solidFill>
                <a:latin typeface="Arial" panose="020B0604020202020204" pitchFamily="34" charset="0"/>
                <a:cs typeface="Arial" panose="020B0604020202020204" pitchFamily="34" charset="0"/>
              </a:rPr>
              <a:t>Le tétanos est une maladie très grave, parfois mortelle. </a:t>
            </a:r>
            <a:r>
              <a:rPr lang="fr-FR" b="1" dirty="0">
                <a:solidFill>
                  <a:srgbClr val="C20537"/>
                </a:solidFill>
                <a:latin typeface="Arial" panose="020B0604020202020204" pitchFamily="34" charset="0"/>
                <a:cs typeface="Arial" panose="020B0604020202020204" pitchFamily="34" charset="0"/>
              </a:rPr>
              <a:t>Seule la vaccination antitétanique protège</a:t>
            </a:r>
            <a:r>
              <a:rPr lang="fr-FR" dirty="0">
                <a:solidFill>
                  <a:srgbClr val="C20537"/>
                </a:solidFill>
                <a:latin typeface="Arial" panose="020B0604020202020204" pitchFamily="34" charset="0"/>
                <a:cs typeface="Arial" panose="020B0604020202020204" pitchFamily="34" charset="0"/>
              </a:rPr>
              <a:t> </a:t>
            </a:r>
            <a:r>
              <a:rPr lang="fr-FR" dirty="0">
                <a:solidFill>
                  <a:srgbClr val="00497E"/>
                </a:solidFill>
                <a:latin typeface="Arial" panose="020B0604020202020204" pitchFamily="34" charset="0"/>
                <a:cs typeface="Arial" panose="020B0604020202020204" pitchFamily="34" charset="0"/>
              </a:rPr>
              <a:t>de cette maladie.</a:t>
            </a:r>
            <a:endParaRPr lang="en-US" dirty="0"/>
          </a:p>
        </p:txBody>
      </p:sp>
    </p:spTree>
    <p:extLst>
      <p:ext uri="{BB962C8B-B14F-4D97-AF65-F5344CB8AC3E}">
        <p14:creationId xmlns:p14="http://schemas.microsoft.com/office/powerpoint/2010/main" val="24539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PLAIES</a:t>
            </a:r>
          </a:p>
        </p:txBody>
      </p:sp>
      <p:sp>
        <p:nvSpPr>
          <p:cNvPr id="6" name="Espace réservé du texte 5">
            <a:extLst>
              <a:ext uri="{FF2B5EF4-FFF2-40B4-BE49-F238E27FC236}">
                <a16:creationId xmlns:a16="http://schemas.microsoft.com/office/drawing/2014/main" id="{070466C4-68E4-87D7-3AD8-A3CC9289A1F2}"/>
              </a:ext>
            </a:extLst>
          </p:cNvPr>
          <p:cNvSpPr>
            <a:spLocks noGrp="1"/>
          </p:cNvSpPr>
          <p:nvPr>
            <p:ph type="body" sz="quarter" idx="11"/>
          </p:nvPr>
        </p:nvSpPr>
        <p:spPr/>
        <p:txBody>
          <a:bodyPr/>
          <a:lstStyle/>
          <a:p>
            <a:r>
              <a:rPr lang="fr-FR" dirty="0"/>
              <a:t>Signes d’une plaie grave</a:t>
            </a:r>
          </a:p>
        </p:txBody>
      </p:sp>
      <p:pic>
        <p:nvPicPr>
          <p:cNvPr id="15" name="Picture 2">
            <a:extLst>
              <a:ext uri="{FF2B5EF4-FFF2-40B4-BE49-F238E27FC236}">
                <a16:creationId xmlns:a16="http://schemas.microsoft.com/office/drawing/2014/main" id="{9F8F877A-9FF1-3AFD-1DAF-336FC6BFD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41" y="2493679"/>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462868EB-CE09-0CE4-7B48-9BF1A9521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721" y="2452134"/>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A843DEC5-5485-5846-0ACC-74C7125E1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530" y="4340815"/>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61327384-88B8-5348-FE6D-5861A4FFA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934" y="4340815"/>
            <a:ext cx="1008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38B8A271-6975-75D1-F4E9-C9E2FF325130}"/>
              </a:ext>
            </a:extLst>
          </p:cNvPr>
          <p:cNvSpPr txBox="1"/>
          <p:nvPr/>
        </p:nvSpPr>
        <p:spPr>
          <a:xfrm>
            <a:off x="685161" y="3580097"/>
            <a:ext cx="1643359" cy="578882"/>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12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Hémorragie associée</a:t>
            </a:r>
          </a:p>
        </p:txBody>
      </p:sp>
      <p:sp>
        <p:nvSpPr>
          <p:cNvPr id="20" name="ZoneTexte 19">
            <a:extLst>
              <a:ext uri="{FF2B5EF4-FFF2-40B4-BE49-F238E27FC236}">
                <a16:creationId xmlns:a16="http://schemas.microsoft.com/office/drawing/2014/main" id="{6F8D4A0D-F70D-2F8E-E365-70B276F12C03}"/>
              </a:ext>
            </a:extLst>
          </p:cNvPr>
          <p:cNvSpPr txBox="1"/>
          <p:nvPr/>
        </p:nvSpPr>
        <p:spPr>
          <a:xfrm>
            <a:off x="685161" y="5525637"/>
            <a:ext cx="1555959" cy="340519"/>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1200" b="1">
                <a:solidFill>
                  <a:srgbClr val="00529B"/>
                </a:solidFill>
                <a:latin typeface="Arial" panose="020B0604020202020204" pitchFamily="34" charset="0"/>
                <a:cs typeface="Arial" panose="020B0604020202020204" pitchFamily="34" charset="0"/>
              </a:defRPr>
            </a:lvl1pPr>
          </a:lstStyle>
          <a:p>
            <a:r>
              <a:rPr lang="fr-FR" sz="1400" dirty="0">
                <a:solidFill>
                  <a:srgbClr val="00497E"/>
                </a:solidFill>
              </a:rPr>
              <a:t>Projectile</a:t>
            </a:r>
          </a:p>
        </p:txBody>
      </p:sp>
      <p:sp>
        <p:nvSpPr>
          <p:cNvPr id="21" name="ZoneTexte 20">
            <a:extLst>
              <a:ext uri="{FF2B5EF4-FFF2-40B4-BE49-F238E27FC236}">
                <a16:creationId xmlns:a16="http://schemas.microsoft.com/office/drawing/2014/main" id="{B59C89BA-F526-1F8D-68EB-8DAB4786E070}"/>
              </a:ext>
            </a:extLst>
          </p:cNvPr>
          <p:cNvSpPr txBox="1"/>
          <p:nvPr/>
        </p:nvSpPr>
        <p:spPr>
          <a:xfrm>
            <a:off x="2677051" y="3580097"/>
            <a:ext cx="1555959" cy="578882"/>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Mécanisme pénétrant</a:t>
            </a:r>
          </a:p>
        </p:txBody>
      </p:sp>
      <p:sp>
        <p:nvSpPr>
          <p:cNvPr id="22" name="ZoneTexte 21">
            <a:extLst>
              <a:ext uri="{FF2B5EF4-FFF2-40B4-BE49-F238E27FC236}">
                <a16:creationId xmlns:a16="http://schemas.microsoft.com/office/drawing/2014/main" id="{29DE63FA-9363-D17B-9BD6-F35AF5ECCA78}"/>
              </a:ext>
            </a:extLst>
          </p:cNvPr>
          <p:cNvSpPr txBox="1"/>
          <p:nvPr/>
        </p:nvSpPr>
        <p:spPr>
          <a:xfrm>
            <a:off x="2900128" y="5525637"/>
            <a:ext cx="1129611" cy="340519"/>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400" b="1" dirty="0">
                <a:solidFill>
                  <a:srgbClr val="00497E"/>
                </a:solidFill>
                <a:latin typeface="Arial" panose="020B0604020202020204" pitchFamily="34" charset="0"/>
                <a:cs typeface="Arial" panose="020B0604020202020204" pitchFamily="34" charset="0"/>
              </a:rPr>
              <a:t>Morsure</a:t>
            </a:r>
          </a:p>
        </p:txBody>
      </p:sp>
      <p:grpSp>
        <p:nvGrpSpPr>
          <p:cNvPr id="23" name="Groupe 22">
            <a:extLst>
              <a:ext uri="{FF2B5EF4-FFF2-40B4-BE49-F238E27FC236}">
                <a16:creationId xmlns:a16="http://schemas.microsoft.com/office/drawing/2014/main" id="{3DDA511A-B3C0-5A7B-88E0-4A1202DC105A}"/>
              </a:ext>
            </a:extLst>
          </p:cNvPr>
          <p:cNvGrpSpPr/>
          <p:nvPr/>
        </p:nvGrpSpPr>
        <p:grpSpPr>
          <a:xfrm>
            <a:off x="4663429" y="2584799"/>
            <a:ext cx="3815905" cy="2441679"/>
            <a:chOff x="586614" y="3999402"/>
            <a:chExt cx="2869999" cy="1967733"/>
          </a:xfrm>
        </p:grpSpPr>
        <p:grpSp>
          <p:nvGrpSpPr>
            <p:cNvPr id="24" name="Groupe 23">
              <a:extLst>
                <a:ext uri="{FF2B5EF4-FFF2-40B4-BE49-F238E27FC236}">
                  <a16:creationId xmlns:a16="http://schemas.microsoft.com/office/drawing/2014/main" id="{C42BFDCD-DC3D-8B2D-55EA-F48EAE6CA8D3}"/>
                </a:ext>
              </a:extLst>
            </p:cNvPr>
            <p:cNvGrpSpPr/>
            <p:nvPr/>
          </p:nvGrpSpPr>
          <p:grpSpPr>
            <a:xfrm>
              <a:off x="586614" y="3999402"/>
              <a:ext cx="1010470" cy="1952625"/>
              <a:chOff x="1558164" y="3524250"/>
              <a:chExt cx="1010470" cy="1952625"/>
            </a:xfrm>
          </p:grpSpPr>
          <p:pic>
            <p:nvPicPr>
              <p:cNvPr id="33" name="Picture 10">
                <a:extLst>
                  <a:ext uri="{FF2B5EF4-FFF2-40B4-BE49-F238E27FC236}">
                    <a16:creationId xmlns:a16="http://schemas.microsoft.com/office/drawing/2014/main" id="{BEB536C5-35C5-CAFA-3514-DA19B2595E30}"/>
                  </a:ext>
                </a:extLst>
              </p:cNvPr>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23213" r="25038"/>
              <a:stretch/>
            </p:blipFill>
            <p:spPr bwMode="auto">
              <a:xfrm>
                <a:off x="1558164" y="3524250"/>
                <a:ext cx="1010470" cy="1952625"/>
              </a:xfrm>
              <a:prstGeom prst="rect">
                <a:avLst/>
              </a:prstGeom>
              <a:noFill/>
              <a:extLst>
                <a:ext uri="{909E8E84-426E-40DD-AFC4-6F175D3DCCD1}">
                  <a14:hiddenFill xmlns:a14="http://schemas.microsoft.com/office/drawing/2010/main">
                    <a:solidFill>
                      <a:srgbClr val="FFFFFF"/>
                    </a:solidFill>
                  </a14:hiddenFill>
                </a:ext>
              </a:extLst>
            </p:spPr>
          </p:pic>
          <p:sp>
            <p:nvSpPr>
              <p:cNvPr id="34" name="Organigramme : Connecteur 15">
                <a:extLst>
                  <a:ext uri="{FF2B5EF4-FFF2-40B4-BE49-F238E27FC236}">
                    <a16:creationId xmlns:a16="http://schemas.microsoft.com/office/drawing/2014/main" id="{1CC23F4E-681F-C3DC-4FAE-CCE5B72C5E1E}"/>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sp>
            <p:nvSpPr>
              <p:cNvPr id="35" name="Organigramme : Connecteur 16">
                <a:extLst>
                  <a:ext uri="{FF2B5EF4-FFF2-40B4-BE49-F238E27FC236}">
                    <a16:creationId xmlns:a16="http://schemas.microsoft.com/office/drawing/2014/main" id="{EC39A368-FA8F-7826-8BDC-488C972AA325}"/>
                  </a:ext>
                </a:extLst>
              </p:cNvPr>
              <p:cNvSpPr/>
              <p:nvPr/>
            </p:nvSpPr>
            <p:spPr>
              <a:xfrm>
                <a:off x="2027212" y="3908439"/>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sp>
            <p:nvSpPr>
              <p:cNvPr id="36" name="Organigramme : Connecteur 17">
                <a:extLst>
                  <a:ext uri="{FF2B5EF4-FFF2-40B4-BE49-F238E27FC236}">
                    <a16:creationId xmlns:a16="http://schemas.microsoft.com/office/drawing/2014/main" id="{E62FEB79-AF74-945D-F771-B01CF8E1BB0A}"/>
                  </a:ext>
                </a:extLst>
              </p:cNvPr>
              <p:cNvSpPr/>
              <p:nvPr/>
            </p:nvSpPr>
            <p:spPr>
              <a:xfrm>
                <a:off x="2027212" y="4302093"/>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sp>
            <p:nvSpPr>
              <p:cNvPr id="37" name="Organigramme : Connecteur 18">
                <a:extLst>
                  <a:ext uri="{FF2B5EF4-FFF2-40B4-BE49-F238E27FC236}">
                    <a16:creationId xmlns:a16="http://schemas.microsoft.com/office/drawing/2014/main" id="{011CC755-3F81-8EEE-21BF-EC507AB21A5F}"/>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497E"/>
                  </a:solidFill>
                </a:endParaRPr>
              </a:p>
            </p:txBody>
          </p:sp>
        </p:grpSp>
        <p:sp>
          <p:nvSpPr>
            <p:cNvPr id="25" name="ZoneTexte 24">
              <a:extLst>
                <a:ext uri="{FF2B5EF4-FFF2-40B4-BE49-F238E27FC236}">
                  <a16:creationId xmlns:a16="http://schemas.microsoft.com/office/drawing/2014/main" id="{260E6894-BC94-BA9C-A86B-FC8C96D1C7D4}"/>
                </a:ext>
              </a:extLst>
            </p:cNvPr>
            <p:cNvSpPr txBox="1"/>
            <p:nvPr/>
          </p:nvSpPr>
          <p:spPr>
            <a:xfrm>
              <a:off x="1919896" y="3999402"/>
              <a:ext cx="1536717" cy="30186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Oculaire</a:t>
              </a:r>
            </a:p>
          </p:txBody>
        </p:sp>
        <p:sp>
          <p:nvSpPr>
            <p:cNvPr id="26" name="ZoneTexte 25">
              <a:extLst>
                <a:ext uri="{FF2B5EF4-FFF2-40B4-BE49-F238E27FC236}">
                  <a16:creationId xmlns:a16="http://schemas.microsoft.com/office/drawing/2014/main" id="{8D7BCA01-F085-498A-E6A8-9EAD01519A89}"/>
                </a:ext>
              </a:extLst>
            </p:cNvPr>
            <p:cNvSpPr txBox="1"/>
            <p:nvPr/>
          </p:nvSpPr>
          <p:spPr>
            <a:xfrm>
              <a:off x="1919896" y="4481512"/>
              <a:ext cx="1536717" cy="30186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Thoracique</a:t>
              </a:r>
            </a:p>
          </p:txBody>
        </p:sp>
        <p:cxnSp>
          <p:nvCxnSpPr>
            <p:cNvPr id="27" name="Connecteur : en angle 8">
              <a:extLst>
                <a:ext uri="{FF2B5EF4-FFF2-40B4-BE49-F238E27FC236}">
                  <a16:creationId xmlns:a16="http://schemas.microsoft.com/office/drawing/2014/main" id="{2E87CF60-05CE-F9A7-D73A-5F6D629BA640}"/>
                </a:ext>
              </a:extLst>
            </p:cNvPr>
            <p:cNvCxnSpPr>
              <a:cxnSpLocks/>
              <a:stCxn id="25" idx="1"/>
              <a:endCxn id="34" idx="6"/>
            </p:cNvCxnSpPr>
            <p:nvPr/>
          </p:nvCxnSpPr>
          <p:spPr>
            <a:xfrm rot="10800000">
              <a:off x="1163662" y="4101028"/>
              <a:ext cx="756234" cy="49307"/>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ngle 9">
              <a:extLst>
                <a:ext uri="{FF2B5EF4-FFF2-40B4-BE49-F238E27FC236}">
                  <a16:creationId xmlns:a16="http://schemas.microsoft.com/office/drawing/2014/main" id="{0353C0A6-C82A-1E6B-BEBB-B02E75289EF5}"/>
                </a:ext>
              </a:extLst>
            </p:cNvPr>
            <p:cNvCxnSpPr>
              <a:cxnSpLocks/>
              <a:stCxn id="26" idx="1"/>
              <a:endCxn id="35" idx="6"/>
            </p:cNvCxnSpPr>
            <p:nvPr/>
          </p:nvCxnSpPr>
          <p:spPr>
            <a:xfrm rot="10800000">
              <a:off x="1163662" y="4437592"/>
              <a:ext cx="756234" cy="194853"/>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E03F39C5-2224-59BF-AB97-C8014876B96B}"/>
                </a:ext>
              </a:extLst>
            </p:cNvPr>
            <p:cNvSpPr txBox="1"/>
            <p:nvPr/>
          </p:nvSpPr>
          <p:spPr>
            <a:xfrm>
              <a:off x="1919896" y="4963622"/>
              <a:ext cx="1536717" cy="301864"/>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Abdominale</a:t>
              </a:r>
            </a:p>
          </p:txBody>
        </p:sp>
        <p:cxnSp>
          <p:nvCxnSpPr>
            <p:cNvPr id="30" name="Connecteur : en angle 11">
              <a:extLst>
                <a:ext uri="{FF2B5EF4-FFF2-40B4-BE49-F238E27FC236}">
                  <a16:creationId xmlns:a16="http://schemas.microsoft.com/office/drawing/2014/main" id="{9C6FA308-3CED-E0D2-B995-D07A67E15FF3}"/>
                </a:ext>
              </a:extLst>
            </p:cNvPr>
            <p:cNvCxnSpPr>
              <a:cxnSpLocks/>
              <a:stCxn id="29" idx="1"/>
              <a:endCxn id="36" idx="6"/>
            </p:cNvCxnSpPr>
            <p:nvPr/>
          </p:nvCxnSpPr>
          <p:spPr>
            <a:xfrm rot="10800000">
              <a:off x="1163662" y="4831246"/>
              <a:ext cx="756234" cy="283309"/>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E54D8DDE-2FC7-A78B-7E75-FFA21D841EA9}"/>
                </a:ext>
              </a:extLst>
            </p:cNvPr>
            <p:cNvSpPr txBox="1"/>
            <p:nvPr/>
          </p:nvSpPr>
          <p:spPr>
            <a:xfrm>
              <a:off x="1919896" y="5445733"/>
              <a:ext cx="1536717" cy="521402"/>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600" b="1" dirty="0">
                  <a:solidFill>
                    <a:srgbClr val="00497E"/>
                  </a:solidFill>
                  <a:latin typeface="Arial" panose="020B0604020202020204" pitchFamily="34" charset="0"/>
                  <a:cs typeface="Arial" panose="020B0604020202020204" pitchFamily="34" charset="0"/>
                </a:rPr>
                <a:t>Proche </a:t>
              </a:r>
            </a:p>
            <a:p>
              <a:r>
                <a:rPr lang="fr-FR" sz="1600" b="1" dirty="0">
                  <a:solidFill>
                    <a:srgbClr val="00497E"/>
                  </a:solidFill>
                  <a:latin typeface="Arial" panose="020B0604020202020204" pitchFamily="34" charset="0"/>
                  <a:cs typeface="Arial" panose="020B0604020202020204" pitchFamily="34" charset="0"/>
                </a:rPr>
                <a:t>d’orifices naturels</a:t>
              </a:r>
            </a:p>
          </p:txBody>
        </p:sp>
        <p:cxnSp>
          <p:nvCxnSpPr>
            <p:cNvPr id="32" name="Connecteur : en angle 13">
              <a:extLst>
                <a:ext uri="{FF2B5EF4-FFF2-40B4-BE49-F238E27FC236}">
                  <a16:creationId xmlns:a16="http://schemas.microsoft.com/office/drawing/2014/main" id="{F12D9211-A32C-A5B9-0772-5257B38565FE}"/>
                </a:ext>
              </a:extLst>
            </p:cNvPr>
            <p:cNvCxnSpPr>
              <a:cxnSpLocks/>
              <a:stCxn id="31" idx="1"/>
              <a:endCxn id="37" idx="4"/>
            </p:cNvCxnSpPr>
            <p:nvPr/>
          </p:nvCxnSpPr>
          <p:spPr>
            <a:xfrm rot="10800000">
              <a:off x="1115127" y="5131339"/>
              <a:ext cx="804769" cy="575095"/>
            </a:xfrm>
            <a:prstGeom prst="bentConnector2">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9" name="Picture 12">
            <a:extLst>
              <a:ext uri="{FF2B5EF4-FFF2-40B4-BE49-F238E27FC236}">
                <a16:creationId xmlns:a16="http://schemas.microsoft.com/office/drawing/2014/main" id="{89B68F21-E926-E044-8183-8B216F4516E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66821" y="2710902"/>
            <a:ext cx="1818441" cy="1462685"/>
          </a:xfrm>
          <a:prstGeom prst="roundRect">
            <a:avLst>
              <a:gd name="adj" fmla="val 13194"/>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1" name="ZoneTexte 40">
            <a:extLst>
              <a:ext uri="{FF2B5EF4-FFF2-40B4-BE49-F238E27FC236}">
                <a16:creationId xmlns:a16="http://schemas.microsoft.com/office/drawing/2014/main" id="{46B1CB37-356B-B7E2-314E-4A8910B3A2A9}"/>
              </a:ext>
            </a:extLst>
          </p:cNvPr>
          <p:cNvSpPr txBox="1"/>
          <p:nvPr/>
        </p:nvSpPr>
        <p:spPr>
          <a:xfrm>
            <a:off x="9264741" y="4561211"/>
            <a:ext cx="2222600"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Déchiqueté / Écrasé</a:t>
            </a:r>
          </a:p>
        </p:txBody>
      </p:sp>
      <p:sp>
        <p:nvSpPr>
          <p:cNvPr id="42" name="ZoneTexte 41">
            <a:extLst>
              <a:ext uri="{FF2B5EF4-FFF2-40B4-BE49-F238E27FC236}">
                <a16:creationId xmlns:a16="http://schemas.microsoft.com/office/drawing/2014/main" id="{E0081172-F9E6-5473-0A80-43EF7D84654D}"/>
              </a:ext>
            </a:extLst>
          </p:cNvPr>
          <p:cNvSpPr txBox="1"/>
          <p:nvPr/>
        </p:nvSpPr>
        <p:spPr>
          <a:xfrm>
            <a:off x="4663430" y="1732767"/>
            <a:ext cx="3815904" cy="408623"/>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Localisation</a:t>
            </a:r>
          </a:p>
        </p:txBody>
      </p:sp>
      <p:sp>
        <p:nvSpPr>
          <p:cNvPr id="43" name="ZoneTexte 42">
            <a:extLst>
              <a:ext uri="{FF2B5EF4-FFF2-40B4-BE49-F238E27FC236}">
                <a16:creationId xmlns:a16="http://schemas.microsoft.com/office/drawing/2014/main" id="{C62FEEAA-D7D7-94CA-1D8C-F767E6E7C5E6}"/>
              </a:ext>
            </a:extLst>
          </p:cNvPr>
          <p:cNvSpPr txBox="1"/>
          <p:nvPr/>
        </p:nvSpPr>
        <p:spPr>
          <a:xfrm>
            <a:off x="9264741" y="1732767"/>
            <a:ext cx="2222600" cy="408623"/>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Aspect</a:t>
            </a:r>
          </a:p>
        </p:txBody>
      </p:sp>
      <p:sp>
        <p:nvSpPr>
          <p:cNvPr id="2" name="ZoneTexte 1">
            <a:extLst>
              <a:ext uri="{FF2B5EF4-FFF2-40B4-BE49-F238E27FC236}">
                <a16:creationId xmlns:a16="http://schemas.microsoft.com/office/drawing/2014/main" id="{B242B35B-F102-6C6B-CA4A-C945F5BFA0EC}"/>
              </a:ext>
            </a:extLst>
          </p:cNvPr>
          <p:cNvSpPr txBox="1"/>
          <p:nvPr/>
        </p:nvSpPr>
        <p:spPr>
          <a:xfrm>
            <a:off x="628458" y="1728116"/>
            <a:ext cx="3815904" cy="408623"/>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fr-FR" b="1" dirty="0">
                <a:solidFill>
                  <a:srgbClr val="00497E"/>
                </a:solidFill>
                <a:latin typeface="Arial" panose="020B0604020202020204" pitchFamily="34" charset="0"/>
                <a:cs typeface="Arial" panose="020B0604020202020204" pitchFamily="34" charset="0"/>
              </a:rPr>
              <a:t>Mécanisme</a:t>
            </a:r>
          </a:p>
        </p:txBody>
      </p:sp>
    </p:spTree>
    <p:extLst>
      <p:ext uri="{BB962C8B-B14F-4D97-AF65-F5344CB8AC3E}">
        <p14:creationId xmlns:p14="http://schemas.microsoft.com/office/powerpoint/2010/main" val="251558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41" grpId="0" animBg="1"/>
      <p:bldP spid="42" grpId="0" animBg="1"/>
      <p:bldP spid="43"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56E41B5-1CFE-4D21-1AD9-B99DDEF30EE7}"/>
              </a:ext>
            </a:extLst>
          </p:cNvPr>
          <p:cNvSpPr>
            <a:spLocks noGrp="1"/>
          </p:cNvSpPr>
          <p:nvPr>
            <p:ph type="body" sz="quarter" idx="10"/>
          </p:nvPr>
        </p:nvSpPr>
        <p:spPr>
          <a:xfrm>
            <a:off x="450001" y="340272"/>
            <a:ext cx="4664924" cy="367005"/>
          </a:xfrm>
        </p:spPr>
        <p:txBody>
          <a:bodyPr/>
          <a:lstStyle/>
          <a:p>
            <a:r>
              <a:rPr lang="fr-FR" dirty="0"/>
              <a:t>LES PLAIES</a:t>
            </a:r>
          </a:p>
        </p:txBody>
      </p:sp>
      <p:sp>
        <p:nvSpPr>
          <p:cNvPr id="3" name="Espace réservé du texte 2">
            <a:extLst>
              <a:ext uri="{FF2B5EF4-FFF2-40B4-BE49-F238E27FC236}">
                <a16:creationId xmlns:a16="http://schemas.microsoft.com/office/drawing/2014/main" id="{D866FEC4-DC5C-0868-1624-DC4BADA19475}"/>
              </a:ext>
            </a:extLst>
          </p:cNvPr>
          <p:cNvSpPr>
            <a:spLocks noGrp="1"/>
          </p:cNvSpPr>
          <p:nvPr>
            <p:ph type="body" sz="quarter" idx="11"/>
          </p:nvPr>
        </p:nvSpPr>
        <p:spPr/>
        <p:txBody>
          <a:bodyPr/>
          <a:lstStyle/>
          <a:p>
            <a:r>
              <a:rPr lang="fr-FR" dirty="0"/>
              <a:t>Signes d’une plaie simple</a:t>
            </a:r>
          </a:p>
        </p:txBody>
      </p:sp>
      <p:pic>
        <p:nvPicPr>
          <p:cNvPr id="26" name="Picture 12">
            <a:extLst>
              <a:ext uri="{FF2B5EF4-FFF2-40B4-BE49-F238E27FC236}">
                <a16:creationId xmlns:a16="http://schemas.microsoft.com/office/drawing/2014/main" id="{27483321-CA9C-2F95-8DC7-612ACC77FE6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5400000">
            <a:off x="6784875" y="1903431"/>
            <a:ext cx="2454221" cy="3051140"/>
          </a:xfrm>
          <a:prstGeom prst="roundRect">
            <a:avLst>
              <a:gd name="adj" fmla="val 11147"/>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4BD55AA2-937C-AE62-8FF4-8B4DAF460766}"/>
              </a:ext>
            </a:extLst>
          </p:cNvPr>
          <p:cNvSpPr txBox="1"/>
          <p:nvPr/>
        </p:nvSpPr>
        <p:spPr>
          <a:xfrm>
            <a:off x="2654445" y="3105507"/>
            <a:ext cx="3253221"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Petite coupure superficielle, éraflure saignant peu</a:t>
            </a:r>
          </a:p>
        </p:txBody>
      </p:sp>
    </p:spTree>
    <p:extLst>
      <p:ext uri="{BB962C8B-B14F-4D97-AF65-F5344CB8AC3E}">
        <p14:creationId xmlns:p14="http://schemas.microsoft.com/office/powerpoint/2010/main" val="406786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56E41B5-1CFE-4D21-1AD9-B99DDEF30EE7}"/>
              </a:ext>
            </a:extLst>
          </p:cNvPr>
          <p:cNvSpPr>
            <a:spLocks noGrp="1"/>
          </p:cNvSpPr>
          <p:nvPr>
            <p:ph type="body" sz="quarter" idx="10"/>
          </p:nvPr>
        </p:nvSpPr>
        <p:spPr/>
        <p:txBody>
          <a:bodyPr/>
          <a:lstStyle/>
          <a:p>
            <a:r>
              <a:rPr lang="fr-FR" dirty="0"/>
              <a:t>LES PLAIES</a:t>
            </a:r>
          </a:p>
        </p:txBody>
      </p:sp>
      <p:sp>
        <p:nvSpPr>
          <p:cNvPr id="3" name="Espace réservé du texte 2">
            <a:extLst>
              <a:ext uri="{FF2B5EF4-FFF2-40B4-BE49-F238E27FC236}">
                <a16:creationId xmlns:a16="http://schemas.microsoft.com/office/drawing/2014/main" id="{D866FEC4-DC5C-0868-1624-DC4BADA19475}"/>
              </a:ext>
            </a:extLst>
          </p:cNvPr>
          <p:cNvSpPr>
            <a:spLocks noGrp="1"/>
          </p:cNvSpPr>
          <p:nvPr>
            <p:ph type="body" sz="quarter" idx="11"/>
          </p:nvPr>
        </p:nvSpPr>
        <p:spPr/>
        <p:txBody>
          <a:bodyPr/>
          <a:lstStyle/>
          <a:p>
            <a:r>
              <a:rPr lang="fr-FR" dirty="0"/>
              <a:t>Face à une plaie grave</a:t>
            </a:r>
          </a:p>
        </p:txBody>
      </p:sp>
      <p:sp>
        <p:nvSpPr>
          <p:cNvPr id="23" name="Rectangle : coins arrondis 22">
            <a:extLst>
              <a:ext uri="{FF2B5EF4-FFF2-40B4-BE49-F238E27FC236}">
                <a16:creationId xmlns:a16="http://schemas.microsoft.com/office/drawing/2014/main" id="{DE0D9282-16C4-07D4-4263-CB07DDA7881A}"/>
              </a:ext>
            </a:extLst>
          </p:cNvPr>
          <p:cNvSpPr/>
          <p:nvPr/>
        </p:nvSpPr>
        <p:spPr>
          <a:xfrm>
            <a:off x="1368700" y="3429000"/>
            <a:ext cx="6017654" cy="1969992"/>
          </a:xfrm>
          <a:prstGeom prst="roundRect">
            <a:avLst>
              <a:gd name="adj" fmla="val 5817"/>
            </a:avLst>
          </a:prstGeom>
          <a:solidFill>
            <a:schemeClr val="bg1"/>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24" name="ZoneTexte 23">
            <a:extLst>
              <a:ext uri="{FF2B5EF4-FFF2-40B4-BE49-F238E27FC236}">
                <a16:creationId xmlns:a16="http://schemas.microsoft.com/office/drawing/2014/main" id="{07E3B36F-5EA8-C0FB-1254-4F5C443DD780}"/>
              </a:ext>
            </a:extLst>
          </p:cNvPr>
          <p:cNvSpPr txBox="1"/>
          <p:nvPr/>
        </p:nvSpPr>
        <p:spPr>
          <a:xfrm>
            <a:off x="1328773" y="1880389"/>
            <a:ext cx="6113720" cy="30646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r>
              <a:rPr lang="fr-FR" sz="1200" b="1" dirty="0">
                <a:solidFill>
                  <a:srgbClr val="00497E"/>
                </a:solidFill>
                <a:latin typeface="Arial" panose="020B0604020202020204" pitchFamily="34" charset="0"/>
                <a:cs typeface="Arial" panose="020B0604020202020204" pitchFamily="34" charset="0"/>
              </a:rPr>
              <a:t>Ne jamais retirer le corps étranger (couteau, morceau de verre, etc.)</a:t>
            </a:r>
            <a:endParaRPr lang="en-US" sz="1200" b="1" dirty="0">
              <a:solidFill>
                <a:srgbClr val="00497E"/>
              </a:solidFill>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FD1DE89B-53EB-1C90-C7BA-A67F49EB1BC6}"/>
              </a:ext>
            </a:extLst>
          </p:cNvPr>
          <p:cNvSpPr txBox="1"/>
          <p:nvPr/>
        </p:nvSpPr>
        <p:spPr>
          <a:xfrm>
            <a:off x="2142333" y="2361209"/>
            <a:ext cx="5300160" cy="306467"/>
          </a:xfrm>
          <a:prstGeom prst="roundRect">
            <a:avLst/>
          </a:prstGeom>
          <a:solidFill>
            <a:schemeClr val="bg1">
              <a:lumMod val="95000"/>
            </a:schemeClr>
          </a:solidFill>
        </p:spPr>
        <p:txBody>
          <a:bodyPr wrap="square">
            <a:spAutoFit/>
          </a:bodyPr>
          <a:lstStyle/>
          <a:p>
            <a:r>
              <a:rPr lang="fr-FR" sz="1200" dirty="0"/>
              <a:t>En cas d'hémorragie, arrêter le saignement</a:t>
            </a:r>
            <a:endParaRPr lang="en-US" sz="1200" b="1" dirty="0">
              <a:solidFill>
                <a:srgbClr val="00529B"/>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F9A9FD0E-672F-5BA3-209D-367392BDE984}"/>
              </a:ext>
            </a:extLst>
          </p:cNvPr>
          <p:cNvSpPr txBox="1"/>
          <p:nvPr/>
        </p:nvSpPr>
        <p:spPr>
          <a:xfrm>
            <a:off x="2142333" y="2756965"/>
            <a:ext cx="5300160" cy="306467"/>
          </a:xfrm>
          <a:prstGeom prst="roundRect">
            <a:avLst/>
          </a:prstGeom>
          <a:solidFill>
            <a:schemeClr val="bg1">
              <a:lumMod val="95000"/>
            </a:schemeClr>
          </a:solidFill>
        </p:spPr>
        <p:txBody>
          <a:bodyPr wrap="square">
            <a:spAutoFit/>
          </a:bodyPr>
          <a:lstStyle/>
          <a:p>
            <a:r>
              <a:rPr lang="fr-FR" sz="1200" dirty="0"/>
              <a:t>Si la plaie est située au niveau du thorax, la laisser à l'air libre </a:t>
            </a:r>
            <a:endParaRPr lang="en-US" sz="1200" b="1" dirty="0">
              <a:solidFill>
                <a:srgbClr val="00529B"/>
              </a:solidFill>
              <a:latin typeface="Arial" panose="020B0604020202020204" pitchFamily="34" charset="0"/>
              <a:cs typeface="Arial" panose="020B0604020202020204" pitchFamily="34" charset="0"/>
            </a:endParaRPr>
          </a:p>
        </p:txBody>
      </p:sp>
      <p:cxnSp>
        <p:nvCxnSpPr>
          <p:cNvPr id="27" name="Connecteur : en angle 9">
            <a:extLst>
              <a:ext uri="{FF2B5EF4-FFF2-40B4-BE49-F238E27FC236}">
                <a16:creationId xmlns:a16="http://schemas.microsoft.com/office/drawing/2014/main" id="{FF40DC4C-175E-359F-0BF5-BC8D4E5DF3D4}"/>
              </a:ext>
            </a:extLst>
          </p:cNvPr>
          <p:cNvCxnSpPr>
            <a:cxnSpLocks/>
            <a:endCxn id="25" idx="1"/>
          </p:cNvCxnSpPr>
          <p:nvPr/>
        </p:nvCxnSpPr>
        <p:spPr>
          <a:xfrm>
            <a:off x="1603277" y="2271920"/>
            <a:ext cx="539056" cy="242523"/>
          </a:xfrm>
          <a:prstGeom prst="bentConnector3">
            <a:avLst>
              <a:gd name="adj1" fmla="val 68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 en angle 10">
            <a:extLst>
              <a:ext uri="{FF2B5EF4-FFF2-40B4-BE49-F238E27FC236}">
                <a16:creationId xmlns:a16="http://schemas.microsoft.com/office/drawing/2014/main" id="{F447D8D7-7DB8-1941-7AF1-CEE6A0D5FDD8}"/>
              </a:ext>
            </a:extLst>
          </p:cNvPr>
          <p:cNvCxnSpPr>
            <a:cxnSpLocks/>
            <a:endCxn id="26" idx="1"/>
          </p:cNvCxnSpPr>
          <p:nvPr/>
        </p:nvCxnSpPr>
        <p:spPr>
          <a:xfrm rot="16200000" flipH="1">
            <a:off x="1553665" y="2321531"/>
            <a:ext cx="638280" cy="5390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47242FE8-BCD8-10A6-9AFC-81E3228A6587}"/>
              </a:ext>
            </a:extLst>
          </p:cNvPr>
          <p:cNvSpPr txBox="1"/>
          <p:nvPr/>
        </p:nvSpPr>
        <p:spPr>
          <a:xfrm>
            <a:off x="1328773" y="3262797"/>
            <a:ext cx="6113720" cy="306467"/>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defPPr>
              <a:defRPr lang="fr-FR"/>
            </a:defPPr>
            <a:lvl1pPr>
              <a:defRPr sz="120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Installer confortablement et sans délai la victime en position d'attente</a:t>
            </a:r>
            <a:endParaRPr lang="en-US" dirty="0">
              <a:solidFill>
                <a:srgbClr val="00497E"/>
              </a:solidFill>
            </a:endParaRPr>
          </a:p>
        </p:txBody>
      </p:sp>
      <p:pic>
        <p:nvPicPr>
          <p:cNvPr id="30" name="Picture 2">
            <a:extLst>
              <a:ext uri="{FF2B5EF4-FFF2-40B4-BE49-F238E27FC236}">
                <a16:creationId xmlns:a16="http://schemas.microsoft.com/office/drawing/2014/main" id="{999BED3E-3F1D-1457-ACB3-D50038F1227D}"/>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1538227" y="3287795"/>
            <a:ext cx="818299" cy="16365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an, knee, lying icon in a collection with other items">
            <a:extLst>
              <a:ext uri="{FF2B5EF4-FFF2-40B4-BE49-F238E27FC236}">
                <a16:creationId xmlns:a16="http://schemas.microsoft.com/office/drawing/2014/main" id="{26E47CA9-DD47-E29C-497B-A8CEDB045642}"/>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5719" t="35614" r="27170" b="36474"/>
          <a:stretch/>
        </p:blipFill>
        <p:spPr bwMode="auto">
          <a:xfrm>
            <a:off x="2816970" y="3653614"/>
            <a:ext cx="1528809" cy="904958"/>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id="{2C8EE406-C551-3A13-2E8C-E657F7164E40}"/>
              </a:ext>
            </a:extLst>
          </p:cNvPr>
          <p:cNvPicPr>
            <a:picLocks noChangeAspect="1"/>
          </p:cNvPicPr>
          <p:nvPr/>
        </p:nvPicPr>
        <p:blipFill rotWithShape="1">
          <a:blip r:embed="rId4">
            <a:extLst>
              <a:ext uri="{28A0092B-C50C-407E-A947-70E740481C1C}">
                <a14:useLocalDpi xmlns:a14="http://schemas.microsoft.com/office/drawing/2010/main" val="0"/>
              </a:ext>
            </a:extLst>
          </a:blip>
          <a:srcRect l="52603" t="44869" r="28647" b="22867"/>
          <a:stretch/>
        </p:blipFill>
        <p:spPr>
          <a:xfrm>
            <a:off x="4806223" y="3785264"/>
            <a:ext cx="641659" cy="64165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6">
            <a:extLst>
              <a:ext uri="{FF2B5EF4-FFF2-40B4-BE49-F238E27FC236}">
                <a16:creationId xmlns:a16="http://schemas.microsoft.com/office/drawing/2014/main" id="{4B7C15AB-8566-06C5-1D14-BDC898CB76B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908326" y="3440180"/>
            <a:ext cx="1331827" cy="1331827"/>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FA05C205-A7E1-976D-D73D-B9B06135C664}"/>
              </a:ext>
            </a:extLst>
          </p:cNvPr>
          <p:cNvSpPr txBox="1"/>
          <p:nvPr/>
        </p:nvSpPr>
        <p:spPr>
          <a:xfrm>
            <a:off x="1456075" y="4629627"/>
            <a:ext cx="990735"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Plaie </a:t>
            </a:r>
            <a:br>
              <a:rPr lang="fr-FR" sz="1400" b="1" i="1" dirty="0">
                <a:solidFill>
                  <a:srgbClr val="00497E"/>
                </a:solidFill>
                <a:latin typeface="Arial" panose="020B0604020202020204" pitchFamily="34" charset="0"/>
                <a:cs typeface="Arial" panose="020B0604020202020204" pitchFamily="34" charset="0"/>
              </a:rPr>
            </a:br>
            <a:r>
              <a:rPr lang="fr-FR" sz="1400" b="1" i="1" dirty="0">
                <a:solidFill>
                  <a:srgbClr val="00497E"/>
                </a:solidFill>
                <a:latin typeface="Arial" panose="020B0604020202020204" pitchFamily="34" charset="0"/>
                <a:cs typeface="Arial" panose="020B0604020202020204" pitchFamily="34" charset="0"/>
              </a:rPr>
              <a:t>au thorax</a:t>
            </a:r>
          </a:p>
        </p:txBody>
      </p:sp>
      <p:sp>
        <p:nvSpPr>
          <p:cNvPr id="35" name="ZoneTexte 34">
            <a:extLst>
              <a:ext uri="{FF2B5EF4-FFF2-40B4-BE49-F238E27FC236}">
                <a16:creationId xmlns:a16="http://schemas.microsoft.com/office/drawing/2014/main" id="{075E73BF-E462-54B5-2837-043712D059BE}"/>
              </a:ext>
            </a:extLst>
          </p:cNvPr>
          <p:cNvSpPr txBox="1"/>
          <p:nvPr/>
        </p:nvSpPr>
        <p:spPr>
          <a:xfrm>
            <a:off x="2946910" y="4629627"/>
            <a:ext cx="1275850"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Plaie </a:t>
            </a:r>
          </a:p>
          <a:p>
            <a:pPr algn="ctr"/>
            <a:r>
              <a:rPr lang="fr-FR" sz="1400" b="1" i="1" dirty="0">
                <a:solidFill>
                  <a:srgbClr val="00497E"/>
                </a:solidFill>
                <a:latin typeface="Arial" panose="020B0604020202020204" pitchFamily="34" charset="0"/>
                <a:cs typeface="Arial" panose="020B0604020202020204" pitchFamily="34" charset="0"/>
              </a:rPr>
              <a:t>à l’abdomen</a:t>
            </a:r>
          </a:p>
        </p:txBody>
      </p:sp>
      <p:sp>
        <p:nvSpPr>
          <p:cNvPr id="36" name="ZoneTexte 35">
            <a:extLst>
              <a:ext uri="{FF2B5EF4-FFF2-40B4-BE49-F238E27FC236}">
                <a16:creationId xmlns:a16="http://schemas.microsoft.com/office/drawing/2014/main" id="{452B21B6-62FC-CF62-1F2C-443EF4412E77}"/>
              </a:ext>
            </a:extLst>
          </p:cNvPr>
          <p:cNvSpPr txBox="1"/>
          <p:nvPr/>
        </p:nvSpPr>
        <p:spPr>
          <a:xfrm>
            <a:off x="4565069" y="4629627"/>
            <a:ext cx="1075252"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Plaie </a:t>
            </a:r>
          </a:p>
          <a:p>
            <a:pPr algn="ctr"/>
            <a:r>
              <a:rPr lang="fr-FR" sz="1400" b="1" i="1" dirty="0">
                <a:solidFill>
                  <a:srgbClr val="00497E"/>
                </a:solidFill>
                <a:latin typeface="Arial" panose="020B0604020202020204" pitchFamily="34" charset="0"/>
                <a:cs typeface="Arial" panose="020B0604020202020204" pitchFamily="34" charset="0"/>
              </a:rPr>
              <a:t>à l’œil</a:t>
            </a:r>
          </a:p>
        </p:txBody>
      </p:sp>
      <p:sp>
        <p:nvSpPr>
          <p:cNvPr id="37" name="ZoneTexte 36">
            <a:extLst>
              <a:ext uri="{FF2B5EF4-FFF2-40B4-BE49-F238E27FC236}">
                <a16:creationId xmlns:a16="http://schemas.microsoft.com/office/drawing/2014/main" id="{55143DF9-F0B8-CAF6-9A0E-B7F2370706EF}"/>
              </a:ext>
            </a:extLst>
          </p:cNvPr>
          <p:cNvSpPr txBox="1"/>
          <p:nvPr/>
        </p:nvSpPr>
        <p:spPr>
          <a:xfrm>
            <a:off x="6036613" y="4629627"/>
            <a:ext cx="1075252" cy="523220"/>
          </a:xfrm>
          <a:prstGeom prst="rect">
            <a:avLst/>
          </a:prstGeom>
          <a:noFill/>
        </p:spPr>
        <p:txBody>
          <a:bodyPr wrap="square" rtlCol="0">
            <a:spAutoFit/>
          </a:bodyPr>
          <a:lstStyle/>
          <a:p>
            <a:pPr algn="ctr"/>
            <a:r>
              <a:rPr lang="fr-FR" sz="1400" b="1" i="1" dirty="0">
                <a:solidFill>
                  <a:srgbClr val="00497E"/>
                </a:solidFill>
                <a:latin typeface="Arial" panose="020B0604020202020204" pitchFamily="34" charset="0"/>
                <a:cs typeface="Arial" panose="020B0604020202020204" pitchFamily="34" charset="0"/>
              </a:rPr>
              <a:t>Toute autre plaie </a:t>
            </a:r>
          </a:p>
        </p:txBody>
      </p:sp>
      <p:pic>
        <p:nvPicPr>
          <p:cNvPr id="38" name="Picture 6">
            <a:extLst>
              <a:ext uri="{FF2B5EF4-FFF2-40B4-BE49-F238E27FC236}">
                <a16:creationId xmlns:a16="http://schemas.microsoft.com/office/drawing/2014/main" id="{26208816-DD42-5F05-D81A-DCE51C72C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9565" y="1330814"/>
            <a:ext cx="1075252" cy="1075252"/>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AE49A49D-F72E-702E-0C44-A2E91B6A4A23}"/>
              </a:ext>
            </a:extLst>
          </p:cNvPr>
          <p:cNvSpPr txBox="1"/>
          <p:nvPr/>
        </p:nvSpPr>
        <p:spPr>
          <a:xfrm>
            <a:off x="8676606" y="2406066"/>
            <a:ext cx="2641171" cy="523220"/>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dirty="0">
                <a:solidFill>
                  <a:srgbClr val="BA242C"/>
                </a:solidFill>
              </a:rPr>
              <a:t>Protéger contre la chaleur, </a:t>
            </a:r>
            <a:br>
              <a:rPr lang="fr-FR" dirty="0">
                <a:solidFill>
                  <a:srgbClr val="BA242C"/>
                </a:solidFill>
              </a:rPr>
            </a:br>
            <a:r>
              <a:rPr lang="fr-FR" dirty="0">
                <a:solidFill>
                  <a:srgbClr val="BA242C"/>
                </a:solidFill>
              </a:rPr>
              <a:t>le froid ou les intempéries</a:t>
            </a:r>
            <a:endParaRPr lang="en-US" dirty="0">
              <a:solidFill>
                <a:srgbClr val="BA242C"/>
              </a:solidFill>
            </a:endParaRPr>
          </a:p>
        </p:txBody>
      </p:sp>
      <p:sp>
        <p:nvSpPr>
          <p:cNvPr id="40" name="ZoneTexte 39">
            <a:extLst>
              <a:ext uri="{FF2B5EF4-FFF2-40B4-BE49-F238E27FC236}">
                <a16:creationId xmlns:a16="http://schemas.microsoft.com/office/drawing/2014/main" id="{6FC3F3EF-0E04-CCCC-1BCC-BCAEBD45BF20}"/>
              </a:ext>
            </a:extLst>
          </p:cNvPr>
          <p:cNvSpPr txBox="1"/>
          <p:nvPr/>
        </p:nvSpPr>
        <p:spPr>
          <a:xfrm>
            <a:off x="9101958" y="3979881"/>
            <a:ext cx="1790466" cy="30777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solidFill>
                  <a:srgbClr val="BA242C"/>
                </a:solidFill>
              </a:rPr>
              <a:t>Alerter les secours</a:t>
            </a:r>
            <a:endParaRPr lang="en-US" dirty="0">
              <a:solidFill>
                <a:srgbClr val="BA242C"/>
              </a:solidFill>
            </a:endParaRPr>
          </a:p>
        </p:txBody>
      </p:sp>
      <p:pic>
        <p:nvPicPr>
          <p:cNvPr id="41" name="Picture 8">
            <a:extLst>
              <a:ext uri="{FF2B5EF4-FFF2-40B4-BE49-F238E27FC236}">
                <a16:creationId xmlns:a16="http://schemas.microsoft.com/office/drawing/2014/main" id="{180666EA-B3ED-9084-5985-F8B555E440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1642" y="4642598"/>
            <a:ext cx="911098" cy="911098"/>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a:extLst>
              <a:ext uri="{FF2B5EF4-FFF2-40B4-BE49-F238E27FC236}">
                <a16:creationId xmlns:a16="http://schemas.microsoft.com/office/drawing/2014/main" id="{23B084B1-AB45-B797-1CB3-3C312345F819}"/>
              </a:ext>
            </a:extLst>
          </p:cNvPr>
          <p:cNvSpPr txBox="1"/>
          <p:nvPr/>
        </p:nvSpPr>
        <p:spPr>
          <a:xfrm>
            <a:off x="9046120" y="5635773"/>
            <a:ext cx="1902142" cy="307777"/>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solidFill>
                  <a:srgbClr val="BA242C"/>
                </a:solidFill>
              </a:rPr>
              <a:t>Surveiller la victime</a:t>
            </a:r>
            <a:endParaRPr lang="en-US" dirty="0">
              <a:solidFill>
                <a:srgbClr val="BA242C"/>
              </a:solidFill>
            </a:endParaRPr>
          </a:p>
        </p:txBody>
      </p:sp>
      <p:pic>
        <p:nvPicPr>
          <p:cNvPr id="43" name="Image 42">
            <a:extLst>
              <a:ext uri="{FF2B5EF4-FFF2-40B4-BE49-F238E27FC236}">
                <a16:creationId xmlns:a16="http://schemas.microsoft.com/office/drawing/2014/main" id="{078B18F2-2864-FB71-205D-842DA500D44C}"/>
              </a:ext>
            </a:extLst>
          </p:cNvPr>
          <p:cNvPicPr>
            <a:picLocks noChangeAspect="1"/>
          </p:cNvPicPr>
          <p:nvPr/>
        </p:nvPicPr>
        <p:blipFill>
          <a:blip r:embed="rId8">
            <a:duotone>
              <a:schemeClr val="accent1">
                <a:shade val="45000"/>
                <a:satMod val="135000"/>
              </a:schemeClr>
              <a:prstClr val="white"/>
            </a:duotone>
          </a:blip>
          <a:stretch>
            <a:fillRect/>
          </a:stretch>
        </p:blipFill>
        <p:spPr>
          <a:xfrm>
            <a:off x="9617165" y="3158712"/>
            <a:ext cx="760052" cy="760052"/>
          </a:xfrm>
          <a:prstGeom prst="rect">
            <a:avLst/>
          </a:prstGeom>
        </p:spPr>
      </p:pic>
    </p:spTree>
    <p:extLst>
      <p:ext uri="{BB962C8B-B14F-4D97-AF65-F5344CB8AC3E}">
        <p14:creationId xmlns:p14="http://schemas.microsoft.com/office/powerpoint/2010/main" val="26766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9" grpId="0" animBg="1"/>
      <p:bldP spid="34" grpId="0"/>
      <p:bldP spid="35" grpId="0"/>
      <p:bldP spid="36" grpId="0"/>
      <p:bldP spid="37" grpId="0"/>
      <p:bldP spid="39" grpId="0"/>
      <p:bldP spid="40" grpId="0"/>
      <p:bldP spid="4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56E41B5-1CFE-4D21-1AD9-B99DDEF30EE7}"/>
              </a:ext>
            </a:extLst>
          </p:cNvPr>
          <p:cNvSpPr>
            <a:spLocks noGrp="1"/>
          </p:cNvSpPr>
          <p:nvPr>
            <p:ph type="body" sz="quarter" idx="10"/>
          </p:nvPr>
        </p:nvSpPr>
        <p:spPr/>
        <p:txBody>
          <a:bodyPr/>
          <a:lstStyle/>
          <a:p>
            <a:r>
              <a:rPr lang="fr-FR" dirty="0"/>
              <a:t>LES PLAIES</a:t>
            </a:r>
          </a:p>
        </p:txBody>
      </p:sp>
      <p:sp>
        <p:nvSpPr>
          <p:cNvPr id="3" name="Espace réservé du texte 2">
            <a:extLst>
              <a:ext uri="{FF2B5EF4-FFF2-40B4-BE49-F238E27FC236}">
                <a16:creationId xmlns:a16="http://schemas.microsoft.com/office/drawing/2014/main" id="{D866FEC4-DC5C-0868-1624-DC4BADA19475}"/>
              </a:ext>
            </a:extLst>
          </p:cNvPr>
          <p:cNvSpPr>
            <a:spLocks noGrp="1"/>
          </p:cNvSpPr>
          <p:nvPr>
            <p:ph type="body" sz="quarter" idx="11"/>
          </p:nvPr>
        </p:nvSpPr>
        <p:spPr/>
        <p:txBody>
          <a:bodyPr/>
          <a:lstStyle/>
          <a:p>
            <a:r>
              <a:rPr lang="fr-FR" dirty="0"/>
              <a:t>Face à une plaie simple</a:t>
            </a:r>
          </a:p>
        </p:txBody>
      </p:sp>
      <p:pic>
        <p:nvPicPr>
          <p:cNvPr id="4" name="Picture 10">
            <a:extLst>
              <a:ext uri="{FF2B5EF4-FFF2-40B4-BE49-F238E27FC236}">
                <a16:creationId xmlns:a16="http://schemas.microsoft.com/office/drawing/2014/main" id="{F091C6EF-6378-A166-B841-53054C2C2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 y="1401648"/>
            <a:ext cx="1080000"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8D7107E8-F99C-31E1-157A-1C63D7228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870" y="3868840"/>
            <a:ext cx="1080000"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7E9ED0D2-91CE-3A08-FE32-E8ECB4E5D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999" y="2695462"/>
            <a:ext cx="1080000"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6">
            <a:extLst>
              <a:ext uri="{FF2B5EF4-FFF2-40B4-BE49-F238E27FC236}">
                <a16:creationId xmlns:a16="http://schemas.microsoft.com/office/drawing/2014/main" id="{A6FFF7A9-AAE0-3CDD-554D-74662847A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317" y="4889869"/>
            <a:ext cx="1080000" cy="10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8338C772-ADA8-D4C9-8BA2-1D0EFA658D74}"/>
              </a:ext>
            </a:extLst>
          </p:cNvPr>
          <p:cNvSpPr txBox="1"/>
          <p:nvPr/>
        </p:nvSpPr>
        <p:spPr>
          <a:xfrm>
            <a:off x="1862369" y="1752470"/>
            <a:ext cx="5401896" cy="338554"/>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r>
              <a:rPr lang="fr-FR" sz="1600" b="0" dirty="0">
                <a:solidFill>
                  <a:srgbClr val="00497E"/>
                </a:solidFill>
              </a:rPr>
              <a:t>Se </a:t>
            </a:r>
            <a:r>
              <a:rPr lang="fr-FR" sz="1600" dirty="0">
                <a:solidFill>
                  <a:srgbClr val="00497E"/>
                </a:solidFill>
              </a:rPr>
              <a:t>laver les mains </a:t>
            </a:r>
            <a:r>
              <a:rPr lang="fr-FR" sz="1600" b="0" dirty="0">
                <a:solidFill>
                  <a:srgbClr val="00497E"/>
                </a:solidFill>
              </a:rPr>
              <a:t>à l'eau et au savon. </a:t>
            </a:r>
            <a:endParaRPr lang="en-US" sz="1600" b="0" dirty="0">
              <a:solidFill>
                <a:srgbClr val="00497E"/>
              </a:solidFill>
            </a:endParaRPr>
          </a:p>
        </p:txBody>
      </p:sp>
      <p:sp>
        <p:nvSpPr>
          <p:cNvPr id="9" name="ZoneTexte 8">
            <a:extLst>
              <a:ext uri="{FF2B5EF4-FFF2-40B4-BE49-F238E27FC236}">
                <a16:creationId xmlns:a16="http://schemas.microsoft.com/office/drawing/2014/main" id="{7DF6BD3E-0DE5-9B30-CA94-22830C78B6D5}"/>
              </a:ext>
            </a:extLst>
          </p:cNvPr>
          <p:cNvSpPr txBox="1"/>
          <p:nvPr/>
        </p:nvSpPr>
        <p:spPr>
          <a:xfrm>
            <a:off x="2730325" y="2690307"/>
            <a:ext cx="7696771"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just"/>
            <a:r>
              <a:rPr lang="fr-FR" sz="1600" b="0" dirty="0">
                <a:solidFill>
                  <a:srgbClr val="00497E"/>
                </a:solidFill>
              </a:rPr>
              <a:t>Nettoyer la plaie en </a:t>
            </a:r>
            <a:r>
              <a:rPr lang="fr-FR" sz="1600" dirty="0">
                <a:solidFill>
                  <a:srgbClr val="00497E"/>
                </a:solidFill>
              </a:rPr>
              <a:t>rinçant abondamment à l'eau courante</a:t>
            </a:r>
            <a:r>
              <a:rPr lang="fr-FR" sz="1600" b="0" dirty="0">
                <a:solidFill>
                  <a:srgbClr val="00497E"/>
                </a:solidFill>
              </a:rPr>
              <a:t>, avec ou sans savon, en s'aidant d'une compresse si besoin pour enlever les souillures.</a:t>
            </a:r>
            <a:endParaRPr lang="en-US" sz="1600" b="0" dirty="0">
              <a:solidFill>
                <a:srgbClr val="00497E"/>
              </a:solidFill>
            </a:endParaRPr>
          </a:p>
        </p:txBody>
      </p:sp>
      <p:sp>
        <p:nvSpPr>
          <p:cNvPr id="10" name="ZoneTexte 9">
            <a:extLst>
              <a:ext uri="{FF2B5EF4-FFF2-40B4-BE49-F238E27FC236}">
                <a16:creationId xmlns:a16="http://schemas.microsoft.com/office/drawing/2014/main" id="{F3761C2F-234D-2032-0F35-6A3F23637C45}"/>
              </a:ext>
            </a:extLst>
          </p:cNvPr>
          <p:cNvSpPr txBox="1"/>
          <p:nvPr/>
        </p:nvSpPr>
        <p:spPr>
          <a:xfrm>
            <a:off x="3483318" y="4014698"/>
            <a:ext cx="3945237"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r>
              <a:rPr lang="fr-FR" sz="1600" dirty="0">
                <a:solidFill>
                  <a:srgbClr val="00497E"/>
                </a:solidFill>
              </a:rPr>
              <a:t>Désinfecter à l'aide d'un antiseptique</a:t>
            </a:r>
            <a:r>
              <a:rPr lang="fr-FR" sz="1600" b="0" dirty="0">
                <a:solidFill>
                  <a:srgbClr val="00497E"/>
                </a:solidFill>
              </a:rPr>
              <a:t>, </a:t>
            </a:r>
            <a:br>
              <a:rPr lang="fr-FR" sz="1600" b="0" dirty="0">
                <a:solidFill>
                  <a:srgbClr val="00497E"/>
                </a:solidFill>
              </a:rPr>
            </a:br>
            <a:r>
              <a:rPr lang="fr-FR" sz="1600" b="0" dirty="0">
                <a:solidFill>
                  <a:srgbClr val="00497E"/>
                </a:solidFill>
              </a:rPr>
              <a:t>éventuellement. </a:t>
            </a:r>
            <a:endParaRPr lang="en-US" sz="1600" b="0" dirty="0">
              <a:solidFill>
                <a:srgbClr val="00497E"/>
              </a:solidFill>
            </a:endParaRPr>
          </a:p>
        </p:txBody>
      </p:sp>
      <p:sp>
        <p:nvSpPr>
          <p:cNvPr id="11" name="ZoneTexte 10">
            <a:extLst>
              <a:ext uri="{FF2B5EF4-FFF2-40B4-BE49-F238E27FC236}">
                <a16:creationId xmlns:a16="http://schemas.microsoft.com/office/drawing/2014/main" id="{983C6E4E-F18D-D530-015B-7038D940346F}"/>
              </a:ext>
            </a:extLst>
          </p:cNvPr>
          <p:cNvSpPr txBox="1"/>
          <p:nvPr/>
        </p:nvSpPr>
        <p:spPr>
          <a:xfrm>
            <a:off x="4880580" y="5189353"/>
            <a:ext cx="2748105" cy="58477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r>
              <a:rPr lang="fr-FR" sz="1600" dirty="0">
                <a:solidFill>
                  <a:srgbClr val="00497E"/>
                </a:solidFill>
              </a:rPr>
              <a:t>Protéger par </a:t>
            </a:r>
            <a:br>
              <a:rPr lang="fr-FR" sz="1600" dirty="0">
                <a:solidFill>
                  <a:srgbClr val="00497E"/>
                </a:solidFill>
              </a:rPr>
            </a:br>
            <a:r>
              <a:rPr lang="fr-FR" sz="1600" dirty="0">
                <a:solidFill>
                  <a:srgbClr val="00497E"/>
                </a:solidFill>
              </a:rPr>
              <a:t>un pansement adhésif.</a:t>
            </a:r>
            <a:endParaRPr lang="en-US" sz="1600" dirty="0">
              <a:solidFill>
                <a:srgbClr val="00497E"/>
              </a:solidFill>
            </a:endParaRPr>
          </a:p>
        </p:txBody>
      </p:sp>
      <p:sp>
        <p:nvSpPr>
          <p:cNvPr id="12" name="ZoneTexte 11">
            <a:extLst>
              <a:ext uri="{FF2B5EF4-FFF2-40B4-BE49-F238E27FC236}">
                <a16:creationId xmlns:a16="http://schemas.microsoft.com/office/drawing/2014/main" id="{5BC3C994-1AB7-EF28-0280-F5CAF3305DCF}"/>
              </a:ext>
            </a:extLst>
          </p:cNvPr>
          <p:cNvSpPr txBox="1"/>
          <p:nvPr/>
        </p:nvSpPr>
        <p:spPr>
          <a:xfrm>
            <a:off x="7921811" y="4092150"/>
            <a:ext cx="3797146" cy="1844308"/>
          </a:xfrm>
          <a:prstGeom prst="rect">
            <a:avLst/>
          </a:prstGeom>
          <a:solidFill>
            <a:srgbClr val="FDE9ED"/>
          </a:solidFill>
          <a:ln>
            <a:noFill/>
          </a:ln>
          <a:effectLst>
            <a:outerShdw blurRad="50800" dist="38100" dir="2700000" algn="tl" rotWithShape="0">
              <a:prstClr val="black">
                <a:alpha val="40000"/>
              </a:prstClr>
            </a:outerShdw>
          </a:effectLst>
        </p:spPr>
        <p:txBody>
          <a:bodyPr wrap="square" tIns="90000" bIns="90000" rtlCol="0">
            <a:no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r>
              <a:rPr lang="fr-FR" sz="1800" dirty="0">
                <a:solidFill>
                  <a:srgbClr val="00497E"/>
                </a:solidFill>
              </a:rPr>
              <a:t>Avis médical si :</a:t>
            </a:r>
          </a:p>
          <a:p>
            <a:pPr marL="285750" indent="-285750" algn="l">
              <a:buFont typeface="Arial" panose="020B0604020202020204" pitchFamily="34" charset="0"/>
              <a:buChar char="•"/>
            </a:pPr>
            <a:r>
              <a:rPr lang="fr-FR" sz="1600" b="0" dirty="0">
                <a:solidFill>
                  <a:srgbClr val="00497E"/>
                </a:solidFill>
              </a:rPr>
              <a:t>Souci avec la validité </a:t>
            </a:r>
            <a:br>
              <a:rPr lang="fr-FR" sz="1600" b="0" dirty="0">
                <a:solidFill>
                  <a:srgbClr val="00497E"/>
                </a:solidFill>
              </a:rPr>
            </a:br>
            <a:r>
              <a:rPr lang="fr-FR" sz="1600" b="0" dirty="0">
                <a:solidFill>
                  <a:srgbClr val="00497E"/>
                </a:solidFill>
              </a:rPr>
              <a:t>de la vaccination antitétanique</a:t>
            </a:r>
          </a:p>
          <a:p>
            <a:pPr marL="285750" indent="-285750" algn="l">
              <a:buFont typeface="Arial" panose="020B0604020202020204" pitchFamily="34" charset="0"/>
              <a:buChar char="•"/>
            </a:pPr>
            <a:r>
              <a:rPr lang="fr-FR" sz="1600" b="0" dirty="0">
                <a:solidFill>
                  <a:srgbClr val="00497E"/>
                </a:solidFill>
              </a:rPr>
              <a:t>Apparition dans les jours qui suivent de fièvre, d'une zone chaude, rouge, gonflée ou douloureuse</a:t>
            </a:r>
            <a:endParaRPr lang="en-US" sz="1600" b="0" dirty="0">
              <a:solidFill>
                <a:srgbClr val="00497E"/>
              </a:solidFill>
            </a:endParaRPr>
          </a:p>
        </p:txBody>
      </p:sp>
      <p:cxnSp>
        <p:nvCxnSpPr>
          <p:cNvPr id="13" name="Connecteur : en angle 18">
            <a:extLst>
              <a:ext uri="{FF2B5EF4-FFF2-40B4-BE49-F238E27FC236}">
                <a16:creationId xmlns:a16="http://schemas.microsoft.com/office/drawing/2014/main" id="{A715C29E-455F-03A2-B47D-739090952CF3}"/>
              </a:ext>
            </a:extLst>
          </p:cNvPr>
          <p:cNvCxnSpPr>
            <a:stCxn id="4" idx="2"/>
            <a:endCxn id="6" idx="1"/>
          </p:cNvCxnSpPr>
          <p:nvPr/>
        </p:nvCxnSpPr>
        <p:spPr>
          <a:xfrm rot="16200000" flipH="1">
            <a:off x="832592" y="2639055"/>
            <a:ext cx="753814" cy="4390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 en angle 20">
            <a:extLst>
              <a:ext uri="{FF2B5EF4-FFF2-40B4-BE49-F238E27FC236}">
                <a16:creationId xmlns:a16="http://schemas.microsoft.com/office/drawing/2014/main" id="{22AE4F71-0272-7072-B346-EF8D8BE43828}"/>
              </a:ext>
            </a:extLst>
          </p:cNvPr>
          <p:cNvCxnSpPr>
            <a:stCxn id="6" idx="2"/>
            <a:endCxn id="5" idx="1"/>
          </p:cNvCxnSpPr>
          <p:nvPr/>
        </p:nvCxnSpPr>
        <p:spPr>
          <a:xfrm rot="16200000" flipH="1">
            <a:off x="1876745" y="3867715"/>
            <a:ext cx="633378" cy="44887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 en angle 21">
            <a:extLst>
              <a:ext uri="{FF2B5EF4-FFF2-40B4-BE49-F238E27FC236}">
                <a16:creationId xmlns:a16="http://schemas.microsoft.com/office/drawing/2014/main" id="{1DDFB89E-37E1-EDC9-B3CE-31D2CD210BE3}"/>
              </a:ext>
            </a:extLst>
          </p:cNvPr>
          <p:cNvCxnSpPr>
            <a:cxnSpLocks/>
            <a:stCxn id="5" idx="2"/>
            <a:endCxn id="7" idx="1"/>
          </p:cNvCxnSpPr>
          <p:nvPr/>
        </p:nvCxnSpPr>
        <p:spPr>
          <a:xfrm rot="16200000" flipH="1">
            <a:off x="2980079" y="4926630"/>
            <a:ext cx="481029" cy="52544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53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anim calcmode="lin" valueType="num">
                                      <p:cBhvr>
                                        <p:cTn id="46" dur="500" fill="hold"/>
                                        <p:tgtEl>
                                          <p:spTgt spid="12"/>
                                        </p:tgtEl>
                                        <p:attrNameLst>
                                          <p:attrName>ppt_x</p:attrName>
                                        </p:attrNameLst>
                                      </p:cBhvr>
                                      <p:tavLst>
                                        <p:tav tm="0">
                                          <p:val>
                                            <p:strVal val="#ppt_x"/>
                                          </p:val>
                                        </p:tav>
                                        <p:tav tm="100000">
                                          <p:val>
                                            <p:strVal val="#ppt_x"/>
                                          </p:val>
                                        </p:tav>
                                      </p:tavLst>
                                    </p:anim>
                                    <p:anim calcmode="lin" valueType="num">
                                      <p:cBhvr>
                                        <p:cTn id="4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8C026AA-7551-ED24-8153-4647728EDEB6}"/>
              </a:ext>
            </a:extLst>
          </p:cNvPr>
          <p:cNvSpPr>
            <a:spLocks noGrp="1"/>
          </p:cNvSpPr>
          <p:nvPr>
            <p:ph type="body" sz="quarter" idx="10"/>
          </p:nvPr>
        </p:nvSpPr>
        <p:spPr/>
        <p:txBody>
          <a:bodyPr/>
          <a:lstStyle/>
          <a:p>
            <a:r>
              <a:rPr lang="fr-FR" dirty="0"/>
              <a:t>La plaie est une </a:t>
            </a:r>
            <a:r>
              <a:rPr lang="fr-FR" b="1" dirty="0">
                <a:solidFill>
                  <a:srgbClr val="BA242C"/>
                </a:solidFill>
              </a:rPr>
              <a:t>lésion de la peau </a:t>
            </a:r>
            <a:r>
              <a:rPr lang="fr-FR" dirty="0"/>
              <a:t>avec une atteinte possible des tissus situés dessous. </a:t>
            </a:r>
            <a:br>
              <a:rPr lang="fr-FR" dirty="0"/>
            </a:br>
            <a:r>
              <a:rPr lang="fr-FR" dirty="0"/>
              <a:t>Elle peut être qualifiée de </a:t>
            </a:r>
            <a:r>
              <a:rPr lang="fr-FR" b="1" dirty="0">
                <a:solidFill>
                  <a:srgbClr val="BA242C"/>
                </a:solidFill>
              </a:rPr>
              <a:t>« plaie simple » </a:t>
            </a:r>
            <a:r>
              <a:rPr lang="fr-FR" dirty="0"/>
              <a:t>ou de </a:t>
            </a:r>
            <a:r>
              <a:rPr lang="fr-FR" b="1" dirty="0">
                <a:solidFill>
                  <a:srgbClr val="BA242C"/>
                </a:solidFill>
              </a:rPr>
              <a:t>« plaie grave ».</a:t>
            </a:r>
          </a:p>
        </p:txBody>
      </p:sp>
      <p:sp>
        <p:nvSpPr>
          <p:cNvPr id="3" name="Espace réservé du texte 2">
            <a:extLst>
              <a:ext uri="{FF2B5EF4-FFF2-40B4-BE49-F238E27FC236}">
                <a16:creationId xmlns:a16="http://schemas.microsoft.com/office/drawing/2014/main" id="{F5AB2CF9-88F8-976D-93B7-32CD30BF48AC}"/>
              </a:ext>
            </a:extLst>
          </p:cNvPr>
          <p:cNvSpPr>
            <a:spLocks noGrp="1"/>
          </p:cNvSpPr>
          <p:nvPr>
            <p:ph type="body" sz="quarter" idx="11"/>
          </p:nvPr>
        </p:nvSpPr>
        <p:spPr/>
        <p:txBody>
          <a:bodyPr/>
          <a:lstStyle/>
          <a:p>
            <a:r>
              <a:rPr lang="fr-FR" dirty="0"/>
              <a:t>Les plaies</a:t>
            </a:r>
          </a:p>
        </p:txBody>
      </p:sp>
      <p:sp>
        <p:nvSpPr>
          <p:cNvPr id="65" name="ZoneTexte 64">
            <a:extLst>
              <a:ext uri="{FF2B5EF4-FFF2-40B4-BE49-F238E27FC236}">
                <a16:creationId xmlns:a16="http://schemas.microsoft.com/office/drawing/2014/main" id="{CE703471-C5C7-F44F-64C9-3DF4CD716058}"/>
              </a:ext>
            </a:extLst>
          </p:cNvPr>
          <p:cNvSpPr txBox="1"/>
          <p:nvPr/>
        </p:nvSpPr>
        <p:spPr>
          <a:xfrm>
            <a:off x="1673927" y="2117489"/>
            <a:ext cx="1971675" cy="369332"/>
          </a:xfrm>
          <a:prstGeom prst="rect">
            <a:avLst/>
          </a:prstGeom>
          <a:noFill/>
        </p:spPr>
        <p:txBody>
          <a:bodyPr wrap="square" rtlCol="0">
            <a:spAutoFit/>
          </a:bodyPr>
          <a:lstStyle/>
          <a:p>
            <a:pPr algn="ctr"/>
            <a:r>
              <a:rPr lang="en-US" b="1" dirty="0">
                <a:solidFill>
                  <a:srgbClr val="BA242C"/>
                </a:solidFill>
                <a:latin typeface="Arial" panose="020B0604020202020204" pitchFamily="34" charset="0"/>
                <a:cs typeface="Arial" panose="020B0604020202020204" pitchFamily="34" charset="0"/>
              </a:rPr>
              <a:t>PLAIE GRAVE</a:t>
            </a:r>
          </a:p>
        </p:txBody>
      </p:sp>
      <p:sp>
        <p:nvSpPr>
          <p:cNvPr id="66" name="Rectangle 65">
            <a:extLst>
              <a:ext uri="{FF2B5EF4-FFF2-40B4-BE49-F238E27FC236}">
                <a16:creationId xmlns:a16="http://schemas.microsoft.com/office/drawing/2014/main" id="{6AB828F0-2A10-3E1B-045A-3A105CA07F25}"/>
              </a:ext>
            </a:extLst>
          </p:cNvPr>
          <p:cNvSpPr/>
          <p:nvPr/>
        </p:nvSpPr>
        <p:spPr>
          <a:xfrm>
            <a:off x="513615" y="2520202"/>
            <a:ext cx="4292301" cy="2391219"/>
          </a:xfrm>
          <a:prstGeom prst="rect">
            <a:avLst/>
          </a:prstGeom>
          <a:solidFill>
            <a:srgbClr val="FF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67" name="Picture 2">
            <a:extLst>
              <a:ext uri="{FF2B5EF4-FFF2-40B4-BE49-F238E27FC236}">
                <a16:creationId xmlns:a16="http://schemas.microsoft.com/office/drawing/2014/main" id="{21CF229D-A96A-3956-1CE4-9654ADE3C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05" y="340350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9AD8EBE0-AFB5-23EE-60F0-B3DA228DA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691" y="2607633"/>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a:extLst>
              <a:ext uri="{FF2B5EF4-FFF2-40B4-BE49-F238E27FC236}">
                <a16:creationId xmlns:a16="http://schemas.microsoft.com/office/drawing/2014/main" id="{32185FBE-AB24-C51A-C0A8-2F9CF9289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454" y="257531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a:extLst>
              <a:ext uri="{FF2B5EF4-FFF2-40B4-BE49-F238E27FC236}">
                <a16:creationId xmlns:a16="http://schemas.microsoft.com/office/drawing/2014/main" id="{2E383A20-2999-3DE6-AB92-389FA558F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929" y="256001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Vecteur gratuit ensemble plat de cicatrices de peau humaine, de coupures et de plaies sanglantes">
            <a:extLst>
              <a:ext uri="{FF2B5EF4-FFF2-40B4-BE49-F238E27FC236}">
                <a16:creationId xmlns:a16="http://schemas.microsoft.com/office/drawing/2014/main" id="{55A9721E-3E7D-250C-0358-A1BFF3E553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755" t="35724" r="12498" b="24845"/>
          <a:stretch/>
        </p:blipFill>
        <p:spPr bwMode="auto">
          <a:xfrm>
            <a:off x="648601" y="4283005"/>
            <a:ext cx="859349" cy="53059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2" name="Groupe 71">
            <a:extLst>
              <a:ext uri="{FF2B5EF4-FFF2-40B4-BE49-F238E27FC236}">
                <a16:creationId xmlns:a16="http://schemas.microsoft.com/office/drawing/2014/main" id="{78F14D1C-D0B4-2E2C-10D0-41D8F99CB000}"/>
              </a:ext>
            </a:extLst>
          </p:cNvPr>
          <p:cNvGrpSpPr/>
          <p:nvPr/>
        </p:nvGrpSpPr>
        <p:grpSpPr>
          <a:xfrm>
            <a:off x="1226154" y="3464680"/>
            <a:ext cx="3024775" cy="1358650"/>
            <a:chOff x="133350" y="3999402"/>
            <a:chExt cx="3921370" cy="1952625"/>
          </a:xfrm>
        </p:grpSpPr>
        <p:grpSp>
          <p:nvGrpSpPr>
            <p:cNvPr id="73" name="Groupe 72">
              <a:extLst>
                <a:ext uri="{FF2B5EF4-FFF2-40B4-BE49-F238E27FC236}">
                  <a16:creationId xmlns:a16="http://schemas.microsoft.com/office/drawing/2014/main" id="{811BFCEC-7562-BB25-FFE1-956CFA63A808}"/>
                </a:ext>
              </a:extLst>
            </p:cNvPr>
            <p:cNvGrpSpPr/>
            <p:nvPr/>
          </p:nvGrpSpPr>
          <p:grpSpPr>
            <a:xfrm>
              <a:off x="133350" y="3999402"/>
              <a:ext cx="1952625" cy="1952625"/>
              <a:chOff x="1104900" y="3524250"/>
              <a:chExt cx="1952625" cy="1952625"/>
            </a:xfrm>
          </p:grpSpPr>
          <p:pic>
            <p:nvPicPr>
              <p:cNvPr id="82" name="Picture 10">
                <a:extLst>
                  <a:ext uri="{FF2B5EF4-FFF2-40B4-BE49-F238E27FC236}">
                    <a16:creationId xmlns:a16="http://schemas.microsoft.com/office/drawing/2014/main" id="{990A3224-DA15-DC6A-0180-FCEBD38A0417}"/>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4900" y="3524250"/>
                <a:ext cx="1952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83" name="Organigramme : Connecteur 60">
                <a:extLst>
                  <a:ext uri="{FF2B5EF4-FFF2-40B4-BE49-F238E27FC236}">
                    <a16:creationId xmlns:a16="http://schemas.microsoft.com/office/drawing/2014/main" id="{D81E00FC-2D6F-D91B-C78A-78D29B436691}"/>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84" name="Organigramme : Connecteur 61">
                <a:extLst>
                  <a:ext uri="{FF2B5EF4-FFF2-40B4-BE49-F238E27FC236}">
                    <a16:creationId xmlns:a16="http://schemas.microsoft.com/office/drawing/2014/main" id="{E1BC9051-911B-7A3D-E8B9-07C834A04F44}"/>
                  </a:ext>
                </a:extLst>
              </p:cNvPr>
              <p:cNvSpPr/>
              <p:nvPr/>
            </p:nvSpPr>
            <p:spPr>
              <a:xfrm>
                <a:off x="2027212" y="3908439"/>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85" name="Organigramme : Connecteur 62">
                <a:extLst>
                  <a:ext uri="{FF2B5EF4-FFF2-40B4-BE49-F238E27FC236}">
                    <a16:creationId xmlns:a16="http://schemas.microsoft.com/office/drawing/2014/main" id="{3D4E19BA-7972-943B-FDB3-46911EC8ECE5}"/>
                  </a:ext>
                </a:extLst>
              </p:cNvPr>
              <p:cNvSpPr/>
              <p:nvPr/>
            </p:nvSpPr>
            <p:spPr>
              <a:xfrm>
                <a:off x="2027212" y="4302093"/>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86" name="Organigramme : Connecteur 63">
                <a:extLst>
                  <a:ext uri="{FF2B5EF4-FFF2-40B4-BE49-F238E27FC236}">
                    <a16:creationId xmlns:a16="http://schemas.microsoft.com/office/drawing/2014/main" id="{28FA03DC-608A-D67C-5DE4-8E4B4A46B1E2}"/>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grpSp>
        <p:sp>
          <p:nvSpPr>
            <p:cNvPr id="74" name="ZoneTexte 73">
              <a:extLst>
                <a:ext uri="{FF2B5EF4-FFF2-40B4-BE49-F238E27FC236}">
                  <a16:creationId xmlns:a16="http://schemas.microsoft.com/office/drawing/2014/main" id="{AB8E9C68-DF83-8508-972C-E729DCF95E0B}"/>
                </a:ext>
              </a:extLst>
            </p:cNvPr>
            <p:cNvSpPr txBox="1"/>
            <p:nvPr/>
          </p:nvSpPr>
          <p:spPr>
            <a:xfrm>
              <a:off x="1919896" y="399940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Oculaire</a:t>
              </a:r>
            </a:p>
          </p:txBody>
        </p:sp>
        <p:sp>
          <p:nvSpPr>
            <p:cNvPr id="75" name="ZoneTexte 74">
              <a:extLst>
                <a:ext uri="{FF2B5EF4-FFF2-40B4-BE49-F238E27FC236}">
                  <a16:creationId xmlns:a16="http://schemas.microsoft.com/office/drawing/2014/main" id="{4E9B8F79-2183-1513-6900-0F112314064E}"/>
                </a:ext>
              </a:extLst>
            </p:cNvPr>
            <p:cNvSpPr txBox="1"/>
            <p:nvPr/>
          </p:nvSpPr>
          <p:spPr>
            <a:xfrm>
              <a:off x="1919896" y="4481511"/>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Thoracique</a:t>
              </a:r>
            </a:p>
          </p:txBody>
        </p:sp>
        <p:cxnSp>
          <p:nvCxnSpPr>
            <p:cNvPr id="76" name="Connecteur : en angle 53">
              <a:extLst>
                <a:ext uri="{FF2B5EF4-FFF2-40B4-BE49-F238E27FC236}">
                  <a16:creationId xmlns:a16="http://schemas.microsoft.com/office/drawing/2014/main" id="{A2B64695-F141-9530-BF6D-A4D052CDA117}"/>
                </a:ext>
              </a:extLst>
            </p:cNvPr>
            <p:cNvCxnSpPr>
              <a:stCxn id="74" idx="1"/>
              <a:endCxn id="83" idx="6"/>
            </p:cNvCxnSpPr>
            <p:nvPr/>
          </p:nvCxnSpPr>
          <p:spPr>
            <a:xfrm rot="10800000">
              <a:off x="1163662" y="4101029"/>
              <a:ext cx="756234" cy="8189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 en angle 54">
              <a:extLst>
                <a:ext uri="{FF2B5EF4-FFF2-40B4-BE49-F238E27FC236}">
                  <a16:creationId xmlns:a16="http://schemas.microsoft.com/office/drawing/2014/main" id="{FE9CFB05-F7D8-4B1B-FA65-BEBC67C1CBA8}"/>
                </a:ext>
              </a:extLst>
            </p:cNvPr>
            <p:cNvCxnSpPr>
              <a:cxnSpLocks/>
              <a:stCxn id="75" idx="1"/>
              <a:endCxn id="84" idx="6"/>
            </p:cNvCxnSpPr>
            <p:nvPr/>
          </p:nvCxnSpPr>
          <p:spPr>
            <a:xfrm rot="10800000">
              <a:off x="1163662" y="4437593"/>
              <a:ext cx="756234" cy="227441"/>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614ADA04-A475-A01C-784B-C608ECEDD990}"/>
                </a:ext>
              </a:extLst>
            </p:cNvPr>
            <p:cNvSpPr txBox="1"/>
            <p:nvPr/>
          </p:nvSpPr>
          <p:spPr>
            <a:xfrm>
              <a:off x="1919896" y="496362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Abdominal</a:t>
              </a:r>
            </a:p>
          </p:txBody>
        </p:sp>
        <p:cxnSp>
          <p:nvCxnSpPr>
            <p:cNvPr id="79" name="Connecteur : en angle 56">
              <a:extLst>
                <a:ext uri="{FF2B5EF4-FFF2-40B4-BE49-F238E27FC236}">
                  <a16:creationId xmlns:a16="http://schemas.microsoft.com/office/drawing/2014/main" id="{14D40152-54C8-31F0-C9D6-7EA1B4843116}"/>
                </a:ext>
              </a:extLst>
            </p:cNvPr>
            <p:cNvCxnSpPr>
              <a:cxnSpLocks/>
              <a:stCxn id="78" idx="1"/>
              <a:endCxn id="85" idx="6"/>
            </p:cNvCxnSpPr>
            <p:nvPr/>
          </p:nvCxnSpPr>
          <p:spPr>
            <a:xfrm rot="10800000">
              <a:off x="1163662" y="4831248"/>
              <a:ext cx="756234" cy="315897"/>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F887B2D7-33A6-4582-4C53-CF5523EC1DDD}"/>
                </a:ext>
              </a:extLst>
            </p:cNvPr>
            <p:cNvSpPr txBox="1"/>
            <p:nvPr/>
          </p:nvSpPr>
          <p:spPr>
            <a:xfrm>
              <a:off x="1919896" y="5445733"/>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Proche d’orifices naturels</a:t>
              </a:r>
            </a:p>
          </p:txBody>
        </p:sp>
        <p:cxnSp>
          <p:nvCxnSpPr>
            <p:cNvPr id="81" name="Connecteur : en angle 58">
              <a:extLst>
                <a:ext uri="{FF2B5EF4-FFF2-40B4-BE49-F238E27FC236}">
                  <a16:creationId xmlns:a16="http://schemas.microsoft.com/office/drawing/2014/main" id="{F08843F7-C190-82F3-4325-64BB52B78E5C}"/>
                </a:ext>
              </a:extLst>
            </p:cNvPr>
            <p:cNvCxnSpPr>
              <a:stCxn id="80" idx="1"/>
              <a:endCxn id="86" idx="6"/>
            </p:cNvCxnSpPr>
            <p:nvPr/>
          </p:nvCxnSpPr>
          <p:spPr>
            <a:xfrm rot="10800000">
              <a:off x="1169128" y="5077339"/>
              <a:ext cx="750768" cy="55191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ZoneTexte 86">
            <a:extLst>
              <a:ext uri="{FF2B5EF4-FFF2-40B4-BE49-F238E27FC236}">
                <a16:creationId xmlns:a16="http://schemas.microsoft.com/office/drawing/2014/main" id="{50DA37C1-56FC-07D6-CB70-594A84B035A0}"/>
              </a:ext>
            </a:extLst>
          </p:cNvPr>
          <p:cNvSpPr txBox="1"/>
          <p:nvPr/>
        </p:nvSpPr>
        <p:spPr>
          <a:xfrm>
            <a:off x="616405" y="5065926"/>
            <a:ext cx="4231837" cy="1169551"/>
          </a:xfrm>
          <a:prstGeom prst="rect">
            <a:avLst/>
          </a:prstGeom>
          <a:noFill/>
        </p:spPr>
        <p:txBody>
          <a:bodyPr wrap="square">
            <a:spAutoFit/>
          </a:bodyPr>
          <a:lstStyle/>
          <a:p>
            <a:pPr algn="ctr"/>
            <a:r>
              <a:rPr lang="fr-FR" sz="1400" b="1" dirty="0">
                <a:solidFill>
                  <a:srgbClr val="BA242C"/>
                </a:solidFill>
                <a:latin typeface="Arial" panose="020B0604020202020204" pitchFamily="34" charset="0"/>
                <a:cs typeface="Arial" panose="020B0604020202020204" pitchFamily="34" charset="0"/>
              </a:rPr>
              <a:t>Une plaie grave peut être à l’origine d’une aggravation immédiate de l’état de la victime. </a:t>
            </a:r>
          </a:p>
          <a:p>
            <a:pPr algn="ctr"/>
            <a:endParaRPr lang="fr-FR" sz="1400" b="1" dirty="0">
              <a:solidFill>
                <a:srgbClr val="BA242C"/>
              </a:solidFill>
              <a:latin typeface="Arial" panose="020B0604020202020204" pitchFamily="34" charset="0"/>
              <a:cs typeface="Arial" panose="020B0604020202020204" pitchFamily="34" charset="0"/>
            </a:endParaRPr>
          </a:p>
          <a:p>
            <a:pPr algn="ctr"/>
            <a:r>
              <a:rPr lang="fr-FR" sz="1400" b="1" dirty="0">
                <a:solidFill>
                  <a:srgbClr val="BA242C"/>
                </a:solidFill>
                <a:latin typeface="Arial" panose="020B0604020202020204" pitchFamily="34" charset="0"/>
                <a:cs typeface="Arial" panose="020B0604020202020204" pitchFamily="34" charset="0"/>
              </a:rPr>
              <a:t>Elle peut être aussi à l’origine d’une infection secondaire dont le tétanos</a:t>
            </a:r>
            <a:r>
              <a:rPr lang="fr-FR" sz="1400" dirty="0">
                <a:solidFill>
                  <a:srgbClr val="BA242C"/>
                </a:solidFill>
                <a:latin typeface="Arial" panose="020B0604020202020204" pitchFamily="34" charset="0"/>
                <a:cs typeface="Arial" panose="020B0604020202020204" pitchFamily="34" charset="0"/>
              </a:rPr>
              <a:t>. </a:t>
            </a:r>
            <a:endParaRPr lang="en-US" sz="1400" dirty="0">
              <a:solidFill>
                <a:srgbClr val="BA242C"/>
              </a:solidFill>
              <a:latin typeface="Arial" panose="020B0604020202020204" pitchFamily="34" charset="0"/>
              <a:cs typeface="Arial" panose="020B0604020202020204" pitchFamily="34" charset="0"/>
            </a:endParaRPr>
          </a:p>
        </p:txBody>
      </p:sp>
      <p:sp>
        <p:nvSpPr>
          <p:cNvPr id="88" name="Accolade fermante 87">
            <a:extLst>
              <a:ext uri="{FF2B5EF4-FFF2-40B4-BE49-F238E27FC236}">
                <a16:creationId xmlns:a16="http://schemas.microsoft.com/office/drawing/2014/main" id="{227F7201-A447-DAA0-3044-4A4D8DE860C3}"/>
              </a:ext>
            </a:extLst>
          </p:cNvPr>
          <p:cNvSpPr/>
          <p:nvPr/>
        </p:nvSpPr>
        <p:spPr>
          <a:xfrm>
            <a:off x="4897229" y="2434842"/>
            <a:ext cx="234839" cy="3890410"/>
          </a:xfrm>
          <a:prstGeom prst="rightBrace">
            <a:avLst/>
          </a:prstGeom>
          <a:ln w="28575">
            <a:solidFill>
              <a:srgbClr val="00497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497E"/>
              </a:solidFill>
            </a:endParaRPr>
          </a:p>
        </p:txBody>
      </p:sp>
      <p:sp>
        <p:nvSpPr>
          <p:cNvPr id="89" name="ZoneTexte 88">
            <a:extLst>
              <a:ext uri="{FF2B5EF4-FFF2-40B4-BE49-F238E27FC236}">
                <a16:creationId xmlns:a16="http://schemas.microsoft.com/office/drawing/2014/main" id="{89ADAC6F-C7A1-1A52-7D84-9AC8039EC712}"/>
              </a:ext>
            </a:extLst>
          </p:cNvPr>
          <p:cNvSpPr txBox="1"/>
          <p:nvPr/>
        </p:nvSpPr>
        <p:spPr>
          <a:xfrm>
            <a:off x="5209219" y="2585527"/>
            <a:ext cx="2614009" cy="280928"/>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just"/>
            <a:r>
              <a:rPr lang="fr-FR" sz="1050" b="1" dirty="0">
                <a:solidFill>
                  <a:srgbClr val="00497E"/>
                </a:solidFill>
                <a:latin typeface="Arial" panose="020B0604020202020204" pitchFamily="34" charset="0"/>
                <a:cs typeface="Arial" panose="020B0604020202020204" pitchFamily="34" charset="0"/>
              </a:rPr>
              <a:t>Ne jamais retirer le corps étranger</a:t>
            </a:r>
            <a:endParaRPr lang="en-US" sz="1050" b="1" dirty="0">
              <a:solidFill>
                <a:srgbClr val="00497E"/>
              </a:solidFill>
              <a:latin typeface="Arial" panose="020B0604020202020204" pitchFamily="34" charset="0"/>
              <a:cs typeface="Arial" panose="020B0604020202020204" pitchFamily="34" charset="0"/>
            </a:endParaRPr>
          </a:p>
        </p:txBody>
      </p:sp>
      <p:sp>
        <p:nvSpPr>
          <p:cNvPr id="90" name="ZoneTexte 89">
            <a:extLst>
              <a:ext uri="{FF2B5EF4-FFF2-40B4-BE49-F238E27FC236}">
                <a16:creationId xmlns:a16="http://schemas.microsoft.com/office/drawing/2014/main" id="{19D81441-F0AE-CEB5-DBEE-912AF471C79A}"/>
              </a:ext>
            </a:extLst>
          </p:cNvPr>
          <p:cNvSpPr txBox="1"/>
          <p:nvPr/>
        </p:nvSpPr>
        <p:spPr>
          <a:xfrm>
            <a:off x="5209218" y="3068150"/>
            <a:ext cx="2614009" cy="459700"/>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defPPr>
              <a:defRPr lang="fr-FR"/>
            </a:defPPr>
            <a:lvl1pPr algn="just">
              <a:defRPr sz="1050" b="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Installer confortablement et sans délai la victime en position d'attente</a:t>
            </a:r>
            <a:endParaRPr lang="en-US" dirty="0">
              <a:solidFill>
                <a:srgbClr val="00497E"/>
              </a:solidFill>
            </a:endParaRPr>
          </a:p>
        </p:txBody>
      </p:sp>
      <p:pic>
        <p:nvPicPr>
          <p:cNvPr id="91" name="Picture 2">
            <a:extLst>
              <a:ext uri="{FF2B5EF4-FFF2-40B4-BE49-F238E27FC236}">
                <a16:creationId xmlns:a16="http://schemas.microsoft.com/office/drawing/2014/main" id="{82D14C08-DA20-3D5D-1D9C-86B18BE72F39}"/>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5839193" y="3517760"/>
            <a:ext cx="452479" cy="90495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Man, knee, lying icon in a collection with other items">
            <a:extLst>
              <a:ext uri="{FF2B5EF4-FFF2-40B4-BE49-F238E27FC236}">
                <a16:creationId xmlns:a16="http://schemas.microsoft.com/office/drawing/2014/main" id="{694719B6-ECEF-48BB-19A4-52E0E49CE632}"/>
              </a:ext>
            </a:extLst>
          </p:cNvPr>
          <p:cNvPicPr>
            <a:picLocks noChangeAspect="1" noChangeArrowheads="1"/>
          </p:cNvPicPr>
          <p:nvPr/>
        </p:nvPicPr>
        <p:blipFill rotWithShape="1">
          <a:blip r:embed="rId10">
            <a:duotone>
              <a:srgbClr val="4472C4">
                <a:shade val="45000"/>
                <a:satMod val="135000"/>
              </a:srgbClr>
              <a:prstClr val="white"/>
            </a:duotone>
            <a:extLst>
              <a:ext uri="{BEBA8EAE-BF5A-486C-A8C5-ECC9F3942E4B}">
                <a14:imgProps xmlns:a14="http://schemas.microsoft.com/office/drawing/2010/main">
                  <a14:imgLayer r:embed="rId11">
                    <a14:imgEffect>
                      <a14:backgroundRemoval t="38338" b="60661" l="30400" r="68900">
                        <a14:foregroundMark x1="60311" y1="49706" x2="66000" y2="49149"/>
                        <a14:foregroundMark x1="47600" y1="50951" x2="59077" y2="49827"/>
                        <a14:foregroundMark x1="46500" y1="49850" x2="51000" y2="50050"/>
                        <a14:foregroundMark x1="35200" y1="50250" x2="35200" y2="50250"/>
                        <a14:foregroundMark x1="42200" y1="52152" x2="42200" y2="52152"/>
                        <a14:foregroundMark x1="68900" y1="51251" x2="68900" y2="51251"/>
                        <a14:backgroundMark x1="60200" y1="49750" x2="60200" y2="49750"/>
                        <a14:backgroundMark x1="60000" y1="49650" x2="60000" y2="49650"/>
                        <a14:backgroundMark x1="60600" y1="50050" x2="59600" y2="50450"/>
                      </a14:backgroundRemoval>
                    </a14:imgEffect>
                  </a14:imgLayer>
                </a14:imgProps>
              </a:ext>
              <a:ext uri="{28A0092B-C50C-407E-A947-70E740481C1C}">
                <a14:useLocalDpi xmlns:a14="http://schemas.microsoft.com/office/drawing/2010/main" val="0"/>
              </a:ext>
            </a:extLst>
          </a:blip>
          <a:srcRect l="25719" t="35614" r="27170" b="36474"/>
          <a:stretch/>
        </p:blipFill>
        <p:spPr bwMode="auto">
          <a:xfrm>
            <a:off x="6476241" y="3779402"/>
            <a:ext cx="874486" cy="517640"/>
          </a:xfrm>
          <a:prstGeom prst="rect">
            <a:avLst/>
          </a:prstGeom>
          <a:noFill/>
          <a:extLst>
            <a:ext uri="{909E8E84-426E-40DD-AFC4-6F175D3DCCD1}">
              <a14:hiddenFill xmlns:a14="http://schemas.microsoft.com/office/drawing/2010/main">
                <a:solidFill>
                  <a:srgbClr val="FFFFFF"/>
                </a:solidFill>
              </a14:hiddenFill>
            </a:ext>
          </a:extLst>
        </p:spPr>
      </p:pic>
      <p:pic>
        <p:nvPicPr>
          <p:cNvPr id="93" name="Image 92">
            <a:extLst>
              <a:ext uri="{FF2B5EF4-FFF2-40B4-BE49-F238E27FC236}">
                <a16:creationId xmlns:a16="http://schemas.microsoft.com/office/drawing/2014/main" id="{CA517D3D-ADEB-CAF7-CD5F-621AA0E53DFE}"/>
              </a:ext>
            </a:extLst>
          </p:cNvPr>
          <p:cNvPicPr>
            <a:picLocks noChangeAspect="1"/>
          </p:cNvPicPr>
          <p:nvPr/>
        </p:nvPicPr>
        <p:blipFill rotWithShape="1">
          <a:blip r:embed="rId12">
            <a:extLst>
              <a:ext uri="{28A0092B-C50C-407E-A947-70E740481C1C}">
                <a14:useLocalDpi xmlns:a14="http://schemas.microsoft.com/office/drawing/2010/main" val="0"/>
              </a:ext>
            </a:extLst>
          </a:blip>
          <a:srcRect l="52603" t="44869" r="28647" b="22867"/>
          <a:stretch/>
        </p:blipFill>
        <p:spPr>
          <a:xfrm>
            <a:off x="5851893" y="4683700"/>
            <a:ext cx="354528" cy="3545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4" name="Picture 6">
            <a:extLst>
              <a:ext uri="{FF2B5EF4-FFF2-40B4-BE49-F238E27FC236}">
                <a16:creationId xmlns:a16="http://schemas.microsoft.com/office/drawing/2014/main" id="{500D46AD-9E13-DB8A-5065-7912ED5BB19D}"/>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563552" y="4521361"/>
            <a:ext cx="722421" cy="722421"/>
          </a:xfrm>
          <a:prstGeom prst="rect">
            <a:avLst/>
          </a:prstGeom>
          <a:noFill/>
          <a:extLst>
            <a:ext uri="{909E8E84-426E-40DD-AFC4-6F175D3DCCD1}">
              <a14:hiddenFill xmlns:a14="http://schemas.microsoft.com/office/drawing/2010/main">
                <a:solidFill>
                  <a:srgbClr val="FFFFFF"/>
                </a:solidFill>
              </a14:hiddenFill>
            </a:ext>
          </a:extLst>
        </p:spPr>
      </p:pic>
      <p:sp>
        <p:nvSpPr>
          <p:cNvPr id="95" name="ZoneTexte 94">
            <a:extLst>
              <a:ext uri="{FF2B5EF4-FFF2-40B4-BE49-F238E27FC236}">
                <a16:creationId xmlns:a16="http://schemas.microsoft.com/office/drawing/2014/main" id="{1EE7DADB-44AC-14A1-D7FA-2DAF13D4EE87}"/>
              </a:ext>
            </a:extLst>
          </p:cNvPr>
          <p:cNvSpPr txBox="1"/>
          <p:nvPr/>
        </p:nvSpPr>
        <p:spPr>
          <a:xfrm>
            <a:off x="5568304" y="4219377"/>
            <a:ext cx="990735" cy="415498"/>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Plaie </a:t>
            </a:r>
          </a:p>
          <a:p>
            <a:pPr algn="ctr"/>
            <a:r>
              <a:rPr lang="fr-FR" sz="1050" b="1" i="1" dirty="0">
                <a:solidFill>
                  <a:srgbClr val="00497E"/>
                </a:solidFill>
                <a:latin typeface="Arial" panose="020B0604020202020204" pitchFamily="34" charset="0"/>
                <a:cs typeface="Arial" panose="020B0604020202020204" pitchFamily="34" charset="0"/>
              </a:rPr>
              <a:t>au thorax</a:t>
            </a:r>
          </a:p>
        </p:txBody>
      </p:sp>
      <p:sp>
        <p:nvSpPr>
          <p:cNvPr id="96" name="ZoneTexte 95">
            <a:extLst>
              <a:ext uri="{FF2B5EF4-FFF2-40B4-BE49-F238E27FC236}">
                <a16:creationId xmlns:a16="http://schemas.microsoft.com/office/drawing/2014/main" id="{395CA482-F757-6C3E-52C8-BA77F828564D}"/>
              </a:ext>
            </a:extLst>
          </p:cNvPr>
          <p:cNvSpPr txBox="1"/>
          <p:nvPr/>
        </p:nvSpPr>
        <p:spPr>
          <a:xfrm>
            <a:off x="6385214" y="4219377"/>
            <a:ext cx="1075252" cy="430887"/>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Plaie </a:t>
            </a:r>
            <a:br>
              <a:rPr lang="fr-FR" sz="1050" b="1" i="1" dirty="0">
                <a:solidFill>
                  <a:srgbClr val="00497E"/>
                </a:solidFill>
                <a:latin typeface="Arial" panose="020B0604020202020204" pitchFamily="34" charset="0"/>
                <a:cs typeface="Arial" panose="020B0604020202020204" pitchFamily="34" charset="0"/>
              </a:rPr>
            </a:br>
            <a:r>
              <a:rPr lang="fr-FR" sz="1050" b="1" i="1" dirty="0">
                <a:solidFill>
                  <a:srgbClr val="00497E"/>
                </a:solidFill>
                <a:latin typeface="Arial" panose="020B0604020202020204" pitchFamily="34" charset="0"/>
                <a:cs typeface="Arial" panose="020B0604020202020204" pitchFamily="34" charset="0"/>
              </a:rPr>
              <a:t>à l’abdomen</a:t>
            </a:r>
          </a:p>
        </p:txBody>
      </p:sp>
      <p:sp>
        <p:nvSpPr>
          <p:cNvPr id="97" name="ZoneTexte 96">
            <a:extLst>
              <a:ext uri="{FF2B5EF4-FFF2-40B4-BE49-F238E27FC236}">
                <a16:creationId xmlns:a16="http://schemas.microsoft.com/office/drawing/2014/main" id="{CA6096CA-28CF-9855-C25F-53D3931EFE59}"/>
              </a:ext>
            </a:extLst>
          </p:cNvPr>
          <p:cNvSpPr txBox="1"/>
          <p:nvPr/>
        </p:nvSpPr>
        <p:spPr>
          <a:xfrm>
            <a:off x="5478844" y="5047158"/>
            <a:ext cx="1075252" cy="415498"/>
          </a:xfrm>
          <a:prstGeom prst="rect">
            <a:avLst/>
          </a:prstGeom>
          <a:noFill/>
        </p:spPr>
        <p:txBody>
          <a:bodyPr wrap="square" rtlCol="0">
            <a:spAutoFit/>
          </a:bodyPr>
          <a:lstStyle>
            <a:defPPr>
              <a:defRPr lang="fr-FR"/>
            </a:defPPr>
            <a:lvl1pPr algn="ctr">
              <a:defRPr sz="1050" b="1" i="1">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Plaie </a:t>
            </a:r>
          </a:p>
          <a:p>
            <a:r>
              <a:rPr lang="fr-FR" dirty="0">
                <a:solidFill>
                  <a:srgbClr val="00497E"/>
                </a:solidFill>
              </a:rPr>
              <a:t>à l’œil</a:t>
            </a:r>
          </a:p>
        </p:txBody>
      </p:sp>
      <p:sp>
        <p:nvSpPr>
          <p:cNvPr id="98" name="ZoneTexte 97">
            <a:extLst>
              <a:ext uri="{FF2B5EF4-FFF2-40B4-BE49-F238E27FC236}">
                <a16:creationId xmlns:a16="http://schemas.microsoft.com/office/drawing/2014/main" id="{74487725-3B22-3403-DDBE-1D1FE161E478}"/>
              </a:ext>
            </a:extLst>
          </p:cNvPr>
          <p:cNvSpPr txBox="1"/>
          <p:nvPr/>
        </p:nvSpPr>
        <p:spPr>
          <a:xfrm>
            <a:off x="6405018" y="5047158"/>
            <a:ext cx="1035643" cy="415498"/>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Toute </a:t>
            </a:r>
          </a:p>
          <a:p>
            <a:pPr algn="ctr"/>
            <a:r>
              <a:rPr lang="fr-FR" sz="1050" b="1" i="1" dirty="0">
                <a:solidFill>
                  <a:srgbClr val="00497E"/>
                </a:solidFill>
                <a:latin typeface="Arial" panose="020B0604020202020204" pitchFamily="34" charset="0"/>
                <a:cs typeface="Arial" panose="020B0604020202020204" pitchFamily="34" charset="0"/>
              </a:rPr>
              <a:t>autre plaie </a:t>
            </a:r>
          </a:p>
        </p:txBody>
      </p:sp>
      <p:pic>
        <p:nvPicPr>
          <p:cNvPr id="99" name="Picture 6">
            <a:extLst>
              <a:ext uri="{FF2B5EF4-FFF2-40B4-BE49-F238E27FC236}">
                <a16:creationId xmlns:a16="http://schemas.microsoft.com/office/drawing/2014/main" id="{1DF753C2-E62E-9D61-A127-D8DDC8595B3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27463" y="5518808"/>
            <a:ext cx="471143" cy="471143"/>
          </a:xfrm>
          <a:prstGeom prst="rect">
            <a:avLst/>
          </a:prstGeom>
          <a:noFill/>
          <a:extLst>
            <a:ext uri="{909E8E84-426E-40DD-AFC4-6F175D3DCCD1}">
              <a14:hiddenFill xmlns:a14="http://schemas.microsoft.com/office/drawing/2010/main">
                <a:solidFill>
                  <a:srgbClr val="FFFFFF"/>
                </a:solidFill>
              </a14:hiddenFill>
            </a:ext>
          </a:extLst>
        </p:spPr>
      </p:pic>
      <p:sp>
        <p:nvSpPr>
          <p:cNvPr id="100" name="ZoneTexte 99">
            <a:extLst>
              <a:ext uri="{FF2B5EF4-FFF2-40B4-BE49-F238E27FC236}">
                <a16:creationId xmlns:a16="http://schemas.microsoft.com/office/drawing/2014/main" id="{C76ACBF9-6AB0-53C1-E3B5-26E4CA7FB426}"/>
              </a:ext>
            </a:extLst>
          </p:cNvPr>
          <p:cNvSpPr txBox="1"/>
          <p:nvPr/>
        </p:nvSpPr>
        <p:spPr>
          <a:xfrm>
            <a:off x="5125407" y="6012675"/>
            <a:ext cx="1075253" cy="246221"/>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r>
              <a:rPr lang="fr-FR" sz="1000" dirty="0">
                <a:solidFill>
                  <a:srgbClr val="BA242C"/>
                </a:solidFill>
              </a:rPr>
              <a:t>Protéger</a:t>
            </a:r>
            <a:endParaRPr lang="en-US" sz="1000" dirty="0">
              <a:solidFill>
                <a:srgbClr val="BA242C"/>
              </a:solidFill>
            </a:endParaRPr>
          </a:p>
        </p:txBody>
      </p:sp>
      <p:sp>
        <p:nvSpPr>
          <p:cNvPr id="101" name="ZoneTexte 100">
            <a:extLst>
              <a:ext uri="{FF2B5EF4-FFF2-40B4-BE49-F238E27FC236}">
                <a16:creationId xmlns:a16="http://schemas.microsoft.com/office/drawing/2014/main" id="{4A0971AA-30A6-9366-7925-7A7A430E17B0}"/>
              </a:ext>
            </a:extLst>
          </p:cNvPr>
          <p:cNvSpPr txBox="1"/>
          <p:nvPr/>
        </p:nvSpPr>
        <p:spPr>
          <a:xfrm>
            <a:off x="6053373" y="5943093"/>
            <a:ext cx="937012" cy="369332"/>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900" dirty="0">
                <a:solidFill>
                  <a:srgbClr val="BA242C"/>
                </a:solidFill>
              </a:rPr>
              <a:t>Alerter les secours</a:t>
            </a:r>
            <a:endParaRPr lang="en-US" sz="900" dirty="0">
              <a:solidFill>
                <a:srgbClr val="BA242C"/>
              </a:solidFill>
            </a:endParaRPr>
          </a:p>
        </p:txBody>
      </p:sp>
      <p:pic>
        <p:nvPicPr>
          <p:cNvPr id="102" name="Picture 8">
            <a:extLst>
              <a:ext uri="{FF2B5EF4-FFF2-40B4-BE49-F238E27FC236}">
                <a16:creationId xmlns:a16="http://schemas.microsoft.com/office/drawing/2014/main" id="{08D650C8-F5D0-2B21-0AE7-9B2045FB2F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62789" y="5558403"/>
            <a:ext cx="413992" cy="413992"/>
          </a:xfrm>
          <a:prstGeom prst="rect">
            <a:avLst/>
          </a:prstGeom>
          <a:noFill/>
          <a:extLst>
            <a:ext uri="{909E8E84-426E-40DD-AFC4-6F175D3DCCD1}">
              <a14:hiddenFill xmlns:a14="http://schemas.microsoft.com/office/drawing/2010/main">
                <a:solidFill>
                  <a:srgbClr val="FFFFFF"/>
                </a:solidFill>
              </a14:hiddenFill>
            </a:ext>
          </a:extLst>
        </p:spPr>
      </p:pic>
      <p:sp>
        <p:nvSpPr>
          <p:cNvPr id="103" name="ZoneTexte 102">
            <a:extLst>
              <a:ext uri="{FF2B5EF4-FFF2-40B4-BE49-F238E27FC236}">
                <a16:creationId xmlns:a16="http://schemas.microsoft.com/office/drawing/2014/main" id="{5B59AD3A-0B4A-B8D2-1B26-5DFFBCEE5E98}"/>
              </a:ext>
            </a:extLst>
          </p:cNvPr>
          <p:cNvSpPr txBox="1"/>
          <p:nvPr/>
        </p:nvSpPr>
        <p:spPr>
          <a:xfrm>
            <a:off x="6761672" y="5952766"/>
            <a:ext cx="1127423" cy="369332"/>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900" dirty="0">
                <a:solidFill>
                  <a:srgbClr val="BA242C"/>
                </a:solidFill>
              </a:rPr>
              <a:t>Surveiller </a:t>
            </a:r>
            <a:br>
              <a:rPr lang="fr-FR" sz="900" dirty="0">
                <a:solidFill>
                  <a:srgbClr val="BA242C"/>
                </a:solidFill>
              </a:rPr>
            </a:br>
            <a:r>
              <a:rPr lang="fr-FR" sz="900" dirty="0">
                <a:solidFill>
                  <a:srgbClr val="BA242C"/>
                </a:solidFill>
              </a:rPr>
              <a:t>la victime</a:t>
            </a:r>
            <a:endParaRPr lang="en-US" sz="900" dirty="0">
              <a:solidFill>
                <a:srgbClr val="BA242C"/>
              </a:solidFill>
            </a:endParaRPr>
          </a:p>
        </p:txBody>
      </p:sp>
      <p:cxnSp>
        <p:nvCxnSpPr>
          <p:cNvPr id="104" name="Connecteur droit 103">
            <a:extLst>
              <a:ext uri="{FF2B5EF4-FFF2-40B4-BE49-F238E27FC236}">
                <a16:creationId xmlns:a16="http://schemas.microsoft.com/office/drawing/2014/main" id="{7F213627-5721-56E7-2EE4-E5CAA29FC16F}"/>
              </a:ext>
            </a:extLst>
          </p:cNvPr>
          <p:cNvCxnSpPr>
            <a:cxnSpLocks/>
          </p:cNvCxnSpPr>
          <p:nvPr/>
        </p:nvCxnSpPr>
        <p:spPr>
          <a:xfrm>
            <a:off x="8104904" y="2483474"/>
            <a:ext cx="0" cy="3847495"/>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5" name="ZoneTexte 104">
            <a:extLst>
              <a:ext uri="{FF2B5EF4-FFF2-40B4-BE49-F238E27FC236}">
                <a16:creationId xmlns:a16="http://schemas.microsoft.com/office/drawing/2014/main" id="{1B259206-03BD-D259-2771-419531FC95E8}"/>
              </a:ext>
            </a:extLst>
          </p:cNvPr>
          <p:cNvSpPr txBox="1"/>
          <p:nvPr/>
        </p:nvSpPr>
        <p:spPr>
          <a:xfrm>
            <a:off x="8546400" y="2117489"/>
            <a:ext cx="2872752" cy="369332"/>
          </a:xfrm>
          <a:prstGeom prst="rect">
            <a:avLst/>
          </a:prstGeom>
          <a:noFill/>
        </p:spPr>
        <p:txBody>
          <a:bodyPr wrap="square" rtlCol="0">
            <a:spAutoFit/>
          </a:bodyPr>
          <a:lstStyle/>
          <a:p>
            <a:pPr algn="ctr"/>
            <a:r>
              <a:rPr lang="en-US" b="1" dirty="0">
                <a:solidFill>
                  <a:srgbClr val="BA242C"/>
                </a:solidFill>
                <a:latin typeface="Arial" panose="020B0604020202020204" pitchFamily="34" charset="0"/>
                <a:cs typeface="Arial" panose="020B0604020202020204" pitchFamily="34" charset="0"/>
              </a:rPr>
              <a:t>PLAIE SIMPLE</a:t>
            </a:r>
          </a:p>
        </p:txBody>
      </p:sp>
      <p:sp>
        <p:nvSpPr>
          <p:cNvPr id="106" name="ZoneTexte 105">
            <a:extLst>
              <a:ext uri="{FF2B5EF4-FFF2-40B4-BE49-F238E27FC236}">
                <a16:creationId xmlns:a16="http://schemas.microsoft.com/office/drawing/2014/main" id="{5794F5D4-01E7-B5C4-B781-5D889AA3EDBD}"/>
              </a:ext>
            </a:extLst>
          </p:cNvPr>
          <p:cNvSpPr txBox="1"/>
          <p:nvPr/>
        </p:nvSpPr>
        <p:spPr>
          <a:xfrm>
            <a:off x="8530792" y="2490233"/>
            <a:ext cx="2912751" cy="461665"/>
          </a:xfrm>
          <a:prstGeom prst="rect">
            <a:avLst/>
          </a:prstGeom>
          <a:noFill/>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Petite coupure superficielle, </a:t>
            </a:r>
            <a:br>
              <a:rPr lang="fr-FR" sz="1200" b="1" dirty="0">
                <a:solidFill>
                  <a:srgbClr val="00497E"/>
                </a:solidFill>
                <a:latin typeface="Arial" panose="020B0604020202020204" pitchFamily="34" charset="0"/>
                <a:cs typeface="Arial" panose="020B0604020202020204" pitchFamily="34" charset="0"/>
              </a:rPr>
            </a:br>
            <a:r>
              <a:rPr lang="fr-FR" sz="1200" b="1" dirty="0">
                <a:solidFill>
                  <a:srgbClr val="00497E"/>
                </a:solidFill>
                <a:latin typeface="Arial" panose="020B0604020202020204" pitchFamily="34" charset="0"/>
                <a:cs typeface="Arial" panose="020B0604020202020204" pitchFamily="34" charset="0"/>
              </a:rPr>
              <a:t>éraflure saignant peu</a:t>
            </a:r>
            <a:endParaRPr lang="en-US" sz="1200" b="1" dirty="0">
              <a:solidFill>
                <a:srgbClr val="00497E"/>
              </a:solidFill>
              <a:latin typeface="Arial" panose="020B0604020202020204" pitchFamily="34" charset="0"/>
              <a:cs typeface="Arial" panose="020B0604020202020204" pitchFamily="34" charset="0"/>
            </a:endParaRPr>
          </a:p>
        </p:txBody>
      </p:sp>
      <p:sp>
        <p:nvSpPr>
          <p:cNvPr id="107" name="Rectangle : coins arrondis 106">
            <a:extLst>
              <a:ext uri="{FF2B5EF4-FFF2-40B4-BE49-F238E27FC236}">
                <a16:creationId xmlns:a16="http://schemas.microsoft.com/office/drawing/2014/main" id="{2BDA1B1E-BAB4-C7B5-D921-08B06E6C3AB8}"/>
              </a:ext>
            </a:extLst>
          </p:cNvPr>
          <p:cNvSpPr/>
          <p:nvPr/>
        </p:nvSpPr>
        <p:spPr>
          <a:xfrm>
            <a:off x="8546400" y="3076270"/>
            <a:ext cx="2893124" cy="380570"/>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08" name="Rectangle : coins arrondis 107">
            <a:extLst>
              <a:ext uri="{FF2B5EF4-FFF2-40B4-BE49-F238E27FC236}">
                <a16:creationId xmlns:a16="http://schemas.microsoft.com/office/drawing/2014/main" id="{FAD34D74-A326-5217-3F17-9537E562D8A3}"/>
              </a:ext>
            </a:extLst>
          </p:cNvPr>
          <p:cNvSpPr/>
          <p:nvPr/>
        </p:nvSpPr>
        <p:spPr>
          <a:xfrm>
            <a:off x="8303390" y="2942508"/>
            <a:ext cx="589813" cy="599662"/>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09" name="Picture 10">
            <a:extLst>
              <a:ext uri="{FF2B5EF4-FFF2-40B4-BE49-F238E27FC236}">
                <a16:creationId xmlns:a16="http://schemas.microsoft.com/office/drawing/2014/main" id="{73CA2F81-4159-684D-6177-A3ABD9CBDE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50564" y="3009249"/>
            <a:ext cx="445769" cy="4457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0" name="ZoneTexte 109">
            <a:extLst>
              <a:ext uri="{FF2B5EF4-FFF2-40B4-BE49-F238E27FC236}">
                <a16:creationId xmlns:a16="http://schemas.microsoft.com/office/drawing/2014/main" id="{EE1D1F55-27B4-9A21-E086-35D16E350245}"/>
              </a:ext>
            </a:extLst>
          </p:cNvPr>
          <p:cNvSpPr txBox="1"/>
          <p:nvPr/>
        </p:nvSpPr>
        <p:spPr>
          <a:xfrm>
            <a:off x="8922017" y="3145997"/>
            <a:ext cx="2680212" cy="246221"/>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r>
              <a:rPr lang="fr-FR" sz="1000" dirty="0">
                <a:solidFill>
                  <a:srgbClr val="00497E"/>
                </a:solidFill>
              </a:rPr>
              <a:t>Se</a:t>
            </a:r>
            <a:r>
              <a:rPr lang="fr-FR" sz="1000" b="0" dirty="0">
                <a:solidFill>
                  <a:srgbClr val="00497E"/>
                </a:solidFill>
              </a:rPr>
              <a:t> </a:t>
            </a:r>
            <a:r>
              <a:rPr lang="fr-FR" sz="1000" dirty="0">
                <a:solidFill>
                  <a:srgbClr val="00497E"/>
                </a:solidFill>
              </a:rPr>
              <a:t>laver les mains</a:t>
            </a:r>
            <a:endParaRPr lang="en-US" sz="1000" b="0" dirty="0">
              <a:solidFill>
                <a:srgbClr val="00497E"/>
              </a:solidFill>
            </a:endParaRPr>
          </a:p>
        </p:txBody>
      </p:sp>
      <p:sp>
        <p:nvSpPr>
          <p:cNvPr id="111" name="Rectangle : coins arrondis 110">
            <a:extLst>
              <a:ext uri="{FF2B5EF4-FFF2-40B4-BE49-F238E27FC236}">
                <a16:creationId xmlns:a16="http://schemas.microsoft.com/office/drawing/2014/main" id="{3F5F7D3F-4CAD-2089-D26D-CF322543A188}"/>
              </a:ext>
            </a:extLst>
          </p:cNvPr>
          <p:cNvSpPr/>
          <p:nvPr/>
        </p:nvSpPr>
        <p:spPr>
          <a:xfrm>
            <a:off x="8612125" y="3740854"/>
            <a:ext cx="2834769" cy="380942"/>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12" name="ZoneTexte 111">
            <a:extLst>
              <a:ext uri="{FF2B5EF4-FFF2-40B4-BE49-F238E27FC236}">
                <a16:creationId xmlns:a16="http://schemas.microsoft.com/office/drawing/2014/main" id="{96C2A079-4C62-94D2-F8A4-8C2A200D66FC}"/>
              </a:ext>
            </a:extLst>
          </p:cNvPr>
          <p:cNvSpPr txBox="1"/>
          <p:nvPr/>
        </p:nvSpPr>
        <p:spPr>
          <a:xfrm>
            <a:off x="8931923" y="3723589"/>
            <a:ext cx="2504164" cy="400110"/>
          </a:xfrm>
          <a:prstGeom prst="rect">
            <a:avLst/>
          </a:prstGeom>
          <a:noFill/>
        </p:spPr>
        <p:txBody>
          <a:bodyPr wrap="square" rtlCol="0">
            <a:spAutoFit/>
          </a:bodyPr>
          <a:lstStyle>
            <a:defPPr>
              <a:defRPr lang="fr-FR"/>
            </a:defPPr>
            <a:lvl1pPr>
              <a:defRPr sz="1100" b="1" i="1">
                <a:solidFill>
                  <a:srgbClr val="00529B"/>
                </a:solidFill>
                <a:latin typeface="Arial" panose="020B0604020202020204" pitchFamily="34" charset="0"/>
                <a:cs typeface="Arial" panose="020B0604020202020204" pitchFamily="34" charset="0"/>
              </a:defRPr>
            </a:lvl1pPr>
          </a:lstStyle>
          <a:p>
            <a:r>
              <a:rPr lang="fr-FR" sz="1000" dirty="0">
                <a:solidFill>
                  <a:srgbClr val="00497E"/>
                </a:solidFill>
              </a:rPr>
              <a:t>Nettoyer la plaie en rinçant </a:t>
            </a:r>
            <a:br>
              <a:rPr lang="fr-FR" sz="1000" dirty="0">
                <a:solidFill>
                  <a:srgbClr val="00497E"/>
                </a:solidFill>
              </a:rPr>
            </a:br>
            <a:r>
              <a:rPr lang="fr-FR" sz="1000" dirty="0">
                <a:solidFill>
                  <a:srgbClr val="00497E"/>
                </a:solidFill>
              </a:rPr>
              <a:t>abondamment à l'eau courante</a:t>
            </a:r>
            <a:endParaRPr lang="en-US" sz="1000" dirty="0">
              <a:solidFill>
                <a:srgbClr val="00497E"/>
              </a:solidFill>
            </a:endParaRPr>
          </a:p>
        </p:txBody>
      </p:sp>
      <p:sp>
        <p:nvSpPr>
          <p:cNvPr id="113" name="Rectangle : coins arrondis 112">
            <a:extLst>
              <a:ext uri="{FF2B5EF4-FFF2-40B4-BE49-F238E27FC236}">
                <a16:creationId xmlns:a16="http://schemas.microsoft.com/office/drawing/2014/main" id="{3879804E-FA87-6F62-DF18-4DE95829ED0B}"/>
              </a:ext>
            </a:extLst>
          </p:cNvPr>
          <p:cNvSpPr/>
          <p:nvPr/>
        </p:nvSpPr>
        <p:spPr>
          <a:xfrm>
            <a:off x="8611695" y="4378296"/>
            <a:ext cx="2835200" cy="373207"/>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14" name="ZoneTexte 113">
            <a:extLst>
              <a:ext uri="{FF2B5EF4-FFF2-40B4-BE49-F238E27FC236}">
                <a16:creationId xmlns:a16="http://schemas.microsoft.com/office/drawing/2014/main" id="{DD88527D-52B8-A59D-B12A-FAF7C39AFCA4}"/>
              </a:ext>
            </a:extLst>
          </p:cNvPr>
          <p:cNvSpPr txBox="1"/>
          <p:nvPr/>
        </p:nvSpPr>
        <p:spPr>
          <a:xfrm>
            <a:off x="8878677" y="4433324"/>
            <a:ext cx="1110746" cy="246221"/>
          </a:xfrm>
          <a:prstGeom prst="rect">
            <a:avLst/>
          </a:prstGeom>
          <a:noFill/>
        </p:spPr>
        <p:txBody>
          <a:bodyPr wrap="square" rtlCol="0">
            <a:spAutoFit/>
          </a:bodyPr>
          <a:lstStyle>
            <a:defPPr>
              <a:defRPr lang="fr-FR"/>
            </a:defPPr>
            <a:lvl1pPr>
              <a:defRPr sz="1100" b="1" i="1">
                <a:solidFill>
                  <a:srgbClr val="00529B"/>
                </a:solidFill>
                <a:latin typeface="Arial" panose="020B0604020202020204" pitchFamily="34" charset="0"/>
                <a:cs typeface="Arial" panose="020B0604020202020204" pitchFamily="34" charset="0"/>
              </a:defRPr>
            </a:lvl1pPr>
          </a:lstStyle>
          <a:p>
            <a:r>
              <a:rPr lang="fr-FR" sz="1000" dirty="0">
                <a:solidFill>
                  <a:srgbClr val="00497E"/>
                </a:solidFill>
              </a:rPr>
              <a:t>Désinfecter</a:t>
            </a:r>
            <a:endParaRPr lang="en-US" sz="1000" dirty="0">
              <a:solidFill>
                <a:srgbClr val="00497E"/>
              </a:solidFill>
            </a:endParaRPr>
          </a:p>
        </p:txBody>
      </p:sp>
      <p:sp>
        <p:nvSpPr>
          <p:cNvPr id="115" name="Rectangle : coins arrondis 114">
            <a:extLst>
              <a:ext uri="{FF2B5EF4-FFF2-40B4-BE49-F238E27FC236}">
                <a16:creationId xmlns:a16="http://schemas.microsoft.com/office/drawing/2014/main" id="{C97B5FD5-6212-20FC-3C33-9BFAB01C761C}"/>
              </a:ext>
            </a:extLst>
          </p:cNvPr>
          <p:cNvSpPr/>
          <p:nvPr/>
        </p:nvSpPr>
        <p:spPr>
          <a:xfrm>
            <a:off x="8295716" y="3642797"/>
            <a:ext cx="607393" cy="56025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16" name="Picture 14">
            <a:extLst>
              <a:ext uri="{FF2B5EF4-FFF2-40B4-BE49-F238E27FC236}">
                <a16:creationId xmlns:a16="http://schemas.microsoft.com/office/drawing/2014/main" id="{F860A0F4-698F-511D-023B-E19554DA6B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08982" y="3731076"/>
            <a:ext cx="397109" cy="39710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7" name="Rectangle : coins arrondis 116">
            <a:extLst>
              <a:ext uri="{FF2B5EF4-FFF2-40B4-BE49-F238E27FC236}">
                <a16:creationId xmlns:a16="http://schemas.microsoft.com/office/drawing/2014/main" id="{24E61A72-DBAB-D387-0DED-04058FA870C2}"/>
              </a:ext>
            </a:extLst>
          </p:cNvPr>
          <p:cNvSpPr/>
          <p:nvPr/>
        </p:nvSpPr>
        <p:spPr>
          <a:xfrm>
            <a:off x="8308736" y="4313503"/>
            <a:ext cx="592072" cy="56025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18" name="Picture 12">
            <a:extLst>
              <a:ext uri="{FF2B5EF4-FFF2-40B4-BE49-F238E27FC236}">
                <a16:creationId xmlns:a16="http://schemas.microsoft.com/office/drawing/2014/main" id="{A2D82544-6E32-46A0-91FD-4B0C9101240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12959" y="4361072"/>
            <a:ext cx="430175" cy="430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9" name="Groupe 118">
            <a:extLst>
              <a:ext uri="{FF2B5EF4-FFF2-40B4-BE49-F238E27FC236}">
                <a16:creationId xmlns:a16="http://schemas.microsoft.com/office/drawing/2014/main" id="{ADC412A9-F6A5-9184-45CC-D139A8AFD131}"/>
              </a:ext>
            </a:extLst>
          </p:cNvPr>
          <p:cNvGrpSpPr/>
          <p:nvPr/>
        </p:nvGrpSpPr>
        <p:grpSpPr>
          <a:xfrm>
            <a:off x="8611695" y="5034408"/>
            <a:ext cx="2835200" cy="453559"/>
            <a:chOff x="8468040" y="5034408"/>
            <a:chExt cx="3217021" cy="453559"/>
          </a:xfrm>
        </p:grpSpPr>
        <p:sp>
          <p:nvSpPr>
            <p:cNvPr id="120" name="Rectangle : coins arrondis 119">
              <a:extLst>
                <a:ext uri="{FF2B5EF4-FFF2-40B4-BE49-F238E27FC236}">
                  <a16:creationId xmlns:a16="http://schemas.microsoft.com/office/drawing/2014/main" id="{AD761356-786A-A67A-E123-71BA2BAA9863}"/>
                </a:ext>
              </a:extLst>
            </p:cNvPr>
            <p:cNvSpPr/>
            <p:nvPr/>
          </p:nvSpPr>
          <p:spPr>
            <a:xfrm>
              <a:off x="8468040" y="5034408"/>
              <a:ext cx="3217021" cy="453559"/>
            </a:xfrm>
            <a:prstGeom prst="roundRect">
              <a:avLst/>
            </a:prstGeom>
            <a:solidFill>
              <a:srgbClr val="F7FB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21" name="ZoneTexte 120">
              <a:extLst>
                <a:ext uri="{FF2B5EF4-FFF2-40B4-BE49-F238E27FC236}">
                  <a16:creationId xmlns:a16="http://schemas.microsoft.com/office/drawing/2014/main" id="{8C83B97E-1925-DFFE-9DAB-8BD376EC79FA}"/>
                </a:ext>
              </a:extLst>
            </p:cNvPr>
            <p:cNvSpPr txBox="1"/>
            <p:nvPr/>
          </p:nvSpPr>
          <p:spPr>
            <a:xfrm>
              <a:off x="8812179" y="5138077"/>
              <a:ext cx="2841404" cy="246221"/>
            </a:xfrm>
            <a:prstGeom prst="rect">
              <a:avLst/>
            </a:prstGeom>
            <a:noFill/>
          </p:spPr>
          <p:txBody>
            <a:bodyPr wrap="square" rtlCol="0">
              <a:spAutoFit/>
            </a:bodyPr>
            <a:lstStyle>
              <a:defPPr>
                <a:defRPr lang="fr-FR"/>
              </a:defPPr>
              <a:lvl1pPr>
                <a:defRPr sz="1100" b="1" i="1">
                  <a:solidFill>
                    <a:srgbClr val="00529B"/>
                  </a:solidFill>
                  <a:latin typeface="Arial" panose="020B0604020202020204" pitchFamily="34" charset="0"/>
                  <a:cs typeface="Arial" panose="020B0604020202020204" pitchFamily="34" charset="0"/>
                </a:defRPr>
              </a:lvl1pPr>
            </a:lstStyle>
            <a:p>
              <a:r>
                <a:rPr lang="fr-FR" sz="1000" dirty="0">
                  <a:solidFill>
                    <a:srgbClr val="00497E"/>
                  </a:solidFill>
                </a:rPr>
                <a:t>Protéger par un pansement adhésif</a:t>
              </a:r>
              <a:endParaRPr lang="en-US" sz="1000" dirty="0">
                <a:solidFill>
                  <a:srgbClr val="00497E"/>
                </a:solidFill>
              </a:endParaRPr>
            </a:p>
          </p:txBody>
        </p:sp>
      </p:grpSp>
      <p:sp>
        <p:nvSpPr>
          <p:cNvPr id="122" name="Rectangle : coins arrondis 121">
            <a:extLst>
              <a:ext uri="{FF2B5EF4-FFF2-40B4-BE49-F238E27FC236}">
                <a16:creationId xmlns:a16="http://schemas.microsoft.com/office/drawing/2014/main" id="{9554B51B-05D1-AD4C-7750-6F93BF68CC4A}"/>
              </a:ext>
            </a:extLst>
          </p:cNvPr>
          <p:cNvSpPr/>
          <p:nvPr/>
        </p:nvSpPr>
        <p:spPr>
          <a:xfrm>
            <a:off x="8314551" y="4966489"/>
            <a:ext cx="594286" cy="56025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123" name="Picture 16">
            <a:extLst>
              <a:ext uri="{FF2B5EF4-FFF2-40B4-BE49-F238E27FC236}">
                <a16:creationId xmlns:a16="http://schemas.microsoft.com/office/drawing/2014/main" id="{7592F60A-B84F-5DB9-89B8-AF1CC4D1E56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93318" y="5030057"/>
            <a:ext cx="422908" cy="4229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4" name="ZoneTexte 123">
            <a:extLst>
              <a:ext uri="{FF2B5EF4-FFF2-40B4-BE49-F238E27FC236}">
                <a16:creationId xmlns:a16="http://schemas.microsoft.com/office/drawing/2014/main" id="{5D7B08BD-5D1A-3D7C-FEE7-0CF9E28DA583}"/>
              </a:ext>
            </a:extLst>
          </p:cNvPr>
          <p:cNvSpPr txBox="1"/>
          <p:nvPr/>
        </p:nvSpPr>
        <p:spPr>
          <a:xfrm>
            <a:off x="8229877" y="5676689"/>
            <a:ext cx="3217017" cy="646331"/>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r>
              <a:rPr lang="fr-FR" sz="900" dirty="0">
                <a:solidFill>
                  <a:srgbClr val="BA242C"/>
                </a:solidFill>
              </a:rPr>
              <a:t>Avis médical si :</a:t>
            </a:r>
          </a:p>
          <a:p>
            <a:pPr marL="144463" indent="-128588" algn="l">
              <a:buFont typeface="Arial" panose="020B0604020202020204" pitchFamily="34" charset="0"/>
              <a:buChar char="•"/>
            </a:pPr>
            <a:r>
              <a:rPr lang="fr-FR" sz="900" b="0" dirty="0">
                <a:solidFill>
                  <a:srgbClr val="BA242C"/>
                </a:solidFill>
              </a:rPr>
              <a:t>Souci avec la validité de la vaccination antitétanique</a:t>
            </a:r>
          </a:p>
          <a:p>
            <a:pPr marL="144463" indent="-128588" algn="l">
              <a:buFont typeface="Arial" panose="020B0604020202020204" pitchFamily="34" charset="0"/>
              <a:buChar char="•"/>
            </a:pPr>
            <a:r>
              <a:rPr lang="fr-FR" sz="900" b="0" dirty="0">
                <a:solidFill>
                  <a:srgbClr val="BA242C"/>
                </a:solidFill>
              </a:rPr>
              <a:t>Apparition dans les jours qui suivent de fièvre, </a:t>
            </a:r>
            <a:br>
              <a:rPr lang="fr-FR" sz="900" b="0" dirty="0">
                <a:solidFill>
                  <a:srgbClr val="BA242C"/>
                </a:solidFill>
              </a:rPr>
            </a:br>
            <a:r>
              <a:rPr lang="fr-FR" sz="900" b="0" dirty="0">
                <a:solidFill>
                  <a:srgbClr val="BA242C"/>
                </a:solidFill>
              </a:rPr>
              <a:t>d'une zone chaude, rouge, gonflée ou douloureuse</a:t>
            </a:r>
            <a:endParaRPr lang="en-US" sz="900" b="0" dirty="0">
              <a:solidFill>
                <a:srgbClr val="BA242C"/>
              </a:solidFill>
            </a:endParaRPr>
          </a:p>
        </p:txBody>
      </p:sp>
      <p:pic>
        <p:nvPicPr>
          <p:cNvPr id="125" name="Image 124">
            <a:extLst>
              <a:ext uri="{FF2B5EF4-FFF2-40B4-BE49-F238E27FC236}">
                <a16:creationId xmlns:a16="http://schemas.microsoft.com/office/drawing/2014/main" id="{F1FC7C76-5407-3A81-85EE-0426214231AB}"/>
              </a:ext>
            </a:extLst>
          </p:cNvPr>
          <p:cNvPicPr>
            <a:picLocks noChangeAspect="1"/>
          </p:cNvPicPr>
          <p:nvPr/>
        </p:nvPicPr>
        <p:blipFill>
          <a:blip r:embed="rId20">
            <a:duotone>
              <a:schemeClr val="accent1">
                <a:shade val="45000"/>
                <a:satMod val="135000"/>
              </a:schemeClr>
              <a:prstClr val="white"/>
            </a:duotone>
          </a:blip>
          <a:stretch>
            <a:fillRect/>
          </a:stretch>
        </p:blipFill>
        <p:spPr>
          <a:xfrm>
            <a:off x="6308309" y="5520669"/>
            <a:ext cx="426933" cy="426933"/>
          </a:xfrm>
          <a:prstGeom prst="rect">
            <a:avLst/>
          </a:prstGeom>
        </p:spPr>
      </p:pic>
      <p:cxnSp>
        <p:nvCxnSpPr>
          <p:cNvPr id="4" name="Connecteur droit 3">
            <a:extLst>
              <a:ext uri="{FF2B5EF4-FFF2-40B4-BE49-F238E27FC236}">
                <a16:creationId xmlns:a16="http://schemas.microsoft.com/office/drawing/2014/main" id="{9A3FE598-1FD2-F24E-2377-3693159DA6D5}"/>
              </a:ext>
            </a:extLst>
          </p:cNvPr>
          <p:cNvCxnSpPr>
            <a:cxnSpLocks/>
          </p:cNvCxnSpPr>
          <p:nvPr/>
        </p:nvCxnSpPr>
        <p:spPr>
          <a:xfrm>
            <a:off x="8005485" y="2302024"/>
            <a:ext cx="0" cy="4028945"/>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82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500"/>
                                        <p:tgtEl>
                                          <p:spTgt spid="8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animEffect transition="in" filter="fade">
                                      <p:cBhvr>
                                        <p:cTn id="41" dur="500"/>
                                        <p:tgtEl>
                                          <p:spTgt spid="8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par>
                                <p:cTn id="45" presetID="10" presetClass="entr" presetSubtype="0" fill="hold" nodeType="withEffect">
                                  <p:stCondLst>
                                    <p:cond delay="0"/>
                                  </p:stCondLst>
                                  <p:childTnLst>
                                    <p:set>
                                      <p:cBhvr>
                                        <p:cTn id="46" dur="1" fill="hold">
                                          <p:stCondLst>
                                            <p:cond delay="0"/>
                                          </p:stCondLst>
                                        </p:cTn>
                                        <p:tgtEl>
                                          <p:spTgt spid="91"/>
                                        </p:tgtEl>
                                        <p:attrNameLst>
                                          <p:attrName>style.visibility</p:attrName>
                                        </p:attrNameLst>
                                      </p:cBhvr>
                                      <p:to>
                                        <p:strVal val="visible"/>
                                      </p:to>
                                    </p:set>
                                    <p:animEffect transition="in" filter="fade">
                                      <p:cBhvr>
                                        <p:cTn id="47" dur="500"/>
                                        <p:tgtEl>
                                          <p:spTgt spid="91"/>
                                        </p:tgtEl>
                                      </p:cBhvr>
                                    </p:animEffect>
                                  </p:childTnLst>
                                </p:cTn>
                              </p:par>
                              <p:par>
                                <p:cTn id="48" presetID="10" presetClass="entr" presetSubtype="0" fill="hold" nodeType="with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fade">
                                      <p:cBhvr>
                                        <p:cTn id="50" dur="500"/>
                                        <p:tgtEl>
                                          <p:spTgt spid="92"/>
                                        </p:tgtEl>
                                      </p:cBhvr>
                                    </p:animEffect>
                                  </p:childTnLst>
                                </p:cTn>
                              </p:par>
                              <p:par>
                                <p:cTn id="51" presetID="10"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fade">
                                      <p:cBhvr>
                                        <p:cTn id="53" dur="500"/>
                                        <p:tgtEl>
                                          <p:spTgt spid="93"/>
                                        </p:tgtEl>
                                      </p:cBhvr>
                                    </p:animEffect>
                                  </p:childTnLst>
                                </p:cTn>
                              </p:par>
                              <p:par>
                                <p:cTn id="54" presetID="10" presetClass="entr" presetSubtype="0" fill="hold" nodeType="with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fade">
                                      <p:cBhvr>
                                        <p:cTn id="56" dur="500"/>
                                        <p:tgtEl>
                                          <p:spTgt spid="9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fade">
                                      <p:cBhvr>
                                        <p:cTn id="62" dur="500"/>
                                        <p:tgtEl>
                                          <p:spTgt spid="9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fade">
                                      <p:cBhvr>
                                        <p:cTn id="65" dur="500"/>
                                        <p:tgtEl>
                                          <p:spTgt spid="9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8"/>
                                        </p:tgtEl>
                                        <p:attrNameLst>
                                          <p:attrName>style.visibility</p:attrName>
                                        </p:attrNameLst>
                                      </p:cBhvr>
                                      <p:to>
                                        <p:strVal val="visible"/>
                                      </p:to>
                                    </p:set>
                                    <p:animEffect transition="in" filter="fade">
                                      <p:cBhvr>
                                        <p:cTn id="68" dur="500"/>
                                        <p:tgtEl>
                                          <p:spTgt spid="98"/>
                                        </p:tgtEl>
                                      </p:cBhvr>
                                    </p:animEffect>
                                  </p:childTnLst>
                                </p:cTn>
                              </p:par>
                              <p:par>
                                <p:cTn id="69" presetID="10" presetClass="entr" presetSubtype="0" fill="hold" nodeType="withEffect">
                                  <p:stCondLst>
                                    <p:cond delay="0"/>
                                  </p:stCondLst>
                                  <p:childTnLst>
                                    <p:set>
                                      <p:cBhvr>
                                        <p:cTn id="70" dur="1" fill="hold">
                                          <p:stCondLst>
                                            <p:cond delay="0"/>
                                          </p:stCondLst>
                                        </p:cTn>
                                        <p:tgtEl>
                                          <p:spTgt spid="99"/>
                                        </p:tgtEl>
                                        <p:attrNameLst>
                                          <p:attrName>style.visibility</p:attrName>
                                        </p:attrNameLst>
                                      </p:cBhvr>
                                      <p:to>
                                        <p:strVal val="visible"/>
                                      </p:to>
                                    </p:set>
                                    <p:animEffect transition="in" filter="fade">
                                      <p:cBhvr>
                                        <p:cTn id="71" dur="500"/>
                                        <p:tgtEl>
                                          <p:spTgt spid="9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0"/>
                                        </p:tgtEl>
                                        <p:attrNameLst>
                                          <p:attrName>style.visibility</p:attrName>
                                        </p:attrNameLst>
                                      </p:cBhvr>
                                      <p:to>
                                        <p:strVal val="visible"/>
                                      </p:to>
                                    </p:set>
                                    <p:animEffect transition="in" filter="fade">
                                      <p:cBhvr>
                                        <p:cTn id="74" dur="500"/>
                                        <p:tgtEl>
                                          <p:spTgt spid="10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1"/>
                                        </p:tgtEl>
                                        <p:attrNameLst>
                                          <p:attrName>style.visibility</p:attrName>
                                        </p:attrNameLst>
                                      </p:cBhvr>
                                      <p:to>
                                        <p:strVal val="visible"/>
                                      </p:to>
                                    </p:set>
                                    <p:animEffect transition="in" filter="fade">
                                      <p:cBhvr>
                                        <p:cTn id="77" dur="500"/>
                                        <p:tgtEl>
                                          <p:spTgt spid="101"/>
                                        </p:tgtEl>
                                      </p:cBhvr>
                                    </p:animEffect>
                                  </p:childTnLst>
                                </p:cTn>
                              </p:par>
                              <p:par>
                                <p:cTn id="78" presetID="10" presetClass="entr" presetSubtype="0" fill="hold" nodeType="withEffect">
                                  <p:stCondLst>
                                    <p:cond delay="0"/>
                                  </p:stCondLst>
                                  <p:childTnLst>
                                    <p:set>
                                      <p:cBhvr>
                                        <p:cTn id="79" dur="1" fill="hold">
                                          <p:stCondLst>
                                            <p:cond delay="0"/>
                                          </p:stCondLst>
                                        </p:cTn>
                                        <p:tgtEl>
                                          <p:spTgt spid="102"/>
                                        </p:tgtEl>
                                        <p:attrNameLst>
                                          <p:attrName>style.visibility</p:attrName>
                                        </p:attrNameLst>
                                      </p:cBhvr>
                                      <p:to>
                                        <p:strVal val="visible"/>
                                      </p:to>
                                    </p:set>
                                    <p:animEffect transition="in" filter="fade">
                                      <p:cBhvr>
                                        <p:cTn id="80" dur="500"/>
                                        <p:tgtEl>
                                          <p:spTgt spid="10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3"/>
                                        </p:tgtEl>
                                        <p:attrNameLst>
                                          <p:attrName>style.visibility</p:attrName>
                                        </p:attrNameLst>
                                      </p:cBhvr>
                                      <p:to>
                                        <p:strVal val="visible"/>
                                      </p:to>
                                    </p:set>
                                    <p:animEffect transition="in" filter="fade">
                                      <p:cBhvr>
                                        <p:cTn id="83" dur="500"/>
                                        <p:tgtEl>
                                          <p:spTgt spid="103"/>
                                        </p:tgtEl>
                                      </p:cBhvr>
                                    </p:animEffect>
                                  </p:childTnLst>
                                </p:cTn>
                              </p:par>
                              <p:par>
                                <p:cTn id="84" presetID="10" presetClass="entr" presetSubtype="0" fill="hold" nodeType="withEffect">
                                  <p:stCondLst>
                                    <p:cond delay="0"/>
                                  </p:stCondLst>
                                  <p:childTnLst>
                                    <p:set>
                                      <p:cBhvr>
                                        <p:cTn id="85" dur="1" fill="hold">
                                          <p:stCondLst>
                                            <p:cond delay="0"/>
                                          </p:stCondLst>
                                        </p:cTn>
                                        <p:tgtEl>
                                          <p:spTgt spid="125"/>
                                        </p:tgtEl>
                                        <p:attrNameLst>
                                          <p:attrName>style.visibility</p:attrName>
                                        </p:attrNameLst>
                                      </p:cBhvr>
                                      <p:to>
                                        <p:strVal val="visible"/>
                                      </p:to>
                                    </p:set>
                                    <p:animEffect transition="in" filter="fade">
                                      <p:cBhvr>
                                        <p:cTn id="86" dur="500"/>
                                        <p:tgtEl>
                                          <p:spTgt spid="12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fade">
                                      <p:cBhvr>
                                        <p:cTn id="91" dur="500"/>
                                        <p:tgtEl>
                                          <p:spTgt spid="10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500"/>
                                        <p:tgtEl>
                                          <p:spTgt spid="10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500"/>
                                        <p:tgtEl>
                                          <p:spTgt spid="10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fade">
                                      <p:cBhvr>
                                        <p:cTn id="100" dur="500"/>
                                        <p:tgtEl>
                                          <p:spTgt spid="10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08"/>
                                        </p:tgtEl>
                                        <p:attrNameLst>
                                          <p:attrName>style.visibility</p:attrName>
                                        </p:attrNameLst>
                                      </p:cBhvr>
                                      <p:to>
                                        <p:strVal val="visible"/>
                                      </p:to>
                                    </p:set>
                                    <p:animEffect transition="in" filter="fade">
                                      <p:cBhvr>
                                        <p:cTn id="103" dur="500"/>
                                        <p:tgtEl>
                                          <p:spTgt spid="108"/>
                                        </p:tgtEl>
                                      </p:cBhvr>
                                    </p:animEffect>
                                  </p:childTnLst>
                                </p:cTn>
                              </p:par>
                              <p:par>
                                <p:cTn id="104" presetID="10" presetClass="entr" presetSubtype="0" fill="hold" nodeType="withEffect">
                                  <p:stCondLst>
                                    <p:cond delay="0"/>
                                  </p:stCondLst>
                                  <p:childTnLst>
                                    <p:set>
                                      <p:cBhvr>
                                        <p:cTn id="105" dur="1" fill="hold">
                                          <p:stCondLst>
                                            <p:cond delay="0"/>
                                          </p:stCondLst>
                                        </p:cTn>
                                        <p:tgtEl>
                                          <p:spTgt spid="109"/>
                                        </p:tgtEl>
                                        <p:attrNameLst>
                                          <p:attrName>style.visibility</p:attrName>
                                        </p:attrNameLst>
                                      </p:cBhvr>
                                      <p:to>
                                        <p:strVal val="visible"/>
                                      </p:to>
                                    </p:set>
                                    <p:animEffect transition="in" filter="fade">
                                      <p:cBhvr>
                                        <p:cTn id="106" dur="500"/>
                                        <p:tgtEl>
                                          <p:spTgt spid="10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10"/>
                                        </p:tgtEl>
                                        <p:attrNameLst>
                                          <p:attrName>style.visibility</p:attrName>
                                        </p:attrNameLst>
                                      </p:cBhvr>
                                      <p:to>
                                        <p:strVal val="visible"/>
                                      </p:to>
                                    </p:set>
                                    <p:animEffect transition="in" filter="fade">
                                      <p:cBhvr>
                                        <p:cTn id="109" dur="500"/>
                                        <p:tgtEl>
                                          <p:spTgt spid="11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1"/>
                                        </p:tgtEl>
                                        <p:attrNameLst>
                                          <p:attrName>style.visibility</p:attrName>
                                        </p:attrNameLst>
                                      </p:cBhvr>
                                      <p:to>
                                        <p:strVal val="visible"/>
                                      </p:to>
                                    </p:set>
                                    <p:animEffect transition="in" filter="fade">
                                      <p:cBhvr>
                                        <p:cTn id="112" dur="500"/>
                                        <p:tgtEl>
                                          <p:spTgt spid="11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2"/>
                                        </p:tgtEl>
                                        <p:attrNameLst>
                                          <p:attrName>style.visibility</p:attrName>
                                        </p:attrNameLst>
                                      </p:cBhvr>
                                      <p:to>
                                        <p:strVal val="visible"/>
                                      </p:to>
                                    </p:set>
                                    <p:animEffect transition="in" filter="fade">
                                      <p:cBhvr>
                                        <p:cTn id="115" dur="500"/>
                                        <p:tgtEl>
                                          <p:spTgt spid="11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13"/>
                                        </p:tgtEl>
                                        <p:attrNameLst>
                                          <p:attrName>style.visibility</p:attrName>
                                        </p:attrNameLst>
                                      </p:cBhvr>
                                      <p:to>
                                        <p:strVal val="visible"/>
                                      </p:to>
                                    </p:set>
                                    <p:animEffect transition="in" filter="fade">
                                      <p:cBhvr>
                                        <p:cTn id="118" dur="500"/>
                                        <p:tgtEl>
                                          <p:spTgt spid="11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4"/>
                                        </p:tgtEl>
                                        <p:attrNameLst>
                                          <p:attrName>style.visibility</p:attrName>
                                        </p:attrNameLst>
                                      </p:cBhvr>
                                      <p:to>
                                        <p:strVal val="visible"/>
                                      </p:to>
                                    </p:set>
                                    <p:animEffect transition="in" filter="fade">
                                      <p:cBhvr>
                                        <p:cTn id="121" dur="500"/>
                                        <p:tgtEl>
                                          <p:spTgt spid="11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0" presetClass="entr" presetSubtype="0" fill="hold" nodeType="withEffect">
                                  <p:stCondLst>
                                    <p:cond delay="0"/>
                                  </p:stCondLst>
                                  <p:childTnLst>
                                    <p:set>
                                      <p:cBhvr>
                                        <p:cTn id="126" dur="1" fill="hold">
                                          <p:stCondLst>
                                            <p:cond delay="0"/>
                                          </p:stCondLst>
                                        </p:cTn>
                                        <p:tgtEl>
                                          <p:spTgt spid="116"/>
                                        </p:tgtEl>
                                        <p:attrNameLst>
                                          <p:attrName>style.visibility</p:attrName>
                                        </p:attrNameLst>
                                      </p:cBhvr>
                                      <p:to>
                                        <p:strVal val="visible"/>
                                      </p:to>
                                    </p:set>
                                    <p:animEffect transition="in" filter="fade">
                                      <p:cBhvr>
                                        <p:cTn id="127" dur="500"/>
                                        <p:tgtEl>
                                          <p:spTgt spid="11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17"/>
                                        </p:tgtEl>
                                        <p:attrNameLst>
                                          <p:attrName>style.visibility</p:attrName>
                                        </p:attrNameLst>
                                      </p:cBhvr>
                                      <p:to>
                                        <p:strVal val="visible"/>
                                      </p:to>
                                    </p:set>
                                    <p:animEffect transition="in" filter="fade">
                                      <p:cBhvr>
                                        <p:cTn id="130" dur="500"/>
                                        <p:tgtEl>
                                          <p:spTgt spid="117"/>
                                        </p:tgtEl>
                                      </p:cBhvr>
                                    </p:animEffect>
                                  </p:childTnLst>
                                </p:cTn>
                              </p:par>
                              <p:par>
                                <p:cTn id="131" presetID="10" presetClass="entr" presetSubtype="0" fill="hold" nodeType="withEffect">
                                  <p:stCondLst>
                                    <p:cond delay="0"/>
                                  </p:stCondLst>
                                  <p:childTnLst>
                                    <p:set>
                                      <p:cBhvr>
                                        <p:cTn id="132" dur="1" fill="hold">
                                          <p:stCondLst>
                                            <p:cond delay="0"/>
                                          </p:stCondLst>
                                        </p:cTn>
                                        <p:tgtEl>
                                          <p:spTgt spid="118"/>
                                        </p:tgtEl>
                                        <p:attrNameLst>
                                          <p:attrName>style.visibility</p:attrName>
                                        </p:attrNameLst>
                                      </p:cBhvr>
                                      <p:to>
                                        <p:strVal val="visible"/>
                                      </p:to>
                                    </p:set>
                                    <p:animEffect transition="in" filter="fade">
                                      <p:cBhvr>
                                        <p:cTn id="133" dur="500"/>
                                        <p:tgtEl>
                                          <p:spTgt spid="118"/>
                                        </p:tgtEl>
                                      </p:cBhvr>
                                    </p:animEffect>
                                  </p:childTnLst>
                                </p:cTn>
                              </p:par>
                              <p:par>
                                <p:cTn id="134" presetID="10" presetClass="entr" presetSubtype="0" fill="hold" nodeType="withEffect">
                                  <p:stCondLst>
                                    <p:cond delay="0"/>
                                  </p:stCondLst>
                                  <p:childTnLst>
                                    <p:set>
                                      <p:cBhvr>
                                        <p:cTn id="135" dur="1" fill="hold">
                                          <p:stCondLst>
                                            <p:cond delay="0"/>
                                          </p:stCondLst>
                                        </p:cTn>
                                        <p:tgtEl>
                                          <p:spTgt spid="119"/>
                                        </p:tgtEl>
                                        <p:attrNameLst>
                                          <p:attrName>style.visibility</p:attrName>
                                        </p:attrNameLst>
                                      </p:cBhvr>
                                      <p:to>
                                        <p:strVal val="visible"/>
                                      </p:to>
                                    </p:set>
                                    <p:animEffect transition="in" filter="fade">
                                      <p:cBhvr>
                                        <p:cTn id="136" dur="500"/>
                                        <p:tgtEl>
                                          <p:spTgt spid="11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22"/>
                                        </p:tgtEl>
                                        <p:attrNameLst>
                                          <p:attrName>style.visibility</p:attrName>
                                        </p:attrNameLst>
                                      </p:cBhvr>
                                      <p:to>
                                        <p:strVal val="visible"/>
                                      </p:to>
                                    </p:set>
                                    <p:animEffect transition="in" filter="fade">
                                      <p:cBhvr>
                                        <p:cTn id="139" dur="500"/>
                                        <p:tgtEl>
                                          <p:spTgt spid="122"/>
                                        </p:tgtEl>
                                      </p:cBhvr>
                                    </p:animEffect>
                                  </p:childTnLst>
                                </p:cTn>
                              </p:par>
                              <p:par>
                                <p:cTn id="140" presetID="10" presetClass="entr" presetSubtype="0" fill="hold" nodeType="withEffect">
                                  <p:stCondLst>
                                    <p:cond delay="0"/>
                                  </p:stCondLst>
                                  <p:childTnLst>
                                    <p:set>
                                      <p:cBhvr>
                                        <p:cTn id="141" dur="1" fill="hold">
                                          <p:stCondLst>
                                            <p:cond delay="0"/>
                                          </p:stCondLst>
                                        </p:cTn>
                                        <p:tgtEl>
                                          <p:spTgt spid="123"/>
                                        </p:tgtEl>
                                        <p:attrNameLst>
                                          <p:attrName>style.visibility</p:attrName>
                                        </p:attrNameLst>
                                      </p:cBhvr>
                                      <p:to>
                                        <p:strVal val="visible"/>
                                      </p:to>
                                    </p:set>
                                    <p:animEffect transition="in" filter="fade">
                                      <p:cBhvr>
                                        <p:cTn id="142" dur="500"/>
                                        <p:tgtEl>
                                          <p:spTgt spid="12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24"/>
                                        </p:tgtEl>
                                        <p:attrNameLst>
                                          <p:attrName>style.visibility</p:attrName>
                                        </p:attrNameLst>
                                      </p:cBhvr>
                                      <p:to>
                                        <p:strVal val="visible"/>
                                      </p:to>
                                    </p:set>
                                    <p:animEffect transition="in" filter="fade">
                                      <p:cBhvr>
                                        <p:cTn id="145" dur="500"/>
                                        <p:tgtEl>
                                          <p:spTgt spid="124"/>
                                        </p:tgtEl>
                                      </p:cBhvr>
                                    </p:animEffect>
                                  </p:childTnLst>
                                </p:cTn>
                              </p:par>
                              <p:par>
                                <p:cTn id="146" presetID="10" presetClass="entr" presetSubtype="0" fill="hold"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87" grpId="0"/>
      <p:bldP spid="88" grpId="0" animBg="1"/>
      <p:bldP spid="89" grpId="0" animBg="1"/>
      <p:bldP spid="90" grpId="0" animBg="1"/>
      <p:bldP spid="95" grpId="0"/>
      <p:bldP spid="96" grpId="0"/>
      <p:bldP spid="97" grpId="0"/>
      <p:bldP spid="98" grpId="0"/>
      <p:bldP spid="100" grpId="0"/>
      <p:bldP spid="101" grpId="0"/>
      <p:bldP spid="103" grpId="0"/>
      <p:bldP spid="105" grpId="0"/>
      <p:bldP spid="106" grpId="0"/>
      <p:bldP spid="107" grpId="0" animBg="1"/>
      <p:bldP spid="108" grpId="0" animBg="1"/>
      <p:bldP spid="110" grpId="0"/>
      <p:bldP spid="111" grpId="0" animBg="1"/>
      <p:bldP spid="112" grpId="0"/>
      <p:bldP spid="113" grpId="0" animBg="1"/>
      <p:bldP spid="114" grpId="0"/>
      <p:bldP spid="115" grpId="0" animBg="1"/>
      <p:bldP spid="117" grpId="0" animBg="1"/>
      <p:bldP spid="122" grpId="0" animBg="1"/>
      <p:bldP spid="1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10183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4A1C28A-B4FA-B8B1-1AA7-FFF8B9DE0826}"/>
              </a:ext>
            </a:extLst>
          </p:cNvPr>
          <p:cNvSpPr>
            <a:spLocks noGrp="1"/>
          </p:cNvSpPr>
          <p:nvPr>
            <p:ph type="body" sz="quarter" idx="11"/>
          </p:nvPr>
        </p:nvSpPr>
        <p:spPr/>
        <p:txBody>
          <a:bodyPr/>
          <a:lstStyle/>
          <a:p>
            <a:r>
              <a:rPr lang="fr-FR" dirty="0"/>
              <a:t>Les brûlures graves</a:t>
            </a:r>
          </a:p>
          <a:p>
            <a:r>
              <a:rPr lang="fr-FR" dirty="0"/>
              <a:t>Les brûlures simples</a:t>
            </a:r>
          </a:p>
          <a:p>
            <a:r>
              <a:rPr lang="fr-FR" dirty="0"/>
              <a:t>Cas particuliers</a:t>
            </a:r>
          </a:p>
        </p:txBody>
      </p:sp>
      <p:sp>
        <p:nvSpPr>
          <p:cNvPr id="3" name="Espace réservé du texte 2">
            <a:extLst>
              <a:ext uri="{FF2B5EF4-FFF2-40B4-BE49-F238E27FC236}">
                <a16:creationId xmlns:a16="http://schemas.microsoft.com/office/drawing/2014/main" id="{9141BD62-37EC-69C1-3D77-DB4E696F6F1A}"/>
              </a:ext>
            </a:extLst>
          </p:cNvPr>
          <p:cNvSpPr>
            <a:spLocks noGrp="1"/>
          </p:cNvSpPr>
          <p:nvPr>
            <p:ph type="body" sz="quarter" idx="13"/>
          </p:nvPr>
        </p:nvSpPr>
        <p:spPr/>
        <p:txBody>
          <a:bodyPr/>
          <a:lstStyle/>
          <a:p>
            <a:r>
              <a:rPr lang="fr-FR" dirty="0"/>
              <a:t>15 min.</a:t>
            </a:r>
          </a:p>
        </p:txBody>
      </p:sp>
    </p:spTree>
    <p:extLst>
      <p:ext uri="{BB962C8B-B14F-4D97-AF65-F5344CB8AC3E}">
        <p14:creationId xmlns:p14="http://schemas.microsoft.com/office/powerpoint/2010/main" val="2897969826"/>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r>
              <a:rPr lang="fr-FR" dirty="0"/>
              <a:t>Savoir </a:t>
            </a:r>
            <a:r>
              <a:rPr lang="fr-FR" b="1" dirty="0"/>
              <a:t>arroser à l’eau une brûlure </a:t>
            </a:r>
            <a:r>
              <a:rPr lang="fr-FR" dirty="0"/>
              <a:t>venant de se produire.</a:t>
            </a:r>
          </a:p>
          <a:p>
            <a:endParaRPr lang="fr-FR" dirty="0"/>
          </a:p>
          <a:p>
            <a:r>
              <a:rPr lang="fr-FR" dirty="0"/>
              <a:t>Savoir </a:t>
            </a:r>
            <a:r>
              <a:rPr lang="fr-FR" b="1" dirty="0"/>
              <a:t>identifier sa gravité </a:t>
            </a:r>
            <a:r>
              <a:rPr lang="fr-FR" dirty="0"/>
              <a:t>afin de recourir à un avis médical.</a:t>
            </a:r>
          </a:p>
        </p:txBody>
      </p:sp>
    </p:spTree>
    <p:extLst>
      <p:ext uri="{BB962C8B-B14F-4D97-AF65-F5344CB8AC3E}">
        <p14:creationId xmlns:p14="http://schemas.microsoft.com/office/powerpoint/2010/main" val="214637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03574-09C3-2E49-1267-46C1D414F536}"/>
              </a:ext>
            </a:extLst>
          </p:cNvPr>
          <p:cNvSpPr>
            <a:spLocks noGrp="1"/>
          </p:cNvSpPr>
          <p:nvPr>
            <p:ph type="body" sz="quarter" idx="10"/>
          </p:nvPr>
        </p:nvSpPr>
        <p:spPr/>
        <p:txBody>
          <a:bodyPr/>
          <a:lstStyle/>
          <a:p>
            <a:r>
              <a:rPr lang="fr-FR" dirty="0"/>
              <a:t>PREMIERS SECOURS CITOYENS</a:t>
            </a:r>
          </a:p>
        </p:txBody>
      </p:sp>
      <p:sp>
        <p:nvSpPr>
          <p:cNvPr id="3" name="Espace réservé du texte 2">
            <a:extLst>
              <a:ext uri="{FF2B5EF4-FFF2-40B4-BE49-F238E27FC236}">
                <a16:creationId xmlns:a16="http://schemas.microsoft.com/office/drawing/2014/main" id="{7984A91D-A025-8765-AB55-5D702629970C}"/>
              </a:ext>
            </a:extLst>
          </p:cNvPr>
          <p:cNvSpPr>
            <a:spLocks noGrp="1"/>
          </p:cNvSpPr>
          <p:nvPr>
            <p:ph type="body" sz="quarter" idx="11"/>
          </p:nvPr>
        </p:nvSpPr>
        <p:spPr/>
        <p:txBody>
          <a:bodyPr/>
          <a:lstStyle/>
          <a:p>
            <a:r>
              <a:rPr lang="fr-FR" dirty="0"/>
              <a:t>Chaîne de secours et protection du bénévole</a:t>
            </a:r>
          </a:p>
        </p:txBody>
      </p:sp>
      <p:sp>
        <p:nvSpPr>
          <p:cNvPr id="5" name="ZoneTexte 4">
            <a:extLst>
              <a:ext uri="{FF2B5EF4-FFF2-40B4-BE49-F238E27FC236}">
                <a16:creationId xmlns:a16="http://schemas.microsoft.com/office/drawing/2014/main" id="{73AAED6C-247F-DECD-BB1D-8A2A4408C7F9}"/>
              </a:ext>
            </a:extLst>
          </p:cNvPr>
          <p:cNvSpPr txBox="1"/>
          <p:nvPr/>
        </p:nvSpPr>
        <p:spPr>
          <a:xfrm>
            <a:off x="449999" y="3895928"/>
            <a:ext cx="6700090" cy="1908215"/>
          </a:xfrm>
          <a:prstGeom prst="rect">
            <a:avLst/>
          </a:prstGeom>
          <a:noFill/>
        </p:spPr>
        <p:txBody>
          <a:bodyPr wrap="square">
            <a:spAutoFit/>
          </a:bodyPr>
          <a:lstStyle/>
          <a:p>
            <a:pPr algn="ctr"/>
            <a:r>
              <a:rPr lang="fr-FR" dirty="0">
                <a:solidFill>
                  <a:srgbClr val="00529B"/>
                </a:solidFill>
                <a:latin typeface="Arial" panose="020B0604020202020204" pitchFamily="34" charset="0"/>
                <a:cs typeface="Arial" panose="020B0604020202020204" pitchFamily="34" charset="0"/>
              </a:rPr>
              <a:t>La loi n° 2020‐840 du 3 juillet 2020 </a:t>
            </a:r>
            <a:br>
              <a:rPr lang="fr-FR" dirty="0">
                <a:solidFill>
                  <a:srgbClr val="00529B"/>
                </a:solidFill>
                <a:latin typeface="Arial" panose="020B0604020202020204" pitchFamily="34" charset="0"/>
                <a:cs typeface="Arial" panose="020B0604020202020204" pitchFamily="34" charset="0"/>
              </a:rPr>
            </a:br>
            <a:r>
              <a:rPr lang="fr-FR" b="1" dirty="0">
                <a:solidFill>
                  <a:srgbClr val="00529B"/>
                </a:solidFill>
                <a:latin typeface="Arial" panose="020B0604020202020204" pitchFamily="34" charset="0"/>
                <a:cs typeface="Arial" panose="020B0604020202020204" pitchFamily="34" charset="0"/>
              </a:rPr>
              <a:t>protège le citoyen dans toutes ses actions entreprises </a:t>
            </a:r>
            <a:r>
              <a:rPr lang="fr-FR" dirty="0">
                <a:solidFill>
                  <a:srgbClr val="00529B"/>
                </a:solidFill>
                <a:latin typeface="Arial" panose="020B0604020202020204" pitchFamily="34" charset="0"/>
                <a:cs typeface="Arial" panose="020B0604020202020204" pitchFamily="34" charset="0"/>
              </a:rPr>
              <a:t>: </a:t>
            </a:r>
          </a:p>
          <a:p>
            <a:pPr algn="ctr"/>
            <a:endParaRPr lang="fr-FR" dirty="0">
              <a:solidFill>
                <a:srgbClr val="00529B"/>
              </a:solidFill>
              <a:latin typeface="Arial" panose="020B0604020202020204" pitchFamily="34" charset="0"/>
              <a:cs typeface="Arial" panose="020B0604020202020204" pitchFamily="34" charset="0"/>
            </a:endParaRPr>
          </a:p>
          <a:p>
            <a:pPr algn="ctr"/>
            <a:r>
              <a:rPr lang="fr-FR" sz="1600" i="1" dirty="0">
                <a:solidFill>
                  <a:schemeClr val="bg1">
                    <a:lumMod val="50000"/>
                  </a:schemeClr>
                </a:solidFill>
                <a:latin typeface="Arial" panose="020B0604020202020204" pitchFamily="34" charset="0"/>
                <a:cs typeface="Arial" panose="020B0604020202020204" pitchFamily="34" charset="0"/>
              </a:rPr>
              <a:t>« … Quiconque porte assistance de manière bénévole </a:t>
            </a:r>
            <a:br>
              <a:rPr lang="fr-FR" sz="1600" i="1" dirty="0">
                <a:solidFill>
                  <a:schemeClr val="bg1">
                    <a:lumMod val="50000"/>
                  </a:schemeClr>
                </a:solidFill>
                <a:latin typeface="Arial" panose="020B0604020202020204" pitchFamily="34" charset="0"/>
                <a:cs typeface="Arial" panose="020B0604020202020204" pitchFamily="34" charset="0"/>
              </a:rPr>
            </a:br>
            <a:r>
              <a:rPr lang="fr-FR" sz="1600" i="1" dirty="0">
                <a:solidFill>
                  <a:schemeClr val="bg1">
                    <a:lumMod val="50000"/>
                  </a:schemeClr>
                </a:solidFill>
                <a:latin typeface="Arial" panose="020B0604020202020204" pitchFamily="34" charset="0"/>
                <a:cs typeface="Arial" panose="020B0604020202020204" pitchFamily="34" charset="0"/>
              </a:rPr>
              <a:t>à une personne en situation apparente de péril grave et imminent </a:t>
            </a:r>
            <a:br>
              <a:rPr lang="fr-FR" sz="1600" i="1" dirty="0">
                <a:solidFill>
                  <a:schemeClr val="bg1">
                    <a:lumMod val="50000"/>
                  </a:schemeClr>
                </a:solidFill>
                <a:latin typeface="Arial" panose="020B0604020202020204" pitchFamily="34" charset="0"/>
                <a:cs typeface="Arial" panose="020B0604020202020204" pitchFamily="34" charset="0"/>
              </a:rPr>
            </a:br>
            <a:r>
              <a:rPr lang="fr-FR" sz="1600" i="1" dirty="0">
                <a:solidFill>
                  <a:schemeClr val="bg1">
                    <a:lumMod val="50000"/>
                  </a:schemeClr>
                </a:solidFill>
                <a:latin typeface="Arial" panose="020B0604020202020204" pitchFamily="34" charset="0"/>
                <a:cs typeface="Arial" panose="020B0604020202020204" pitchFamily="34" charset="0"/>
              </a:rPr>
              <a:t>est un citoyen sauveteur et bénéficie de la qualité de collaborateur occasionnel du service public … »</a:t>
            </a:r>
            <a:endParaRPr lang="en-US" sz="1600" i="1" dirty="0">
              <a:solidFill>
                <a:schemeClr val="bg1">
                  <a:lumMod val="50000"/>
                </a:schemeClr>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84B7C2D-7269-1465-FE5B-8A45CD7D7437}"/>
              </a:ext>
            </a:extLst>
          </p:cNvPr>
          <p:cNvSpPr txBox="1"/>
          <p:nvPr/>
        </p:nvSpPr>
        <p:spPr>
          <a:xfrm>
            <a:off x="449999" y="3041809"/>
            <a:ext cx="6700094" cy="387191"/>
          </a:xfrm>
          <a:prstGeom prst="roundRect">
            <a:avLst>
              <a:gd name="adj" fmla="val 8142"/>
            </a:avLst>
          </a:prstGeom>
          <a:solidFill>
            <a:schemeClr val="bg1"/>
          </a:solidFill>
          <a:ln>
            <a:solidFill>
              <a:srgbClr val="00529B"/>
            </a:solidFill>
          </a:ln>
          <a:effectLst>
            <a:outerShdw blurRad="50800" dist="38100" dir="2700000" algn="tl" rotWithShape="0">
              <a:prstClr val="black">
                <a:alpha val="40000"/>
              </a:prstClr>
            </a:outerShdw>
          </a:effectLst>
        </p:spPr>
        <p:txBody>
          <a:bodyPr wrap="square">
            <a:spAutoFit/>
          </a:bodyPr>
          <a:lstStyle/>
          <a:p>
            <a:pPr algn="ctr"/>
            <a:r>
              <a:rPr lang="fr-FR" b="1" dirty="0">
                <a:solidFill>
                  <a:srgbClr val="C00000"/>
                </a:solidFill>
                <a:latin typeface="Arial" panose="020B0604020202020204" pitchFamily="34" charset="0"/>
                <a:cs typeface="Arial" panose="020B0604020202020204" pitchFamily="34" charset="0"/>
              </a:rPr>
              <a:t>Le sauveteur est le premier maillon de la chaîne de secours</a:t>
            </a:r>
          </a:p>
        </p:txBody>
      </p:sp>
      <p:sp>
        <p:nvSpPr>
          <p:cNvPr id="7" name="ZoneTexte 6">
            <a:extLst>
              <a:ext uri="{FF2B5EF4-FFF2-40B4-BE49-F238E27FC236}">
                <a16:creationId xmlns:a16="http://schemas.microsoft.com/office/drawing/2014/main" id="{B256EDF7-35EC-DE4A-BD5C-8CDA8358AE65}"/>
              </a:ext>
            </a:extLst>
          </p:cNvPr>
          <p:cNvSpPr txBox="1"/>
          <p:nvPr/>
        </p:nvSpPr>
        <p:spPr>
          <a:xfrm>
            <a:off x="7551614" y="4008882"/>
            <a:ext cx="3955521" cy="646331"/>
          </a:xfrm>
          <a:prstGeom prst="rect">
            <a:avLst/>
          </a:prstGeom>
          <a:noFill/>
        </p:spPr>
        <p:txBody>
          <a:bodyPr wrap="square">
            <a:spAutoFit/>
          </a:bodyPr>
          <a:lstStyle/>
          <a:p>
            <a:r>
              <a:rPr lang="fr-FR" b="1" dirty="0">
                <a:solidFill>
                  <a:srgbClr val="00529B"/>
                </a:solidFill>
                <a:latin typeface="Arial" panose="020B0604020202020204" pitchFamily="34" charset="0"/>
                <a:cs typeface="Arial" panose="020B0604020202020204" pitchFamily="34" charset="0"/>
              </a:rPr>
              <a:t>&gt; Entretenir et développer </a:t>
            </a:r>
            <a:br>
              <a:rPr lang="fr-FR" b="1" dirty="0">
                <a:solidFill>
                  <a:srgbClr val="00529B"/>
                </a:solidFill>
                <a:latin typeface="Arial" panose="020B0604020202020204" pitchFamily="34" charset="0"/>
                <a:cs typeface="Arial" panose="020B0604020202020204" pitchFamily="34" charset="0"/>
              </a:rPr>
            </a:br>
            <a:r>
              <a:rPr lang="fr-FR" b="1" dirty="0">
                <a:solidFill>
                  <a:srgbClr val="00529B"/>
                </a:solidFill>
                <a:latin typeface="Arial" panose="020B0604020202020204" pitchFamily="34" charset="0"/>
                <a:cs typeface="Arial" panose="020B0604020202020204" pitchFamily="34" charset="0"/>
              </a:rPr>
              <a:t>   ses compétences</a:t>
            </a:r>
            <a:endParaRPr lang="en-US" b="1" dirty="0">
              <a:solidFill>
                <a:srgbClr val="00529B"/>
              </a:solidFill>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1378B5FD-7829-86AC-5631-642ABB824A98}"/>
              </a:ext>
            </a:extLst>
          </p:cNvPr>
          <p:cNvSpPr txBox="1"/>
          <p:nvPr/>
        </p:nvSpPr>
        <p:spPr>
          <a:xfrm>
            <a:off x="7551614" y="4810700"/>
            <a:ext cx="3955521" cy="646331"/>
          </a:xfrm>
          <a:prstGeom prst="rect">
            <a:avLst/>
          </a:prstGeom>
          <a:noFill/>
        </p:spPr>
        <p:txBody>
          <a:bodyPr wrap="square">
            <a:spAutoFit/>
          </a:bodyPr>
          <a:lstStyle>
            <a:defPPr>
              <a:defRPr lang="en-US"/>
            </a:defPPr>
            <a:lvl1pPr>
              <a:defRPr b="1">
                <a:solidFill>
                  <a:srgbClr val="00529B"/>
                </a:solidFill>
                <a:latin typeface="Arial" panose="020B0604020202020204" pitchFamily="34" charset="0"/>
                <a:cs typeface="Arial" panose="020B0604020202020204" pitchFamily="34" charset="0"/>
              </a:defRPr>
            </a:lvl1pPr>
          </a:lstStyle>
          <a:p>
            <a:r>
              <a:rPr lang="fr-FR" dirty="0"/>
              <a:t>&gt; Être un « ambassadeur » </a:t>
            </a:r>
            <a:br>
              <a:rPr lang="fr-FR" dirty="0"/>
            </a:br>
            <a:r>
              <a:rPr lang="fr-FR" dirty="0"/>
              <a:t>   de Sécurité Civile</a:t>
            </a:r>
            <a:endParaRPr lang="en-US" dirty="0"/>
          </a:p>
        </p:txBody>
      </p:sp>
      <p:cxnSp>
        <p:nvCxnSpPr>
          <p:cNvPr id="10" name="Connecteur droit avec flèche 9">
            <a:extLst>
              <a:ext uri="{FF2B5EF4-FFF2-40B4-BE49-F238E27FC236}">
                <a16:creationId xmlns:a16="http://schemas.microsoft.com/office/drawing/2014/main" id="{CF6689CB-1F16-80D7-043A-657F68243F8A}"/>
              </a:ext>
            </a:extLst>
          </p:cNvPr>
          <p:cNvCxnSpPr>
            <a:cxnSpLocks/>
            <a:stCxn id="6" idx="2"/>
            <a:endCxn id="5" idx="0"/>
          </p:cNvCxnSpPr>
          <p:nvPr/>
        </p:nvCxnSpPr>
        <p:spPr>
          <a:xfrm flipH="1">
            <a:off x="3800044" y="3429000"/>
            <a:ext cx="2" cy="466928"/>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212549A8-D5FD-C7EF-1228-484E45455B28}"/>
              </a:ext>
            </a:extLst>
          </p:cNvPr>
          <p:cNvPicPr>
            <a:picLocks noChangeAspect="1"/>
          </p:cNvPicPr>
          <p:nvPr/>
        </p:nvPicPr>
        <p:blipFill>
          <a:blip r:embed="rId3"/>
          <a:stretch>
            <a:fillRect/>
          </a:stretch>
        </p:blipFill>
        <p:spPr>
          <a:xfrm>
            <a:off x="2874121" y="1312675"/>
            <a:ext cx="1044000" cy="1044000"/>
          </a:xfrm>
          <a:prstGeom prst="rect">
            <a:avLst/>
          </a:prstGeom>
        </p:spPr>
      </p:pic>
      <p:pic>
        <p:nvPicPr>
          <p:cNvPr id="17" name="Image 16">
            <a:extLst>
              <a:ext uri="{FF2B5EF4-FFF2-40B4-BE49-F238E27FC236}">
                <a16:creationId xmlns:a16="http://schemas.microsoft.com/office/drawing/2014/main" id="{00609961-A6B2-1231-B407-7145E8CBDE04}"/>
              </a:ext>
            </a:extLst>
          </p:cNvPr>
          <p:cNvPicPr>
            <a:picLocks noChangeAspect="1"/>
          </p:cNvPicPr>
          <p:nvPr/>
        </p:nvPicPr>
        <p:blipFill>
          <a:blip r:embed="rId4"/>
          <a:stretch>
            <a:fillRect/>
          </a:stretch>
        </p:blipFill>
        <p:spPr>
          <a:xfrm>
            <a:off x="8173217" y="1312675"/>
            <a:ext cx="1044000" cy="1044000"/>
          </a:xfrm>
          <a:prstGeom prst="rect">
            <a:avLst/>
          </a:prstGeom>
        </p:spPr>
      </p:pic>
      <p:pic>
        <p:nvPicPr>
          <p:cNvPr id="19" name="Image 18">
            <a:extLst>
              <a:ext uri="{FF2B5EF4-FFF2-40B4-BE49-F238E27FC236}">
                <a16:creationId xmlns:a16="http://schemas.microsoft.com/office/drawing/2014/main" id="{16420D4C-EF22-D4C8-8B74-ACB1A7CA2251}"/>
              </a:ext>
            </a:extLst>
          </p:cNvPr>
          <p:cNvPicPr>
            <a:picLocks noChangeAspect="1"/>
          </p:cNvPicPr>
          <p:nvPr/>
        </p:nvPicPr>
        <p:blipFill>
          <a:blip r:embed="rId5"/>
          <a:stretch>
            <a:fillRect/>
          </a:stretch>
        </p:blipFill>
        <p:spPr>
          <a:xfrm>
            <a:off x="5369054" y="1312675"/>
            <a:ext cx="1044000" cy="1044000"/>
          </a:xfrm>
          <a:prstGeom prst="rect">
            <a:avLst/>
          </a:prstGeom>
        </p:spPr>
      </p:pic>
      <p:cxnSp>
        <p:nvCxnSpPr>
          <p:cNvPr id="21" name="Connecteur droit avec flèche 20">
            <a:extLst>
              <a:ext uri="{FF2B5EF4-FFF2-40B4-BE49-F238E27FC236}">
                <a16:creationId xmlns:a16="http://schemas.microsoft.com/office/drawing/2014/main" id="{4935C78F-EE7D-469C-8B10-31C57395AFE7}"/>
              </a:ext>
            </a:extLst>
          </p:cNvPr>
          <p:cNvCxnSpPr>
            <a:cxnSpLocks/>
            <a:stCxn id="14" idx="3"/>
            <a:endCxn id="19" idx="1"/>
          </p:cNvCxnSpPr>
          <p:nvPr/>
        </p:nvCxnSpPr>
        <p:spPr>
          <a:xfrm>
            <a:off x="3918121" y="1834675"/>
            <a:ext cx="1450933"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76F90DB-8F9C-4D98-CC78-388D9C2A4BF9}"/>
              </a:ext>
            </a:extLst>
          </p:cNvPr>
          <p:cNvCxnSpPr>
            <a:stCxn id="19" idx="3"/>
            <a:endCxn id="17" idx="1"/>
          </p:cNvCxnSpPr>
          <p:nvPr/>
        </p:nvCxnSpPr>
        <p:spPr>
          <a:xfrm>
            <a:off x="6413054" y="1834675"/>
            <a:ext cx="1760163"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91DBA2D3-FF32-4267-F351-3AE8E3CDDBE0}"/>
              </a:ext>
            </a:extLst>
          </p:cNvPr>
          <p:cNvSpPr txBox="1"/>
          <p:nvPr/>
        </p:nvSpPr>
        <p:spPr>
          <a:xfrm>
            <a:off x="2577943" y="2374884"/>
            <a:ext cx="1636355" cy="261610"/>
          </a:xfrm>
          <a:prstGeom prst="rect">
            <a:avLst/>
          </a:prstGeom>
          <a:noFill/>
        </p:spPr>
        <p:txBody>
          <a:bodyPr wrap="square">
            <a:spAutoFit/>
          </a:bodyPr>
          <a:lstStyle/>
          <a:p>
            <a:pPr algn="ctr"/>
            <a:r>
              <a:rPr lang="fr-FR" sz="1100" b="1" i="1" dirty="0">
                <a:solidFill>
                  <a:srgbClr val="00529B"/>
                </a:solidFill>
                <a:latin typeface="Arial" panose="020B0604020202020204" pitchFamily="34" charset="0"/>
                <a:cs typeface="Arial" panose="020B0604020202020204" pitchFamily="34" charset="0"/>
              </a:rPr>
              <a:t>Sauveteur / bénévole</a:t>
            </a:r>
            <a:endParaRPr lang="en-US" sz="1100" b="1" i="1" dirty="0">
              <a:solidFill>
                <a:srgbClr val="00529B"/>
              </a:solidFill>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34E4112A-E7E4-41F4-FF3D-83FA2CB1058D}"/>
              </a:ext>
            </a:extLst>
          </p:cNvPr>
          <p:cNvSpPr txBox="1"/>
          <p:nvPr/>
        </p:nvSpPr>
        <p:spPr>
          <a:xfrm>
            <a:off x="5064168" y="2376257"/>
            <a:ext cx="1636355" cy="261610"/>
          </a:xfrm>
          <a:prstGeom prst="rect">
            <a:avLst/>
          </a:prstGeom>
          <a:noFill/>
        </p:spPr>
        <p:txBody>
          <a:bodyPr wrap="square">
            <a:spAutoFit/>
          </a:bodyPr>
          <a:lstStyle/>
          <a:p>
            <a:pPr algn="ctr"/>
            <a:r>
              <a:rPr lang="fr-FR" sz="1100" b="1" i="1" dirty="0">
                <a:solidFill>
                  <a:srgbClr val="00529B"/>
                </a:solidFill>
                <a:latin typeface="Arial" panose="020B0604020202020204" pitchFamily="34" charset="0"/>
                <a:cs typeface="Arial" panose="020B0604020202020204" pitchFamily="34" charset="0"/>
              </a:rPr>
              <a:t>Premiers secours</a:t>
            </a:r>
            <a:endParaRPr lang="en-US" sz="1100" b="1" i="1" dirty="0">
              <a:solidFill>
                <a:srgbClr val="00529B"/>
              </a:solidFill>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F8ABA7EB-EE11-09DD-FE97-877636035BB6}"/>
              </a:ext>
            </a:extLst>
          </p:cNvPr>
          <p:cNvSpPr txBox="1"/>
          <p:nvPr/>
        </p:nvSpPr>
        <p:spPr>
          <a:xfrm>
            <a:off x="7877039" y="2374884"/>
            <a:ext cx="1636355" cy="261610"/>
          </a:xfrm>
          <a:prstGeom prst="rect">
            <a:avLst/>
          </a:prstGeom>
          <a:noFill/>
        </p:spPr>
        <p:txBody>
          <a:bodyPr wrap="square">
            <a:spAutoFit/>
          </a:bodyPr>
          <a:lstStyle/>
          <a:p>
            <a:pPr algn="ctr"/>
            <a:r>
              <a:rPr lang="fr-FR" sz="1100" b="1" i="1" dirty="0">
                <a:solidFill>
                  <a:srgbClr val="00529B"/>
                </a:solidFill>
                <a:latin typeface="Arial" panose="020B0604020202020204" pitchFamily="34" charset="0"/>
                <a:cs typeface="Arial" panose="020B0604020202020204" pitchFamily="34" charset="0"/>
              </a:rPr>
              <a:t>Secours médicalisés</a:t>
            </a:r>
            <a:endParaRPr lang="en-US" sz="1100" b="1" i="1" dirty="0">
              <a:solidFill>
                <a:srgbClr val="00529B"/>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5B2FC56-C3C0-1B84-90EF-E8BE460030A2}"/>
              </a:ext>
            </a:extLst>
          </p:cNvPr>
          <p:cNvSpPr txBox="1"/>
          <p:nvPr/>
        </p:nvSpPr>
        <p:spPr>
          <a:xfrm>
            <a:off x="7551615" y="3047142"/>
            <a:ext cx="3955520" cy="387191"/>
          </a:xfrm>
          <a:prstGeom prst="roundRect">
            <a:avLst>
              <a:gd name="adj" fmla="val 8142"/>
            </a:avLst>
          </a:prstGeom>
          <a:solidFill>
            <a:schemeClr val="bg1"/>
          </a:solidFill>
          <a:ln>
            <a:solidFill>
              <a:srgbClr val="00529B"/>
            </a:solidFill>
          </a:ln>
          <a:effectLst>
            <a:outerShdw blurRad="50800" dist="38100" dir="2700000" algn="tl" rotWithShape="0">
              <a:prstClr val="black">
                <a:alpha val="40000"/>
              </a:prstClr>
            </a:outerShdw>
          </a:effectLst>
        </p:spPr>
        <p:txBody>
          <a:bodyPr wrap="square">
            <a:spAutoFit/>
          </a:bodyPr>
          <a:lstStyle/>
          <a:p>
            <a:pPr algn="ctr"/>
            <a:r>
              <a:rPr lang="fr-FR" b="1" dirty="0">
                <a:solidFill>
                  <a:srgbClr val="BA242C"/>
                </a:solidFill>
                <a:latin typeface="Arial" panose="020B0604020202020204" pitchFamily="34" charset="0"/>
                <a:cs typeface="Arial" panose="020B0604020202020204" pitchFamily="34" charset="0"/>
              </a:rPr>
              <a:t>Les devoirs du citoyen sauveteur</a:t>
            </a:r>
          </a:p>
        </p:txBody>
      </p:sp>
      <p:cxnSp>
        <p:nvCxnSpPr>
          <p:cNvPr id="20" name="Connecteur droit avec flèche 19">
            <a:extLst>
              <a:ext uri="{FF2B5EF4-FFF2-40B4-BE49-F238E27FC236}">
                <a16:creationId xmlns:a16="http://schemas.microsoft.com/office/drawing/2014/main" id="{7BD1E270-6EB2-74CE-9CCD-980CFB304350}"/>
              </a:ext>
            </a:extLst>
          </p:cNvPr>
          <p:cNvCxnSpPr>
            <a:cxnSpLocks/>
            <a:stCxn id="12" idx="2"/>
            <a:endCxn id="7" idx="0"/>
          </p:cNvCxnSpPr>
          <p:nvPr/>
        </p:nvCxnSpPr>
        <p:spPr>
          <a:xfrm>
            <a:off x="9529375" y="3434333"/>
            <a:ext cx="0" cy="574549"/>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6B5B6126-3313-8D76-1F9A-B6D6978A1198}"/>
              </a:ext>
            </a:extLst>
          </p:cNvPr>
          <p:cNvSpPr txBox="1"/>
          <p:nvPr/>
        </p:nvSpPr>
        <p:spPr>
          <a:xfrm>
            <a:off x="1141576" y="5959630"/>
            <a:ext cx="9908847" cy="646331"/>
          </a:xfrm>
          <a:prstGeom prst="rect">
            <a:avLst/>
          </a:prstGeom>
          <a:noFill/>
        </p:spPr>
        <p:txBody>
          <a:bodyPr wrap="square">
            <a:spAutoFit/>
          </a:bodyPr>
          <a:lstStyle>
            <a:defPPr>
              <a:defRPr lang="fr-FR"/>
            </a:defPPr>
            <a:lvl1pPr>
              <a:defRPr b="1">
                <a:solidFill>
                  <a:srgbClr val="00529B"/>
                </a:solidFill>
                <a:latin typeface="Arial" panose="020B0604020202020204" pitchFamily="34" charset="0"/>
                <a:cs typeface="Arial" panose="020B0604020202020204" pitchFamily="34" charset="0"/>
              </a:defRPr>
            </a:lvl1pPr>
          </a:lstStyle>
          <a:p>
            <a:pPr algn="ctr"/>
            <a:r>
              <a:rPr lang="fr-FR" dirty="0">
                <a:solidFill>
                  <a:srgbClr val="C00000"/>
                </a:solidFill>
              </a:rPr>
              <a:t>Se mobiliser, c’est aussi adopter des gestes simples qui inscrivent </a:t>
            </a:r>
            <a:br>
              <a:rPr lang="fr-FR" dirty="0">
                <a:solidFill>
                  <a:srgbClr val="C00000"/>
                </a:solidFill>
              </a:rPr>
            </a:br>
            <a:r>
              <a:rPr lang="fr-FR" dirty="0">
                <a:solidFill>
                  <a:srgbClr val="C00000"/>
                </a:solidFill>
              </a:rPr>
              <a:t>chaque citoyen dans une démarche responsable et solidaire </a:t>
            </a:r>
          </a:p>
        </p:txBody>
      </p:sp>
    </p:spTree>
    <p:extLst>
      <p:ext uri="{BB962C8B-B14F-4D97-AF65-F5344CB8AC3E}">
        <p14:creationId xmlns:p14="http://schemas.microsoft.com/office/powerpoint/2010/main" val="71666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24" grpId="0"/>
      <p:bldP spid="25" grpId="0"/>
      <p:bldP spid="26" grpId="0"/>
      <p:bldP spid="12"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uoco in padella">
            <a:extLst>
              <a:ext uri="{FF2B5EF4-FFF2-40B4-BE49-F238E27FC236}">
                <a16:creationId xmlns:a16="http://schemas.microsoft.com/office/drawing/2014/main" id="{7F9FE681-C595-FC42-1D30-F72FA8243CE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4879" y="1459182"/>
            <a:ext cx="5962650" cy="4537696"/>
          </a:xfrm>
          <a:prstGeom prst="roundRect">
            <a:avLst>
              <a:gd name="adj" fmla="val 7377"/>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C0BD7A2C-D2B6-6EB2-8EBE-6C255852AA8E}"/>
              </a:ext>
            </a:extLst>
          </p:cNvPr>
          <p:cNvSpPr txBox="1"/>
          <p:nvPr/>
        </p:nvSpPr>
        <p:spPr>
          <a:xfrm rot="16200000">
            <a:off x="5898532" y="5104083"/>
            <a:ext cx="1041801" cy="92333"/>
          </a:xfrm>
          <a:prstGeom prst="rect">
            <a:avLst/>
          </a:prstGeom>
          <a:noFill/>
        </p:spPr>
        <p:txBody>
          <a:bodyPr wrap="square" lIns="0" tIns="0" rIns="0" bIns="0" rtlCol="0">
            <a:spAutoFit/>
          </a:bodyPr>
          <a:lstStyle/>
          <a:p>
            <a:r>
              <a:rPr lang="fr-FR" sz="600" i="1" dirty="0">
                <a:solidFill>
                  <a:schemeClr val="bg1"/>
                </a:solidFill>
              </a:rPr>
              <a:t>Image : </a:t>
            </a:r>
            <a:r>
              <a:rPr lang="fr-FR" sz="600" i="1" dirty="0" err="1">
                <a:solidFill>
                  <a:schemeClr val="bg1"/>
                </a:solidFill>
              </a:rPr>
              <a:t>Unsplash.com</a:t>
            </a:r>
            <a:endParaRPr lang="fr-FR" sz="600" i="1" dirty="0">
              <a:solidFill>
                <a:schemeClr val="bg1"/>
              </a:solidFill>
            </a:endParaRPr>
          </a:p>
        </p:txBody>
      </p:sp>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LES BRÛLURES</a:t>
            </a:r>
          </a:p>
        </p:txBody>
      </p:sp>
      <p:sp>
        <p:nvSpPr>
          <p:cNvPr id="7" name="Espace réservé du texte 6">
            <a:extLst>
              <a:ext uri="{FF2B5EF4-FFF2-40B4-BE49-F238E27FC236}">
                <a16:creationId xmlns:a16="http://schemas.microsoft.com/office/drawing/2014/main" id="{CC05F7AE-12D7-04EA-256A-01A79A3C5D65}"/>
              </a:ext>
            </a:extLst>
          </p:cNvPr>
          <p:cNvSpPr>
            <a:spLocks noGrp="1"/>
          </p:cNvSpPr>
          <p:nvPr>
            <p:ph type="body" sz="quarter" idx="11"/>
          </p:nvPr>
        </p:nvSpPr>
        <p:spPr/>
        <p:txBody>
          <a:bodyPr/>
          <a:lstStyle/>
          <a:p>
            <a:r>
              <a:rPr lang="fr-FR" dirty="0"/>
              <a:t>Etude de cas</a:t>
            </a:r>
          </a:p>
        </p:txBody>
      </p:sp>
      <p:sp>
        <p:nvSpPr>
          <p:cNvPr id="5" name="ZoneTexte 4">
            <a:extLst>
              <a:ext uri="{FF2B5EF4-FFF2-40B4-BE49-F238E27FC236}">
                <a16:creationId xmlns:a16="http://schemas.microsoft.com/office/drawing/2014/main" id="{CBB1F046-460D-CF43-CE4F-B9A96A788CBB}"/>
              </a:ext>
            </a:extLst>
          </p:cNvPr>
          <p:cNvSpPr txBox="1"/>
          <p:nvPr/>
        </p:nvSpPr>
        <p:spPr>
          <a:xfrm>
            <a:off x="7122413" y="3118797"/>
            <a:ext cx="4659719" cy="707886"/>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Comment distinguer une brûlure simple d’une brûlure grave?</a:t>
            </a:r>
          </a:p>
        </p:txBody>
      </p:sp>
      <p:sp>
        <p:nvSpPr>
          <p:cNvPr id="8" name="ZoneTexte 7">
            <a:extLst>
              <a:ext uri="{FF2B5EF4-FFF2-40B4-BE49-F238E27FC236}">
                <a16:creationId xmlns:a16="http://schemas.microsoft.com/office/drawing/2014/main" id="{B1BE5BAB-04CC-18EA-154A-23C2E63C3D4B}"/>
              </a:ext>
            </a:extLst>
          </p:cNvPr>
          <p:cNvSpPr txBox="1"/>
          <p:nvPr/>
        </p:nvSpPr>
        <p:spPr>
          <a:xfrm>
            <a:off x="7122413" y="5671150"/>
            <a:ext cx="4659718"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 feriez-vous ?</a:t>
            </a:r>
          </a:p>
        </p:txBody>
      </p:sp>
      <p:sp>
        <p:nvSpPr>
          <p:cNvPr id="4" name="ZoneTexte 3">
            <a:extLst>
              <a:ext uri="{FF2B5EF4-FFF2-40B4-BE49-F238E27FC236}">
                <a16:creationId xmlns:a16="http://schemas.microsoft.com/office/drawing/2014/main" id="{2ED92C2A-02BF-B193-B2AB-22E1403BCC49}"/>
              </a:ext>
            </a:extLst>
          </p:cNvPr>
          <p:cNvSpPr txBox="1"/>
          <p:nvPr/>
        </p:nvSpPr>
        <p:spPr>
          <a:xfrm>
            <a:off x="7122413" y="1459182"/>
            <a:ext cx="465971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rgbClr val="00467E"/>
                </a:solidFill>
                <a:latin typeface="Arial" panose="020B0604020202020204" pitchFamily="34" charset="0"/>
                <a:cs typeface="Arial" panose="020B0604020202020204" pitchFamily="34" charset="0"/>
              </a:rPr>
              <a:t>Pierre était en train de commencer son service du soir, quand l’huile qu’il avait mis dans sa poêle prit feu, lui brulant la main…</a:t>
            </a:r>
          </a:p>
        </p:txBody>
      </p:sp>
      <p:sp>
        <p:nvSpPr>
          <p:cNvPr id="3" name="ZoneTexte 2">
            <a:extLst>
              <a:ext uri="{FF2B5EF4-FFF2-40B4-BE49-F238E27FC236}">
                <a16:creationId xmlns:a16="http://schemas.microsoft.com/office/drawing/2014/main" id="{80E37EB4-0C47-CE46-5222-8827C2267F6F}"/>
              </a:ext>
            </a:extLst>
          </p:cNvPr>
          <p:cNvSpPr txBox="1"/>
          <p:nvPr/>
        </p:nvSpPr>
        <p:spPr>
          <a:xfrm>
            <a:off x="7122413" y="4922957"/>
            <a:ext cx="4659718"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Quels sont les risques ?</a:t>
            </a:r>
          </a:p>
        </p:txBody>
      </p:sp>
      <p:sp>
        <p:nvSpPr>
          <p:cNvPr id="9" name="ZoneTexte 8">
            <a:extLst>
              <a:ext uri="{FF2B5EF4-FFF2-40B4-BE49-F238E27FC236}">
                <a16:creationId xmlns:a16="http://schemas.microsoft.com/office/drawing/2014/main" id="{DC52AC85-408B-CA34-D0B4-96ECCAFEA3B6}"/>
              </a:ext>
            </a:extLst>
          </p:cNvPr>
          <p:cNvSpPr txBox="1"/>
          <p:nvPr/>
        </p:nvSpPr>
        <p:spPr>
          <a:xfrm>
            <a:off x="7122414" y="4174765"/>
            <a:ext cx="4659718" cy="400110"/>
          </a:xfrm>
          <a:prstGeom prst="rect">
            <a:avLst/>
          </a:prstGeom>
          <a:noFill/>
        </p:spPr>
        <p:txBody>
          <a:bodyPr wrap="square" rtlCol="0">
            <a:spAutoFit/>
          </a:bodyPr>
          <a:lstStyle/>
          <a:p>
            <a:pPr algn="ctr"/>
            <a:r>
              <a:rPr lang="fr-FR" sz="2000" b="1" dirty="0">
                <a:solidFill>
                  <a:srgbClr val="00467E"/>
                </a:solidFill>
                <a:latin typeface="Arial" panose="020B0604020202020204" pitchFamily="34" charset="0"/>
                <a:cs typeface="Arial" panose="020B0604020202020204" pitchFamily="34" charset="0"/>
              </a:rPr>
              <a:t>Quelles en sont les causes?</a:t>
            </a:r>
          </a:p>
        </p:txBody>
      </p:sp>
    </p:spTree>
    <p:extLst>
      <p:ext uri="{BB962C8B-B14F-4D97-AF65-F5344CB8AC3E}">
        <p14:creationId xmlns:p14="http://schemas.microsoft.com/office/powerpoint/2010/main" val="309681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p:bldP spid="3"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BRÛLURES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1880866" y="2851077"/>
            <a:ext cx="8430268" cy="1155846"/>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dirty="0">
                <a:solidFill>
                  <a:srgbClr val="00497E"/>
                </a:solidFill>
                <a:latin typeface="Arial" panose="020B0604020202020204" pitchFamily="34" charset="0"/>
                <a:cs typeface="Arial" panose="020B0604020202020204" pitchFamily="34" charset="0"/>
              </a:rPr>
              <a:t>La brûlure est une lésion de la peau, des voies aériennes ou digestives. Elle peut être qualifiée de </a:t>
            </a:r>
            <a:r>
              <a:rPr lang="fr-FR" sz="2000" b="1" dirty="0">
                <a:solidFill>
                  <a:srgbClr val="BA242C"/>
                </a:solidFill>
                <a:latin typeface="Arial" panose="020B0604020202020204" pitchFamily="34" charset="0"/>
                <a:cs typeface="Arial" panose="020B0604020202020204" pitchFamily="34" charset="0"/>
              </a:rPr>
              <a:t>« brûlure simple » </a:t>
            </a:r>
            <a:r>
              <a:rPr lang="fr-FR" sz="2000" dirty="0">
                <a:solidFill>
                  <a:srgbClr val="00497E"/>
                </a:solidFill>
                <a:latin typeface="Arial" panose="020B0604020202020204" pitchFamily="34" charset="0"/>
                <a:cs typeface="Arial" panose="020B0604020202020204" pitchFamily="34" charset="0"/>
              </a:rPr>
              <a:t>ou de </a:t>
            </a:r>
            <a:r>
              <a:rPr lang="fr-FR" sz="2000" b="1" dirty="0">
                <a:solidFill>
                  <a:srgbClr val="BA242C"/>
                </a:solidFill>
                <a:latin typeface="Arial" panose="020B0604020202020204" pitchFamily="34" charset="0"/>
                <a:cs typeface="Arial" panose="020B0604020202020204" pitchFamily="34" charset="0"/>
              </a:rPr>
              <a:t>« brûlure grave ».</a:t>
            </a:r>
          </a:p>
        </p:txBody>
      </p:sp>
    </p:spTree>
    <p:extLst>
      <p:ext uri="{BB962C8B-B14F-4D97-AF65-F5344CB8AC3E}">
        <p14:creationId xmlns:p14="http://schemas.microsoft.com/office/powerpoint/2010/main" val="7260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LES BRÛLURES</a:t>
            </a:r>
          </a:p>
        </p:txBody>
      </p:sp>
      <p:pic>
        <p:nvPicPr>
          <p:cNvPr id="4" name="Picture 2">
            <a:extLst>
              <a:ext uri="{FF2B5EF4-FFF2-40B4-BE49-F238E27FC236}">
                <a16:creationId xmlns:a16="http://schemas.microsoft.com/office/drawing/2014/main" id="{3EC0758D-ADF6-093F-8DED-185D487C3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826" y="2403890"/>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8F80EC-2596-3959-E7AE-675059CE9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990" y="2394438"/>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222A933B-A3E0-657F-98F3-6D5B89C59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476" y="2394438"/>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92D47246-E48F-20BE-7E0B-51EC000EAC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126" y="2394438"/>
            <a:ext cx="1332000" cy="133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Ampoule : définition, signes, prévention... - Santé sur le net">
            <a:extLst>
              <a:ext uri="{FF2B5EF4-FFF2-40B4-BE49-F238E27FC236}">
                <a16:creationId xmlns:a16="http://schemas.microsoft.com/office/drawing/2014/main" id="{1A327E06-94FB-9C56-23E3-83D96898A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9279" y="2403890"/>
            <a:ext cx="1856290" cy="133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14AA23E8-5B9A-C3DA-3AD6-BFE7E0EEE604}"/>
              </a:ext>
            </a:extLst>
          </p:cNvPr>
          <p:cNvSpPr txBox="1"/>
          <p:nvPr/>
        </p:nvSpPr>
        <p:spPr>
          <a:xfrm>
            <a:off x="935930" y="3837950"/>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Thermique</a:t>
            </a:r>
          </a:p>
        </p:txBody>
      </p:sp>
      <p:sp>
        <p:nvSpPr>
          <p:cNvPr id="10" name="ZoneTexte 9">
            <a:extLst>
              <a:ext uri="{FF2B5EF4-FFF2-40B4-BE49-F238E27FC236}">
                <a16:creationId xmlns:a16="http://schemas.microsoft.com/office/drawing/2014/main" id="{5850D345-7547-1B2F-9E95-DF7C9273489A}"/>
              </a:ext>
            </a:extLst>
          </p:cNvPr>
          <p:cNvSpPr txBox="1"/>
          <p:nvPr/>
        </p:nvSpPr>
        <p:spPr>
          <a:xfrm>
            <a:off x="3029580" y="3837949"/>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Chimique</a:t>
            </a:r>
          </a:p>
        </p:txBody>
      </p:sp>
      <p:sp>
        <p:nvSpPr>
          <p:cNvPr id="11" name="ZoneTexte 10">
            <a:extLst>
              <a:ext uri="{FF2B5EF4-FFF2-40B4-BE49-F238E27FC236}">
                <a16:creationId xmlns:a16="http://schemas.microsoft.com/office/drawing/2014/main" id="{8ED1FE56-0C4A-11D7-C710-7A9558433D08}"/>
              </a:ext>
            </a:extLst>
          </p:cNvPr>
          <p:cNvSpPr txBox="1"/>
          <p:nvPr/>
        </p:nvSpPr>
        <p:spPr>
          <a:xfrm>
            <a:off x="5123230" y="3847402"/>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Electrique</a:t>
            </a:r>
          </a:p>
        </p:txBody>
      </p:sp>
      <p:sp>
        <p:nvSpPr>
          <p:cNvPr id="12" name="ZoneTexte 11">
            <a:extLst>
              <a:ext uri="{FF2B5EF4-FFF2-40B4-BE49-F238E27FC236}">
                <a16:creationId xmlns:a16="http://schemas.microsoft.com/office/drawing/2014/main" id="{E28C87A2-0BC2-FA1F-E53F-AFD835B7AD59}"/>
              </a:ext>
            </a:extLst>
          </p:cNvPr>
          <p:cNvSpPr txBox="1"/>
          <p:nvPr/>
        </p:nvSpPr>
        <p:spPr>
          <a:xfrm>
            <a:off x="7216880" y="3836769"/>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Radiations</a:t>
            </a:r>
          </a:p>
        </p:txBody>
      </p:sp>
      <p:sp>
        <p:nvSpPr>
          <p:cNvPr id="13" name="ZoneTexte 12">
            <a:extLst>
              <a:ext uri="{FF2B5EF4-FFF2-40B4-BE49-F238E27FC236}">
                <a16:creationId xmlns:a16="http://schemas.microsoft.com/office/drawing/2014/main" id="{2F5E7156-7757-0010-60FF-C5C078FAAF6B}"/>
              </a:ext>
            </a:extLst>
          </p:cNvPr>
          <p:cNvSpPr txBox="1"/>
          <p:nvPr/>
        </p:nvSpPr>
        <p:spPr>
          <a:xfrm>
            <a:off x="9310528" y="3836769"/>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Frottements</a:t>
            </a:r>
          </a:p>
        </p:txBody>
      </p:sp>
    </p:spTree>
    <p:extLst>
      <p:ext uri="{BB962C8B-B14F-4D97-AF65-F5344CB8AC3E}">
        <p14:creationId xmlns:p14="http://schemas.microsoft.com/office/powerpoint/2010/main" val="386018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anim calcmode="lin" valueType="num">
                                      <p:cBhvr>
                                        <p:cTn id="49" dur="500" fill="hold"/>
                                        <p:tgtEl>
                                          <p:spTgt spid="12"/>
                                        </p:tgtEl>
                                        <p:attrNameLst>
                                          <p:attrName>ppt_x</p:attrName>
                                        </p:attrNameLst>
                                      </p:cBhvr>
                                      <p:tavLst>
                                        <p:tav tm="0">
                                          <p:val>
                                            <p:strVal val="#ppt_x"/>
                                          </p:val>
                                        </p:tav>
                                        <p:tav tm="100000">
                                          <p:val>
                                            <p:strVal val="#ppt_x"/>
                                          </p:val>
                                        </p:tav>
                                      </p:tavLst>
                                    </p:anim>
                                    <p:anim calcmode="lin" valueType="num">
                                      <p:cBhvr>
                                        <p:cTn id="5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anim calcmode="lin" valueType="num">
                                      <p:cBhvr>
                                        <p:cTn id="56" dur="500" fill="hold"/>
                                        <p:tgtEl>
                                          <p:spTgt spid="8"/>
                                        </p:tgtEl>
                                        <p:attrNameLst>
                                          <p:attrName>ppt_x</p:attrName>
                                        </p:attrNameLst>
                                      </p:cBhvr>
                                      <p:tavLst>
                                        <p:tav tm="0">
                                          <p:val>
                                            <p:strVal val="#ppt_x"/>
                                          </p:val>
                                        </p:tav>
                                        <p:tav tm="100000">
                                          <p:val>
                                            <p:strVal val="#ppt_x"/>
                                          </p:val>
                                        </p:tav>
                                      </p:tavLst>
                                    </p:anim>
                                    <p:anim calcmode="lin" valueType="num">
                                      <p:cBhvr>
                                        <p:cTn id="57" dur="5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anim calcmode="lin" valueType="num">
                                      <p:cBhvr>
                                        <p:cTn id="61" dur="500" fill="hold"/>
                                        <p:tgtEl>
                                          <p:spTgt spid="13"/>
                                        </p:tgtEl>
                                        <p:attrNameLst>
                                          <p:attrName>ppt_x</p:attrName>
                                        </p:attrNameLst>
                                      </p:cBhvr>
                                      <p:tavLst>
                                        <p:tav tm="0">
                                          <p:val>
                                            <p:strVal val="#ppt_x"/>
                                          </p:val>
                                        </p:tav>
                                        <p:tav tm="100000">
                                          <p:val>
                                            <p:strVal val="#ppt_x"/>
                                          </p:val>
                                        </p:tav>
                                      </p:tavLst>
                                    </p:anim>
                                    <p:anim calcmode="lin" valueType="num">
                                      <p:cBhvr>
                                        <p:cTn id="6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0081649-2F66-F811-41CE-D6BED7C99D33}"/>
              </a:ext>
            </a:extLst>
          </p:cNvPr>
          <p:cNvSpPr>
            <a:spLocks noGrp="1"/>
          </p:cNvSpPr>
          <p:nvPr>
            <p:ph type="body" sz="quarter" idx="10"/>
          </p:nvPr>
        </p:nvSpPr>
        <p:spPr/>
        <p:txBody>
          <a:bodyPr/>
          <a:lstStyle/>
          <a:p>
            <a:r>
              <a:rPr lang="fr-FR" dirty="0"/>
              <a:t>LES BRÛLURES</a:t>
            </a:r>
          </a:p>
        </p:txBody>
      </p:sp>
      <p:sp>
        <p:nvSpPr>
          <p:cNvPr id="5" name="ZoneTexte 4">
            <a:extLst>
              <a:ext uri="{FF2B5EF4-FFF2-40B4-BE49-F238E27FC236}">
                <a16:creationId xmlns:a16="http://schemas.microsoft.com/office/drawing/2014/main" id="{555F7E65-3710-1B12-E308-1C4A14BB646D}"/>
              </a:ext>
            </a:extLst>
          </p:cNvPr>
          <p:cNvSpPr txBox="1"/>
          <p:nvPr/>
        </p:nvSpPr>
        <p:spPr>
          <a:xfrm>
            <a:off x="450002" y="2076018"/>
            <a:ext cx="8571291" cy="369332"/>
          </a:xfrm>
          <a:prstGeom prst="rect">
            <a:avLst/>
          </a:prstGeom>
          <a:noFill/>
        </p:spPr>
        <p:txBody>
          <a:bodyPr wrap="square">
            <a:spAutoFit/>
          </a:bodyPr>
          <a:lstStyle/>
          <a:p>
            <a:pPr algn="just">
              <a:spcAft>
                <a:spcPts val="1200"/>
              </a:spcAft>
            </a:pPr>
            <a:r>
              <a:rPr lang="fr-FR" b="1" dirty="0">
                <a:solidFill>
                  <a:srgbClr val="BA242C"/>
                </a:solidFill>
                <a:latin typeface="Arial" panose="020B0604020202020204" pitchFamily="34" charset="0"/>
                <a:cs typeface="Arial" panose="020B0604020202020204" pitchFamily="34" charset="0"/>
              </a:rPr>
              <a:t>Suivant l’étendue, la profondeur et la localisation, </a:t>
            </a:r>
            <a:r>
              <a:rPr lang="fr-FR" dirty="0">
                <a:solidFill>
                  <a:srgbClr val="00467E"/>
                </a:solidFill>
                <a:latin typeface="Arial" panose="020B0604020202020204" pitchFamily="34" charset="0"/>
                <a:cs typeface="Arial" panose="020B0604020202020204" pitchFamily="34" charset="0"/>
              </a:rPr>
              <a:t>la brûlure peut entraîner :</a:t>
            </a:r>
            <a:endParaRPr lang="fr-FR" b="1" dirty="0">
              <a:solidFill>
                <a:srgbClr val="BA242C"/>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28506141-F54B-0D02-06EB-2CAE24C28002}"/>
              </a:ext>
            </a:extLst>
          </p:cNvPr>
          <p:cNvSpPr txBox="1"/>
          <p:nvPr/>
        </p:nvSpPr>
        <p:spPr>
          <a:xfrm>
            <a:off x="450001" y="2697576"/>
            <a:ext cx="3605283" cy="2031325"/>
          </a:xfrm>
          <a:prstGeom prst="rect">
            <a:avLst/>
          </a:prstGeom>
          <a:noFill/>
        </p:spPr>
        <p:txBody>
          <a:bodyPr wrap="square">
            <a:spAutoFit/>
          </a:bodyPr>
          <a:lstStyle/>
          <a:p>
            <a:pPr marL="285750" indent="-285750">
              <a:spcAft>
                <a:spcPts val="1200"/>
              </a:spcAft>
              <a:buFont typeface="Arial" panose="020B0604020202020204" pitchFamily="34" charset="0"/>
              <a:buChar char="•"/>
            </a:pPr>
            <a:r>
              <a:rPr lang="fr-FR" b="1" dirty="0">
                <a:solidFill>
                  <a:srgbClr val="BA242C"/>
                </a:solidFill>
                <a:latin typeface="Arial" panose="020B0604020202020204" pitchFamily="34" charset="0"/>
                <a:cs typeface="Arial" panose="020B0604020202020204" pitchFamily="34" charset="0"/>
              </a:rPr>
              <a:t>Un danger immédiat </a:t>
            </a:r>
            <a:br>
              <a:rPr lang="fr-FR" b="1" dirty="0">
                <a:solidFill>
                  <a:srgbClr val="BA242C"/>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comme une défaillance circulatoire (en cas de brûlure étendue) ou respiratoire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(lors d’une brûlure au visage, au cou ou consécutive </a:t>
            </a:r>
            <a:br>
              <a:rPr lang="fr-FR" dirty="0">
                <a:solidFill>
                  <a:srgbClr val="00467E"/>
                </a:solidFill>
                <a:latin typeface="Arial" panose="020B0604020202020204" pitchFamily="34" charset="0"/>
                <a:cs typeface="Arial" panose="020B0604020202020204" pitchFamily="34" charset="0"/>
              </a:rPr>
            </a:br>
            <a:r>
              <a:rPr lang="fr-FR" dirty="0">
                <a:solidFill>
                  <a:srgbClr val="00467E"/>
                </a:solidFill>
                <a:latin typeface="Arial" panose="020B0604020202020204" pitchFamily="34" charset="0"/>
                <a:cs typeface="Arial" panose="020B0604020202020204" pitchFamily="34" charset="0"/>
              </a:rPr>
              <a:t>à l'inhalation de fumée).</a:t>
            </a:r>
            <a:endParaRPr lang="fr-FR" b="1" dirty="0">
              <a:solidFill>
                <a:srgbClr val="BA242C"/>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9D42ECF7-366A-FE71-18DF-F0B7989F5C38}"/>
              </a:ext>
            </a:extLst>
          </p:cNvPr>
          <p:cNvSpPr txBox="1"/>
          <p:nvPr/>
        </p:nvSpPr>
        <p:spPr>
          <a:xfrm>
            <a:off x="4704142" y="2697576"/>
            <a:ext cx="2783716" cy="369332"/>
          </a:xfrm>
          <a:prstGeom prst="rect">
            <a:avLst/>
          </a:prstGeom>
          <a:noFill/>
        </p:spPr>
        <p:txBody>
          <a:bodyPr wrap="square">
            <a:spAutoFit/>
          </a:bodyPr>
          <a:lstStyle/>
          <a:p>
            <a:pPr marL="285750" indent="-285750">
              <a:spcAft>
                <a:spcPts val="1200"/>
              </a:spcAft>
              <a:buFont typeface="Arial" panose="020B0604020202020204" pitchFamily="34" charset="0"/>
              <a:buChar char="•"/>
            </a:pPr>
            <a:r>
              <a:rPr lang="fr-FR" b="1" dirty="0">
                <a:solidFill>
                  <a:srgbClr val="BA242C"/>
                </a:solidFill>
                <a:latin typeface="Arial" panose="020B0604020202020204" pitchFamily="34" charset="0"/>
                <a:cs typeface="Arial" panose="020B0604020202020204" pitchFamily="34" charset="0"/>
              </a:rPr>
              <a:t>Une douleur sévère.</a:t>
            </a:r>
          </a:p>
        </p:txBody>
      </p:sp>
      <p:sp>
        <p:nvSpPr>
          <p:cNvPr id="8" name="ZoneTexte 7">
            <a:extLst>
              <a:ext uri="{FF2B5EF4-FFF2-40B4-BE49-F238E27FC236}">
                <a16:creationId xmlns:a16="http://schemas.microsoft.com/office/drawing/2014/main" id="{C5502D54-5775-3E9A-58FA-30D39E437527}"/>
              </a:ext>
            </a:extLst>
          </p:cNvPr>
          <p:cNvSpPr txBox="1"/>
          <p:nvPr/>
        </p:nvSpPr>
        <p:spPr>
          <a:xfrm>
            <a:off x="8136716" y="2697576"/>
            <a:ext cx="3605283" cy="1200329"/>
          </a:xfrm>
          <a:prstGeom prst="rect">
            <a:avLst/>
          </a:prstGeom>
          <a:noFill/>
        </p:spPr>
        <p:txBody>
          <a:bodyPr wrap="square">
            <a:spAutoFit/>
          </a:bodyPr>
          <a:lstStyle/>
          <a:p>
            <a:pPr marL="285750" indent="-285750">
              <a:spcAft>
                <a:spcPts val="1200"/>
              </a:spcAft>
              <a:buFont typeface="Arial" panose="020B0604020202020204" pitchFamily="34" charset="0"/>
              <a:buChar char="•"/>
            </a:pPr>
            <a:r>
              <a:rPr lang="fr-FR" dirty="0">
                <a:solidFill>
                  <a:srgbClr val="00467E"/>
                </a:solidFill>
                <a:latin typeface="Arial" panose="020B0604020202020204" pitchFamily="34" charset="0"/>
                <a:cs typeface="Arial" panose="020B0604020202020204" pitchFamily="34" charset="0"/>
              </a:rPr>
              <a:t>Des conséquences retardées comme </a:t>
            </a:r>
            <a:r>
              <a:rPr lang="fr-FR" b="1" dirty="0">
                <a:solidFill>
                  <a:srgbClr val="BA242C"/>
                </a:solidFill>
                <a:latin typeface="Arial" panose="020B0604020202020204" pitchFamily="34" charset="0"/>
                <a:cs typeface="Arial" panose="020B0604020202020204" pitchFamily="34" charset="0"/>
              </a:rPr>
              <a:t>l’infection, </a:t>
            </a:r>
            <a:br>
              <a:rPr lang="fr-FR" b="1" dirty="0">
                <a:solidFill>
                  <a:srgbClr val="BA242C"/>
                </a:solidFill>
                <a:latin typeface="Arial" panose="020B0604020202020204" pitchFamily="34" charset="0"/>
                <a:cs typeface="Arial" panose="020B0604020202020204" pitchFamily="34" charset="0"/>
              </a:rPr>
            </a:br>
            <a:r>
              <a:rPr lang="fr-FR" b="1" dirty="0">
                <a:solidFill>
                  <a:srgbClr val="BA242C"/>
                </a:solidFill>
                <a:latin typeface="Arial" panose="020B0604020202020204" pitchFamily="34" charset="0"/>
                <a:cs typeface="Arial" panose="020B0604020202020204" pitchFamily="34" charset="0"/>
              </a:rPr>
              <a:t>les séquelles fonctionnelles ou esthétiques.</a:t>
            </a:r>
          </a:p>
        </p:txBody>
      </p:sp>
      <p:cxnSp>
        <p:nvCxnSpPr>
          <p:cNvPr id="9" name="Connecteur droit 8">
            <a:extLst>
              <a:ext uri="{FF2B5EF4-FFF2-40B4-BE49-F238E27FC236}">
                <a16:creationId xmlns:a16="http://schemas.microsoft.com/office/drawing/2014/main" id="{6539AC6A-4B1C-BD34-65B4-24CD79DD947A}"/>
              </a:ext>
            </a:extLst>
          </p:cNvPr>
          <p:cNvCxnSpPr>
            <a:cxnSpLocks/>
          </p:cNvCxnSpPr>
          <p:nvPr/>
        </p:nvCxnSpPr>
        <p:spPr>
          <a:xfrm>
            <a:off x="4266788" y="2697576"/>
            <a:ext cx="0" cy="2031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6DE6288-5574-EE59-F62D-AD7C26E0564F}"/>
              </a:ext>
            </a:extLst>
          </p:cNvPr>
          <p:cNvCxnSpPr>
            <a:cxnSpLocks/>
          </p:cNvCxnSpPr>
          <p:nvPr/>
        </p:nvCxnSpPr>
        <p:spPr>
          <a:xfrm>
            <a:off x="7835178" y="2697576"/>
            <a:ext cx="0" cy="20313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1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88E5E06-B98D-70C1-01D0-73F0D0340B46}"/>
              </a:ext>
            </a:extLst>
          </p:cNvPr>
          <p:cNvSpPr>
            <a:spLocks noGrp="1"/>
          </p:cNvSpPr>
          <p:nvPr>
            <p:ph type="body" sz="quarter" idx="10"/>
          </p:nvPr>
        </p:nvSpPr>
        <p:spPr>
          <a:xfrm>
            <a:off x="450001" y="340272"/>
            <a:ext cx="4664924" cy="367005"/>
          </a:xfrm>
        </p:spPr>
        <p:txBody>
          <a:bodyPr/>
          <a:lstStyle/>
          <a:p>
            <a:r>
              <a:rPr lang="fr-FR" dirty="0"/>
              <a:t>LES BRÛLURES</a:t>
            </a:r>
          </a:p>
        </p:txBody>
      </p:sp>
      <p:sp>
        <p:nvSpPr>
          <p:cNvPr id="29" name="Espace réservé du texte 28">
            <a:extLst>
              <a:ext uri="{FF2B5EF4-FFF2-40B4-BE49-F238E27FC236}">
                <a16:creationId xmlns:a16="http://schemas.microsoft.com/office/drawing/2014/main" id="{F05D2689-5AC4-12EA-5B08-DD1C7AADBF33}"/>
              </a:ext>
            </a:extLst>
          </p:cNvPr>
          <p:cNvSpPr>
            <a:spLocks noGrp="1"/>
          </p:cNvSpPr>
          <p:nvPr>
            <p:ph type="body" sz="quarter" idx="11"/>
          </p:nvPr>
        </p:nvSpPr>
        <p:spPr/>
        <p:txBody>
          <a:bodyPr/>
          <a:lstStyle/>
          <a:p>
            <a:r>
              <a:rPr lang="fr-FR" dirty="0"/>
              <a:t>Les brûlures graves</a:t>
            </a:r>
          </a:p>
        </p:txBody>
      </p:sp>
      <p:pic>
        <p:nvPicPr>
          <p:cNvPr id="5" name="Image 4">
            <a:extLst>
              <a:ext uri="{FF2B5EF4-FFF2-40B4-BE49-F238E27FC236}">
                <a16:creationId xmlns:a16="http://schemas.microsoft.com/office/drawing/2014/main" id="{D21D537B-4C59-D2A0-1E47-3ECA33E7DB60}"/>
              </a:ext>
            </a:extLst>
          </p:cNvPr>
          <p:cNvPicPr>
            <a:picLocks noChangeAspect="1"/>
          </p:cNvPicPr>
          <p:nvPr/>
        </p:nvPicPr>
        <p:blipFill rotWithShape="1">
          <a:blip r:embed="rId2"/>
          <a:srcRect t="1" b="35905"/>
          <a:stretch/>
        </p:blipFill>
        <p:spPr>
          <a:xfrm>
            <a:off x="1741084" y="1792269"/>
            <a:ext cx="1997200" cy="1449555"/>
          </a:xfrm>
          <a:prstGeom prst="rect">
            <a:avLst/>
          </a:prstGeom>
        </p:spPr>
      </p:pic>
      <p:grpSp>
        <p:nvGrpSpPr>
          <p:cNvPr id="6" name="Groupe 5">
            <a:extLst>
              <a:ext uri="{FF2B5EF4-FFF2-40B4-BE49-F238E27FC236}">
                <a16:creationId xmlns:a16="http://schemas.microsoft.com/office/drawing/2014/main" id="{6A279779-BCFD-F321-CCD3-FBF850DF9702}"/>
              </a:ext>
            </a:extLst>
          </p:cNvPr>
          <p:cNvGrpSpPr/>
          <p:nvPr/>
        </p:nvGrpSpPr>
        <p:grpSpPr>
          <a:xfrm>
            <a:off x="7020467" y="1824395"/>
            <a:ext cx="3952333" cy="1913606"/>
            <a:chOff x="133350" y="3999402"/>
            <a:chExt cx="3921370" cy="1952625"/>
          </a:xfrm>
        </p:grpSpPr>
        <p:grpSp>
          <p:nvGrpSpPr>
            <p:cNvPr id="7" name="Groupe 6">
              <a:extLst>
                <a:ext uri="{FF2B5EF4-FFF2-40B4-BE49-F238E27FC236}">
                  <a16:creationId xmlns:a16="http://schemas.microsoft.com/office/drawing/2014/main" id="{E48CB58C-6703-2D04-D9CE-191E2E1E5BFA}"/>
                </a:ext>
              </a:extLst>
            </p:cNvPr>
            <p:cNvGrpSpPr/>
            <p:nvPr/>
          </p:nvGrpSpPr>
          <p:grpSpPr>
            <a:xfrm>
              <a:off x="133350" y="3999402"/>
              <a:ext cx="1952625" cy="1952625"/>
              <a:chOff x="1104900" y="3524250"/>
              <a:chExt cx="1952625" cy="1952625"/>
            </a:xfrm>
          </p:grpSpPr>
          <p:pic>
            <p:nvPicPr>
              <p:cNvPr id="16" name="Picture 10">
                <a:extLst>
                  <a:ext uri="{FF2B5EF4-FFF2-40B4-BE49-F238E27FC236}">
                    <a16:creationId xmlns:a16="http://schemas.microsoft.com/office/drawing/2014/main" id="{D643630F-47D7-55E3-A68A-6EACD99B8A51}"/>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4900" y="3524250"/>
                <a:ext cx="1952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17" name="Organigramme : Connecteur 17">
                <a:extLst>
                  <a:ext uri="{FF2B5EF4-FFF2-40B4-BE49-F238E27FC236}">
                    <a16:creationId xmlns:a16="http://schemas.microsoft.com/office/drawing/2014/main" id="{542AF9A9-A878-3239-51A4-8959C9D529D6}"/>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sp>
            <p:nvSpPr>
              <p:cNvPr id="18" name="Organigramme : Connecteur 18">
                <a:extLst>
                  <a:ext uri="{FF2B5EF4-FFF2-40B4-BE49-F238E27FC236}">
                    <a16:creationId xmlns:a16="http://schemas.microsoft.com/office/drawing/2014/main" id="{140AD6B2-8B71-2050-0C02-79411E71ADAA}"/>
                  </a:ext>
                </a:extLst>
              </p:cNvPr>
              <p:cNvSpPr/>
              <p:nvPr/>
            </p:nvSpPr>
            <p:spPr>
              <a:xfrm>
                <a:off x="1799128" y="4140605"/>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sp>
            <p:nvSpPr>
              <p:cNvPr id="19" name="Organigramme : Connecteur 19">
                <a:extLst>
                  <a:ext uri="{FF2B5EF4-FFF2-40B4-BE49-F238E27FC236}">
                    <a16:creationId xmlns:a16="http://schemas.microsoft.com/office/drawing/2014/main" id="{1DC4C998-F8B3-488B-5E05-75AF71E091E0}"/>
                  </a:ext>
                </a:extLst>
              </p:cNvPr>
              <p:cNvSpPr/>
              <p:nvPr/>
            </p:nvSpPr>
            <p:spPr>
              <a:xfrm>
                <a:off x="2376798" y="4518060"/>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sp>
            <p:nvSpPr>
              <p:cNvPr id="20" name="Organigramme : Connecteur 20">
                <a:extLst>
                  <a:ext uri="{FF2B5EF4-FFF2-40B4-BE49-F238E27FC236}">
                    <a16:creationId xmlns:a16="http://schemas.microsoft.com/office/drawing/2014/main" id="{5B3A43E8-C25F-65EE-45A1-4499D67DFF07}"/>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497E"/>
                  </a:solidFill>
                </a:endParaRPr>
              </a:p>
            </p:txBody>
          </p:sp>
        </p:grpSp>
        <p:sp>
          <p:nvSpPr>
            <p:cNvPr id="8" name="ZoneTexte 7">
              <a:extLst>
                <a:ext uri="{FF2B5EF4-FFF2-40B4-BE49-F238E27FC236}">
                  <a16:creationId xmlns:a16="http://schemas.microsoft.com/office/drawing/2014/main" id="{BA3564A1-0386-333D-8A3D-B48154FAEC4B}"/>
                </a:ext>
              </a:extLst>
            </p:cNvPr>
            <p:cNvSpPr txBox="1"/>
            <p:nvPr/>
          </p:nvSpPr>
          <p:spPr>
            <a:xfrm>
              <a:off x="1919896" y="3999402"/>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Visage / cou</a:t>
              </a:r>
            </a:p>
          </p:txBody>
        </p:sp>
        <p:sp>
          <p:nvSpPr>
            <p:cNvPr id="9" name="ZoneTexte 8">
              <a:extLst>
                <a:ext uri="{FF2B5EF4-FFF2-40B4-BE49-F238E27FC236}">
                  <a16:creationId xmlns:a16="http://schemas.microsoft.com/office/drawing/2014/main" id="{4D756A19-E162-3DFC-82E8-0BFC07B36845}"/>
                </a:ext>
              </a:extLst>
            </p:cNvPr>
            <p:cNvSpPr txBox="1"/>
            <p:nvPr/>
          </p:nvSpPr>
          <p:spPr>
            <a:xfrm>
              <a:off x="1919896" y="4481511"/>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Articulations</a:t>
              </a:r>
            </a:p>
          </p:txBody>
        </p:sp>
        <p:cxnSp>
          <p:nvCxnSpPr>
            <p:cNvPr id="10" name="Connecteur : en angle 10">
              <a:extLst>
                <a:ext uri="{FF2B5EF4-FFF2-40B4-BE49-F238E27FC236}">
                  <a16:creationId xmlns:a16="http://schemas.microsoft.com/office/drawing/2014/main" id="{596A932F-8A23-8E02-C942-62C725F624B1}"/>
                </a:ext>
              </a:extLst>
            </p:cNvPr>
            <p:cNvCxnSpPr>
              <a:stCxn id="8" idx="1"/>
              <a:endCxn id="17" idx="6"/>
            </p:cNvCxnSpPr>
            <p:nvPr/>
          </p:nvCxnSpPr>
          <p:spPr>
            <a:xfrm rot="10800000">
              <a:off x="1163664" y="4101028"/>
              <a:ext cx="756234" cy="46047"/>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 en angle 11">
              <a:extLst>
                <a:ext uri="{FF2B5EF4-FFF2-40B4-BE49-F238E27FC236}">
                  <a16:creationId xmlns:a16="http://schemas.microsoft.com/office/drawing/2014/main" id="{3490BD6D-F732-958C-6DEA-2E8AF272F5DF}"/>
                </a:ext>
              </a:extLst>
            </p:cNvPr>
            <p:cNvCxnSpPr>
              <a:cxnSpLocks/>
              <a:stCxn id="9" idx="1"/>
              <a:endCxn id="18" idx="6"/>
            </p:cNvCxnSpPr>
            <p:nvPr/>
          </p:nvCxnSpPr>
          <p:spPr>
            <a:xfrm rot="10800000" flipV="1">
              <a:off x="935581" y="4629182"/>
              <a:ext cx="984317" cy="40574"/>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A713BCC-1669-9A44-D95E-3741B3BD46B0}"/>
                </a:ext>
              </a:extLst>
            </p:cNvPr>
            <p:cNvSpPr txBox="1"/>
            <p:nvPr/>
          </p:nvSpPr>
          <p:spPr>
            <a:xfrm>
              <a:off x="1919896" y="4963622"/>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Mains</a:t>
              </a:r>
            </a:p>
          </p:txBody>
        </p:sp>
        <p:cxnSp>
          <p:nvCxnSpPr>
            <p:cNvPr id="13" name="Connecteur : en angle 13">
              <a:extLst>
                <a:ext uri="{FF2B5EF4-FFF2-40B4-BE49-F238E27FC236}">
                  <a16:creationId xmlns:a16="http://schemas.microsoft.com/office/drawing/2014/main" id="{64F59C45-56C6-B4B4-40B8-6170D2EBDDD7}"/>
                </a:ext>
              </a:extLst>
            </p:cNvPr>
            <p:cNvCxnSpPr>
              <a:cxnSpLocks/>
              <a:stCxn id="12" idx="1"/>
            </p:cNvCxnSpPr>
            <p:nvPr/>
          </p:nvCxnSpPr>
          <p:spPr>
            <a:xfrm rot="10800000">
              <a:off x="1541778" y="5016275"/>
              <a:ext cx="378118" cy="95019"/>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2F48B695-E4C4-F903-DF77-4EEE842CA7ED}"/>
                </a:ext>
              </a:extLst>
            </p:cNvPr>
            <p:cNvSpPr txBox="1"/>
            <p:nvPr/>
          </p:nvSpPr>
          <p:spPr>
            <a:xfrm>
              <a:off x="1919896" y="5445733"/>
              <a:ext cx="2134824" cy="29534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1100" b="1" dirty="0">
                  <a:solidFill>
                    <a:srgbClr val="00497E"/>
                  </a:solidFill>
                  <a:latin typeface="Arial" panose="020B0604020202020204" pitchFamily="34" charset="0"/>
                  <a:cs typeface="Arial" panose="020B0604020202020204" pitchFamily="34" charset="0"/>
                </a:rPr>
                <a:t>Proche d’orifices naturels</a:t>
              </a:r>
            </a:p>
          </p:txBody>
        </p:sp>
        <p:cxnSp>
          <p:nvCxnSpPr>
            <p:cNvPr id="15" name="Connecteur : en angle 15">
              <a:extLst>
                <a:ext uri="{FF2B5EF4-FFF2-40B4-BE49-F238E27FC236}">
                  <a16:creationId xmlns:a16="http://schemas.microsoft.com/office/drawing/2014/main" id="{8F4619D1-BC16-9F59-AB44-68C07CF5E62C}"/>
                </a:ext>
              </a:extLst>
            </p:cNvPr>
            <p:cNvCxnSpPr>
              <a:cxnSpLocks/>
              <a:stCxn id="14" idx="1"/>
              <a:endCxn id="20" idx="4"/>
            </p:cNvCxnSpPr>
            <p:nvPr/>
          </p:nvCxnSpPr>
          <p:spPr>
            <a:xfrm rot="10800000">
              <a:off x="1115129" y="5131339"/>
              <a:ext cx="804769" cy="462065"/>
            </a:xfrm>
            <a:prstGeom prst="bentConnector2">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ZoneTexte 20">
            <a:extLst>
              <a:ext uri="{FF2B5EF4-FFF2-40B4-BE49-F238E27FC236}">
                <a16:creationId xmlns:a16="http://schemas.microsoft.com/office/drawing/2014/main" id="{33F6F822-D42A-29D4-1326-6FFF390A59AB}"/>
              </a:ext>
            </a:extLst>
          </p:cNvPr>
          <p:cNvSpPr txBox="1"/>
          <p:nvPr/>
        </p:nvSpPr>
        <p:spPr>
          <a:xfrm>
            <a:off x="5070000" y="2243300"/>
            <a:ext cx="2419403" cy="1046440"/>
          </a:xfrm>
          <a:prstGeom prst="rect">
            <a:avLst/>
          </a:prstGeom>
          <a:noFill/>
        </p:spPr>
        <p:txBody>
          <a:bodyPr wrap="square">
            <a:spAutoFit/>
          </a:bodyPr>
          <a:lstStyle/>
          <a:p>
            <a:pPr>
              <a:spcAft>
                <a:spcPts val="600"/>
              </a:spcAft>
            </a:pPr>
            <a:r>
              <a:rPr lang="fr-FR" sz="2000" b="1" dirty="0">
                <a:solidFill>
                  <a:srgbClr val="BA242C"/>
                </a:solidFill>
                <a:latin typeface="Arial" panose="020B0604020202020204" pitchFamily="34" charset="0"/>
                <a:cs typeface="Arial" panose="020B0604020202020204" pitchFamily="34" charset="0"/>
              </a:rPr>
              <a:t>Aspect :</a:t>
            </a:r>
          </a:p>
          <a:p>
            <a:pPr marL="285750" indent="-285750">
              <a:spcAft>
                <a:spcPts val="600"/>
              </a:spcAft>
              <a:buFont typeface="Arial" panose="020B0604020202020204" pitchFamily="34" charset="0"/>
              <a:buChar char="•"/>
            </a:pPr>
            <a:r>
              <a:rPr lang="fr-FR" sz="1600" b="1" dirty="0">
                <a:solidFill>
                  <a:srgbClr val="BA242C"/>
                </a:solidFill>
                <a:latin typeface="Arial" panose="020B0604020202020204" pitchFamily="34" charset="0"/>
                <a:cs typeface="Arial" panose="020B0604020202020204" pitchFamily="34" charset="0"/>
              </a:rPr>
              <a:t>Blanchâtre</a:t>
            </a:r>
          </a:p>
          <a:p>
            <a:pPr marL="285750" indent="-285750">
              <a:buFont typeface="Arial" panose="020B0604020202020204" pitchFamily="34" charset="0"/>
              <a:buChar char="•"/>
            </a:pPr>
            <a:r>
              <a:rPr lang="fr-FR" sz="1600" b="1" dirty="0">
                <a:solidFill>
                  <a:srgbClr val="BA242C"/>
                </a:solidFill>
                <a:latin typeface="Arial" panose="020B0604020202020204" pitchFamily="34" charset="0"/>
                <a:cs typeface="Arial" panose="020B0604020202020204" pitchFamily="34" charset="0"/>
              </a:rPr>
              <a:t>Noirâtre</a:t>
            </a:r>
            <a:endParaRPr lang="en-US" sz="1600" b="1" dirty="0">
              <a:solidFill>
                <a:srgbClr val="BA242C"/>
              </a:solidFill>
              <a:latin typeface="Arial" panose="020B0604020202020204" pitchFamily="34" charset="0"/>
              <a:cs typeface="Arial" panose="020B0604020202020204" pitchFamily="34" charset="0"/>
            </a:endParaRPr>
          </a:p>
        </p:txBody>
      </p:sp>
      <p:pic>
        <p:nvPicPr>
          <p:cNvPr id="22" name="Picture 4">
            <a:extLst>
              <a:ext uri="{FF2B5EF4-FFF2-40B4-BE49-F238E27FC236}">
                <a16:creationId xmlns:a16="http://schemas.microsoft.com/office/drawing/2014/main" id="{151BABBF-DC5E-CCEE-1A7E-6D26764E6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707" y="4091275"/>
            <a:ext cx="727928" cy="7279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B90E0EB3-4FF2-B645-3C78-A1A2DE39F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036" y="4091275"/>
            <a:ext cx="727928" cy="7279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AD8B729E-9AEC-8F7F-9CBB-A80AE70E31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774" y="4091480"/>
            <a:ext cx="727519" cy="727519"/>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D27A9E99-61CC-F681-85D3-EFFC6AC09ACD}"/>
              </a:ext>
            </a:extLst>
          </p:cNvPr>
          <p:cNvSpPr txBox="1"/>
          <p:nvPr/>
        </p:nvSpPr>
        <p:spPr>
          <a:xfrm>
            <a:off x="3995633" y="5172478"/>
            <a:ext cx="4200733" cy="584775"/>
          </a:xfrm>
          <a:prstGeom prst="rect">
            <a:avLst/>
          </a:prstGeom>
          <a:noFill/>
        </p:spPr>
        <p:txBody>
          <a:bodyPr wrap="square">
            <a:spAutoFit/>
          </a:bodyPr>
          <a:lstStyle/>
          <a:p>
            <a:pPr algn="ctr"/>
            <a:r>
              <a:rPr lang="fr-FR" sz="1600" b="1" dirty="0">
                <a:solidFill>
                  <a:srgbClr val="BA242C"/>
                </a:solidFill>
                <a:latin typeface="Arial" panose="020B0604020202020204" pitchFamily="34" charset="0"/>
                <a:cs typeface="Arial" panose="020B0604020202020204" pitchFamily="34" charset="0"/>
              </a:rPr>
              <a:t>Rougeur étendue </a:t>
            </a:r>
            <a:br>
              <a:rPr lang="fr-FR" sz="1600" b="1" dirty="0">
                <a:solidFill>
                  <a:srgbClr val="BA242C"/>
                </a:solidFill>
                <a:latin typeface="Arial" panose="020B0604020202020204" pitchFamily="34" charset="0"/>
                <a:cs typeface="Arial" panose="020B0604020202020204" pitchFamily="34" charset="0"/>
              </a:rPr>
            </a:br>
            <a:r>
              <a:rPr lang="fr-FR" sz="1600" b="1" dirty="0">
                <a:solidFill>
                  <a:srgbClr val="BA242C"/>
                </a:solidFill>
                <a:latin typeface="Arial" panose="020B0604020202020204" pitchFamily="34" charset="0"/>
                <a:cs typeface="Arial" panose="020B0604020202020204" pitchFamily="34" charset="0"/>
              </a:rPr>
              <a:t>chez l’enfant / nourrisson</a:t>
            </a:r>
            <a:endParaRPr lang="en-US" sz="1600" dirty="0">
              <a:solidFill>
                <a:srgbClr val="BA242C"/>
              </a:solidFill>
            </a:endParaRPr>
          </a:p>
        </p:txBody>
      </p:sp>
      <p:sp>
        <p:nvSpPr>
          <p:cNvPr id="3" name="ZoneTexte 2">
            <a:extLst>
              <a:ext uri="{FF2B5EF4-FFF2-40B4-BE49-F238E27FC236}">
                <a16:creationId xmlns:a16="http://schemas.microsoft.com/office/drawing/2014/main" id="{8F10AD20-2597-F9BD-408F-6DB64FC11715}"/>
              </a:ext>
            </a:extLst>
          </p:cNvPr>
          <p:cNvSpPr txBox="1"/>
          <p:nvPr/>
        </p:nvSpPr>
        <p:spPr>
          <a:xfrm>
            <a:off x="1467046" y="3322502"/>
            <a:ext cx="2545275" cy="830997"/>
          </a:xfrm>
          <a:prstGeom prst="rect">
            <a:avLst/>
          </a:prstGeom>
          <a:noFill/>
        </p:spPr>
        <p:txBody>
          <a:bodyPr wrap="square">
            <a:spAutoFit/>
          </a:bodyPr>
          <a:lstStyle>
            <a:defPPr>
              <a:defRPr lang="fr-FR"/>
            </a:defPPr>
            <a:lvl1pPr algn="ctr">
              <a:defRPr sz="1600" b="1">
                <a:solidFill>
                  <a:srgbClr val="BA242C"/>
                </a:solidFill>
                <a:latin typeface="Arial" panose="020B0604020202020204" pitchFamily="34" charset="0"/>
                <a:cs typeface="Arial" panose="020B0604020202020204" pitchFamily="34" charset="0"/>
              </a:defRPr>
            </a:lvl1pPr>
          </a:lstStyle>
          <a:p>
            <a:r>
              <a:rPr lang="fr-FR" b="0" dirty="0"/>
              <a:t>Cloques </a:t>
            </a:r>
            <a:r>
              <a:rPr lang="fr-FR" dirty="0"/>
              <a:t>SUPÉRIEURES</a:t>
            </a:r>
            <a:r>
              <a:rPr lang="fr-FR" b="0" dirty="0"/>
              <a:t> à la </a:t>
            </a:r>
            <a:r>
              <a:rPr lang="fr-FR" b="0" dirty="0" err="1"/>
              <a:t>demi-paume</a:t>
            </a:r>
            <a:r>
              <a:rPr lang="fr-FR" b="0" dirty="0"/>
              <a:t> </a:t>
            </a:r>
            <a:br>
              <a:rPr lang="fr-FR" b="0" dirty="0"/>
            </a:br>
            <a:r>
              <a:rPr lang="fr-FR" b="0" dirty="0"/>
              <a:t>de la main de la victime</a:t>
            </a:r>
          </a:p>
        </p:txBody>
      </p:sp>
      <p:cxnSp>
        <p:nvCxnSpPr>
          <p:cNvPr id="26" name="Connecteur droit 25">
            <a:extLst>
              <a:ext uri="{FF2B5EF4-FFF2-40B4-BE49-F238E27FC236}">
                <a16:creationId xmlns:a16="http://schemas.microsoft.com/office/drawing/2014/main" id="{E83AF44A-017D-62AB-9C0B-413FAF64C239}"/>
              </a:ext>
            </a:extLst>
          </p:cNvPr>
          <p:cNvCxnSpPr/>
          <p:nvPr/>
        </p:nvCxnSpPr>
        <p:spPr>
          <a:xfrm>
            <a:off x="1662131" y="3241824"/>
            <a:ext cx="21281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81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anim calcmode="lin" valueType="num">
                                      <p:cBhvr>
                                        <p:cTn id="45" dur="500" fill="hold"/>
                                        <p:tgtEl>
                                          <p:spTgt spid="24"/>
                                        </p:tgtEl>
                                        <p:attrNameLst>
                                          <p:attrName>ppt_x</p:attrName>
                                        </p:attrNameLst>
                                      </p:cBhvr>
                                      <p:tavLst>
                                        <p:tav tm="0">
                                          <p:val>
                                            <p:strVal val="#ppt_x"/>
                                          </p:val>
                                        </p:tav>
                                        <p:tav tm="100000">
                                          <p:val>
                                            <p:strVal val="#ppt_x"/>
                                          </p:val>
                                        </p:tav>
                                      </p:tavLst>
                                    </p:anim>
                                    <p:anim calcmode="lin" valueType="num">
                                      <p:cBhvr>
                                        <p:cTn id="4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anim calcmode="lin" valueType="num">
                                      <p:cBhvr>
                                        <p:cTn id="52" dur="500" fill="hold"/>
                                        <p:tgtEl>
                                          <p:spTgt spid="25"/>
                                        </p:tgtEl>
                                        <p:attrNameLst>
                                          <p:attrName>ppt_x</p:attrName>
                                        </p:attrNameLst>
                                      </p:cBhvr>
                                      <p:tavLst>
                                        <p:tav tm="0">
                                          <p:val>
                                            <p:strVal val="#ppt_x"/>
                                          </p:val>
                                        </p:tav>
                                        <p:tav tm="100000">
                                          <p:val>
                                            <p:strVal val="#ppt_x"/>
                                          </p:val>
                                        </p:tav>
                                      </p:tavLst>
                                    </p:anim>
                                    <p:anim calcmode="lin" valueType="num">
                                      <p:cBhvr>
                                        <p:cTn id="5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C598A14-F7D3-8DA3-4429-1F3FADA22916}"/>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5BE827C-DBA0-76A1-E696-0F670B35BA90}"/>
              </a:ext>
            </a:extLst>
          </p:cNvPr>
          <p:cNvSpPr>
            <a:spLocks noGrp="1"/>
          </p:cNvSpPr>
          <p:nvPr>
            <p:ph type="body" sz="quarter" idx="11"/>
          </p:nvPr>
        </p:nvSpPr>
        <p:spPr/>
        <p:txBody>
          <a:bodyPr/>
          <a:lstStyle/>
          <a:p>
            <a:r>
              <a:rPr lang="fr-FR" dirty="0"/>
              <a:t>Les brûlures graves</a:t>
            </a:r>
          </a:p>
        </p:txBody>
      </p:sp>
      <p:sp>
        <p:nvSpPr>
          <p:cNvPr id="4" name="Rectangle 3">
            <a:extLst>
              <a:ext uri="{FF2B5EF4-FFF2-40B4-BE49-F238E27FC236}">
                <a16:creationId xmlns:a16="http://schemas.microsoft.com/office/drawing/2014/main" id="{79D1F4A4-6575-4FFB-F2D8-04CF895D010B}"/>
              </a:ext>
            </a:extLst>
          </p:cNvPr>
          <p:cNvSpPr/>
          <p:nvPr/>
        </p:nvSpPr>
        <p:spPr>
          <a:xfrm>
            <a:off x="8119156" y="1471861"/>
            <a:ext cx="3594335" cy="904875"/>
          </a:xfrm>
          <a:prstGeom prst="rect">
            <a:avLst/>
          </a:prstGeom>
          <a:solidFill>
            <a:schemeClr val="bg1"/>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2250"/>
            <a:r>
              <a:rPr lang="fr-FR" sz="1400" b="1" dirty="0">
                <a:solidFill>
                  <a:srgbClr val="00497E"/>
                </a:solidFill>
              </a:rPr>
              <a:t>S'ils n'adhèrent pas à la peau, </a:t>
            </a:r>
            <a:br>
              <a:rPr lang="fr-FR" sz="1400" b="1" dirty="0">
                <a:solidFill>
                  <a:srgbClr val="00497E"/>
                </a:solidFill>
              </a:rPr>
            </a:br>
            <a:r>
              <a:rPr lang="fr-FR" sz="1400" b="1" dirty="0">
                <a:solidFill>
                  <a:srgbClr val="00497E"/>
                </a:solidFill>
              </a:rPr>
              <a:t>retirer les vêtements et les bijoux </a:t>
            </a:r>
            <a:br>
              <a:rPr lang="fr-FR" sz="1400" b="1" dirty="0">
                <a:solidFill>
                  <a:srgbClr val="00497E"/>
                </a:solidFill>
              </a:rPr>
            </a:br>
            <a:r>
              <a:rPr lang="fr-FR" sz="1400" b="1" dirty="0">
                <a:solidFill>
                  <a:srgbClr val="00497E"/>
                </a:solidFill>
              </a:rPr>
              <a:t>sur ou près de la peau brûlée.</a:t>
            </a:r>
            <a:endParaRPr lang="en-US" sz="1400" b="1" dirty="0">
              <a:solidFill>
                <a:srgbClr val="00497E"/>
              </a:solidFill>
            </a:endParaRPr>
          </a:p>
        </p:txBody>
      </p:sp>
      <p:sp>
        <p:nvSpPr>
          <p:cNvPr id="5" name="Rectangle 4">
            <a:extLst>
              <a:ext uri="{FF2B5EF4-FFF2-40B4-BE49-F238E27FC236}">
                <a16:creationId xmlns:a16="http://schemas.microsoft.com/office/drawing/2014/main" id="{68367AF3-B9A7-EE16-273B-FD65997F6B83}"/>
              </a:ext>
            </a:extLst>
          </p:cNvPr>
          <p:cNvSpPr/>
          <p:nvPr/>
        </p:nvSpPr>
        <p:spPr>
          <a:xfrm>
            <a:off x="341971" y="1471861"/>
            <a:ext cx="5572749" cy="904875"/>
          </a:xfrm>
          <a:prstGeom prst="rect">
            <a:avLst/>
          </a:prstGeom>
          <a:solidFill>
            <a:schemeClr val="bg1"/>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180000" rtlCol="0" anchor="ctr"/>
          <a:lstStyle/>
          <a:p>
            <a:pPr marL="250825" algn="r"/>
            <a:r>
              <a:rPr lang="fr-FR" sz="1400" b="1" dirty="0">
                <a:solidFill>
                  <a:srgbClr val="00497E"/>
                </a:solidFill>
              </a:rPr>
              <a:t>Refroidir immédiatement </a:t>
            </a:r>
            <a:r>
              <a:rPr lang="fr-FR" sz="1400" dirty="0">
                <a:solidFill>
                  <a:srgbClr val="00497E"/>
                </a:solidFill>
              </a:rPr>
              <a:t>la surface brûlée. </a:t>
            </a:r>
          </a:p>
          <a:p>
            <a:pPr marL="250825" algn="r"/>
            <a:r>
              <a:rPr lang="fr-FR" sz="1400" dirty="0">
                <a:solidFill>
                  <a:srgbClr val="00497E"/>
                </a:solidFill>
              </a:rPr>
              <a:t>Eau courante </a:t>
            </a:r>
            <a:r>
              <a:rPr lang="fr-FR" sz="1400" b="1" dirty="0">
                <a:solidFill>
                  <a:srgbClr val="00497E"/>
                </a:solidFill>
              </a:rPr>
              <a:t>tempérée</a:t>
            </a:r>
            <a:r>
              <a:rPr lang="fr-FR" sz="1400" dirty="0">
                <a:solidFill>
                  <a:srgbClr val="00497E"/>
                </a:solidFill>
              </a:rPr>
              <a:t> et à </a:t>
            </a:r>
            <a:r>
              <a:rPr lang="fr-FR" sz="1400" b="1" dirty="0">
                <a:solidFill>
                  <a:srgbClr val="00497E"/>
                </a:solidFill>
              </a:rPr>
              <a:t>faible pression </a:t>
            </a:r>
            <a:r>
              <a:rPr lang="fr-FR" sz="1400" dirty="0">
                <a:solidFill>
                  <a:srgbClr val="00497E"/>
                </a:solidFill>
              </a:rPr>
              <a:t>par </a:t>
            </a:r>
            <a:r>
              <a:rPr lang="fr-FR" sz="1400" b="1" dirty="0">
                <a:solidFill>
                  <a:srgbClr val="00497E"/>
                </a:solidFill>
              </a:rPr>
              <a:t>ruissellement.</a:t>
            </a:r>
          </a:p>
          <a:p>
            <a:pPr marL="250825" algn="r"/>
            <a:r>
              <a:rPr lang="fr-FR" sz="1400" b="1" dirty="0">
                <a:solidFill>
                  <a:srgbClr val="00497E"/>
                </a:solidFill>
              </a:rPr>
              <a:t>Au moins 10 minutes</a:t>
            </a:r>
            <a:r>
              <a:rPr lang="fr-FR" sz="1400" dirty="0">
                <a:solidFill>
                  <a:srgbClr val="00497E"/>
                </a:solidFill>
              </a:rPr>
              <a:t>, idéalement 20 minutes.</a:t>
            </a:r>
            <a:endParaRPr lang="en-US" sz="1400" dirty="0">
              <a:solidFill>
                <a:srgbClr val="00497E"/>
              </a:solidFill>
            </a:endParaRPr>
          </a:p>
        </p:txBody>
      </p:sp>
      <p:pic>
        <p:nvPicPr>
          <p:cNvPr id="6" name="Picture 2">
            <a:extLst>
              <a:ext uri="{FF2B5EF4-FFF2-40B4-BE49-F238E27FC236}">
                <a16:creationId xmlns:a16="http://schemas.microsoft.com/office/drawing/2014/main" id="{A2CB7033-D23F-30A4-7352-614EDE20D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389" y="1418790"/>
            <a:ext cx="1011017" cy="101101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7" name="Picture 4">
            <a:extLst>
              <a:ext uri="{FF2B5EF4-FFF2-40B4-BE49-F238E27FC236}">
                <a16:creationId xmlns:a16="http://schemas.microsoft.com/office/drawing/2014/main" id="{D43E5818-B263-E6F3-654E-96F979D79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599" y="1418790"/>
            <a:ext cx="1011017" cy="101101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D15B633D-A883-81C2-000E-ED5B4D56A87E}"/>
              </a:ext>
            </a:extLst>
          </p:cNvPr>
          <p:cNvSpPr txBox="1"/>
          <p:nvPr/>
        </p:nvSpPr>
        <p:spPr>
          <a:xfrm>
            <a:off x="1234748" y="4104703"/>
            <a:ext cx="2726824" cy="46166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200" dirty="0">
                <a:solidFill>
                  <a:srgbClr val="00497E"/>
                </a:solidFill>
              </a:rPr>
              <a:t>Alerter les secours </a:t>
            </a:r>
          </a:p>
          <a:p>
            <a:r>
              <a:rPr lang="fr-FR" sz="1200" dirty="0">
                <a:solidFill>
                  <a:srgbClr val="00497E"/>
                </a:solidFill>
              </a:rPr>
              <a:t>dès le début de l’arrosage</a:t>
            </a:r>
            <a:endParaRPr lang="en-US" sz="1200" dirty="0">
              <a:solidFill>
                <a:srgbClr val="00497E"/>
              </a:solidFill>
            </a:endParaRPr>
          </a:p>
        </p:txBody>
      </p:sp>
      <p:pic>
        <p:nvPicPr>
          <p:cNvPr id="9" name="Picture 2">
            <a:extLst>
              <a:ext uri="{FF2B5EF4-FFF2-40B4-BE49-F238E27FC236}">
                <a16:creationId xmlns:a16="http://schemas.microsoft.com/office/drawing/2014/main" id="{DB7DF292-B30E-7D56-C27A-B53AEBC1E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208" y="3060728"/>
            <a:ext cx="877357" cy="877357"/>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BA85B924-7166-2A2A-6205-B634E5CB7F3F}"/>
              </a:ext>
            </a:extLst>
          </p:cNvPr>
          <p:cNvSpPr txBox="1"/>
          <p:nvPr/>
        </p:nvSpPr>
        <p:spPr>
          <a:xfrm>
            <a:off x="4639474" y="4101410"/>
            <a:ext cx="2726824" cy="461665"/>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sz="1200" dirty="0">
                <a:solidFill>
                  <a:srgbClr val="00497E"/>
                </a:solidFill>
              </a:rPr>
              <a:t>Poursuivre le refroidissement selon les consignes données</a:t>
            </a:r>
          </a:p>
        </p:txBody>
      </p:sp>
      <p:pic>
        <p:nvPicPr>
          <p:cNvPr id="11" name="Picture 2">
            <a:extLst>
              <a:ext uri="{FF2B5EF4-FFF2-40B4-BE49-F238E27FC236}">
                <a16:creationId xmlns:a16="http://schemas.microsoft.com/office/drawing/2014/main" id="{BC342BCB-FC9D-DD7D-DB43-2C7FC5D3B216}"/>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49891"/>
          <a:stretch/>
        </p:blipFill>
        <p:spPr bwMode="auto">
          <a:xfrm>
            <a:off x="9726080" y="3917435"/>
            <a:ext cx="452479" cy="8405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06662A7C-ADDF-BDEB-201C-01482B87DAE9}"/>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799893" y="4008704"/>
            <a:ext cx="722421" cy="67103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0A97619A-3BDB-8D41-E1F0-DE38B74679C2}"/>
              </a:ext>
            </a:extLst>
          </p:cNvPr>
          <p:cNvSpPr txBox="1"/>
          <p:nvPr/>
        </p:nvSpPr>
        <p:spPr>
          <a:xfrm>
            <a:off x="10114010" y="4175006"/>
            <a:ext cx="990735" cy="415498"/>
          </a:xfrm>
          <a:prstGeom prst="rect">
            <a:avLst/>
          </a:prstGeom>
          <a:noFill/>
        </p:spPr>
        <p:txBody>
          <a:bodyPr wrap="square" rtlCol="0">
            <a:spAutoFit/>
          </a:bodyPr>
          <a:lstStyle/>
          <a:p>
            <a:pPr algn="ctr"/>
            <a:r>
              <a:rPr lang="fr-FR" sz="1050" b="1" i="1" dirty="0">
                <a:solidFill>
                  <a:srgbClr val="00497E"/>
                </a:solidFill>
                <a:latin typeface="Arial" panose="020B0604020202020204" pitchFamily="34" charset="0"/>
                <a:cs typeface="Arial" panose="020B0604020202020204" pitchFamily="34" charset="0"/>
              </a:rPr>
              <a:t>Difficultés </a:t>
            </a:r>
          </a:p>
          <a:p>
            <a:pPr algn="ctr"/>
            <a:r>
              <a:rPr lang="fr-FR" sz="1050" b="1" i="1" dirty="0">
                <a:solidFill>
                  <a:srgbClr val="00497E"/>
                </a:solidFill>
                <a:latin typeface="Arial" panose="020B0604020202020204" pitchFamily="34" charset="0"/>
                <a:cs typeface="Arial" panose="020B0604020202020204" pitchFamily="34" charset="0"/>
              </a:rPr>
              <a:t>à respirer</a:t>
            </a:r>
          </a:p>
        </p:txBody>
      </p:sp>
      <p:sp>
        <p:nvSpPr>
          <p:cNvPr id="14" name="ZoneTexte 13">
            <a:extLst>
              <a:ext uri="{FF2B5EF4-FFF2-40B4-BE49-F238E27FC236}">
                <a16:creationId xmlns:a16="http://schemas.microsoft.com/office/drawing/2014/main" id="{ED62ACC7-9E70-C9F8-0977-31BBA85FBB06}"/>
              </a:ext>
            </a:extLst>
          </p:cNvPr>
          <p:cNvSpPr txBox="1"/>
          <p:nvPr/>
        </p:nvSpPr>
        <p:spPr>
          <a:xfrm>
            <a:off x="8919067" y="3312121"/>
            <a:ext cx="1690310" cy="374571"/>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Mise au repos</a:t>
            </a:r>
          </a:p>
        </p:txBody>
      </p:sp>
      <p:sp>
        <p:nvSpPr>
          <p:cNvPr id="15" name="ZoneTexte 14">
            <a:extLst>
              <a:ext uri="{FF2B5EF4-FFF2-40B4-BE49-F238E27FC236}">
                <a16:creationId xmlns:a16="http://schemas.microsoft.com/office/drawing/2014/main" id="{D684FDA1-AFE0-3119-074D-8DDE4FE09680}"/>
              </a:ext>
            </a:extLst>
          </p:cNvPr>
          <p:cNvSpPr txBox="1"/>
          <p:nvPr/>
        </p:nvSpPr>
        <p:spPr>
          <a:xfrm>
            <a:off x="6601508" y="5096437"/>
            <a:ext cx="4309564" cy="584775"/>
          </a:xfrm>
          <a:prstGeom prst="rect">
            <a:avLst/>
          </a:prstGeom>
          <a:noFill/>
        </p:spPr>
        <p:txBody>
          <a:bodyPr wrap="square">
            <a:spAutoFit/>
          </a:bodyPr>
          <a:lstStyle/>
          <a:p>
            <a:pPr algn="ctr"/>
            <a:r>
              <a:rPr lang="fr-FR" sz="1600" b="1" dirty="0">
                <a:solidFill>
                  <a:srgbClr val="BA242C"/>
                </a:solidFill>
                <a:latin typeface="Arial" panose="020B0604020202020204" pitchFamily="34" charset="0"/>
                <a:cs typeface="Arial" panose="020B0604020202020204" pitchFamily="34" charset="0"/>
              </a:rPr>
              <a:t>Aucun produit ne doit être appliqué </a:t>
            </a:r>
            <a:br>
              <a:rPr lang="fr-FR" sz="1600" b="1" dirty="0">
                <a:solidFill>
                  <a:srgbClr val="BA242C"/>
                </a:solidFill>
                <a:latin typeface="Arial" panose="020B0604020202020204" pitchFamily="34" charset="0"/>
                <a:cs typeface="Arial" panose="020B0604020202020204" pitchFamily="34" charset="0"/>
              </a:rPr>
            </a:br>
            <a:r>
              <a:rPr lang="fr-FR" sz="1600" b="1" dirty="0">
                <a:solidFill>
                  <a:srgbClr val="BA242C"/>
                </a:solidFill>
                <a:latin typeface="Arial" panose="020B0604020202020204" pitchFamily="34" charset="0"/>
                <a:cs typeface="Arial" panose="020B0604020202020204" pitchFamily="34" charset="0"/>
              </a:rPr>
              <a:t>sur une brûlure grave sans avis médical.</a:t>
            </a:r>
            <a:endParaRPr lang="en-US" sz="1600" b="1" dirty="0">
              <a:solidFill>
                <a:srgbClr val="BA242C"/>
              </a:solidFill>
              <a:latin typeface="Arial" panose="020B0604020202020204" pitchFamily="34" charset="0"/>
              <a:cs typeface="Arial" panose="020B0604020202020204" pitchFamily="34" charset="0"/>
            </a:endParaRPr>
          </a:p>
        </p:txBody>
      </p:sp>
      <p:sp>
        <p:nvSpPr>
          <p:cNvPr id="16" name="Rectangle : coins arrondis 15">
            <a:extLst>
              <a:ext uri="{FF2B5EF4-FFF2-40B4-BE49-F238E27FC236}">
                <a16:creationId xmlns:a16="http://schemas.microsoft.com/office/drawing/2014/main" id="{CA0C53FF-977B-1110-1E9F-80FC8286C255}"/>
              </a:ext>
            </a:extLst>
          </p:cNvPr>
          <p:cNvSpPr/>
          <p:nvPr/>
        </p:nvSpPr>
        <p:spPr>
          <a:xfrm>
            <a:off x="1382733" y="5008711"/>
            <a:ext cx="4181475" cy="760228"/>
          </a:xfrm>
          <a:prstGeom prst="roundRect">
            <a:avLst>
              <a:gd name="adj" fmla="val 0"/>
            </a:avLst>
          </a:prstGeom>
          <a:solidFill>
            <a:srgbClr val="FFCBCB"/>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BA242C"/>
                </a:solidFill>
              </a:rPr>
              <a:t>Laisser si possible la partie brûlée visible</a:t>
            </a:r>
          </a:p>
          <a:p>
            <a:pPr algn="ctr"/>
            <a:r>
              <a:rPr lang="fr-FR" sz="1400" b="1" dirty="0">
                <a:solidFill>
                  <a:srgbClr val="BA242C"/>
                </a:solidFill>
              </a:rPr>
              <a:t>Surveiller continuellement et respecter les consignes données par les secours.</a:t>
            </a:r>
            <a:endParaRPr lang="en-US" sz="1400" b="1" dirty="0">
              <a:solidFill>
                <a:srgbClr val="BA242C"/>
              </a:solidFill>
            </a:endParaRPr>
          </a:p>
        </p:txBody>
      </p:sp>
      <p:pic>
        <p:nvPicPr>
          <p:cNvPr id="17" name="Image 16">
            <a:extLst>
              <a:ext uri="{FF2B5EF4-FFF2-40B4-BE49-F238E27FC236}">
                <a16:creationId xmlns:a16="http://schemas.microsoft.com/office/drawing/2014/main" id="{CE6E1FD2-036C-88A6-BC89-A2180438B906}"/>
              </a:ext>
            </a:extLst>
          </p:cNvPr>
          <p:cNvPicPr>
            <a:picLocks noChangeAspect="1"/>
          </p:cNvPicPr>
          <p:nvPr/>
        </p:nvPicPr>
        <p:blipFill>
          <a:blip r:embed="rId6">
            <a:duotone>
              <a:schemeClr val="accent1">
                <a:shade val="45000"/>
                <a:satMod val="135000"/>
              </a:schemeClr>
              <a:prstClr val="white"/>
            </a:duotone>
          </a:blip>
          <a:stretch>
            <a:fillRect/>
          </a:stretch>
        </p:blipFill>
        <p:spPr>
          <a:xfrm>
            <a:off x="2218134" y="3119380"/>
            <a:ext cx="760052" cy="760052"/>
          </a:xfrm>
          <a:prstGeom prst="rect">
            <a:avLst/>
          </a:prstGeom>
        </p:spPr>
      </p:pic>
    </p:spTree>
    <p:extLst>
      <p:ext uri="{BB962C8B-B14F-4D97-AF65-F5344CB8AC3E}">
        <p14:creationId xmlns:p14="http://schemas.microsoft.com/office/powerpoint/2010/main" val="27732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anim calcmode="lin" valueType="num">
                                      <p:cBhvr>
                                        <p:cTn id="51" dur="500" fill="hold"/>
                                        <p:tgtEl>
                                          <p:spTgt spid="12"/>
                                        </p:tgtEl>
                                        <p:attrNameLst>
                                          <p:attrName>ppt_x</p:attrName>
                                        </p:attrNameLst>
                                      </p:cBhvr>
                                      <p:tavLst>
                                        <p:tav tm="0">
                                          <p:val>
                                            <p:strVal val="#ppt_x"/>
                                          </p:val>
                                        </p:tav>
                                        <p:tav tm="100000">
                                          <p:val>
                                            <p:strVal val="#ppt_x"/>
                                          </p:val>
                                        </p:tav>
                                      </p:tavLst>
                                    </p:anim>
                                    <p:anim calcmode="lin" valueType="num">
                                      <p:cBhvr>
                                        <p:cTn id="52" dur="5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anim calcmode="lin" valueType="num">
                                      <p:cBhvr>
                                        <p:cTn id="61" dur="500" fill="hold"/>
                                        <p:tgtEl>
                                          <p:spTgt spid="14"/>
                                        </p:tgtEl>
                                        <p:attrNameLst>
                                          <p:attrName>ppt_x</p:attrName>
                                        </p:attrNameLst>
                                      </p:cBhvr>
                                      <p:tavLst>
                                        <p:tav tm="0">
                                          <p:val>
                                            <p:strVal val="#ppt_x"/>
                                          </p:val>
                                        </p:tav>
                                        <p:tav tm="100000">
                                          <p:val>
                                            <p:strVal val="#ppt_x"/>
                                          </p:val>
                                        </p:tav>
                                      </p:tavLst>
                                    </p:anim>
                                    <p:anim calcmode="lin" valueType="num">
                                      <p:cBhvr>
                                        <p:cTn id="6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0" grpId="0"/>
      <p:bldP spid="13" grpId="0"/>
      <p:bldP spid="14" grpId="0" animBg="1"/>
      <p:bldP spid="15" grpId="0"/>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7F633A-A32F-F655-4CB0-6C813A18C12C}"/>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E818017-1216-FEC4-59E6-5298BB037F2E}"/>
              </a:ext>
            </a:extLst>
          </p:cNvPr>
          <p:cNvSpPr>
            <a:spLocks noGrp="1"/>
          </p:cNvSpPr>
          <p:nvPr>
            <p:ph type="body" sz="quarter" idx="11"/>
          </p:nvPr>
        </p:nvSpPr>
        <p:spPr/>
        <p:txBody>
          <a:bodyPr/>
          <a:lstStyle/>
          <a:p>
            <a:r>
              <a:rPr lang="fr-FR" dirty="0"/>
              <a:t>La brûlure simple</a:t>
            </a:r>
          </a:p>
        </p:txBody>
      </p:sp>
      <p:pic>
        <p:nvPicPr>
          <p:cNvPr id="4" name="Image 3">
            <a:extLst>
              <a:ext uri="{FF2B5EF4-FFF2-40B4-BE49-F238E27FC236}">
                <a16:creationId xmlns:a16="http://schemas.microsoft.com/office/drawing/2014/main" id="{4FE45226-42B0-454C-2D12-2223FCF28BFE}"/>
              </a:ext>
            </a:extLst>
          </p:cNvPr>
          <p:cNvPicPr>
            <a:picLocks noChangeAspect="1"/>
          </p:cNvPicPr>
          <p:nvPr/>
        </p:nvPicPr>
        <p:blipFill rotWithShape="1">
          <a:blip r:embed="rId2"/>
          <a:srcRect b="35671"/>
          <a:stretch/>
        </p:blipFill>
        <p:spPr>
          <a:xfrm>
            <a:off x="6543018" y="2400098"/>
            <a:ext cx="2207930" cy="1608378"/>
          </a:xfrm>
          <a:prstGeom prst="rect">
            <a:avLst/>
          </a:prstGeom>
        </p:spPr>
      </p:pic>
      <p:sp>
        <p:nvSpPr>
          <p:cNvPr id="5" name="ZoneTexte 4">
            <a:extLst>
              <a:ext uri="{FF2B5EF4-FFF2-40B4-BE49-F238E27FC236}">
                <a16:creationId xmlns:a16="http://schemas.microsoft.com/office/drawing/2014/main" id="{6A72C289-65C5-F335-FF7D-21AD4B94223E}"/>
              </a:ext>
            </a:extLst>
          </p:cNvPr>
          <p:cNvSpPr txBox="1"/>
          <p:nvPr/>
        </p:nvSpPr>
        <p:spPr>
          <a:xfrm>
            <a:off x="773288" y="3349201"/>
            <a:ext cx="4875696" cy="400110"/>
          </a:xfrm>
          <a:prstGeom prst="rect">
            <a:avLst/>
          </a:prstGeom>
          <a:noFill/>
        </p:spPr>
        <p:txBody>
          <a:bodyPr wrap="square">
            <a:spAutoFit/>
          </a:bodyPr>
          <a:lstStyle/>
          <a:p>
            <a:pPr algn="r"/>
            <a:r>
              <a:rPr lang="fr-FR" sz="2000" b="1" dirty="0">
                <a:solidFill>
                  <a:srgbClr val="00497E"/>
                </a:solidFill>
                <a:latin typeface="Arial" panose="020B0604020202020204" pitchFamily="34" charset="0"/>
                <a:cs typeface="Arial" panose="020B0604020202020204" pitchFamily="34" charset="0"/>
              </a:rPr>
              <a:t>Rougeur chez l’adulte</a:t>
            </a:r>
            <a:endParaRPr lang="en-US" sz="2000" dirty="0">
              <a:solidFill>
                <a:srgbClr val="00497E"/>
              </a:solidFill>
            </a:endParaRPr>
          </a:p>
        </p:txBody>
      </p:sp>
      <p:sp>
        <p:nvSpPr>
          <p:cNvPr id="6" name="ZoneTexte 5">
            <a:extLst>
              <a:ext uri="{FF2B5EF4-FFF2-40B4-BE49-F238E27FC236}">
                <a16:creationId xmlns:a16="http://schemas.microsoft.com/office/drawing/2014/main" id="{A48EAED3-1119-35C8-7F5F-A0695704E51D}"/>
              </a:ext>
            </a:extLst>
          </p:cNvPr>
          <p:cNvSpPr txBox="1"/>
          <p:nvPr/>
        </p:nvSpPr>
        <p:spPr>
          <a:xfrm>
            <a:off x="6472573" y="4143209"/>
            <a:ext cx="2348819" cy="830997"/>
          </a:xfrm>
          <a:prstGeom prst="rect">
            <a:avLst/>
          </a:prstGeom>
          <a:noFill/>
        </p:spPr>
        <p:txBody>
          <a:bodyPr wrap="square">
            <a:spAutoFit/>
          </a:bodyPr>
          <a:lstStyle>
            <a:defPPr>
              <a:defRPr lang="fr-FR"/>
            </a:defPPr>
            <a:lvl1pPr algn="ctr">
              <a:defRPr sz="1600" b="1">
                <a:solidFill>
                  <a:srgbClr val="BA242C"/>
                </a:solidFill>
                <a:latin typeface="Arial" panose="020B0604020202020204" pitchFamily="34" charset="0"/>
                <a:cs typeface="Arial" panose="020B0604020202020204" pitchFamily="34" charset="0"/>
              </a:defRPr>
            </a:lvl1pPr>
          </a:lstStyle>
          <a:p>
            <a:r>
              <a:rPr lang="fr-FR" b="0" dirty="0"/>
              <a:t>Cloques </a:t>
            </a:r>
            <a:r>
              <a:rPr lang="fr-FR" dirty="0"/>
              <a:t>INFÉRIEURES</a:t>
            </a:r>
            <a:r>
              <a:rPr lang="fr-FR" b="0" dirty="0"/>
              <a:t> à la </a:t>
            </a:r>
            <a:r>
              <a:rPr lang="fr-FR" b="0" dirty="0" err="1"/>
              <a:t>demi-paume</a:t>
            </a:r>
            <a:r>
              <a:rPr lang="fr-FR" b="0" dirty="0"/>
              <a:t> </a:t>
            </a:r>
            <a:br>
              <a:rPr lang="fr-FR" b="0" dirty="0"/>
            </a:br>
            <a:r>
              <a:rPr lang="fr-FR" b="0" dirty="0"/>
              <a:t>de la main de la victime</a:t>
            </a:r>
          </a:p>
        </p:txBody>
      </p:sp>
      <p:cxnSp>
        <p:nvCxnSpPr>
          <p:cNvPr id="7" name="Connecteur droit 6">
            <a:extLst>
              <a:ext uri="{FF2B5EF4-FFF2-40B4-BE49-F238E27FC236}">
                <a16:creationId xmlns:a16="http://schemas.microsoft.com/office/drawing/2014/main" id="{C0CB3A72-D788-F0F0-4A2B-425DE115584A}"/>
              </a:ext>
            </a:extLst>
          </p:cNvPr>
          <p:cNvCxnSpPr>
            <a:cxnSpLocks/>
          </p:cNvCxnSpPr>
          <p:nvPr/>
        </p:nvCxnSpPr>
        <p:spPr>
          <a:xfrm>
            <a:off x="6582910" y="4008476"/>
            <a:ext cx="212814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64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C598A14-F7D3-8DA3-4429-1F3FADA22916}"/>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5BE827C-DBA0-76A1-E696-0F670B35BA90}"/>
              </a:ext>
            </a:extLst>
          </p:cNvPr>
          <p:cNvSpPr>
            <a:spLocks noGrp="1"/>
          </p:cNvSpPr>
          <p:nvPr>
            <p:ph type="body" sz="quarter" idx="11"/>
          </p:nvPr>
        </p:nvSpPr>
        <p:spPr/>
        <p:txBody>
          <a:bodyPr/>
          <a:lstStyle/>
          <a:p>
            <a:r>
              <a:rPr lang="fr-FR" dirty="0"/>
              <a:t>La brûlure simple</a:t>
            </a:r>
          </a:p>
        </p:txBody>
      </p:sp>
      <p:pic>
        <p:nvPicPr>
          <p:cNvPr id="18" name="Picture 2">
            <a:extLst>
              <a:ext uri="{FF2B5EF4-FFF2-40B4-BE49-F238E27FC236}">
                <a16:creationId xmlns:a16="http://schemas.microsoft.com/office/drawing/2014/main" id="{B14110D5-A827-C818-1D80-E64238BEF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85" y="1558510"/>
            <a:ext cx="1192566" cy="1192566"/>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19" name="ZoneTexte 18">
            <a:extLst>
              <a:ext uri="{FF2B5EF4-FFF2-40B4-BE49-F238E27FC236}">
                <a16:creationId xmlns:a16="http://schemas.microsoft.com/office/drawing/2014/main" id="{444181BB-73C2-64DA-2C20-FE80E6299A07}"/>
              </a:ext>
            </a:extLst>
          </p:cNvPr>
          <p:cNvSpPr txBox="1"/>
          <p:nvPr/>
        </p:nvSpPr>
        <p:spPr>
          <a:xfrm>
            <a:off x="2503612" y="1843324"/>
            <a:ext cx="4668219" cy="646331"/>
          </a:xfrm>
          <a:prstGeom prst="rect">
            <a:avLst/>
          </a:prstGeom>
          <a:noFill/>
        </p:spPr>
        <p:txBody>
          <a:bodyPr wrap="square" rtlCol="0">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fr-FR" sz="1800" i="0" dirty="0">
                <a:solidFill>
                  <a:srgbClr val="00497E"/>
                </a:solidFill>
              </a:rPr>
              <a:t>Poursuivre le refroidissement </a:t>
            </a:r>
            <a:br>
              <a:rPr lang="fr-FR" sz="1800" i="0" dirty="0">
                <a:solidFill>
                  <a:srgbClr val="00497E"/>
                </a:solidFill>
              </a:rPr>
            </a:br>
            <a:r>
              <a:rPr lang="fr-FR" sz="1800" i="0" dirty="0">
                <a:solidFill>
                  <a:srgbClr val="00497E"/>
                </a:solidFill>
              </a:rPr>
              <a:t>jusqu’à disparition de la douleur.</a:t>
            </a:r>
          </a:p>
        </p:txBody>
      </p:sp>
      <p:pic>
        <p:nvPicPr>
          <p:cNvPr id="20" name="Picture 16">
            <a:extLst>
              <a:ext uri="{FF2B5EF4-FFF2-40B4-BE49-F238E27FC236}">
                <a16:creationId xmlns:a16="http://schemas.microsoft.com/office/drawing/2014/main" id="{72DDD566-7420-9DA4-9857-236E937A5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785" y="2952915"/>
            <a:ext cx="1192566" cy="1192566"/>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21" name="ZoneTexte 20">
            <a:extLst>
              <a:ext uri="{FF2B5EF4-FFF2-40B4-BE49-F238E27FC236}">
                <a16:creationId xmlns:a16="http://schemas.microsoft.com/office/drawing/2014/main" id="{6CEA5F60-071F-BD3D-04E2-378451916660}"/>
              </a:ext>
            </a:extLst>
          </p:cNvPr>
          <p:cNvSpPr txBox="1"/>
          <p:nvPr/>
        </p:nvSpPr>
        <p:spPr>
          <a:xfrm>
            <a:off x="2503612" y="3224739"/>
            <a:ext cx="4524341" cy="646331"/>
          </a:xfrm>
          <a:prstGeom prst="rect">
            <a:avLst/>
          </a:prstGeom>
          <a:noFill/>
        </p:spPr>
        <p:txBody>
          <a:bodyPr wrap="square" rtlCol="0">
            <a:spAutoFit/>
          </a:bodyPr>
          <a:lstStyle>
            <a:defPPr>
              <a:defRPr lang="fr-FR"/>
            </a:defPPr>
            <a:lvl1pPr>
              <a:defRPr sz="1200" b="1" i="1">
                <a:solidFill>
                  <a:srgbClr val="00529B"/>
                </a:solidFill>
                <a:latin typeface="Arial" panose="020B0604020202020204" pitchFamily="34" charset="0"/>
                <a:cs typeface="Arial" panose="020B0604020202020204" pitchFamily="34" charset="0"/>
              </a:defRPr>
            </a:lvl1pPr>
          </a:lstStyle>
          <a:p>
            <a:r>
              <a:rPr lang="fr-FR" sz="1800" i="0" dirty="0">
                <a:solidFill>
                  <a:srgbClr val="00497E"/>
                </a:solidFill>
              </a:rPr>
              <a:t>Protéger la brûlure par un pansement stérile ou un film plastique non adhésif.</a:t>
            </a:r>
            <a:endParaRPr lang="en-US" sz="1800" i="0" dirty="0">
              <a:solidFill>
                <a:srgbClr val="00497E"/>
              </a:solidFill>
            </a:endParaRPr>
          </a:p>
        </p:txBody>
      </p:sp>
      <p:pic>
        <p:nvPicPr>
          <p:cNvPr id="22" name="Picture 18">
            <a:extLst>
              <a:ext uri="{FF2B5EF4-FFF2-40B4-BE49-F238E27FC236}">
                <a16:creationId xmlns:a16="http://schemas.microsoft.com/office/drawing/2014/main" id="{7898C586-743A-5800-D278-4C740BDDE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785" y="4355854"/>
            <a:ext cx="1192565" cy="11925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74E032DE-DAED-48EC-3FAE-DAA5E71180DC}"/>
              </a:ext>
            </a:extLst>
          </p:cNvPr>
          <p:cNvSpPr txBox="1"/>
          <p:nvPr/>
        </p:nvSpPr>
        <p:spPr>
          <a:xfrm>
            <a:off x="2503612" y="4168564"/>
            <a:ext cx="5971315" cy="1708160"/>
          </a:xfrm>
          <a:prstGeom prst="rect">
            <a:avLst/>
          </a:prstGeom>
          <a:noFill/>
        </p:spPr>
        <p:txBody>
          <a:bodyPr wrap="square" rtlCol="0" anchor="ctr">
            <a:spAutoFit/>
          </a:bodyPr>
          <a:lstStyle>
            <a:defPPr>
              <a:defRPr lang="fr-FR"/>
            </a:defPPr>
            <a:lvl1pPr algn="ctr">
              <a:defRPr sz="1400" b="1" i="1">
                <a:solidFill>
                  <a:srgbClr val="00529B"/>
                </a:solidFill>
                <a:latin typeface="Arial" panose="020B0604020202020204" pitchFamily="34" charset="0"/>
                <a:cs typeface="Arial" panose="020B0604020202020204" pitchFamily="34" charset="0"/>
              </a:defRPr>
            </a:lvl1pPr>
          </a:lstStyle>
          <a:p>
            <a:pPr algn="l">
              <a:spcAft>
                <a:spcPts val="600"/>
              </a:spcAft>
            </a:pPr>
            <a:r>
              <a:rPr lang="fr-FR" sz="1800" i="0" dirty="0">
                <a:solidFill>
                  <a:srgbClr val="00497E"/>
                </a:solidFill>
              </a:rPr>
              <a:t>AVIS MEDICAL SI :</a:t>
            </a:r>
          </a:p>
          <a:p>
            <a:pPr marL="285750" indent="-285750" algn="l">
              <a:spcAft>
                <a:spcPts val="600"/>
              </a:spcAft>
              <a:buFont typeface="Arial" panose="020B0604020202020204" pitchFamily="34" charset="0"/>
              <a:buChar char="•"/>
            </a:pPr>
            <a:r>
              <a:rPr lang="fr-FR" sz="1800" b="0" i="0" dirty="0">
                <a:solidFill>
                  <a:srgbClr val="00497E"/>
                </a:solidFill>
              </a:rPr>
              <a:t>Souci avec la validité de la vaccination antitétanique.</a:t>
            </a:r>
          </a:p>
          <a:p>
            <a:pPr marL="285750" indent="-285750" algn="l">
              <a:spcAft>
                <a:spcPts val="600"/>
              </a:spcAft>
              <a:buFont typeface="Arial" panose="020B0604020202020204" pitchFamily="34" charset="0"/>
              <a:buChar char="•"/>
            </a:pPr>
            <a:r>
              <a:rPr lang="fr-FR" sz="1800" b="0" i="0" dirty="0">
                <a:solidFill>
                  <a:srgbClr val="00497E"/>
                </a:solidFill>
              </a:rPr>
              <a:t>S'il s'agit d'un enfant ou d'un nourrisson.</a:t>
            </a:r>
          </a:p>
          <a:p>
            <a:pPr marL="285750" indent="-285750" algn="l">
              <a:spcAft>
                <a:spcPts val="600"/>
              </a:spcAft>
              <a:buFont typeface="Arial" panose="020B0604020202020204" pitchFamily="34" charset="0"/>
              <a:buChar char="•"/>
            </a:pPr>
            <a:r>
              <a:rPr lang="fr-FR" sz="1800" b="0" i="0" dirty="0">
                <a:solidFill>
                  <a:srgbClr val="00497E"/>
                </a:solidFill>
              </a:rPr>
              <a:t>Apparition de fièvre, d'une zone chaude, rouge, gonflée ou douloureuse.</a:t>
            </a:r>
            <a:endParaRPr lang="en-US" sz="1800" b="0" i="0" dirty="0">
              <a:solidFill>
                <a:srgbClr val="00497E"/>
              </a:solidFill>
            </a:endParaRPr>
          </a:p>
        </p:txBody>
      </p:sp>
      <p:sp>
        <p:nvSpPr>
          <p:cNvPr id="24" name="Rectangle : coins arrondis 23">
            <a:extLst>
              <a:ext uri="{FF2B5EF4-FFF2-40B4-BE49-F238E27FC236}">
                <a16:creationId xmlns:a16="http://schemas.microsoft.com/office/drawing/2014/main" id="{89A217D1-8B85-E246-98AB-EB81132BC0BF}"/>
              </a:ext>
            </a:extLst>
          </p:cNvPr>
          <p:cNvSpPr/>
          <p:nvPr/>
        </p:nvSpPr>
        <p:spPr>
          <a:xfrm>
            <a:off x="8553157" y="3048886"/>
            <a:ext cx="2961925" cy="760228"/>
          </a:xfrm>
          <a:prstGeom prst="roundRect">
            <a:avLst>
              <a:gd name="adj" fmla="val 18580"/>
            </a:avLst>
          </a:prstGeom>
          <a:solidFill>
            <a:schemeClr val="accent5">
              <a:lumMod val="20000"/>
              <a:lumOff val="80000"/>
            </a:schemeClr>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497E"/>
                </a:solidFill>
              </a:rPr>
              <a:t>Ne jamais percer </a:t>
            </a:r>
            <a:br>
              <a:rPr lang="fr-FR" b="1" dirty="0">
                <a:solidFill>
                  <a:srgbClr val="00497E"/>
                </a:solidFill>
              </a:rPr>
            </a:br>
            <a:r>
              <a:rPr lang="fr-FR" b="1" dirty="0">
                <a:solidFill>
                  <a:srgbClr val="00497E"/>
                </a:solidFill>
              </a:rPr>
              <a:t>les cloques</a:t>
            </a:r>
            <a:endParaRPr lang="en-US" b="1" dirty="0">
              <a:solidFill>
                <a:srgbClr val="00497E"/>
              </a:solidFill>
            </a:endParaRPr>
          </a:p>
        </p:txBody>
      </p:sp>
    </p:spTree>
    <p:extLst>
      <p:ext uri="{BB962C8B-B14F-4D97-AF65-F5344CB8AC3E}">
        <p14:creationId xmlns:p14="http://schemas.microsoft.com/office/powerpoint/2010/main" val="29361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D5B5F-0574-3E6C-F439-D2F41DDCDBB3}"/>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356DAFD-C866-84B4-996B-593692B31613}"/>
              </a:ext>
            </a:extLst>
          </p:cNvPr>
          <p:cNvSpPr>
            <a:spLocks noGrp="1"/>
          </p:cNvSpPr>
          <p:nvPr>
            <p:ph type="body" sz="quarter" idx="11"/>
          </p:nvPr>
        </p:nvSpPr>
        <p:spPr/>
        <p:txBody>
          <a:bodyPr/>
          <a:lstStyle/>
          <a:p>
            <a:r>
              <a:rPr lang="fr-FR" dirty="0"/>
              <a:t>La brûlure chimique</a:t>
            </a:r>
          </a:p>
        </p:txBody>
      </p:sp>
      <p:sp>
        <p:nvSpPr>
          <p:cNvPr id="4" name="Rectangle : coins arrondis 3">
            <a:extLst>
              <a:ext uri="{FF2B5EF4-FFF2-40B4-BE49-F238E27FC236}">
                <a16:creationId xmlns:a16="http://schemas.microsoft.com/office/drawing/2014/main" id="{19B5BE02-88D0-2B83-E4A5-470D759350FE}"/>
              </a:ext>
            </a:extLst>
          </p:cNvPr>
          <p:cNvSpPr/>
          <p:nvPr/>
        </p:nvSpPr>
        <p:spPr>
          <a:xfrm>
            <a:off x="469455" y="1488678"/>
            <a:ext cx="5315976" cy="4154025"/>
          </a:xfrm>
          <a:prstGeom prst="roundRect">
            <a:avLst>
              <a:gd name="adj" fmla="val 4382"/>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1638" indent="-338138">
              <a:buFont typeface="+mj-lt"/>
              <a:buAutoNum type="arabicPeriod"/>
            </a:pPr>
            <a:r>
              <a:rPr lang="fr-FR" sz="1400" b="1" dirty="0">
                <a:solidFill>
                  <a:srgbClr val="BA242C"/>
                </a:solidFill>
              </a:rPr>
              <a:t>Se protéger pour éviter tout contact</a:t>
            </a:r>
          </a:p>
          <a:p>
            <a:pPr marL="401638" indent="-338138"/>
            <a:endParaRPr lang="fr-FR" sz="1400" dirty="0">
              <a:solidFill>
                <a:srgbClr val="BA242C"/>
              </a:solidFill>
            </a:endParaRPr>
          </a:p>
          <a:p>
            <a:pPr marL="401638" indent="-338138">
              <a:buFont typeface="+mj-lt"/>
              <a:buAutoNum type="arabicPeriod" startAt="2"/>
            </a:pPr>
            <a:r>
              <a:rPr lang="fr-FR" sz="1400" b="1" dirty="0">
                <a:solidFill>
                  <a:srgbClr val="BA242C"/>
                </a:solidFill>
              </a:rPr>
              <a:t>Demander à la victime de se rincer immédiatement </a:t>
            </a:r>
            <a:r>
              <a:rPr lang="fr-FR" sz="1400" dirty="0">
                <a:solidFill>
                  <a:srgbClr val="BA242C"/>
                </a:solidFill>
              </a:rPr>
              <a:t>: </a:t>
            </a:r>
          </a:p>
          <a:p>
            <a:pPr marL="722313" lvl="1" indent="-257175">
              <a:spcAft>
                <a:spcPts val="600"/>
              </a:spcAft>
              <a:buFont typeface="Arial" panose="020B0604020202020204" pitchFamily="34" charset="0"/>
              <a:buChar char="•"/>
            </a:pPr>
            <a:r>
              <a:rPr lang="fr-FR" sz="1400" dirty="0">
                <a:solidFill>
                  <a:srgbClr val="00497E"/>
                </a:solidFill>
              </a:rPr>
              <a:t>En cas de projection </a:t>
            </a:r>
            <a:r>
              <a:rPr lang="fr-FR" sz="1400" b="1" dirty="0">
                <a:solidFill>
                  <a:srgbClr val="00497E"/>
                </a:solidFill>
              </a:rPr>
              <a:t>sur les vêtements ou la peau. </a:t>
            </a:r>
          </a:p>
          <a:p>
            <a:pPr marL="722313" lvl="1" indent="-257175">
              <a:spcAft>
                <a:spcPts val="600"/>
              </a:spcAft>
              <a:buFont typeface="Arial" panose="020B0604020202020204" pitchFamily="34" charset="0"/>
              <a:buChar char="•"/>
            </a:pPr>
            <a:r>
              <a:rPr lang="fr-FR" sz="1400" dirty="0">
                <a:solidFill>
                  <a:srgbClr val="00497E"/>
                </a:solidFill>
              </a:rPr>
              <a:t>En cas de projection </a:t>
            </a:r>
            <a:r>
              <a:rPr lang="fr-FR" sz="1400" b="1" dirty="0">
                <a:solidFill>
                  <a:srgbClr val="00497E"/>
                </a:solidFill>
              </a:rPr>
              <a:t>dans l’œil. </a:t>
            </a:r>
          </a:p>
          <a:p>
            <a:pPr marL="722313" lvl="1" indent="-257175">
              <a:spcAft>
                <a:spcPts val="600"/>
              </a:spcAft>
              <a:buFont typeface="Arial" panose="020B0604020202020204" pitchFamily="34" charset="0"/>
              <a:buChar char="•"/>
            </a:pPr>
            <a:r>
              <a:rPr lang="fr-FR" sz="1400" dirty="0">
                <a:solidFill>
                  <a:srgbClr val="00497E"/>
                </a:solidFill>
              </a:rPr>
              <a:t>Veiller à ce que la substance maintenant diluée </a:t>
            </a:r>
            <a:br>
              <a:rPr lang="fr-FR" sz="1400" dirty="0">
                <a:solidFill>
                  <a:srgbClr val="00497E"/>
                </a:solidFill>
              </a:rPr>
            </a:br>
            <a:r>
              <a:rPr lang="fr-FR" sz="1400" b="1" dirty="0">
                <a:solidFill>
                  <a:srgbClr val="00497E"/>
                </a:solidFill>
              </a:rPr>
              <a:t>ne nuise pas au sauveteur ou aux tissus sains </a:t>
            </a:r>
            <a:br>
              <a:rPr lang="fr-FR" sz="1400" dirty="0">
                <a:solidFill>
                  <a:srgbClr val="00497E"/>
                </a:solidFill>
              </a:rPr>
            </a:br>
            <a:r>
              <a:rPr lang="fr-FR" sz="1400" dirty="0">
                <a:solidFill>
                  <a:srgbClr val="00497E"/>
                </a:solidFill>
              </a:rPr>
              <a:t>de la personne.</a:t>
            </a:r>
          </a:p>
          <a:p>
            <a:pPr marL="800100" lvl="1" indent="-342900">
              <a:buFont typeface="Wingdings" panose="05000000000000000000" pitchFamily="2" charset="2"/>
              <a:buChar char="Ø"/>
            </a:pPr>
            <a:endParaRPr lang="fr-FR" sz="1400" dirty="0">
              <a:solidFill>
                <a:srgbClr val="00529B"/>
              </a:solidFill>
            </a:endParaRPr>
          </a:p>
          <a:p>
            <a:pPr marL="401638" indent="-338138">
              <a:buFont typeface="+mj-lt"/>
              <a:buAutoNum type="arabicPeriod" startAt="2"/>
            </a:pPr>
            <a:r>
              <a:rPr lang="fr-FR" sz="1400" b="1" dirty="0">
                <a:solidFill>
                  <a:srgbClr val="BA242C"/>
                </a:solidFill>
              </a:rPr>
              <a:t>Ne jamais faire vomir ou boire, en cas d’ingestion </a:t>
            </a:r>
            <a:r>
              <a:rPr lang="fr-FR" sz="1400" dirty="0">
                <a:solidFill>
                  <a:srgbClr val="BA242C"/>
                </a:solidFill>
              </a:rPr>
              <a:t>:</a:t>
            </a:r>
          </a:p>
          <a:p>
            <a:pPr marL="722313" lvl="1" indent="-257175">
              <a:spcAft>
                <a:spcPts val="600"/>
              </a:spcAft>
              <a:buFont typeface="Arial" panose="020B0604020202020204" pitchFamily="34" charset="0"/>
              <a:buChar char="•"/>
            </a:pPr>
            <a:r>
              <a:rPr lang="fr-FR" sz="1400" b="1" dirty="0">
                <a:solidFill>
                  <a:srgbClr val="00529B"/>
                </a:solidFill>
              </a:rPr>
              <a:t>Conserver les informations </a:t>
            </a:r>
            <a:r>
              <a:rPr lang="fr-FR" sz="1400" dirty="0">
                <a:solidFill>
                  <a:srgbClr val="00529B"/>
                </a:solidFill>
              </a:rPr>
              <a:t>sur le produit en cause.</a:t>
            </a:r>
          </a:p>
          <a:p>
            <a:pPr marL="722313" lvl="1" indent="-257175">
              <a:spcAft>
                <a:spcPts val="600"/>
              </a:spcAft>
              <a:buFont typeface="Arial" panose="020B0604020202020204" pitchFamily="34" charset="0"/>
              <a:buChar char="•"/>
            </a:pPr>
            <a:r>
              <a:rPr lang="fr-FR" sz="1400" b="1" dirty="0">
                <a:solidFill>
                  <a:srgbClr val="00529B"/>
                </a:solidFill>
              </a:rPr>
              <a:t>Alerter ou faire alerter les secours.</a:t>
            </a:r>
          </a:p>
          <a:p>
            <a:pPr marL="722313" lvl="1" indent="-257175">
              <a:spcAft>
                <a:spcPts val="600"/>
              </a:spcAft>
              <a:buFont typeface="Arial" panose="020B0604020202020204" pitchFamily="34" charset="0"/>
              <a:buChar char="•"/>
            </a:pPr>
            <a:r>
              <a:rPr lang="fr-FR" sz="1400" b="1" dirty="0">
                <a:solidFill>
                  <a:srgbClr val="00529B"/>
                </a:solidFill>
              </a:rPr>
              <a:t>Suivre les consignes </a:t>
            </a:r>
            <a:r>
              <a:rPr lang="fr-FR" sz="1400" dirty="0">
                <a:solidFill>
                  <a:srgbClr val="00529B"/>
                </a:solidFill>
              </a:rPr>
              <a:t>données par les secours.</a:t>
            </a:r>
          </a:p>
          <a:p>
            <a:pPr marL="722313" lvl="1" indent="-257175">
              <a:spcAft>
                <a:spcPts val="600"/>
              </a:spcAft>
              <a:buFont typeface="Arial" panose="020B0604020202020204" pitchFamily="34" charset="0"/>
              <a:buChar char="•"/>
            </a:pPr>
            <a:r>
              <a:rPr lang="fr-FR" sz="1400" b="1" dirty="0">
                <a:solidFill>
                  <a:srgbClr val="00529B"/>
                </a:solidFill>
              </a:rPr>
              <a:t>Se laver les mains après avoir réalisé </a:t>
            </a:r>
            <a:br>
              <a:rPr lang="fr-FR" sz="1400" b="1" dirty="0">
                <a:solidFill>
                  <a:srgbClr val="00529B"/>
                </a:solidFill>
              </a:rPr>
            </a:br>
            <a:r>
              <a:rPr lang="fr-FR" sz="1400" b="1" dirty="0">
                <a:solidFill>
                  <a:srgbClr val="00529B"/>
                </a:solidFill>
              </a:rPr>
              <a:t>les gestes de secours.</a:t>
            </a:r>
            <a:endParaRPr lang="en-US" sz="1400" b="1" dirty="0">
              <a:solidFill>
                <a:srgbClr val="00529B"/>
              </a:solidFill>
            </a:endParaRPr>
          </a:p>
        </p:txBody>
      </p:sp>
      <p:pic>
        <p:nvPicPr>
          <p:cNvPr id="5" name="Image 4">
            <a:extLst>
              <a:ext uri="{FF2B5EF4-FFF2-40B4-BE49-F238E27FC236}">
                <a16:creationId xmlns:a16="http://schemas.microsoft.com/office/drawing/2014/main" id="{E1E8F2D2-947C-1275-EBB5-E5EB3EB3CF91}"/>
              </a:ext>
            </a:extLst>
          </p:cNvPr>
          <p:cNvPicPr>
            <a:picLocks noChangeAspect="1"/>
          </p:cNvPicPr>
          <p:nvPr/>
        </p:nvPicPr>
        <p:blipFill rotWithShape="1">
          <a:blip r:embed="rId3"/>
          <a:srcRect l="36552" t="6992" r="36466" b="7441"/>
          <a:stretch/>
        </p:blipFill>
        <p:spPr>
          <a:xfrm>
            <a:off x="6655848" y="650570"/>
            <a:ext cx="493019" cy="1563506"/>
          </a:xfrm>
          <a:prstGeom prst="rect">
            <a:avLst/>
          </a:prstGeom>
        </p:spPr>
      </p:pic>
      <p:sp>
        <p:nvSpPr>
          <p:cNvPr id="6" name="Forme libre : forme 6">
            <a:extLst>
              <a:ext uri="{FF2B5EF4-FFF2-40B4-BE49-F238E27FC236}">
                <a16:creationId xmlns:a16="http://schemas.microsoft.com/office/drawing/2014/main" id="{D0DCE4A5-1A70-C073-A6FE-715CF685F168}"/>
              </a:ext>
            </a:extLst>
          </p:cNvPr>
          <p:cNvSpPr/>
          <p:nvPr/>
        </p:nvSpPr>
        <p:spPr>
          <a:xfrm>
            <a:off x="7209240" y="3543434"/>
            <a:ext cx="2325347" cy="1276985"/>
          </a:xfrm>
          <a:custGeom>
            <a:avLst/>
            <a:gdLst>
              <a:gd name="connsiteX0" fmla="*/ 923278 w 2228296"/>
              <a:gd name="connsiteY0" fmla="*/ 0 h 1180730"/>
              <a:gd name="connsiteX1" fmla="*/ 2228296 w 2228296"/>
              <a:gd name="connsiteY1" fmla="*/ 62144 h 1180730"/>
              <a:gd name="connsiteX2" fmla="*/ 2192785 w 2228296"/>
              <a:gd name="connsiteY2" fmla="*/ 204186 h 1180730"/>
              <a:gd name="connsiteX3" fmla="*/ 2024109 w 2228296"/>
              <a:gd name="connsiteY3" fmla="*/ 559293 h 1180730"/>
              <a:gd name="connsiteX4" fmla="*/ 1793290 w 2228296"/>
              <a:gd name="connsiteY4" fmla="*/ 834501 h 1180730"/>
              <a:gd name="connsiteX5" fmla="*/ 1535837 w 2228296"/>
              <a:gd name="connsiteY5" fmla="*/ 1029810 h 1180730"/>
              <a:gd name="connsiteX6" fmla="*/ 1260630 w 2228296"/>
              <a:gd name="connsiteY6" fmla="*/ 1145219 h 1180730"/>
              <a:gd name="connsiteX7" fmla="*/ 941033 w 2228296"/>
              <a:gd name="connsiteY7" fmla="*/ 1180730 h 1180730"/>
              <a:gd name="connsiteX8" fmla="*/ 630315 w 2228296"/>
              <a:gd name="connsiteY8" fmla="*/ 1136342 h 1180730"/>
              <a:gd name="connsiteX9" fmla="*/ 390618 w 2228296"/>
              <a:gd name="connsiteY9" fmla="*/ 1056443 h 1180730"/>
              <a:gd name="connsiteX10" fmla="*/ 186431 w 2228296"/>
              <a:gd name="connsiteY10" fmla="*/ 932155 h 1180730"/>
              <a:gd name="connsiteX11" fmla="*/ 53266 w 2228296"/>
              <a:gd name="connsiteY11" fmla="*/ 807868 h 1180730"/>
              <a:gd name="connsiteX12" fmla="*/ 0 w 2228296"/>
              <a:gd name="connsiteY12" fmla="*/ 727969 h 1180730"/>
              <a:gd name="connsiteX13" fmla="*/ 88777 w 2228296"/>
              <a:gd name="connsiteY13" fmla="*/ 390617 h 1180730"/>
              <a:gd name="connsiteX14" fmla="*/ 213064 w 2228296"/>
              <a:gd name="connsiteY14" fmla="*/ 319596 h 1180730"/>
              <a:gd name="connsiteX15" fmla="*/ 390618 w 2228296"/>
              <a:gd name="connsiteY15" fmla="*/ 301841 h 1180730"/>
              <a:gd name="connsiteX16" fmla="*/ 541538 w 2228296"/>
              <a:gd name="connsiteY16" fmla="*/ 301841 h 1180730"/>
              <a:gd name="connsiteX17" fmla="*/ 745725 w 2228296"/>
              <a:gd name="connsiteY17" fmla="*/ 275208 h 1180730"/>
              <a:gd name="connsiteX18" fmla="*/ 852257 w 2228296"/>
              <a:gd name="connsiteY18" fmla="*/ 150920 h 1180730"/>
              <a:gd name="connsiteX19" fmla="*/ 923278 w 2228296"/>
              <a:gd name="connsiteY19" fmla="*/ 0 h 1180730"/>
              <a:gd name="connsiteX0" fmla="*/ 919900 w 2224918"/>
              <a:gd name="connsiteY0" fmla="*/ 0 h 1180730"/>
              <a:gd name="connsiteX1" fmla="*/ 2224918 w 2224918"/>
              <a:gd name="connsiteY1" fmla="*/ 62144 h 1180730"/>
              <a:gd name="connsiteX2" fmla="*/ 2189407 w 2224918"/>
              <a:gd name="connsiteY2" fmla="*/ 204186 h 1180730"/>
              <a:gd name="connsiteX3" fmla="*/ 2020731 w 2224918"/>
              <a:gd name="connsiteY3" fmla="*/ 559293 h 1180730"/>
              <a:gd name="connsiteX4" fmla="*/ 1789912 w 2224918"/>
              <a:gd name="connsiteY4" fmla="*/ 834501 h 1180730"/>
              <a:gd name="connsiteX5" fmla="*/ 1532459 w 2224918"/>
              <a:gd name="connsiteY5" fmla="*/ 1029810 h 1180730"/>
              <a:gd name="connsiteX6" fmla="*/ 1257252 w 2224918"/>
              <a:gd name="connsiteY6" fmla="*/ 1145219 h 1180730"/>
              <a:gd name="connsiteX7" fmla="*/ 937655 w 2224918"/>
              <a:gd name="connsiteY7" fmla="*/ 1180730 h 1180730"/>
              <a:gd name="connsiteX8" fmla="*/ 626937 w 2224918"/>
              <a:gd name="connsiteY8" fmla="*/ 1136342 h 1180730"/>
              <a:gd name="connsiteX9" fmla="*/ 387240 w 2224918"/>
              <a:gd name="connsiteY9" fmla="*/ 1056443 h 1180730"/>
              <a:gd name="connsiteX10" fmla="*/ 183053 w 2224918"/>
              <a:gd name="connsiteY10" fmla="*/ 932155 h 1180730"/>
              <a:gd name="connsiteX11" fmla="*/ 49888 w 2224918"/>
              <a:gd name="connsiteY11" fmla="*/ 807868 h 1180730"/>
              <a:gd name="connsiteX12" fmla="*/ 0 w 2224918"/>
              <a:gd name="connsiteY12" fmla="*/ 712043 h 1180730"/>
              <a:gd name="connsiteX13" fmla="*/ 85399 w 2224918"/>
              <a:gd name="connsiteY13" fmla="*/ 390617 h 1180730"/>
              <a:gd name="connsiteX14" fmla="*/ 209686 w 2224918"/>
              <a:gd name="connsiteY14" fmla="*/ 319596 h 1180730"/>
              <a:gd name="connsiteX15" fmla="*/ 387240 w 2224918"/>
              <a:gd name="connsiteY15" fmla="*/ 301841 h 1180730"/>
              <a:gd name="connsiteX16" fmla="*/ 538160 w 2224918"/>
              <a:gd name="connsiteY16" fmla="*/ 301841 h 1180730"/>
              <a:gd name="connsiteX17" fmla="*/ 742347 w 2224918"/>
              <a:gd name="connsiteY17" fmla="*/ 275208 h 1180730"/>
              <a:gd name="connsiteX18" fmla="*/ 848879 w 2224918"/>
              <a:gd name="connsiteY18" fmla="*/ 150920 h 1180730"/>
              <a:gd name="connsiteX19" fmla="*/ 919900 w 2224918"/>
              <a:gd name="connsiteY19" fmla="*/ 0 h 1180730"/>
              <a:gd name="connsiteX0" fmla="*/ 919900 w 2224918"/>
              <a:gd name="connsiteY0" fmla="*/ 0 h 1180730"/>
              <a:gd name="connsiteX1" fmla="*/ 2224918 w 2224918"/>
              <a:gd name="connsiteY1" fmla="*/ 62144 h 1180730"/>
              <a:gd name="connsiteX2" fmla="*/ 2189407 w 2224918"/>
              <a:gd name="connsiteY2" fmla="*/ 204186 h 1180730"/>
              <a:gd name="connsiteX3" fmla="*/ 2020731 w 2224918"/>
              <a:gd name="connsiteY3" fmla="*/ 559293 h 1180730"/>
              <a:gd name="connsiteX4" fmla="*/ 1789912 w 2224918"/>
              <a:gd name="connsiteY4" fmla="*/ 834501 h 1180730"/>
              <a:gd name="connsiteX5" fmla="*/ 1532459 w 2224918"/>
              <a:gd name="connsiteY5" fmla="*/ 1029810 h 1180730"/>
              <a:gd name="connsiteX6" fmla="*/ 1257252 w 2224918"/>
              <a:gd name="connsiteY6" fmla="*/ 1145219 h 1180730"/>
              <a:gd name="connsiteX7" fmla="*/ 937655 w 2224918"/>
              <a:gd name="connsiteY7" fmla="*/ 1180730 h 1180730"/>
              <a:gd name="connsiteX8" fmla="*/ 626937 w 2224918"/>
              <a:gd name="connsiteY8" fmla="*/ 1136342 h 1180730"/>
              <a:gd name="connsiteX9" fmla="*/ 387240 w 2224918"/>
              <a:gd name="connsiteY9" fmla="*/ 1056443 h 1180730"/>
              <a:gd name="connsiteX10" fmla="*/ 183053 w 2224918"/>
              <a:gd name="connsiteY10" fmla="*/ 932155 h 1180730"/>
              <a:gd name="connsiteX11" fmla="*/ 63400 w 2224918"/>
              <a:gd name="connsiteY11" fmla="*/ 798314 h 1180730"/>
              <a:gd name="connsiteX12" fmla="*/ 0 w 2224918"/>
              <a:gd name="connsiteY12" fmla="*/ 712043 h 1180730"/>
              <a:gd name="connsiteX13" fmla="*/ 85399 w 2224918"/>
              <a:gd name="connsiteY13" fmla="*/ 390617 h 1180730"/>
              <a:gd name="connsiteX14" fmla="*/ 209686 w 2224918"/>
              <a:gd name="connsiteY14" fmla="*/ 319596 h 1180730"/>
              <a:gd name="connsiteX15" fmla="*/ 387240 w 2224918"/>
              <a:gd name="connsiteY15" fmla="*/ 301841 h 1180730"/>
              <a:gd name="connsiteX16" fmla="*/ 538160 w 2224918"/>
              <a:gd name="connsiteY16" fmla="*/ 301841 h 1180730"/>
              <a:gd name="connsiteX17" fmla="*/ 742347 w 2224918"/>
              <a:gd name="connsiteY17" fmla="*/ 275208 h 1180730"/>
              <a:gd name="connsiteX18" fmla="*/ 848879 w 2224918"/>
              <a:gd name="connsiteY18" fmla="*/ 150920 h 1180730"/>
              <a:gd name="connsiteX19" fmla="*/ 919900 w 2224918"/>
              <a:gd name="connsiteY19" fmla="*/ 0 h 1180730"/>
              <a:gd name="connsiteX0" fmla="*/ 919900 w 2224918"/>
              <a:gd name="connsiteY0" fmla="*/ 0 h 1180730"/>
              <a:gd name="connsiteX1" fmla="*/ 2224918 w 2224918"/>
              <a:gd name="connsiteY1" fmla="*/ 62144 h 1180730"/>
              <a:gd name="connsiteX2" fmla="*/ 2189407 w 2224918"/>
              <a:gd name="connsiteY2" fmla="*/ 204186 h 1180730"/>
              <a:gd name="connsiteX3" fmla="*/ 2020731 w 2224918"/>
              <a:gd name="connsiteY3" fmla="*/ 559293 h 1180730"/>
              <a:gd name="connsiteX4" fmla="*/ 1789912 w 2224918"/>
              <a:gd name="connsiteY4" fmla="*/ 834501 h 1180730"/>
              <a:gd name="connsiteX5" fmla="*/ 1532459 w 2224918"/>
              <a:gd name="connsiteY5" fmla="*/ 1029810 h 1180730"/>
              <a:gd name="connsiteX6" fmla="*/ 1257252 w 2224918"/>
              <a:gd name="connsiteY6" fmla="*/ 1145219 h 1180730"/>
              <a:gd name="connsiteX7" fmla="*/ 937655 w 2224918"/>
              <a:gd name="connsiteY7" fmla="*/ 1180730 h 1180730"/>
              <a:gd name="connsiteX8" fmla="*/ 626937 w 2224918"/>
              <a:gd name="connsiteY8" fmla="*/ 1136342 h 1180730"/>
              <a:gd name="connsiteX9" fmla="*/ 404129 w 2224918"/>
              <a:gd name="connsiteY9" fmla="*/ 1040518 h 1180730"/>
              <a:gd name="connsiteX10" fmla="*/ 183053 w 2224918"/>
              <a:gd name="connsiteY10" fmla="*/ 932155 h 1180730"/>
              <a:gd name="connsiteX11" fmla="*/ 63400 w 2224918"/>
              <a:gd name="connsiteY11" fmla="*/ 798314 h 1180730"/>
              <a:gd name="connsiteX12" fmla="*/ 0 w 2224918"/>
              <a:gd name="connsiteY12" fmla="*/ 712043 h 1180730"/>
              <a:gd name="connsiteX13" fmla="*/ 85399 w 2224918"/>
              <a:gd name="connsiteY13" fmla="*/ 390617 h 1180730"/>
              <a:gd name="connsiteX14" fmla="*/ 209686 w 2224918"/>
              <a:gd name="connsiteY14" fmla="*/ 319596 h 1180730"/>
              <a:gd name="connsiteX15" fmla="*/ 387240 w 2224918"/>
              <a:gd name="connsiteY15" fmla="*/ 301841 h 1180730"/>
              <a:gd name="connsiteX16" fmla="*/ 538160 w 2224918"/>
              <a:gd name="connsiteY16" fmla="*/ 301841 h 1180730"/>
              <a:gd name="connsiteX17" fmla="*/ 742347 w 2224918"/>
              <a:gd name="connsiteY17" fmla="*/ 275208 h 1180730"/>
              <a:gd name="connsiteX18" fmla="*/ 848879 w 2224918"/>
              <a:gd name="connsiteY18" fmla="*/ 150920 h 1180730"/>
              <a:gd name="connsiteX19" fmla="*/ 919900 w 2224918"/>
              <a:gd name="connsiteY19" fmla="*/ 0 h 1180730"/>
              <a:gd name="connsiteX0" fmla="*/ 919900 w 2224918"/>
              <a:gd name="connsiteY0" fmla="*/ 0 h 1180730"/>
              <a:gd name="connsiteX1" fmla="*/ 2224918 w 2224918"/>
              <a:gd name="connsiteY1" fmla="*/ 62144 h 1180730"/>
              <a:gd name="connsiteX2" fmla="*/ 2189407 w 2224918"/>
              <a:gd name="connsiteY2" fmla="*/ 204186 h 1180730"/>
              <a:gd name="connsiteX3" fmla="*/ 2020731 w 2224918"/>
              <a:gd name="connsiteY3" fmla="*/ 559293 h 1180730"/>
              <a:gd name="connsiteX4" fmla="*/ 1789912 w 2224918"/>
              <a:gd name="connsiteY4" fmla="*/ 834501 h 1180730"/>
              <a:gd name="connsiteX5" fmla="*/ 1532459 w 2224918"/>
              <a:gd name="connsiteY5" fmla="*/ 1029810 h 1180730"/>
              <a:gd name="connsiteX6" fmla="*/ 1257252 w 2224918"/>
              <a:gd name="connsiteY6" fmla="*/ 1145219 h 1180730"/>
              <a:gd name="connsiteX7" fmla="*/ 937655 w 2224918"/>
              <a:gd name="connsiteY7" fmla="*/ 1180730 h 1180730"/>
              <a:gd name="connsiteX8" fmla="*/ 637071 w 2224918"/>
              <a:gd name="connsiteY8" fmla="*/ 1120417 h 1180730"/>
              <a:gd name="connsiteX9" fmla="*/ 404129 w 2224918"/>
              <a:gd name="connsiteY9" fmla="*/ 1040518 h 1180730"/>
              <a:gd name="connsiteX10" fmla="*/ 183053 w 2224918"/>
              <a:gd name="connsiteY10" fmla="*/ 932155 h 1180730"/>
              <a:gd name="connsiteX11" fmla="*/ 63400 w 2224918"/>
              <a:gd name="connsiteY11" fmla="*/ 798314 h 1180730"/>
              <a:gd name="connsiteX12" fmla="*/ 0 w 2224918"/>
              <a:gd name="connsiteY12" fmla="*/ 712043 h 1180730"/>
              <a:gd name="connsiteX13" fmla="*/ 85399 w 2224918"/>
              <a:gd name="connsiteY13" fmla="*/ 390617 h 1180730"/>
              <a:gd name="connsiteX14" fmla="*/ 209686 w 2224918"/>
              <a:gd name="connsiteY14" fmla="*/ 319596 h 1180730"/>
              <a:gd name="connsiteX15" fmla="*/ 387240 w 2224918"/>
              <a:gd name="connsiteY15" fmla="*/ 301841 h 1180730"/>
              <a:gd name="connsiteX16" fmla="*/ 538160 w 2224918"/>
              <a:gd name="connsiteY16" fmla="*/ 301841 h 1180730"/>
              <a:gd name="connsiteX17" fmla="*/ 742347 w 2224918"/>
              <a:gd name="connsiteY17" fmla="*/ 275208 h 1180730"/>
              <a:gd name="connsiteX18" fmla="*/ 848879 w 2224918"/>
              <a:gd name="connsiteY18" fmla="*/ 150920 h 1180730"/>
              <a:gd name="connsiteX19" fmla="*/ 919900 w 2224918"/>
              <a:gd name="connsiteY19" fmla="*/ 0 h 1180730"/>
              <a:gd name="connsiteX0" fmla="*/ 919900 w 2224918"/>
              <a:gd name="connsiteY0" fmla="*/ 0 h 1152063"/>
              <a:gd name="connsiteX1" fmla="*/ 2224918 w 2224918"/>
              <a:gd name="connsiteY1" fmla="*/ 62144 h 1152063"/>
              <a:gd name="connsiteX2" fmla="*/ 2189407 w 2224918"/>
              <a:gd name="connsiteY2" fmla="*/ 204186 h 1152063"/>
              <a:gd name="connsiteX3" fmla="*/ 2020731 w 2224918"/>
              <a:gd name="connsiteY3" fmla="*/ 559293 h 1152063"/>
              <a:gd name="connsiteX4" fmla="*/ 1789912 w 2224918"/>
              <a:gd name="connsiteY4" fmla="*/ 834501 h 1152063"/>
              <a:gd name="connsiteX5" fmla="*/ 1532459 w 2224918"/>
              <a:gd name="connsiteY5" fmla="*/ 1029810 h 1152063"/>
              <a:gd name="connsiteX6" fmla="*/ 1257252 w 2224918"/>
              <a:gd name="connsiteY6" fmla="*/ 1145219 h 1152063"/>
              <a:gd name="connsiteX7" fmla="*/ 947788 w 2224918"/>
              <a:gd name="connsiteY7" fmla="*/ 1152063 h 1152063"/>
              <a:gd name="connsiteX8" fmla="*/ 637071 w 2224918"/>
              <a:gd name="connsiteY8" fmla="*/ 1120417 h 1152063"/>
              <a:gd name="connsiteX9" fmla="*/ 404129 w 2224918"/>
              <a:gd name="connsiteY9" fmla="*/ 1040518 h 1152063"/>
              <a:gd name="connsiteX10" fmla="*/ 183053 w 2224918"/>
              <a:gd name="connsiteY10" fmla="*/ 932155 h 1152063"/>
              <a:gd name="connsiteX11" fmla="*/ 63400 w 2224918"/>
              <a:gd name="connsiteY11" fmla="*/ 798314 h 1152063"/>
              <a:gd name="connsiteX12" fmla="*/ 0 w 2224918"/>
              <a:gd name="connsiteY12" fmla="*/ 712043 h 1152063"/>
              <a:gd name="connsiteX13" fmla="*/ 85399 w 2224918"/>
              <a:gd name="connsiteY13" fmla="*/ 390617 h 1152063"/>
              <a:gd name="connsiteX14" fmla="*/ 209686 w 2224918"/>
              <a:gd name="connsiteY14" fmla="*/ 319596 h 1152063"/>
              <a:gd name="connsiteX15" fmla="*/ 387240 w 2224918"/>
              <a:gd name="connsiteY15" fmla="*/ 301841 h 1152063"/>
              <a:gd name="connsiteX16" fmla="*/ 538160 w 2224918"/>
              <a:gd name="connsiteY16" fmla="*/ 301841 h 1152063"/>
              <a:gd name="connsiteX17" fmla="*/ 742347 w 2224918"/>
              <a:gd name="connsiteY17" fmla="*/ 275208 h 1152063"/>
              <a:gd name="connsiteX18" fmla="*/ 848879 w 2224918"/>
              <a:gd name="connsiteY18" fmla="*/ 150920 h 1152063"/>
              <a:gd name="connsiteX19" fmla="*/ 919900 w 2224918"/>
              <a:gd name="connsiteY19" fmla="*/ 0 h 1152063"/>
              <a:gd name="connsiteX0" fmla="*/ 919900 w 2224918"/>
              <a:gd name="connsiteY0" fmla="*/ 0 h 1152063"/>
              <a:gd name="connsiteX1" fmla="*/ 2224918 w 2224918"/>
              <a:gd name="connsiteY1" fmla="*/ 62144 h 1152063"/>
              <a:gd name="connsiteX2" fmla="*/ 2189407 w 2224918"/>
              <a:gd name="connsiteY2" fmla="*/ 204186 h 1152063"/>
              <a:gd name="connsiteX3" fmla="*/ 2020731 w 2224918"/>
              <a:gd name="connsiteY3" fmla="*/ 559293 h 1152063"/>
              <a:gd name="connsiteX4" fmla="*/ 1789912 w 2224918"/>
              <a:gd name="connsiteY4" fmla="*/ 834501 h 1152063"/>
              <a:gd name="connsiteX5" fmla="*/ 1532459 w 2224918"/>
              <a:gd name="connsiteY5" fmla="*/ 1029810 h 1152063"/>
              <a:gd name="connsiteX6" fmla="*/ 1260629 w 2224918"/>
              <a:gd name="connsiteY6" fmla="*/ 1135663 h 1152063"/>
              <a:gd name="connsiteX7" fmla="*/ 947788 w 2224918"/>
              <a:gd name="connsiteY7" fmla="*/ 1152063 h 1152063"/>
              <a:gd name="connsiteX8" fmla="*/ 637071 w 2224918"/>
              <a:gd name="connsiteY8" fmla="*/ 1120417 h 1152063"/>
              <a:gd name="connsiteX9" fmla="*/ 404129 w 2224918"/>
              <a:gd name="connsiteY9" fmla="*/ 1040518 h 1152063"/>
              <a:gd name="connsiteX10" fmla="*/ 183053 w 2224918"/>
              <a:gd name="connsiteY10" fmla="*/ 932155 h 1152063"/>
              <a:gd name="connsiteX11" fmla="*/ 63400 w 2224918"/>
              <a:gd name="connsiteY11" fmla="*/ 798314 h 1152063"/>
              <a:gd name="connsiteX12" fmla="*/ 0 w 2224918"/>
              <a:gd name="connsiteY12" fmla="*/ 712043 h 1152063"/>
              <a:gd name="connsiteX13" fmla="*/ 85399 w 2224918"/>
              <a:gd name="connsiteY13" fmla="*/ 390617 h 1152063"/>
              <a:gd name="connsiteX14" fmla="*/ 209686 w 2224918"/>
              <a:gd name="connsiteY14" fmla="*/ 319596 h 1152063"/>
              <a:gd name="connsiteX15" fmla="*/ 387240 w 2224918"/>
              <a:gd name="connsiteY15" fmla="*/ 301841 h 1152063"/>
              <a:gd name="connsiteX16" fmla="*/ 538160 w 2224918"/>
              <a:gd name="connsiteY16" fmla="*/ 301841 h 1152063"/>
              <a:gd name="connsiteX17" fmla="*/ 742347 w 2224918"/>
              <a:gd name="connsiteY17" fmla="*/ 275208 h 1152063"/>
              <a:gd name="connsiteX18" fmla="*/ 848879 w 2224918"/>
              <a:gd name="connsiteY18" fmla="*/ 150920 h 1152063"/>
              <a:gd name="connsiteX19" fmla="*/ 919900 w 2224918"/>
              <a:gd name="connsiteY19" fmla="*/ 0 h 1152063"/>
              <a:gd name="connsiteX0" fmla="*/ 919900 w 2224918"/>
              <a:gd name="connsiteY0" fmla="*/ 0 h 1152063"/>
              <a:gd name="connsiteX1" fmla="*/ 2224918 w 2224918"/>
              <a:gd name="connsiteY1" fmla="*/ 62144 h 1152063"/>
              <a:gd name="connsiteX2" fmla="*/ 2189407 w 2224918"/>
              <a:gd name="connsiteY2" fmla="*/ 204186 h 1152063"/>
              <a:gd name="connsiteX3" fmla="*/ 2020731 w 2224918"/>
              <a:gd name="connsiteY3" fmla="*/ 559293 h 1152063"/>
              <a:gd name="connsiteX4" fmla="*/ 1789912 w 2224918"/>
              <a:gd name="connsiteY4" fmla="*/ 834501 h 1152063"/>
              <a:gd name="connsiteX5" fmla="*/ 1532459 w 2224918"/>
              <a:gd name="connsiteY5" fmla="*/ 1029810 h 1152063"/>
              <a:gd name="connsiteX6" fmla="*/ 1260629 w 2224918"/>
              <a:gd name="connsiteY6" fmla="*/ 1135663 h 1152063"/>
              <a:gd name="connsiteX7" fmla="*/ 947788 w 2224918"/>
              <a:gd name="connsiteY7" fmla="*/ 1152063 h 1152063"/>
              <a:gd name="connsiteX8" fmla="*/ 637071 w 2224918"/>
              <a:gd name="connsiteY8" fmla="*/ 1120417 h 1152063"/>
              <a:gd name="connsiteX9" fmla="*/ 404129 w 2224918"/>
              <a:gd name="connsiteY9" fmla="*/ 1040518 h 1152063"/>
              <a:gd name="connsiteX10" fmla="*/ 183053 w 2224918"/>
              <a:gd name="connsiteY10" fmla="*/ 932155 h 1152063"/>
              <a:gd name="connsiteX11" fmla="*/ 63400 w 2224918"/>
              <a:gd name="connsiteY11" fmla="*/ 798314 h 1152063"/>
              <a:gd name="connsiteX12" fmla="*/ 0 w 2224918"/>
              <a:gd name="connsiteY12" fmla="*/ 712043 h 1152063"/>
              <a:gd name="connsiteX13" fmla="*/ 115801 w 2224918"/>
              <a:gd name="connsiteY13" fmla="*/ 390617 h 1152063"/>
              <a:gd name="connsiteX14" fmla="*/ 209686 w 2224918"/>
              <a:gd name="connsiteY14" fmla="*/ 319596 h 1152063"/>
              <a:gd name="connsiteX15" fmla="*/ 387240 w 2224918"/>
              <a:gd name="connsiteY15" fmla="*/ 301841 h 1152063"/>
              <a:gd name="connsiteX16" fmla="*/ 538160 w 2224918"/>
              <a:gd name="connsiteY16" fmla="*/ 301841 h 1152063"/>
              <a:gd name="connsiteX17" fmla="*/ 742347 w 2224918"/>
              <a:gd name="connsiteY17" fmla="*/ 275208 h 1152063"/>
              <a:gd name="connsiteX18" fmla="*/ 848879 w 2224918"/>
              <a:gd name="connsiteY18" fmla="*/ 150920 h 1152063"/>
              <a:gd name="connsiteX19" fmla="*/ 919900 w 2224918"/>
              <a:gd name="connsiteY19" fmla="*/ 0 h 115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918" h="1152063">
                <a:moveTo>
                  <a:pt x="919900" y="0"/>
                </a:moveTo>
                <a:lnTo>
                  <a:pt x="2224918" y="62144"/>
                </a:lnTo>
                <a:lnTo>
                  <a:pt x="2189407" y="204186"/>
                </a:lnTo>
                <a:lnTo>
                  <a:pt x="2020731" y="559293"/>
                </a:lnTo>
                <a:lnTo>
                  <a:pt x="1789912" y="834501"/>
                </a:lnTo>
                <a:lnTo>
                  <a:pt x="1532459" y="1029810"/>
                </a:lnTo>
                <a:lnTo>
                  <a:pt x="1260629" y="1135663"/>
                </a:lnTo>
                <a:lnTo>
                  <a:pt x="947788" y="1152063"/>
                </a:lnTo>
                <a:lnTo>
                  <a:pt x="637071" y="1120417"/>
                </a:lnTo>
                <a:lnTo>
                  <a:pt x="404129" y="1040518"/>
                </a:lnTo>
                <a:lnTo>
                  <a:pt x="183053" y="932155"/>
                </a:lnTo>
                <a:lnTo>
                  <a:pt x="63400" y="798314"/>
                </a:lnTo>
                <a:lnTo>
                  <a:pt x="0" y="712043"/>
                </a:lnTo>
                <a:lnTo>
                  <a:pt x="115801" y="390617"/>
                </a:lnTo>
                <a:lnTo>
                  <a:pt x="209686" y="319596"/>
                </a:lnTo>
                <a:lnTo>
                  <a:pt x="387240" y="301841"/>
                </a:lnTo>
                <a:lnTo>
                  <a:pt x="538160" y="301841"/>
                </a:lnTo>
                <a:lnTo>
                  <a:pt x="742347" y="275208"/>
                </a:lnTo>
                <a:lnTo>
                  <a:pt x="848879" y="150920"/>
                </a:lnTo>
                <a:lnTo>
                  <a:pt x="919900" y="0"/>
                </a:lnTo>
                <a:close/>
              </a:path>
            </a:pathLst>
          </a:custGeom>
          <a:solidFill>
            <a:srgbClr val="BDAF4B"/>
          </a:solidFill>
          <a:ln>
            <a:solidFill>
              <a:srgbClr val="BDA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orme libre : forme 7">
            <a:extLst>
              <a:ext uri="{FF2B5EF4-FFF2-40B4-BE49-F238E27FC236}">
                <a16:creationId xmlns:a16="http://schemas.microsoft.com/office/drawing/2014/main" id="{F42CF792-0C0B-B3DA-FC87-FC1392AA8CDC}"/>
              </a:ext>
            </a:extLst>
          </p:cNvPr>
          <p:cNvSpPr/>
          <p:nvPr/>
        </p:nvSpPr>
        <p:spPr>
          <a:xfrm>
            <a:off x="8071906" y="2214076"/>
            <a:ext cx="1521406" cy="1431851"/>
          </a:xfrm>
          <a:custGeom>
            <a:avLst/>
            <a:gdLst>
              <a:gd name="connsiteX0" fmla="*/ 17755 w 1518082"/>
              <a:gd name="connsiteY0" fmla="*/ 568171 h 1420427"/>
              <a:gd name="connsiteX1" fmla="*/ 257452 w 1518082"/>
              <a:gd name="connsiteY1" fmla="*/ 177553 h 1420427"/>
              <a:gd name="connsiteX2" fmla="*/ 381740 w 1518082"/>
              <a:gd name="connsiteY2" fmla="*/ 71021 h 1420427"/>
              <a:gd name="connsiteX3" fmla="*/ 523783 w 1518082"/>
              <a:gd name="connsiteY3" fmla="*/ 35510 h 1420427"/>
              <a:gd name="connsiteX4" fmla="*/ 656948 w 1518082"/>
              <a:gd name="connsiteY4" fmla="*/ 8877 h 1420427"/>
              <a:gd name="connsiteX5" fmla="*/ 807868 w 1518082"/>
              <a:gd name="connsiteY5" fmla="*/ 0 h 1420427"/>
              <a:gd name="connsiteX6" fmla="*/ 914400 w 1518082"/>
              <a:gd name="connsiteY6" fmla="*/ 8877 h 1420427"/>
              <a:gd name="connsiteX7" fmla="*/ 1038687 w 1518082"/>
              <a:gd name="connsiteY7" fmla="*/ 62143 h 1420427"/>
              <a:gd name="connsiteX8" fmla="*/ 1127464 w 1518082"/>
              <a:gd name="connsiteY8" fmla="*/ 106532 h 1420427"/>
              <a:gd name="connsiteX9" fmla="*/ 1207363 w 1518082"/>
              <a:gd name="connsiteY9" fmla="*/ 204186 h 1420427"/>
              <a:gd name="connsiteX10" fmla="*/ 1322773 w 1518082"/>
              <a:gd name="connsiteY10" fmla="*/ 292963 h 1420427"/>
              <a:gd name="connsiteX11" fmla="*/ 1376039 w 1518082"/>
              <a:gd name="connsiteY11" fmla="*/ 355106 h 1420427"/>
              <a:gd name="connsiteX12" fmla="*/ 1455938 w 1518082"/>
              <a:gd name="connsiteY12" fmla="*/ 577048 h 1420427"/>
              <a:gd name="connsiteX13" fmla="*/ 1482571 w 1518082"/>
              <a:gd name="connsiteY13" fmla="*/ 763479 h 1420427"/>
              <a:gd name="connsiteX14" fmla="*/ 1518082 w 1518082"/>
              <a:gd name="connsiteY14" fmla="*/ 967666 h 1420427"/>
              <a:gd name="connsiteX15" fmla="*/ 1509204 w 1518082"/>
              <a:gd name="connsiteY15" fmla="*/ 1091953 h 1420427"/>
              <a:gd name="connsiteX16" fmla="*/ 1491449 w 1518082"/>
              <a:gd name="connsiteY16" fmla="*/ 1198485 h 1420427"/>
              <a:gd name="connsiteX17" fmla="*/ 1455938 w 1518082"/>
              <a:gd name="connsiteY17" fmla="*/ 1305017 h 1420427"/>
              <a:gd name="connsiteX18" fmla="*/ 1455938 w 1518082"/>
              <a:gd name="connsiteY18" fmla="*/ 1420427 h 1420427"/>
              <a:gd name="connsiteX19" fmla="*/ 967666 w 1518082"/>
              <a:gd name="connsiteY19" fmla="*/ 1384916 h 1420427"/>
              <a:gd name="connsiteX20" fmla="*/ 736847 w 1518082"/>
              <a:gd name="connsiteY20" fmla="*/ 1384916 h 1420427"/>
              <a:gd name="connsiteX21" fmla="*/ 497150 w 1518082"/>
              <a:gd name="connsiteY21" fmla="*/ 1358283 h 1420427"/>
              <a:gd name="connsiteX22" fmla="*/ 266330 w 1518082"/>
              <a:gd name="connsiteY22" fmla="*/ 1358283 h 1420427"/>
              <a:gd name="connsiteX23" fmla="*/ 124287 w 1518082"/>
              <a:gd name="connsiteY23" fmla="*/ 1340528 h 1420427"/>
              <a:gd name="connsiteX24" fmla="*/ 124287 w 1518082"/>
              <a:gd name="connsiteY24" fmla="*/ 1198485 h 1420427"/>
              <a:gd name="connsiteX25" fmla="*/ 106532 w 1518082"/>
              <a:gd name="connsiteY25" fmla="*/ 1145219 h 1420427"/>
              <a:gd name="connsiteX26" fmla="*/ 44388 w 1518082"/>
              <a:gd name="connsiteY26" fmla="*/ 1038687 h 1420427"/>
              <a:gd name="connsiteX27" fmla="*/ 26633 w 1518082"/>
              <a:gd name="connsiteY27" fmla="*/ 985421 h 1420427"/>
              <a:gd name="connsiteX28" fmla="*/ 8878 w 1518082"/>
              <a:gd name="connsiteY28" fmla="*/ 896644 h 1420427"/>
              <a:gd name="connsiteX29" fmla="*/ 0 w 1518082"/>
              <a:gd name="connsiteY29" fmla="*/ 807868 h 1420427"/>
              <a:gd name="connsiteX30" fmla="*/ 0 w 1518082"/>
              <a:gd name="connsiteY30" fmla="*/ 701336 h 1420427"/>
              <a:gd name="connsiteX31" fmla="*/ 17755 w 1518082"/>
              <a:gd name="connsiteY31" fmla="*/ 568171 h 1420427"/>
              <a:gd name="connsiteX0" fmla="*/ 17755 w 1518082"/>
              <a:gd name="connsiteY0" fmla="*/ 568171 h 1420427"/>
              <a:gd name="connsiteX1" fmla="*/ 257452 w 1518082"/>
              <a:gd name="connsiteY1" fmla="*/ 177553 h 1420427"/>
              <a:gd name="connsiteX2" fmla="*/ 381740 w 1518082"/>
              <a:gd name="connsiteY2" fmla="*/ 71021 h 1420427"/>
              <a:gd name="connsiteX3" fmla="*/ 523783 w 1518082"/>
              <a:gd name="connsiteY3" fmla="*/ 35510 h 1420427"/>
              <a:gd name="connsiteX4" fmla="*/ 656948 w 1518082"/>
              <a:gd name="connsiteY4" fmla="*/ 8877 h 1420427"/>
              <a:gd name="connsiteX5" fmla="*/ 807868 w 1518082"/>
              <a:gd name="connsiteY5" fmla="*/ 0 h 1420427"/>
              <a:gd name="connsiteX6" fmla="*/ 914400 w 1518082"/>
              <a:gd name="connsiteY6" fmla="*/ 8877 h 1420427"/>
              <a:gd name="connsiteX7" fmla="*/ 1038687 w 1518082"/>
              <a:gd name="connsiteY7" fmla="*/ 62143 h 1420427"/>
              <a:gd name="connsiteX8" fmla="*/ 1127464 w 1518082"/>
              <a:gd name="connsiteY8" fmla="*/ 106532 h 1420427"/>
              <a:gd name="connsiteX9" fmla="*/ 1207363 w 1518082"/>
              <a:gd name="connsiteY9" fmla="*/ 204186 h 1420427"/>
              <a:gd name="connsiteX10" fmla="*/ 1322773 w 1518082"/>
              <a:gd name="connsiteY10" fmla="*/ 292963 h 1420427"/>
              <a:gd name="connsiteX11" fmla="*/ 1376039 w 1518082"/>
              <a:gd name="connsiteY11" fmla="*/ 355106 h 1420427"/>
              <a:gd name="connsiteX12" fmla="*/ 1455938 w 1518082"/>
              <a:gd name="connsiteY12" fmla="*/ 577048 h 1420427"/>
              <a:gd name="connsiteX13" fmla="*/ 1482571 w 1518082"/>
              <a:gd name="connsiteY13" fmla="*/ 763479 h 1420427"/>
              <a:gd name="connsiteX14" fmla="*/ 1518082 w 1518082"/>
              <a:gd name="connsiteY14" fmla="*/ 967666 h 1420427"/>
              <a:gd name="connsiteX15" fmla="*/ 1509204 w 1518082"/>
              <a:gd name="connsiteY15" fmla="*/ 1091953 h 1420427"/>
              <a:gd name="connsiteX16" fmla="*/ 1491449 w 1518082"/>
              <a:gd name="connsiteY16" fmla="*/ 1198485 h 1420427"/>
              <a:gd name="connsiteX17" fmla="*/ 1498304 w 1518082"/>
              <a:gd name="connsiteY17" fmla="*/ 1308520 h 1420427"/>
              <a:gd name="connsiteX18" fmla="*/ 1455938 w 1518082"/>
              <a:gd name="connsiteY18" fmla="*/ 1420427 h 1420427"/>
              <a:gd name="connsiteX19" fmla="*/ 967666 w 1518082"/>
              <a:gd name="connsiteY19" fmla="*/ 1384916 h 1420427"/>
              <a:gd name="connsiteX20" fmla="*/ 736847 w 1518082"/>
              <a:gd name="connsiteY20" fmla="*/ 1384916 h 1420427"/>
              <a:gd name="connsiteX21" fmla="*/ 497150 w 1518082"/>
              <a:gd name="connsiteY21" fmla="*/ 1358283 h 1420427"/>
              <a:gd name="connsiteX22" fmla="*/ 266330 w 1518082"/>
              <a:gd name="connsiteY22" fmla="*/ 1358283 h 1420427"/>
              <a:gd name="connsiteX23" fmla="*/ 124287 w 1518082"/>
              <a:gd name="connsiteY23" fmla="*/ 1340528 h 1420427"/>
              <a:gd name="connsiteX24" fmla="*/ 124287 w 1518082"/>
              <a:gd name="connsiteY24" fmla="*/ 1198485 h 1420427"/>
              <a:gd name="connsiteX25" fmla="*/ 106532 w 1518082"/>
              <a:gd name="connsiteY25" fmla="*/ 1145219 h 1420427"/>
              <a:gd name="connsiteX26" fmla="*/ 44388 w 1518082"/>
              <a:gd name="connsiteY26" fmla="*/ 1038687 h 1420427"/>
              <a:gd name="connsiteX27" fmla="*/ 26633 w 1518082"/>
              <a:gd name="connsiteY27" fmla="*/ 985421 h 1420427"/>
              <a:gd name="connsiteX28" fmla="*/ 8878 w 1518082"/>
              <a:gd name="connsiteY28" fmla="*/ 896644 h 1420427"/>
              <a:gd name="connsiteX29" fmla="*/ 0 w 1518082"/>
              <a:gd name="connsiteY29" fmla="*/ 807868 h 1420427"/>
              <a:gd name="connsiteX30" fmla="*/ 0 w 1518082"/>
              <a:gd name="connsiteY30" fmla="*/ 701336 h 1420427"/>
              <a:gd name="connsiteX31" fmla="*/ 17755 w 1518082"/>
              <a:gd name="connsiteY31" fmla="*/ 568171 h 1420427"/>
              <a:gd name="connsiteX0" fmla="*/ 17755 w 1518082"/>
              <a:gd name="connsiteY0" fmla="*/ 568171 h 1420427"/>
              <a:gd name="connsiteX1" fmla="*/ 257452 w 1518082"/>
              <a:gd name="connsiteY1" fmla="*/ 177553 h 1420427"/>
              <a:gd name="connsiteX2" fmla="*/ 381740 w 1518082"/>
              <a:gd name="connsiteY2" fmla="*/ 71021 h 1420427"/>
              <a:gd name="connsiteX3" fmla="*/ 523783 w 1518082"/>
              <a:gd name="connsiteY3" fmla="*/ 35510 h 1420427"/>
              <a:gd name="connsiteX4" fmla="*/ 656948 w 1518082"/>
              <a:gd name="connsiteY4" fmla="*/ 8877 h 1420427"/>
              <a:gd name="connsiteX5" fmla="*/ 807868 w 1518082"/>
              <a:gd name="connsiteY5" fmla="*/ 0 h 1420427"/>
              <a:gd name="connsiteX6" fmla="*/ 914400 w 1518082"/>
              <a:gd name="connsiteY6" fmla="*/ 8877 h 1420427"/>
              <a:gd name="connsiteX7" fmla="*/ 1038687 w 1518082"/>
              <a:gd name="connsiteY7" fmla="*/ 62143 h 1420427"/>
              <a:gd name="connsiteX8" fmla="*/ 1127464 w 1518082"/>
              <a:gd name="connsiteY8" fmla="*/ 106532 h 1420427"/>
              <a:gd name="connsiteX9" fmla="*/ 1235607 w 1518082"/>
              <a:gd name="connsiteY9" fmla="*/ 176167 h 1420427"/>
              <a:gd name="connsiteX10" fmla="*/ 1322773 w 1518082"/>
              <a:gd name="connsiteY10" fmla="*/ 292963 h 1420427"/>
              <a:gd name="connsiteX11" fmla="*/ 1376039 w 1518082"/>
              <a:gd name="connsiteY11" fmla="*/ 355106 h 1420427"/>
              <a:gd name="connsiteX12" fmla="*/ 1455938 w 1518082"/>
              <a:gd name="connsiteY12" fmla="*/ 577048 h 1420427"/>
              <a:gd name="connsiteX13" fmla="*/ 1482571 w 1518082"/>
              <a:gd name="connsiteY13" fmla="*/ 763479 h 1420427"/>
              <a:gd name="connsiteX14" fmla="*/ 1518082 w 1518082"/>
              <a:gd name="connsiteY14" fmla="*/ 967666 h 1420427"/>
              <a:gd name="connsiteX15" fmla="*/ 1509204 w 1518082"/>
              <a:gd name="connsiteY15" fmla="*/ 1091953 h 1420427"/>
              <a:gd name="connsiteX16" fmla="*/ 1491449 w 1518082"/>
              <a:gd name="connsiteY16" fmla="*/ 1198485 h 1420427"/>
              <a:gd name="connsiteX17" fmla="*/ 1498304 w 1518082"/>
              <a:gd name="connsiteY17" fmla="*/ 1308520 h 1420427"/>
              <a:gd name="connsiteX18" fmla="*/ 1455938 w 1518082"/>
              <a:gd name="connsiteY18" fmla="*/ 1420427 h 1420427"/>
              <a:gd name="connsiteX19" fmla="*/ 967666 w 1518082"/>
              <a:gd name="connsiteY19" fmla="*/ 1384916 h 1420427"/>
              <a:gd name="connsiteX20" fmla="*/ 736847 w 1518082"/>
              <a:gd name="connsiteY20" fmla="*/ 1384916 h 1420427"/>
              <a:gd name="connsiteX21" fmla="*/ 497150 w 1518082"/>
              <a:gd name="connsiteY21" fmla="*/ 1358283 h 1420427"/>
              <a:gd name="connsiteX22" fmla="*/ 266330 w 1518082"/>
              <a:gd name="connsiteY22" fmla="*/ 1358283 h 1420427"/>
              <a:gd name="connsiteX23" fmla="*/ 124287 w 1518082"/>
              <a:gd name="connsiteY23" fmla="*/ 1340528 h 1420427"/>
              <a:gd name="connsiteX24" fmla="*/ 124287 w 1518082"/>
              <a:gd name="connsiteY24" fmla="*/ 1198485 h 1420427"/>
              <a:gd name="connsiteX25" fmla="*/ 106532 w 1518082"/>
              <a:gd name="connsiteY25" fmla="*/ 1145219 h 1420427"/>
              <a:gd name="connsiteX26" fmla="*/ 44388 w 1518082"/>
              <a:gd name="connsiteY26" fmla="*/ 1038687 h 1420427"/>
              <a:gd name="connsiteX27" fmla="*/ 26633 w 1518082"/>
              <a:gd name="connsiteY27" fmla="*/ 985421 h 1420427"/>
              <a:gd name="connsiteX28" fmla="*/ 8878 w 1518082"/>
              <a:gd name="connsiteY28" fmla="*/ 896644 h 1420427"/>
              <a:gd name="connsiteX29" fmla="*/ 0 w 1518082"/>
              <a:gd name="connsiteY29" fmla="*/ 807868 h 1420427"/>
              <a:gd name="connsiteX30" fmla="*/ 0 w 1518082"/>
              <a:gd name="connsiteY30" fmla="*/ 701336 h 1420427"/>
              <a:gd name="connsiteX31" fmla="*/ 17755 w 1518082"/>
              <a:gd name="connsiteY31" fmla="*/ 568171 h 1420427"/>
              <a:gd name="connsiteX0" fmla="*/ 17755 w 1521406"/>
              <a:gd name="connsiteY0" fmla="*/ 568171 h 1420427"/>
              <a:gd name="connsiteX1" fmla="*/ 257452 w 1521406"/>
              <a:gd name="connsiteY1" fmla="*/ 177553 h 1420427"/>
              <a:gd name="connsiteX2" fmla="*/ 381740 w 1521406"/>
              <a:gd name="connsiteY2" fmla="*/ 71021 h 1420427"/>
              <a:gd name="connsiteX3" fmla="*/ 523783 w 1521406"/>
              <a:gd name="connsiteY3" fmla="*/ 35510 h 1420427"/>
              <a:gd name="connsiteX4" fmla="*/ 656948 w 1521406"/>
              <a:gd name="connsiteY4" fmla="*/ 8877 h 1420427"/>
              <a:gd name="connsiteX5" fmla="*/ 807868 w 1521406"/>
              <a:gd name="connsiteY5" fmla="*/ 0 h 1420427"/>
              <a:gd name="connsiteX6" fmla="*/ 914400 w 1521406"/>
              <a:gd name="connsiteY6" fmla="*/ 8877 h 1420427"/>
              <a:gd name="connsiteX7" fmla="*/ 1038687 w 1521406"/>
              <a:gd name="connsiteY7" fmla="*/ 62143 h 1420427"/>
              <a:gd name="connsiteX8" fmla="*/ 1127464 w 1521406"/>
              <a:gd name="connsiteY8" fmla="*/ 106532 h 1420427"/>
              <a:gd name="connsiteX9" fmla="*/ 1235607 w 1521406"/>
              <a:gd name="connsiteY9" fmla="*/ 176167 h 1420427"/>
              <a:gd name="connsiteX10" fmla="*/ 1322773 w 1521406"/>
              <a:gd name="connsiteY10" fmla="*/ 292963 h 1420427"/>
              <a:gd name="connsiteX11" fmla="*/ 1376039 w 1521406"/>
              <a:gd name="connsiteY11" fmla="*/ 355106 h 1420427"/>
              <a:gd name="connsiteX12" fmla="*/ 1455938 w 1521406"/>
              <a:gd name="connsiteY12" fmla="*/ 577048 h 1420427"/>
              <a:gd name="connsiteX13" fmla="*/ 1521406 w 1521406"/>
              <a:gd name="connsiteY13" fmla="*/ 756474 h 1420427"/>
              <a:gd name="connsiteX14" fmla="*/ 1518082 w 1521406"/>
              <a:gd name="connsiteY14" fmla="*/ 967666 h 1420427"/>
              <a:gd name="connsiteX15" fmla="*/ 1509204 w 1521406"/>
              <a:gd name="connsiteY15" fmla="*/ 1091953 h 1420427"/>
              <a:gd name="connsiteX16" fmla="*/ 1491449 w 1521406"/>
              <a:gd name="connsiteY16" fmla="*/ 1198485 h 1420427"/>
              <a:gd name="connsiteX17" fmla="*/ 1498304 w 1521406"/>
              <a:gd name="connsiteY17" fmla="*/ 1308520 h 1420427"/>
              <a:gd name="connsiteX18" fmla="*/ 1455938 w 1521406"/>
              <a:gd name="connsiteY18" fmla="*/ 1420427 h 1420427"/>
              <a:gd name="connsiteX19" fmla="*/ 967666 w 1521406"/>
              <a:gd name="connsiteY19" fmla="*/ 1384916 h 1420427"/>
              <a:gd name="connsiteX20" fmla="*/ 736847 w 1521406"/>
              <a:gd name="connsiteY20" fmla="*/ 1384916 h 1420427"/>
              <a:gd name="connsiteX21" fmla="*/ 497150 w 1521406"/>
              <a:gd name="connsiteY21" fmla="*/ 1358283 h 1420427"/>
              <a:gd name="connsiteX22" fmla="*/ 266330 w 1521406"/>
              <a:gd name="connsiteY22" fmla="*/ 1358283 h 1420427"/>
              <a:gd name="connsiteX23" fmla="*/ 124287 w 1521406"/>
              <a:gd name="connsiteY23" fmla="*/ 1340528 h 1420427"/>
              <a:gd name="connsiteX24" fmla="*/ 124287 w 1521406"/>
              <a:gd name="connsiteY24" fmla="*/ 1198485 h 1420427"/>
              <a:gd name="connsiteX25" fmla="*/ 106532 w 1521406"/>
              <a:gd name="connsiteY25" fmla="*/ 1145219 h 1420427"/>
              <a:gd name="connsiteX26" fmla="*/ 44388 w 1521406"/>
              <a:gd name="connsiteY26" fmla="*/ 1038687 h 1420427"/>
              <a:gd name="connsiteX27" fmla="*/ 26633 w 1521406"/>
              <a:gd name="connsiteY27" fmla="*/ 985421 h 1420427"/>
              <a:gd name="connsiteX28" fmla="*/ 8878 w 1521406"/>
              <a:gd name="connsiteY28" fmla="*/ 896644 h 1420427"/>
              <a:gd name="connsiteX29" fmla="*/ 0 w 1521406"/>
              <a:gd name="connsiteY29" fmla="*/ 807868 h 1420427"/>
              <a:gd name="connsiteX30" fmla="*/ 0 w 1521406"/>
              <a:gd name="connsiteY30" fmla="*/ 701336 h 1420427"/>
              <a:gd name="connsiteX31" fmla="*/ 17755 w 1521406"/>
              <a:gd name="connsiteY31" fmla="*/ 568171 h 1420427"/>
              <a:gd name="connsiteX0" fmla="*/ 17755 w 1521406"/>
              <a:gd name="connsiteY0" fmla="*/ 568171 h 1420427"/>
              <a:gd name="connsiteX1" fmla="*/ 257452 w 1521406"/>
              <a:gd name="connsiteY1" fmla="*/ 177553 h 1420427"/>
              <a:gd name="connsiteX2" fmla="*/ 381740 w 1521406"/>
              <a:gd name="connsiteY2" fmla="*/ 71021 h 1420427"/>
              <a:gd name="connsiteX3" fmla="*/ 523783 w 1521406"/>
              <a:gd name="connsiteY3" fmla="*/ 35510 h 1420427"/>
              <a:gd name="connsiteX4" fmla="*/ 656948 w 1521406"/>
              <a:gd name="connsiteY4" fmla="*/ 8877 h 1420427"/>
              <a:gd name="connsiteX5" fmla="*/ 807868 w 1521406"/>
              <a:gd name="connsiteY5" fmla="*/ 0 h 1420427"/>
              <a:gd name="connsiteX6" fmla="*/ 914400 w 1521406"/>
              <a:gd name="connsiteY6" fmla="*/ 8877 h 1420427"/>
              <a:gd name="connsiteX7" fmla="*/ 1038687 w 1521406"/>
              <a:gd name="connsiteY7" fmla="*/ 62143 h 1420427"/>
              <a:gd name="connsiteX8" fmla="*/ 1127464 w 1521406"/>
              <a:gd name="connsiteY8" fmla="*/ 106532 h 1420427"/>
              <a:gd name="connsiteX9" fmla="*/ 1235607 w 1521406"/>
              <a:gd name="connsiteY9" fmla="*/ 176167 h 1420427"/>
              <a:gd name="connsiteX10" fmla="*/ 1322773 w 1521406"/>
              <a:gd name="connsiteY10" fmla="*/ 292963 h 1420427"/>
              <a:gd name="connsiteX11" fmla="*/ 1376039 w 1521406"/>
              <a:gd name="connsiteY11" fmla="*/ 355106 h 1420427"/>
              <a:gd name="connsiteX12" fmla="*/ 1473591 w 1521406"/>
              <a:gd name="connsiteY12" fmla="*/ 563039 h 1420427"/>
              <a:gd name="connsiteX13" fmla="*/ 1521406 w 1521406"/>
              <a:gd name="connsiteY13" fmla="*/ 756474 h 1420427"/>
              <a:gd name="connsiteX14" fmla="*/ 1518082 w 1521406"/>
              <a:gd name="connsiteY14" fmla="*/ 967666 h 1420427"/>
              <a:gd name="connsiteX15" fmla="*/ 1509204 w 1521406"/>
              <a:gd name="connsiteY15" fmla="*/ 1091953 h 1420427"/>
              <a:gd name="connsiteX16" fmla="*/ 1491449 w 1521406"/>
              <a:gd name="connsiteY16" fmla="*/ 1198485 h 1420427"/>
              <a:gd name="connsiteX17" fmla="*/ 1498304 w 1521406"/>
              <a:gd name="connsiteY17" fmla="*/ 1308520 h 1420427"/>
              <a:gd name="connsiteX18" fmla="*/ 1455938 w 1521406"/>
              <a:gd name="connsiteY18" fmla="*/ 1420427 h 1420427"/>
              <a:gd name="connsiteX19" fmla="*/ 967666 w 1521406"/>
              <a:gd name="connsiteY19" fmla="*/ 1384916 h 1420427"/>
              <a:gd name="connsiteX20" fmla="*/ 736847 w 1521406"/>
              <a:gd name="connsiteY20" fmla="*/ 1384916 h 1420427"/>
              <a:gd name="connsiteX21" fmla="*/ 497150 w 1521406"/>
              <a:gd name="connsiteY21" fmla="*/ 1358283 h 1420427"/>
              <a:gd name="connsiteX22" fmla="*/ 266330 w 1521406"/>
              <a:gd name="connsiteY22" fmla="*/ 1358283 h 1420427"/>
              <a:gd name="connsiteX23" fmla="*/ 124287 w 1521406"/>
              <a:gd name="connsiteY23" fmla="*/ 1340528 h 1420427"/>
              <a:gd name="connsiteX24" fmla="*/ 124287 w 1521406"/>
              <a:gd name="connsiteY24" fmla="*/ 1198485 h 1420427"/>
              <a:gd name="connsiteX25" fmla="*/ 106532 w 1521406"/>
              <a:gd name="connsiteY25" fmla="*/ 1145219 h 1420427"/>
              <a:gd name="connsiteX26" fmla="*/ 44388 w 1521406"/>
              <a:gd name="connsiteY26" fmla="*/ 1038687 h 1420427"/>
              <a:gd name="connsiteX27" fmla="*/ 26633 w 1521406"/>
              <a:gd name="connsiteY27" fmla="*/ 985421 h 1420427"/>
              <a:gd name="connsiteX28" fmla="*/ 8878 w 1521406"/>
              <a:gd name="connsiteY28" fmla="*/ 896644 h 1420427"/>
              <a:gd name="connsiteX29" fmla="*/ 0 w 1521406"/>
              <a:gd name="connsiteY29" fmla="*/ 807868 h 1420427"/>
              <a:gd name="connsiteX30" fmla="*/ 0 w 1521406"/>
              <a:gd name="connsiteY30" fmla="*/ 701336 h 1420427"/>
              <a:gd name="connsiteX31" fmla="*/ 17755 w 1521406"/>
              <a:gd name="connsiteY31" fmla="*/ 568171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1406" h="1420427">
                <a:moveTo>
                  <a:pt x="17755" y="568171"/>
                </a:moveTo>
                <a:lnTo>
                  <a:pt x="257452" y="177553"/>
                </a:lnTo>
                <a:lnTo>
                  <a:pt x="381740" y="71021"/>
                </a:lnTo>
                <a:lnTo>
                  <a:pt x="523783" y="35510"/>
                </a:lnTo>
                <a:lnTo>
                  <a:pt x="656948" y="8877"/>
                </a:lnTo>
                <a:lnTo>
                  <a:pt x="807868" y="0"/>
                </a:lnTo>
                <a:lnTo>
                  <a:pt x="914400" y="8877"/>
                </a:lnTo>
                <a:lnTo>
                  <a:pt x="1038687" y="62143"/>
                </a:lnTo>
                <a:lnTo>
                  <a:pt x="1127464" y="106532"/>
                </a:lnTo>
                <a:lnTo>
                  <a:pt x="1235607" y="176167"/>
                </a:lnTo>
                <a:lnTo>
                  <a:pt x="1322773" y="292963"/>
                </a:lnTo>
                <a:lnTo>
                  <a:pt x="1376039" y="355106"/>
                </a:lnTo>
                <a:lnTo>
                  <a:pt x="1473591" y="563039"/>
                </a:lnTo>
                <a:lnTo>
                  <a:pt x="1521406" y="756474"/>
                </a:lnTo>
                <a:lnTo>
                  <a:pt x="1518082" y="967666"/>
                </a:lnTo>
                <a:lnTo>
                  <a:pt x="1509204" y="1091953"/>
                </a:lnTo>
                <a:lnTo>
                  <a:pt x="1491449" y="1198485"/>
                </a:lnTo>
                <a:lnTo>
                  <a:pt x="1498304" y="1308520"/>
                </a:lnTo>
                <a:lnTo>
                  <a:pt x="1455938" y="1420427"/>
                </a:lnTo>
                <a:lnTo>
                  <a:pt x="967666" y="1384916"/>
                </a:lnTo>
                <a:lnTo>
                  <a:pt x="736847" y="1384916"/>
                </a:lnTo>
                <a:lnTo>
                  <a:pt x="497150" y="1358283"/>
                </a:lnTo>
                <a:lnTo>
                  <a:pt x="266330" y="1358283"/>
                </a:lnTo>
                <a:lnTo>
                  <a:pt x="124287" y="1340528"/>
                </a:lnTo>
                <a:lnTo>
                  <a:pt x="124287" y="1198485"/>
                </a:lnTo>
                <a:lnTo>
                  <a:pt x="106532" y="1145219"/>
                </a:lnTo>
                <a:lnTo>
                  <a:pt x="44388" y="1038687"/>
                </a:lnTo>
                <a:lnTo>
                  <a:pt x="26633" y="985421"/>
                </a:lnTo>
                <a:lnTo>
                  <a:pt x="8878" y="896644"/>
                </a:lnTo>
                <a:lnTo>
                  <a:pt x="0" y="807868"/>
                </a:lnTo>
                <a:lnTo>
                  <a:pt x="0" y="701336"/>
                </a:lnTo>
                <a:lnTo>
                  <a:pt x="17755" y="568171"/>
                </a:lnTo>
                <a:close/>
              </a:path>
            </a:pathLst>
          </a:custGeom>
          <a:solidFill>
            <a:srgbClr val="DAD29A"/>
          </a:solidFill>
          <a:ln>
            <a:solidFill>
              <a:srgbClr val="DAD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410A1159-12DE-2584-BEA6-B0AB92FA2402}"/>
              </a:ext>
            </a:extLst>
          </p:cNvPr>
          <p:cNvCxnSpPr/>
          <p:nvPr/>
        </p:nvCxnSpPr>
        <p:spPr>
          <a:xfrm>
            <a:off x="9824613" y="3695616"/>
            <a:ext cx="0" cy="113207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47BCA6DB-2231-0B3B-5451-4F9B762DB04D}"/>
              </a:ext>
            </a:extLst>
          </p:cNvPr>
          <p:cNvSpPr txBox="1"/>
          <p:nvPr/>
        </p:nvSpPr>
        <p:spPr>
          <a:xfrm>
            <a:off x="9824613" y="3985866"/>
            <a:ext cx="2092108" cy="738664"/>
          </a:xfrm>
          <a:prstGeom prst="rect">
            <a:avLst/>
          </a:prstGeom>
          <a:noFill/>
        </p:spPr>
        <p:txBody>
          <a:bodyPr wrap="square" rtlCol="0">
            <a:spAutoFit/>
          </a:bodyPr>
          <a:lstStyle/>
          <a:p>
            <a:r>
              <a:rPr lang="fr-FR" sz="1400" dirty="0">
                <a:solidFill>
                  <a:srgbClr val="00497E"/>
                </a:solidFill>
                <a:latin typeface="+mj-lt"/>
              </a:rPr>
              <a:t>Zone initialement </a:t>
            </a:r>
            <a:br>
              <a:rPr lang="fr-FR" sz="1400" dirty="0">
                <a:solidFill>
                  <a:srgbClr val="00497E"/>
                </a:solidFill>
                <a:latin typeface="+mj-lt"/>
              </a:rPr>
            </a:br>
            <a:r>
              <a:rPr lang="fr-FR" sz="1400" dirty="0">
                <a:solidFill>
                  <a:srgbClr val="00497E"/>
                </a:solidFill>
                <a:latin typeface="+mj-lt"/>
              </a:rPr>
              <a:t>en contact avec </a:t>
            </a:r>
            <a:br>
              <a:rPr lang="fr-FR" sz="1400" dirty="0">
                <a:solidFill>
                  <a:srgbClr val="00497E"/>
                </a:solidFill>
                <a:latin typeface="+mj-lt"/>
              </a:rPr>
            </a:br>
            <a:r>
              <a:rPr lang="fr-FR" sz="1400" dirty="0">
                <a:solidFill>
                  <a:srgbClr val="00497E"/>
                </a:solidFill>
                <a:latin typeface="+mj-lt"/>
              </a:rPr>
              <a:t>le produit chimique</a:t>
            </a:r>
          </a:p>
        </p:txBody>
      </p:sp>
      <p:cxnSp>
        <p:nvCxnSpPr>
          <p:cNvPr id="10" name="Connecteur droit avec flèche 9">
            <a:extLst>
              <a:ext uri="{FF2B5EF4-FFF2-40B4-BE49-F238E27FC236}">
                <a16:creationId xmlns:a16="http://schemas.microsoft.com/office/drawing/2014/main" id="{E2004F3D-B2AF-08CB-DDDA-7B22DB61B7E6}"/>
              </a:ext>
            </a:extLst>
          </p:cNvPr>
          <p:cNvCxnSpPr>
            <a:cxnSpLocks/>
          </p:cNvCxnSpPr>
          <p:nvPr/>
        </p:nvCxnSpPr>
        <p:spPr>
          <a:xfrm>
            <a:off x="9732249" y="2307852"/>
            <a:ext cx="0" cy="25198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F999F5BA-2C96-18B9-DCC1-AB28F8B4B1D8}"/>
              </a:ext>
            </a:extLst>
          </p:cNvPr>
          <p:cNvSpPr txBox="1"/>
          <p:nvPr/>
        </p:nvSpPr>
        <p:spPr>
          <a:xfrm>
            <a:off x="9704006" y="2827027"/>
            <a:ext cx="2278998" cy="738664"/>
          </a:xfrm>
          <a:prstGeom prst="rect">
            <a:avLst/>
          </a:prstGeom>
          <a:noFill/>
        </p:spPr>
        <p:txBody>
          <a:bodyPr wrap="square" rtlCol="0">
            <a:spAutoFit/>
          </a:bodyPr>
          <a:lstStyle/>
          <a:p>
            <a:r>
              <a:rPr lang="fr-FR" sz="1400" b="1" dirty="0">
                <a:solidFill>
                  <a:srgbClr val="00497E"/>
                </a:solidFill>
                <a:latin typeface="+mj-lt"/>
              </a:rPr>
              <a:t>Zone en contact avec </a:t>
            </a:r>
            <a:br>
              <a:rPr lang="fr-FR" sz="1400" b="1" dirty="0">
                <a:solidFill>
                  <a:srgbClr val="00497E"/>
                </a:solidFill>
                <a:latin typeface="+mj-lt"/>
              </a:rPr>
            </a:br>
            <a:r>
              <a:rPr lang="fr-FR" sz="1400" b="1" dirty="0">
                <a:solidFill>
                  <a:srgbClr val="00497E"/>
                </a:solidFill>
                <a:latin typeface="+mj-lt"/>
              </a:rPr>
              <a:t>le produit chimique après avoir bu</a:t>
            </a:r>
          </a:p>
        </p:txBody>
      </p:sp>
      <p:sp>
        <p:nvSpPr>
          <p:cNvPr id="12" name="Forme libre : forme 12">
            <a:extLst>
              <a:ext uri="{FF2B5EF4-FFF2-40B4-BE49-F238E27FC236}">
                <a16:creationId xmlns:a16="http://schemas.microsoft.com/office/drawing/2014/main" id="{FAAD1F94-F995-7528-55C6-0B1413A68D20}"/>
              </a:ext>
            </a:extLst>
          </p:cNvPr>
          <p:cNvSpPr/>
          <p:nvPr/>
        </p:nvSpPr>
        <p:spPr>
          <a:xfrm>
            <a:off x="7209240" y="3543434"/>
            <a:ext cx="2371630" cy="1308760"/>
          </a:xfrm>
          <a:custGeom>
            <a:avLst/>
            <a:gdLst>
              <a:gd name="connsiteX0" fmla="*/ 923278 w 2228296"/>
              <a:gd name="connsiteY0" fmla="*/ 0 h 1180730"/>
              <a:gd name="connsiteX1" fmla="*/ 2228296 w 2228296"/>
              <a:gd name="connsiteY1" fmla="*/ 62144 h 1180730"/>
              <a:gd name="connsiteX2" fmla="*/ 2192785 w 2228296"/>
              <a:gd name="connsiteY2" fmla="*/ 204186 h 1180730"/>
              <a:gd name="connsiteX3" fmla="*/ 2024109 w 2228296"/>
              <a:gd name="connsiteY3" fmla="*/ 559293 h 1180730"/>
              <a:gd name="connsiteX4" fmla="*/ 1793290 w 2228296"/>
              <a:gd name="connsiteY4" fmla="*/ 834501 h 1180730"/>
              <a:gd name="connsiteX5" fmla="*/ 1535837 w 2228296"/>
              <a:gd name="connsiteY5" fmla="*/ 1029810 h 1180730"/>
              <a:gd name="connsiteX6" fmla="*/ 1260630 w 2228296"/>
              <a:gd name="connsiteY6" fmla="*/ 1145219 h 1180730"/>
              <a:gd name="connsiteX7" fmla="*/ 941033 w 2228296"/>
              <a:gd name="connsiteY7" fmla="*/ 1180730 h 1180730"/>
              <a:gd name="connsiteX8" fmla="*/ 630315 w 2228296"/>
              <a:gd name="connsiteY8" fmla="*/ 1136342 h 1180730"/>
              <a:gd name="connsiteX9" fmla="*/ 390618 w 2228296"/>
              <a:gd name="connsiteY9" fmla="*/ 1056443 h 1180730"/>
              <a:gd name="connsiteX10" fmla="*/ 186431 w 2228296"/>
              <a:gd name="connsiteY10" fmla="*/ 932155 h 1180730"/>
              <a:gd name="connsiteX11" fmla="*/ 53266 w 2228296"/>
              <a:gd name="connsiteY11" fmla="*/ 807868 h 1180730"/>
              <a:gd name="connsiteX12" fmla="*/ 0 w 2228296"/>
              <a:gd name="connsiteY12" fmla="*/ 727969 h 1180730"/>
              <a:gd name="connsiteX13" fmla="*/ 88777 w 2228296"/>
              <a:gd name="connsiteY13" fmla="*/ 390617 h 1180730"/>
              <a:gd name="connsiteX14" fmla="*/ 213064 w 2228296"/>
              <a:gd name="connsiteY14" fmla="*/ 319596 h 1180730"/>
              <a:gd name="connsiteX15" fmla="*/ 390618 w 2228296"/>
              <a:gd name="connsiteY15" fmla="*/ 301841 h 1180730"/>
              <a:gd name="connsiteX16" fmla="*/ 541538 w 2228296"/>
              <a:gd name="connsiteY16" fmla="*/ 301841 h 1180730"/>
              <a:gd name="connsiteX17" fmla="*/ 745725 w 2228296"/>
              <a:gd name="connsiteY17" fmla="*/ 275208 h 1180730"/>
              <a:gd name="connsiteX18" fmla="*/ 852257 w 2228296"/>
              <a:gd name="connsiteY18" fmla="*/ 150920 h 1180730"/>
              <a:gd name="connsiteX19" fmla="*/ 923278 w 2228296"/>
              <a:gd name="connsiteY19" fmla="*/ 0 h 1180730"/>
              <a:gd name="connsiteX0" fmla="*/ 923278 w 2228296"/>
              <a:gd name="connsiteY0" fmla="*/ 0 h 1180730"/>
              <a:gd name="connsiteX1" fmla="*/ 2228296 w 2228296"/>
              <a:gd name="connsiteY1" fmla="*/ 62144 h 1180730"/>
              <a:gd name="connsiteX2" fmla="*/ 2192785 w 2228296"/>
              <a:gd name="connsiteY2" fmla="*/ 204186 h 1180730"/>
              <a:gd name="connsiteX3" fmla="*/ 2024109 w 2228296"/>
              <a:gd name="connsiteY3" fmla="*/ 559293 h 1180730"/>
              <a:gd name="connsiteX4" fmla="*/ 1793290 w 2228296"/>
              <a:gd name="connsiteY4" fmla="*/ 834501 h 1180730"/>
              <a:gd name="connsiteX5" fmla="*/ 1535837 w 2228296"/>
              <a:gd name="connsiteY5" fmla="*/ 1029810 h 1180730"/>
              <a:gd name="connsiteX6" fmla="*/ 1260630 w 2228296"/>
              <a:gd name="connsiteY6" fmla="*/ 1145219 h 1180730"/>
              <a:gd name="connsiteX7" fmla="*/ 941033 w 2228296"/>
              <a:gd name="connsiteY7" fmla="*/ 1180730 h 1180730"/>
              <a:gd name="connsiteX8" fmla="*/ 630315 w 2228296"/>
              <a:gd name="connsiteY8" fmla="*/ 1136342 h 1180730"/>
              <a:gd name="connsiteX9" fmla="*/ 390618 w 2228296"/>
              <a:gd name="connsiteY9" fmla="*/ 1056443 h 1180730"/>
              <a:gd name="connsiteX10" fmla="*/ 186431 w 2228296"/>
              <a:gd name="connsiteY10" fmla="*/ 932155 h 1180730"/>
              <a:gd name="connsiteX11" fmla="*/ 53266 w 2228296"/>
              <a:gd name="connsiteY11" fmla="*/ 807868 h 1180730"/>
              <a:gd name="connsiteX12" fmla="*/ 0 w 2228296"/>
              <a:gd name="connsiteY12" fmla="*/ 727969 h 1180730"/>
              <a:gd name="connsiteX13" fmla="*/ 88777 w 2228296"/>
              <a:gd name="connsiteY13" fmla="*/ 390617 h 1180730"/>
              <a:gd name="connsiteX14" fmla="*/ 246235 w 2228296"/>
              <a:gd name="connsiteY14" fmla="*/ 437446 h 1180730"/>
              <a:gd name="connsiteX15" fmla="*/ 390618 w 2228296"/>
              <a:gd name="connsiteY15" fmla="*/ 301841 h 1180730"/>
              <a:gd name="connsiteX16" fmla="*/ 541538 w 2228296"/>
              <a:gd name="connsiteY16" fmla="*/ 301841 h 1180730"/>
              <a:gd name="connsiteX17" fmla="*/ 745725 w 2228296"/>
              <a:gd name="connsiteY17" fmla="*/ 275208 h 1180730"/>
              <a:gd name="connsiteX18" fmla="*/ 852257 w 2228296"/>
              <a:gd name="connsiteY18" fmla="*/ 150920 h 1180730"/>
              <a:gd name="connsiteX19" fmla="*/ 923278 w 2228296"/>
              <a:gd name="connsiteY19" fmla="*/ 0 h 1180730"/>
              <a:gd name="connsiteX0" fmla="*/ 923278 w 2228296"/>
              <a:gd name="connsiteY0" fmla="*/ 0 h 1180730"/>
              <a:gd name="connsiteX1" fmla="*/ 2228296 w 2228296"/>
              <a:gd name="connsiteY1" fmla="*/ 62144 h 1180730"/>
              <a:gd name="connsiteX2" fmla="*/ 2192785 w 2228296"/>
              <a:gd name="connsiteY2" fmla="*/ 204186 h 1180730"/>
              <a:gd name="connsiteX3" fmla="*/ 2024109 w 2228296"/>
              <a:gd name="connsiteY3" fmla="*/ 559293 h 1180730"/>
              <a:gd name="connsiteX4" fmla="*/ 1793290 w 2228296"/>
              <a:gd name="connsiteY4" fmla="*/ 834501 h 1180730"/>
              <a:gd name="connsiteX5" fmla="*/ 1535837 w 2228296"/>
              <a:gd name="connsiteY5" fmla="*/ 1029810 h 1180730"/>
              <a:gd name="connsiteX6" fmla="*/ 1260630 w 2228296"/>
              <a:gd name="connsiteY6" fmla="*/ 1145219 h 1180730"/>
              <a:gd name="connsiteX7" fmla="*/ 941033 w 2228296"/>
              <a:gd name="connsiteY7" fmla="*/ 1180730 h 1180730"/>
              <a:gd name="connsiteX8" fmla="*/ 630315 w 2228296"/>
              <a:gd name="connsiteY8" fmla="*/ 1136342 h 1180730"/>
              <a:gd name="connsiteX9" fmla="*/ 390618 w 2228296"/>
              <a:gd name="connsiteY9" fmla="*/ 1056443 h 1180730"/>
              <a:gd name="connsiteX10" fmla="*/ 186431 w 2228296"/>
              <a:gd name="connsiteY10" fmla="*/ 932155 h 1180730"/>
              <a:gd name="connsiteX11" fmla="*/ 53266 w 2228296"/>
              <a:gd name="connsiteY11" fmla="*/ 807868 h 1180730"/>
              <a:gd name="connsiteX12" fmla="*/ 0 w 2228296"/>
              <a:gd name="connsiteY12" fmla="*/ 727969 h 1180730"/>
              <a:gd name="connsiteX13" fmla="*/ 138535 w 2228296"/>
              <a:gd name="connsiteY13" fmla="*/ 422469 h 1180730"/>
              <a:gd name="connsiteX14" fmla="*/ 246235 w 2228296"/>
              <a:gd name="connsiteY14" fmla="*/ 437446 h 1180730"/>
              <a:gd name="connsiteX15" fmla="*/ 390618 w 2228296"/>
              <a:gd name="connsiteY15" fmla="*/ 301841 h 1180730"/>
              <a:gd name="connsiteX16" fmla="*/ 541538 w 2228296"/>
              <a:gd name="connsiteY16" fmla="*/ 301841 h 1180730"/>
              <a:gd name="connsiteX17" fmla="*/ 745725 w 2228296"/>
              <a:gd name="connsiteY17" fmla="*/ 275208 h 1180730"/>
              <a:gd name="connsiteX18" fmla="*/ 852257 w 2228296"/>
              <a:gd name="connsiteY18" fmla="*/ 150920 h 1180730"/>
              <a:gd name="connsiteX19" fmla="*/ 923278 w 2228296"/>
              <a:gd name="connsiteY19" fmla="*/ 0 h 1180730"/>
              <a:gd name="connsiteX0" fmla="*/ 923278 w 2228296"/>
              <a:gd name="connsiteY0" fmla="*/ 0 h 1180730"/>
              <a:gd name="connsiteX1" fmla="*/ 2228296 w 2228296"/>
              <a:gd name="connsiteY1" fmla="*/ 62144 h 1180730"/>
              <a:gd name="connsiteX2" fmla="*/ 2192785 w 2228296"/>
              <a:gd name="connsiteY2" fmla="*/ 204186 h 1180730"/>
              <a:gd name="connsiteX3" fmla="*/ 2024109 w 2228296"/>
              <a:gd name="connsiteY3" fmla="*/ 559293 h 1180730"/>
              <a:gd name="connsiteX4" fmla="*/ 1793290 w 2228296"/>
              <a:gd name="connsiteY4" fmla="*/ 834501 h 1180730"/>
              <a:gd name="connsiteX5" fmla="*/ 1535837 w 2228296"/>
              <a:gd name="connsiteY5" fmla="*/ 1029810 h 1180730"/>
              <a:gd name="connsiteX6" fmla="*/ 1260630 w 2228296"/>
              <a:gd name="connsiteY6" fmla="*/ 1145219 h 1180730"/>
              <a:gd name="connsiteX7" fmla="*/ 941033 w 2228296"/>
              <a:gd name="connsiteY7" fmla="*/ 1180730 h 1180730"/>
              <a:gd name="connsiteX8" fmla="*/ 630315 w 2228296"/>
              <a:gd name="connsiteY8" fmla="*/ 1136342 h 1180730"/>
              <a:gd name="connsiteX9" fmla="*/ 390618 w 2228296"/>
              <a:gd name="connsiteY9" fmla="*/ 1056443 h 1180730"/>
              <a:gd name="connsiteX10" fmla="*/ 186431 w 2228296"/>
              <a:gd name="connsiteY10" fmla="*/ 932155 h 1180730"/>
              <a:gd name="connsiteX11" fmla="*/ 53266 w 2228296"/>
              <a:gd name="connsiteY11" fmla="*/ 807868 h 1180730"/>
              <a:gd name="connsiteX12" fmla="*/ 0 w 2228296"/>
              <a:gd name="connsiteY12" fmla="*/ 727969 h 1180730"/>
              <a:gd name="connsiteX13" fmla="*/ 128583 w 2228296"/>
              <a:gd name="connsiteY13" fmla="*/ 406544 h 1180730"/>
              <a:gd name="connsiteX14" fmla="*/ 246235 w 2228296"/>
              <a:gd name="connsiteY14" fmla="*/ 437446 h 1180730"/>
              <a:gd name="connsiteX15" fmla="*/ 390618 w 2228296"/>
              <a:gd name="connsiteY15" fmla="*/ 301841 h 1180730"/>
              <a:gd name="connsiteX16" fmla="*/ 541538 w 2228296"/>
              <a:gd name="connsiteY16" fmla="*/ 301841 h 1180730"/>
              <a:gd name="connsiteX17" fmla="*/ 745725 w 2228296"/>
              <a:gd name="connsiteY17" fmla="*/ 275208 h 1180730"/>
              <a:gd name="connsiteX18" fmla="*/ 852257 w 2228296"/>
              <a:gd name="connsiteY18" fmla="*/ 150920 h 1180730"/>
              <a:gd name="connsiteX19" fmla="*/ 923278 w 2228296"/>
              <a:gd name="connsiteY19" fmla="*/ 0 h 1180730"/>
              <a:gd name="connsiteX0" fmla="*/ 923278 w 2228296"/>
              <a:gd name="connsiteY0" fmla="*/ 0 h 1180730"/>
              <a:gd name="connsiteX1" fmla="*/ 2228296 w 2228296"/>
              <a:gd name="connsiteY1" fmla="*/ 62144 h 1180730"/>
              <a:gd name="connsiteX2" fmla="*/ 2192785 w 2228296"/>
              <a:gd name="connsiteY2" fmla="*/ 204186 h 1180730"/>
              <a:gd name="connsiteX3" fmla="*/ 2024109 w 2228296"/>
              <a:gd name="connsiteY3" fmla="*/ 559293 h 1180730"/>
              <a:gd name="connsiteX4" fmla="*/ 1793290 w 2228296"/>
              <a:gd name="connsiteY4" fmla="*/ 834501 h 1180730"/>
              <a:gd name="connsiteX5" fmla="*/ 1535837 w 2228296"/>
              <a:gd name="connsiteY5" fmla="*/ 1029810 h 1180730"/>
              <a:gd name="connsiteX6" fmla="*/ 1260630 w 2228296"/>
              <a:gd name="connsiteY6" fmla="*/ 1145219 h 1180730"/>
              <a:gd name="connsiteX7" fmla="*/ 941033 w 2228296"/>
              <a:gd name="connsiteY7" fmla="*/ 1180730 h 1180730"/>
              <a:gd name="connsiteX8" fmla="*/ 630315 w 2228296"/>
              <a:gd name="connsiteY8" fmla="*/ 1136342 h 1180730"/>
              <a:gd name="connsiteX9" fmla="*/ 390618 w 2228296"/>
              <a:gd name="connsiteY9" fmla="*/ 1056443 h 1180730"/>
              <a:gd name="connsiteX10" fmla="*/ 186431 w 2228296"/>
              <a:gd name="connsiteY10" fmla="*/ 932155 h 1180730"/>
              <a:gd name="connsiteX11" fmla="*/ 53266 w 2228296"/>
              <a:gd name="connsiteY11" fmla="*/ 807868 h 1180730"/>
              <a:gd name="connsiteX12" fmla="*/ 0 w 2228296"/>
              <a:gd name="connsiteY12" fmla="*/ 727969 h 1180730"/>
              <a:gd name="connsiteX13" fmla="*/ 111998 w 2228296"/>
              <a:gd name="connsiteY13" fmla="*/ 393804 h 1180730"/>
              <a:gd name="connsiteX14" fmla="*/ 246235 w 2228296"/>
              <a:gd name="connsiteY14" fmla="*/ 437446 h 1180730"/>
              <a:gd name="connsiteX15" fmla="*/ 390618 w 2228296"/>
              <a:gd name="connsiteY15" fmla="*/ 301841 h 1180730"/>
              <a:gd name="connsiteX16" fmla="*/ 541538 w 2228296"/>
              <a:gd name="connsiteY16" fmla="*/ 301841 h 1180730"/>
              <a:gd name="connsiteX17" fmla="*/ 745725 w 2228296"/>
              <a:gd name="connsiteY17" fmla="*/ 275208 h 1180730"/>
              <a:gd name="connsiteX18" fmla="*/ 852257 w 2228296"/>
              <a:gd name="connsiteY18" fmla="*/ 150920 h 1180730"/>
              <a:gd name="connsiteX19" fmla="*/ 923278 w 2228296"/>
              <a:gd name="connsiteY19" fmla="*/ 0 h 118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8296" h="1180730">
                <a:moveTo>
                  <a:pt x="923278" y="0"/>
                </a:moveTo>
                <a:lnTo>
                  <a:pt x="2228296" y="62144"/>
                </a:lnTo>
                <a:lnTo>
                  <a:pt x="2192785" y="204186"/>
                </a:lnTo>
                <a:lnTo>
                  <a:pt x="2024109" y="559293"/>
                </a:lnTo>
                <a:lnTo>
                  <a:pt x="1793290" y="834501"/>
                </a:lnTo>
                <a:lnTo>
                  <a:pt x="1535837" y="1029810"/>
                </a:lnTo>
                <a:lnTo>
                  <a:pt x="1260630" y="1145219"/>
                </a:lnTo>
                <a:lnTo>
                  <a:pt x="941033" y="1180730"/>
                </a:lnTo>
                <a:lnTo>
                  <a:pt x="630315" y="1136342"/>
                </a:lnTo>
                <a:lnTo>
                  <a:pt x="390618" y="1056443"/>
                </a:lnTo>
                <a:lnTo>
                  <a:pt x="186431" y="932155"/>
                </a:lnTo>
                <a:lnTo>
                  <a:pt x="53266" y="807868"/>
                </a:lnTo>
                <a:lnTo>
                  <a:pt x="0" y="727969"/>
                </a:lnTo>
                <a:lnTo>
                  <a:pt x="111998" y="393804"/>
                </a:lnTo>
                <a:lnTo>
                  <a:pt x="246235" y="437446"/>
                </a:lnTo>
                <a:lnTo>
                  <a:pt x="390618" y="301841"/>
                </a:lnTo>
                <a:lnTo>
                  <a:pt x="541538" y="301841"/>
                </a:lnTo>
                <a:lnTo>
                  <a:pt x="745725" y="275208"/>
                </a:lnTo>
                <a:lnTo>
                  <a:pt x="852257" y="150920"/>
                </a:lnTo>
                <a:lnTo>
                  <a:pt x="923278" y="0"/>
                </a:lnTo>
                <a:close/>
              </a:path>
            </a:pathLst>
          </a:custGeom>
          <a:solidFill>
            <a:srgbClr val="DAD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14BF6575-D240-3D5F-CE0A-C700A4C8ACFF}"/>
              </a:ext>
            </a:extLst>
          </p:cNvPr>
          <p:cNvSpPr/>
          <p:nvPr/>
        </p:nvSpPr>
        <p:spPr>
          <a:xfrm>
            <a:off x="6429295" y="5222632"/>
            <a:ext cx="5265923" cy="691317"/>
          </a:xfrm>
          <a:prstGeom prst="roundRect">
            <a:avLst/>
          </a:prstGeom>
          <a:solidFill>
            <a:schemeClr val="bg1">
              <a:lumMod val="95000"/>
              <a:alpha val="18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497E"/>
                </a:solidFill>
                <a:latin typeface="+mj-lt"/>
                <a:cs typeface="Arial" panose="020B0604020202020204" pitchFamily="34" charset="0"/>
              </a:rPr>
              <a:t>En vomissant, le produit ingéré </a:t>
            </a:r>
            <a:br>
              <a:rPr lang="fr-FR" b="1" dirty="0">
                <a:solidFill>
                  <a:srgbClr val="00497E"/>
                </a:solidFill>
                <a:latin typeface="+mj-lt"/>
                <a:cs typeface="Arial" panose="020B0604020202020204" pitchFamily="34" charset="0"/>
              </a:rPr>
            </a:br>
            <a:r>
              <a:rPr lang="fr-FR" b="1" dirty="0">
                <a:solidFill>
                  <a:srgbClr val="00497E"/>
                </a:solidFill>
                <a:latin typeface="+mj-lt"/>
                <a:cs typeface="Arial" panose="020B0604020202020204" pitchFamily="34" charset="0"/>
              </a:rPr>
              <a:t>brûle de nouveau l’œsophage. </a:t>
            </a:r>
          </a:p>
        </p:txBody>
      </p:sp>
      <p:sp>
        <p:nvSpPr>
          <p:cNvPr id="14" name="Forme libre : forme 14">
            <a:extLst>
              <a:ext uri="{FF2B5EF4-FFF2-40B4-BE49-F238E27FC236}">
                <a16:creationId xmlns:a16="http://schemas.microsoft.com/office/drawing/2014/main" id="{8542EDE3-FE84-C0B3-4339-70C4286928F1}"/>
              </a:ext>
            </a:extLst>
          </p:cNvPr>
          <p:cNvSpPr/>
          <p:nvPr/>
        </p:nvSpPr>
        <p:spPr>
          <a:xfrm>
            <a:off x="7608608" y="1921270"/>
            <a:ext cx="752998" cy="852924"/>
          </a:xfrm>
          <a:custGeom>
            <a:avLst/>
            <a:gdLst>
              <a:gd name="connsiteX0" fmla="*/ 506387 w 752998"/>
              <a:gd name="connsiteY0" fmla="*/ 852923 h 852924"/>
              <a:gd name="connsiteX1" fmla="*/ 208970 w 752998"/>
              <a:gd name="connsiteY1" fmla="*/ 564998 h 852924"/>
              <a:gd name="connsiteX2" fmla="*/ 60261 w 752998"/>
              <a:gd name="connsiteY2" fmla="*/ 267580 h 852924"/>
              <a:gd name="connsiteX3" fmla="*/ 3309 w 752998"/>
              <a:gd name="connsiteY3" fmla="*/ 11295 h 852924"/>
              <a:gd name="connsiteX4" fmla="*/ 148854 w 752998"/>
              <a:gd name="connsiteY4" fmla="*/ 42935 h 852924"/>
              <a:gd name="connsiteX5" fmla="*/ 392483 w 752998"/>
              <a:gd name="connsiteY5" fmla="*/ 20787 h 852924"/>
              <a:gd name="connsiteX6" fmla="*/ 424123 w 752998"/>
              <a:gd name="connsiteY6" fmla="*/ 182152 h 852924"/>
              <a:gd name="connsiteX7" fmla="*/ 496895 w 752998"/>
              <a:gd name="connsiteY7" fmla="*/ 305548 h 852924"/>
              <a:gd name="connsiteX8" fmla="*/ 591816 w 752998"/>
              <a:gd name="connsiteY8" fmla="*/ 419453 h 852924"/>
              <a:gd name="connsiteX9" fmla="*/ 715212 w 752998"/>
              <a:gd name="connsiteY9" fmla="*/ 457421 h 852924"/>
              <a:gd name="connsiteX10" fmla="*/ 737360 w 752998"/>
              <a:gd name="connsiteY10" fmla="*/ 561834 h 852924"/>
              <a:gd name="connsiteX11" fmla="*/ 506387 w 752998"/>
              <a:gd name="connsiteY11" fmla="*/ 852923 h 85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2998" h="852924">
                <a:moveTo>
                  <a:pt x="506387" y="852923"/>
                </a:moveTo>
                <a:cubicBezTo>
                  <a:pt x="418322" y="853450"/>
                  <a:pt x="283324" y="662555"/>
                  <a:pt x="208970" y="564998"/>
                </a:cubicBezTo>
                <a:cubicBezTo>
                  <a:pt x="134616" y="467441"/>
                  <a:pt x="94538" y="359864"/>
                  <a:pt x="60261" y="267580"/>
                </a:cubicBezTo>
                <a:cubicBezTo>
                  <a:pt x="25984" y="175296"/>
                  <a:pt x="-11456" y="48736"/>
                  <a:pt x="3309" y="11295"/>
                </a:cubicBezTo>
                <a:cubicBezTo>
                  <a:pt x="18074" y="-26146"/>
                  <a:pt x="83992" y="41353"/>
                  <a:pt x="148854" y="42935"/>
                </a:cubicBezTo>
                <a:cubicBezTo>
                  <a:pt x="213716" y="44517"/>
                  <a:pt x="346605" y="-2416"/>
                  <a:pt x="392483" y="20787"/>
                </a:cubicBezTo>
                <a:cubicBezTo>
                  <a:pt x="438361" y="43990"/>
                  <a:pt x="406721" y="134692"/>
                  <a:pt x="424123" y="182152"/>
                </a:cubicBezTo>
                <a:cubicBezTo>
                  <a:pt x="441525" y="229612"/>
                  <a:pt x="468946" y="265998"/>
                  <a:pt x="496895" y="305548"/>
                </a:cubicBezTo>
                <a:cubicBezTo>
                  <a:pt x="524844" y="345098"/>
                  <a:pt x="555430" y="394141"/>
                  <a:pt x="591816" y="419453"/>
                </a:cubicBezTo>
                <a:cubicBezTo>
                  <a:pt x="628202" y="444765"/>
                  <a:pt x="690955" y="433691"/>
                  <a:pt x="715212" y="457421"/>
                </a:cubicBezTo>
                <a:cubicBezTo>
                  <a:pt x="739469" y="481151"/>
                  <a:pt x="773219" y="494335"/>
                  <a:pt x="737360" y="561834"/>
                </a:cubicBezTo>
                <a:cubicBezTo>
                  <a:pt x="701501" y="629333"/>
                  <a:pt x="594452" y="852396"/>
                  <a:pt x="506387" y="852923"/>
                </a:cubicBezTo>
                <a:close/>
              </a:path>
            </a:pathLst>
          </a:custGeom>
          <a:solidFill>
            <a:srgbClr val="DAD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raphique 54" descr="Estomac">
            <a:extLst>
              <a:ext uri="{FF2B5EF4-FFF2-40B4-BE49-F238E27FC236}">
                <a16:creationId xmlns:a16="http://schemas.microsoft.com/office/drawing/2014/main" id="{E24F3846-1CA9-6BCE-5503-A5B2BD32431E}"/>
              </a:ext>
            </a:extLst>
          </p:cNvPr>
          <p:cNvSpPr/>
          <p:nvPr/>
        </p:nvSpPr>
        <p:spPr>
          <a:xfrm>
            <a:off x="6429296" y="1945771"/>
            <a:ext cx="3173645" cy="2881923"/>
          </a:xfrm>
          <a:custGeom>
            <a:avLst/>
            <a:gdLst>
              <a:gd name="connsiteX0" fmla="*/ 2410613 w 3173645"/>
              <a:gd name="connsiteY0" fmla="*/ 252903 h 2881923"/>
              <a:gd name="connsiteX1" fmla="*/ 1890300 w 3173645"/>
              <a:gd name="connsiteY1" fmla="*/ 439933 h 2881923"/>
              <a:gd name="connsiteX2" fmla="*/ 1716209 w 3173645"/>
              <a:gd name="connsiteY2" fmla="*/ 341517 h 2881923"/>
              <a:gd name="connsiteX3" fmla="*/ 1571917 w 3173645"/>
              <a:gd name="connsiteY3" fmla="*/ 0 h 2881923"/>
              <a:gd name="connsiteX4" fmla="*/ 1179820 w 3173645"/>
              <a:gd name="connsiteY4" fmla="*/ 0 h 2881923"/>
              <a:gd name="connsiteX5" fmla="*/ 1422920 w 3173645"/>
              <a:gd name="connsiteY5" fmla="*/ 599516 h 2881923"/>
              <a:gd name="connsiteX6" fmla="*/ 1658179 w 3173645"/>
              <a:gd name="connsiteY6" fmla="*/ 855556 h 2881923"/>
              <a:gd name="connsiteX7" fmla="*/ 1744048 w 3173645"/>
              <a:gd name="connsiteY7" fmla="*/ 1439388 h 2881923"/>
              <a:gd name="connsiteX8" fmla="*/ 1508790 w 3173645"/>
              <a:gd name="connsiteY8" fmla="*/ 1909905 h 2881923"/>
              <a:gd name="connsiteX9" fmla="*/ 999063 w 3173645"/>
              <a:gd name="connsiteY9" fmla="*/ 1978130 h 2881923"/>
              <a:gd name="connsiteX10" fmla="*/ 930839 w 3173645"/>
              <a:gd name="connsiteY10" fmla="*/ 2021653 h 2881923"/>
              <a:gd name="connsiteX11" fmla="*/ 321912 w 3173645"/>
              <a:gd name="connsiteY11" fmla="*/ 2030671 h 2881923"/>
              <a:gd name="connsiteX12" fmla="*/ 0 w 3173645"/>
              <a:gd name="connsiteY12" fmla="*/ 2860348 h 2881923"/>
              <a:gd name="connsiteX13" fmla="*/ 392097 w 3173645"/>
              <a:gd name="connsiteY13" fmla="*/ 2860348 h 2881923"/>
              <a:gd name="connsiteX14" fmla="*/ 540310 w 3173645"/>
              <a:gd name="connsiteY14" fmla="*/ 2356504 h 2881923"/>
              <a:gd name="connsiteX15" fmla="*/ 806152 w 3173645"/>
              <a:gd name="connsiteY15" fmla="*/ 2395713 h 2881923"/>
              <a:gd name="connsiteX16" fmla="*/ 901823 w 3173645"/>
              <a:gd name="connsiteY16" fmla="*/ 2547847 h 2881923"/>
              <a:gd name="connsiteX17" fmla="*/ 2038905 w 3173645"/>
              <a:gd name="connsiteY17" fmla="*/ 2861525 h 2881923"/>
              <a:gd name="connsiteX18" fmla="*/ 3155597 w 3173645"/>
              <a:gd name="connsiteY18" fmla="*/ 1468404 h 2881923"/>
              <a:gd name="connsiteX19" fmla="*/ 2410613 w 3173645"/>
              <a:gd name="connsiteY19" fmla="*/ 252903 h 288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73645" h="2881923">
                <a:moveTo>
                  <a:pt x="2410613" y="252903"/>
                </a:moveTo>
                <a:cubicBezTo>
                  <a:pt x="2157710" y="252903"/>
                  <a:pt x="2000087" y="331322"/>
                  <a:pt x="1890300" y="439933"/>
                </a:cubicBezTo>
                <a:cubicBezTo>
                  <a:pt x="1821197" y="432483"/>
                  <a:pt x="1758222" y="396885"/>
                  <a:pt x="1716209" y="341517"/>
                </a:cubicBezTo>
                <a:cubicBezTo>
                  <a:pt x="1635260" y="244535"/>
                  <a:pt x="1585029" y="125644"/>
                  <a:pt x="1571917" y="0"/>
                </a:cubicBezTo>
                <a:lnTo>
                  <a:pt x="1179820" y="0"/>
                </a:lnTo>
                <a:cubicBezTo>
                  <a:pt x="1194940" y="220629"/>
                  <a:pt x="1280107" y="430668"/>
                  <a:pt x="1422920" y="599516"/>
                </a:cubicBezTo>
                <a:cubicBezTo>
                  <a:pt x="1484087" y="669310"/>
                  <a:pt x="1597796" y="776744"/>
                  <a:pt x="1658179" y="855556"/>
                </a:cubicBezTo>
                <a:cubicBezTo>
                  <a:pt x="1562507" y="1156294"/>
                  <a:pt x="1684057" y="1321759"/>
                  <a:pt x="1744048" y="1439388"/>
                </a:cubicBezTo>
                <a:cubicBezTo>
                  <a:pt x="1822467" y="1596227"/>
                  <a:pt x="1626419" y="1870695"/>
                  <a:pt x="1508790" y="1909905"/>
                </a:cubicBezTo>
                <a:cubicBezTo>
                  <a:pt x="1291960" y="1982051"/>
                  <a:pt x="1195112" y="1860501"/>
                  <a:pt x="999063" y="1978130"/>
                </a:cubicBezTo>
                <a:cubicBezTo>
                  <a:pt x="972009" y="1994598"/>
                  <a:pt x="949659" y="2009105"/>
                  <a:pt x="930839" y="2021653"/>
                </a:cubicBezTo>
                <a:cubicBezTo>
                  <a:pt x="755963" y="1949899"/>
                  <a:pt x="517960" y="1899710"/>
                  <a:pt x="321912" y="2030671"/>
                </a:cubicBezTo>
                <a:cubicBezTo>
                  <a:pt x="15684" y="2235346"/>
                  <a:pt x="0" y="2757619"/>
                  <a:pt x="0" y="2860348"/>
                </a:cubicBezTo>
                <a:lnTo>
                  <a:pt x="392097" y="2860348"/>
                </a:lnTo>
                <a:cubicBezTo>
                  <a:pt x="392097" y="2690178"/>
                  <a:pt x="444638" y="2420415"/>
                  <a:pt x="540310" y="2356504"/>
                </a:cubicBezTo>
                <a:cubicBezTo>
                  <a:pt x="592459" y="2321607"/>
                  <a:pt x="703422" y="2348662"/>
                  <a:pt x="806152" y="2395713"/>
                </a:cubicBezTo>
                <a:cubicBezTo>
                  <a:pt x="829552" y="2451293"/>
                  <a:pt x="861865" y="2502681"/>
                  <a:pt x="901823" y="2547847"/>
                </a:cubicBezTo>
                <a:cubicBezTo>
                  <a:pt x="1137082" y="2783105"/>
                  <a:pt x="1607598" y="2939944"/>
                  <a:pt x="2038905" y="2861525"/>
                </a:cubicBezTo>
                <a:cubicBezTo>
                  <a:pt x="2501972" y="2776047"/>
                  <a:pt x="3037968" y="2331017"/>
                  <a:pt x="3155597" y="1468404"/>
                </a:cubicBezTo>
                <a:cubicBezTo>
                  <a:pt x="3282245" y="545407"/>
                  <a:pt x="2711351" y="252903"/>
                  <a:pt x="2410613" y="252903"/>
                </a:cubicBezTo>
                <a:close/>
              </a:path>
            </a:pathLst>
          </a:custGeom>
          <a:noFill/>
          <a:ln w="39192" cap="flat">
            <a:solidFill>
              <a:srgbClr val="000000"/>
            </a:solidFill>
            <a:prstDash val="solid"/>
            <a:miter/>
          </a:ln>
        </p:spPr>
        <p:txBody>
          <a:bodyPr rtlCol="0" anchor="ctr"/>
          <a:lstStyle/>
          <a:p>
            <a:endParaRPr lang="fr-FR"/>
          </a:p>
        </p:txBody>
      </p:sp>
      <p:grpSp>
        <p:nvGrpSpPr>
          <p:cNvPr id="16" name="Groupe 15">
            <a:extLst>
              <a:ext uri="{FF2B5EF4-FFF2-40B4-BE49-F238E27FC236}">
                <a16:creationId xmlns:a16="http://schemas.microsoft.com/office/drawing/2014/main" id="{BA65D536-DECE-4070-AFE9-AFF210E05F10}"/>
              </a:ext>
            </a:extLst>
          </p:cNvPr>
          <p:cNvGrpSpPr/>
          <p:nvPr/>
        </p:nvGrpSpPr>
        <p:grpSpPr>
          <a:xfrm>
            <a:off x="7324849" y="2725182"/>
            <a:ext cx="1078985" cy="1477818"/>
            <a:chOff x="7037122" y="3563435"/>
            <a:chExt cx="1102642" cy="1510220"/>
          </a:xfrm>
        </p:grpSpPr>
        <p:sp>
          <p:nvSpPr>
            <p:cNvPr id="17" name="Ellipse 16">
              <a:extLst>
                <a:ext uri="{FF2B5EF4-FFF2-40B4-BE49-F238E27FC236}">
                  <a16:creationId xmlns:a16="http://schemas.microsoft.com/office/drawing/2014/main" id="{EA7F116E-F3A0-7A7D-8690-D767A0C71AC2}"/>
                </a:ext>
              </a:extLst>
            </p:cNvPr>
            <p:cNvSpPr/>
            <p:nvPr/>
          </p:nvSpPr>
          <p:spPr>
            <a:xfrm rot="18107340">
              <a:off x="6825110" y="3859774"/>
              <a:ext cx="1510220" cy="9175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orme libre : forme 18">
              <a:extLst>
                <a:ext uri="{FF2B5EF4-FFF2-40B4-BE49-F238E27FC236}">
                  <a16:creationId xmlns:a16="http://schemas.microsoft.com/office/drawing/2014/main" id="{19F9877C-BFE4-113D-A36B-3A70C55B55B8}"/>
                </a:ext>
              </a:extLst>
            </p:cNvPr>
            <p:cNvSpPr/>
            <p:nvPr/>
          </p:nvSpPr>
          <p:spPr>
            <a:xfrm>
              <a:off x="7037122" y="3611683"/>
              <a:ext cx="1102642" cy="1400745"/>
            </a:xfrm>
            <a:custGeom>
              <a:avLst/>
              <a:gdLst>
                <a:gd name="connsiteX0" fmla="*/ 0 w 1102642"/>
                <a:gd name="connsiteY0" fmla="*/ 1200817 h 1400745"/>
                <a:gd name="connsiteX1" fmla="*/ 62630 w 1102642"/>
                <a:gd name="connsiteY1" fmla="*/ 1278478 h 1400745"/>
                <a:gd name="connsiteX2" fmla="*/ 150313 w 1102642"/>
                <a:gd name="connsiteY2" fmla="*/ 1366160 h 1400745"/>
                <a:gd name="connsiteX3" fmla="*/ 275573 w 1102642"/>
                <a:gd name="connsiteY3" fmla="*/ 1393718 h 1400745"/>
                <a:gd name="connsiteX4" fmla="*/ 438411 w 1102642"/>
                <a:gd name="connsiteY4" fmla="*/ 1386202 h 1400745"/>
                <a:gd name="connsiteX5" fmla="*/ 688932 w 1102642"/>
                <a:gd name="connsiteY5" fmla="*/ 1243405 h 1400745"/>
                <a:gd name="connsiteX6" fmla="*/ 834234 w 1102642"/>
                <a:gd name="connsiteY6" fmla="*/ 1090588 h 1400745"/>
                <a:gd name="connsiteX7" fmla="*/ 974525 w 1102642"/>
                <a:gd name="connsiteY7" fmla="*/ 887666 h 1400745"/>
                <a:gd name="connsiteX8" fmla="*/ 1069723 w 1102642"/>
                <a:gd name="connsiteY8" fmla="*/ 684744 h 1400745"/>
                <a:gd name="connsiteX9" fmla="*/ 1102291 w 1102642"/>
                <a:gd name="connsiteY9" fmla="*/ 441739 h 1400745"/>
                <a:gd name="connsiteX10" fmla="*/ 1079744 w 1102642"/>
                <a:gd name="connsiteY10" fmla="*/ 233807 h 1400745"/>
                <a:gd name="connsiteX11" fmla="*/ 979536 w 1102642"/>
                <a:gd name="connsiteY11" fmla="*/ 86000 h 1400745"/>
                <a:gd name="connsiteX12" fmla="*/ 829223 w 1102642"/>
                <a:gd name="connsiteY12" fmla="*/ 8339 h 1400745"/>
                <a:gd name="connsiteX13" fmla="*/ 751562 w 1102642"/>
                <a:gd name="connsiteY13" fmla="*/ 5834 h 140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642" h="1400745">
                  <a:moveTo>
                    <a:pt x="0" y="1200817"/>
                  </a:moveTo>
                  <a:cubicBezTo>
                    <a:pt x="18789" y="1225869"/>
                    <a:pt x="37578" y="1250921"/>
                    <a:pt x="62630" y="1278478"/>
                  </a:cubicBezTo>
                  <a:cubicBezTo>
                    <a:pt x="87682" y="1306035"/>
                    <a:pt x="114822" y="1346953"/>
                    <a:pt x="150313" y="1366160"/>
                  </a:cubicBezTo>
                  <a:cubicBezTo>
                    <a:pt x="185804" y="1385367"/>
                    <a:pt x="227557" y="1390378"/>
                    <a:pt x="275573" y="1393718"/>
                  </a:cubicBezTo>
                  <a:cubicBezTo>
                    <a:pt x="323589" y="1397058"/>
                    <a:pt x="369518" y="1411254"/>
                    <a:pt x="438411" y="1386202"/>
                  </a:cubicBezTo>
                  <a:cubicBezTo>
                    <a:pt x="507304" y="1361150"/>
                    <a:pt x="622962" y="1292674"/>
                    <a:pt x="688932" y="1243405"/>
                  </a:cubicBezTo>
                  <a:cubicBezTo>
                    <a:pt x="754903" y="1194136"/>
                    <a:pt x="786635" y="1149878"/>
                    <a:pt x="834234" y="1090588"/>
                  </a:cubicBezTo>
                  <a:cubicBezTo>
                    <a:pt x="881833" y="1031298"/>
                    <a:pt x="935277" y="955307"/>
                    <a:pt x="974525" y="887666"/>
                  </a:cubicBezTo>
                  <a:cubicBezTo>
                    <a:pt x="1013773" y="820025"/>
                    <a:pt x="1048429" y="759065"/>
                    <a:pt x="1069723" y="684744"/>
                  </a:cubicBezTo>
                  <a:cubicBezTo>
                    <a:pt x="1091017" y="610423"/>
                    <a:pt x="1100621" y="516895"/>
                    <a:pt x="1102291" y="441739"/>
                  </a:cubicBezTo>
                  <a:cubicBezTo>
                    <a:pt x="1103961" y="366583"/>
                    <a:pt x="1100203" y="293097"/>
                    <a:pt x="1079744" y="233807"/>
                  </a:cubicBezTo>
                  <a:cubicBezTo>
                    <a:pt x="1059285" y="174517"/>
                    <a:pt x="1021290" y="123578"/>
                    <a:pt x="979536" y="86000"/>
                  </a:cubicBezTo>
                  <a:cubicBezTo>
                    <a:pt x="937782" y="48422"/>
                    <a:pt x="867219" y="21700"/>
                    <a:pt x="829223" y="8339"/>
                  </a:cubicBezTo>
                  <a:cubicBezTo>
                    <a:pt x="791227" y="-5022"/>
                    <a:pt x="771394" y="406"/>
                    <a:pt x="751562" y="5834"/>
                  </a:cubicBezTo>
                </a:path>
              </a:pathLst>
            </a:cu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grpSp>
      <p:sp>
        <p:nvSpPr>
          <p:cNvPr id="19" name="Flèche : haut 19">
            <a:extLst>
              <a:ext uri="{FF2B5EF4-FFF2-40B4-BE49-F238E27FC236}">
                <a16:creationId xmlns:a16="http://schemas.microsoft.com/office/drawing/2014/main" id="{50424490-B08D-310F-A684-B87E3A9F7F2F}"/>
              </a:ext>
            </a:extLst>
          </p:cNvPr>
          <p:cNvSpPr/>
          <p:nvPr/>
        </p:nvSpPr>
        <p:spPr>
          <a:xfrm>
            <a:off x="7669074" y="1445535"/>
            <a:ext cx="225910" cy="306097"/>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B4D77678-5B76-876E-D449-E0A538AEBE66}"/>
              </a:ext>
            </a:extLst>
          </p:cNvPr>
          <p:cNvSpPr txBox="1"/>
          <p:nvPr/>
        </p:nvSpPr>
        <p:spPr>
          <a:xfrm>
            <a:off x="10671949" y="3402333"/>
            <a:ext cx="493212" cy="707886"/>
          </a:xfrm>
          <a:prstGeom prst="rect">
            <a:avLst/>
          </a:prstGeom>
          <a:noFill/>
        </p:spPr>
        <p:txBody>
          <a:bodyPr wrap="square" rtlCol="0">
            <a:spAutoFit/>
          </a:bodyPr>
          <a:lstStyle/>
          <a:p>
            <a:r>
              <a:rPr lang="fr-FR" sz="4000" b="1" dirty="0"/>
              <a:t>&gt;</a:t>
            </a:r>
          </a:p>
        </p:txBody>
      </p:sp>
    </p:spTree>
    <p:extLst>
      <p:ext uri="{BB962C8B-B14F-4D97-AF65-F5344CB8AC3E}">
        <p14:creationId xmlns:p14="http://schemas.microsoft.com/office/powerpoint/2010/main" val="400178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500"/>
                                        <p:tgtEl>
                                          <p:spTgt spid="4">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11" end="11"/>
                                            </p:txEl>
                                          </p:spTgt>
                                        </p:tgtEl>
                                        <p:attrNameLst>
                                          <p:attrName>style.visibility</p:attrName>
                                        </p:attrNameLst>
                                      </p:cBhvr>
                                      <p:to>
                                        <p:strVal val="visible"/>
                                      </p:to>
                                    </p:set>
                                    <p:animEffect transition="in" filter="fade">
                                      <p:cBhvr>
                                        <p:cTn id="50" dur="500"/>
                                        <p:tgtEl>
                                          <p:spTgt spid="4">
                                            <p:txEl>
                                              <p:pRg st="11" end="11"/>
                                            </p:txEl>
                                          </p:spTgt>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mph" presetSubtype="0" fill="hold" nodeType="clickEffect">
                                  <p:stCondLst>
                                    <p:cond delay="0"/>
                                  </p:stCondLst>
                                  <p:childTnLst>
                                    <p:animRot by="7200000">
                                      <p:cBhvr>
                                        <p:cTn id="61" dur="2000" fill="hold"/>
                                        <p:tgtEl>
                                          <p:spTgt spid="5"/>
                                        </p:tgtEl>
                                        <p:attrNameLst>
                                          <p:attrName>r</p:attrName>
                                        </p:attrNameLst>
                                      </p:cBhvr>
                                    </p:animRo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1" grpId="0"/>
      <p:bldP spid="12" grpId="0" animBg="1"/>
      <p:bldP spid="12" grpId="1" animBg="1"/>
      <p:bldP spid="13" grpId="0" animBg="1"/>
      <p:bldP spid="14" grpId="0" animBg="1"/>
      <p:bldP spid="15" grpId="0" animBg="1"/>
      <p:bldP spid="19" grpId="0" animBg="1"/>
      <p:bldP spid="2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D5B5F-0574-3E6C-F439-D2F41DDCDBB3}"/>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356DAFD-C866-84B4-996B-593692B31613}"/>
              </a:ext>
            </a:extLst>
          </p:cNvPr>
          <p:cNvSpPr>
            <a:spLocks noGrp="1"/>
          </p:cNvSpPr>
          <p:nvPr>
            <p:ph type="body" sz="quarter" idx="11"/>
          </p:nvPr>
        </p:nvSpPr>
        <p:spPr/>
        <p:txBody>
          <a:bodyPr/>
          <a:lstStyle/>
          <a:p>
            <a:r>
              <a:rPr lang="fr-FR" dirty="0"/>
              <a:t>La brûlure électrique</a:t>
            </a:r>
          </a:p>
        </p:txBody>
      </p:sp>
      <p:sp>
        <p:nvSpPr>
          <p:cNvPr id="4" name="Rectangle : coins arrondis 3">
            <a:extLst>
              <a:ext uri="{FF2B5EF4-FFF2-40B4-BE49-F238E27FC236}">
                <a16:creationId xmlns:a16="http://schemas.microsoft.com/office/drawing/2014/main" id="{19B5BE02-88D0-2B83-E4A5-470D759350FE}"/>
              </a:ext>
            </a:extLst>
          </p:cNvPr>
          <p:cNvSpPr/>
          <p:nvPr/>
        </p:nvSpPr>
        <p:spPr>
          <a:xfrm>
            <a:off x="4617119" y="2193159"/>
            <a:ext cx="6427120" cy="2836041"/>
          </a:xfrm>
          <a:prstGeom prst="roundRect">
            <a:avLst>
              <a:gd name="adj" fmla="val 4382"/>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fr-FR" b="1" dirty="0">
                <a:solidFill>
                  <a:srgbClr val="BA242C"/>
                </a:solidFill>
              </a:rPr>
              <a:t>Ne jamais toucher la victime avant </a:t>
            </a:r>
            <a:br>
              <a:rPr lang="fr-FR" b="1" dirty="0">
                <a:solidFill>
                  <a:srgbClr val="BA242C"/>
                </a:solidFill>
              </a:rPr>
            </a:br>
            <a:r>
              <a:rPr lang="fr-FR" b="1" dirty="0">
                <a:solidFill>
                  <a:srgbClr val="BA242C"/>
                </a:solidFill>
              </a:rPr>
              <a:t>la suppression du risque électrique.</a:t>
            </a:r>
          </a:p>
          <a:p>
            <a:pPr marL="342900" indent="-342900">
              <a:buFont typeface="+mj-lt"/>
              <a:buAutoNum type="arabicPeriod"/>
            </a:pPr>
            <a:endParaRPr lang="fr-FR" b="1" dirty="0">
              <a:solidFill>
                <a:srgbClr val="BA242C"/>
              </a:solidFill>
            </a:endParaRPr>
          </a:p>
          <a:p>
            <a:pPr marL="342900" indent="-342900">
              <a:buFont typeface="+mj-lt"/>
              <a:buAutoNum type="arabicPeriod"/>
            </a:pPr>
            <a:r>
              <a:rPr lang="fr-FR" b="1" dirty="0">
                <a:solidFill>
                  <a:srgbClr val="BA242C"/>
                </a:solidFill>
              </a:rPr>
              <a:t>Arroser la zone visiblement brûlée </a:t>
            </a:r>
            <a:br>
              <a:rPr lang="fr-FR" b="1" dirty="0">
                <a:solidFill>
                  <a:srgbClr val="BA242C"/>
                </a:solidFill>
              </a:rPr>
            </a:br>
            <a:r>
              <a:rPr lang="fr-FR" b="1" dirty="0">
                <a:solidFill>
                  <a:srgbClr val="BA242C"/>
                </a:solidFill>
              </a:rPr>
              <a:t>à l’eau courante tempérée.</a:t>
            </a:r>
          </a:p>
          <a:p>
            <a:pPr marL="342900" indent="-342900">
              <a:buFont typeface="+mj-lt"/>
              <a:buAutoNum type="arabicPeriod"/>
            </a:pPr>
            <a:endParaRPr lang="fr-FR" b="1" dirty="0">
              <a:solidFill>
                <a:srgbClr val="BA242C"/>
              </a:solidFill>
            </a:endParaRPr>
          </a:p>
          <a:p>
            <a:pPr marL="342900" indent="-342900">
              <a:buFont typeface="+mj-lt"/>
              <a:buAutoNum type="arabicPeriod"/>
            </a:pPr>
            <a:r>
              <a:rPr lang="fr-FR" b="1" dirty="0">
                <a:solidFill>
                  <a:srgbClr val="BA242C"/>
                </a:solidFill>
              </a:rPr>
              <a:t>Faire alerter ou alerter les secours </a:t>
            </a:r>
            <a:br>
              <a:rPr lang="fr-FR" b="1" dirty="0">
                <a:solidFill>
                  <a:srgbClr val="BA242C"/>
                </a:solidFill>
              </a:rPr>
            </a:br>
            <a:r>
              <a:rPr lang="fr-FR" b="1" dirty="0">
                <a:solidFill>
                  <a:srgbClr val="BA242C"/>
                </a:solidFill>
              </a:rPr>
              <a:t>et appliquer les consignes. </a:t>
            </a:r>
            <a:br>
              <a:rPr lang="fr-FR" b="1" dirty="0">
                <a:solidFill>
                  <a:srgbClr val="BA242C"/>
                </a:solidFill>
              </a:rPr>
            </a:br>
            <a:r>
              <a:rPr lang="fr-FR" b="1" dirty="0">
                <a:solidFill>
                  <a:srgbClr val="BA242C"/>
                </a:solidFill>
              </a:rPr>
              <a:t>Conserver les informations sur le produit en cause.</a:t>
            </a:r>
          </a:p>
        </p:txBody>
      </p:sp>
      <p:pic>
        <p:nvPicPr>
          <p:cNvPr id="1028" name="Picture 4" descr="Ouvrir la photo">
            <a:extLst>
              <a:ext uri="{FF2B5EF4-FFF2-40B4-BE49-F238E27FC236}">
                <a16:creationId xmlns:a16="http://schemas.microsoft.com/office/drawing/2014/main" id="{9625B322-1DBF-9B12-3CB8-287BDD60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04" y="2193158"/>
            <a:ext cx="2179220" cy="281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1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03574-09C3-2E49-1267-46C1D414F536}"/>
              </a:ext>
            </a:extLst>
          </p:cNvPr>
          <p:cNvSpPr>
            <a:spLocks noGrp="1"/>
          </p:cNvSpPr>
          <p:nvPr>
            <p:ph type="body" sz="quarter" idx="10"/>
          </p:nvPr>
        </p:nvSpPr>
        <p:spPr/>
        <p:txBody>
          <a:bodyPr/>
          <a:lstStyle/>
          <a:p>
            <a:r>
              <a:rPr lang="fr-FR" dirty="0"/>
              <a:t>PREMIERS SECOURS CITOYENS</a:t>
            </a:r>
          </a:p>
        </p:txBody>
      </p:sp>
      <p:sp>
        <p:nvSpPr>
          <p:cNvPr id="3" name="Espace réservé du texte 2">
            <a:extLst>
              <a:ext uri="{FF2B5EF4-FFF2-40B4-BE49-F238E27FC236}">
                <a16:creationId xmlns:a16="http://schemas.microsoft.com/office/drawing/2014/main" id="{7984A91D-A025-8765-AB55-5D702629970C}"/>
              </a:ext>
            </a:extLst>
          </p:cNvPr>
          <p:cNvSpPr>
            <a:spLocks noGrp="1"/>
          </p:cNvSpPr>
          <p:nvPr>
            <p:ph type="body" sz="quarter" idx="11"/>
          </p:nvPr>
        </p:nvSpPr>
        <p:spPr/>
        <p:txBody>
          <a:bodyPr/>
          <a:lstStyle/>
          <a:p>
            <a:r>
              <a:rPr lang="fr-FR" dirty="0"/>
              <a:t>Impact psychologique d’une intervention</a:t>
            </a:r>
          </a:p>
        </p:txBody>
      </p:sp>
      <p:sp>
        <p:nvSpPr>
          <p:cNvPr id="11" name="ZoneTexte 10">
            <a:extLst>
              <a:ext uri="{FF2B5EF4-FFF2-40B4-BE49-F238E27FC236}">
                <a16:creationId xmlns:a16="http://schemas.microsoft.com/office/drawing/2014/main" id="{54B61A70-29B5-40D1-4195-06BF5894D5C8}"/>
              </a:ext>
            </a:extLst>
          </p:cNvPr>
          <p:cNvSpPr txBox="1"/>
          <p:nvPr/>
        </p:nvSpPr>
        <p:spPr>
          <a:xfrm>
            <a:off x="1797622" y="1599266"/>
            <a:ext cx="8171921" cy="1077218"/>
          </a:xfrm>
          <a:prstGeom prst="rect">
            <a:avLst/>
          </a:prstGeom>
          <a:noFill/>
        </p:spPr>
        <p:txBody>
          <a:bodyPr wrap="square">
            <a:spAutoFit/>
          </a:bodyPr>
          <a:lstStyle>
            <a:defPPr>
              <a:defRPr lang="fr-FR"/>
            </a:defPPr>
            <a:lvl1pPr>
              <a:defRPr sz="1400" b="1">
                <a:solidFill>
                  <a:srgbClr val="00467E"/>
                </a:solidFill>
                <a:latin typeface="Arial" panose="020B0604020202020204" pitchFamily="34" charset="0"/>
                <a:cs typeface="Arial" panose="020B0604020202020204" pitchFamily="34" charset="0"/>
              </a:defRPr>
            </a:lvl1pPr>
          </a:lstStyle>
          <a:p>
            <a:pPr algn="ctr"/>
            <a:r>
              <a:rPr lang="fr-FR" sz="1600" b="0" dirty="0"/>
              <a:t>Toute situation de crise peut avoir un impact psychologique tant sur les victimes que </a:t>
            </a:r>
          </a:p>
          <a:p>
            <a:pPr algn="ctr"/>
            <a:r>
              <a:rPr lang="fr-FR" sz="1600" b="0" dirty="0"/>
              <a:t>les témoins ou les intervenants. Le citoyen peut être dans l’une de ces trois catégories. </a:t>
            </a:r>
          </a:p>
          <a:p>
            <a:pPr algn="ctr"/>
            <a:endParaRPr lang="fr-FR" sz="1600" b="0" dirty="0"/>
          </a:p>
          <a:p>
            <a:pPr algn="ctr"/>
            <a:r>
              <a:rPr lang="fr-FR" sz="1600" b="0" dirty="0"/>
              <a:t>La réduction de l’impact psychologique pour le citoyen passe par : </a:t>
            </a:r>
          </a:p>
        </p:txBody>
      </p:sp>
      <p:pic>
        <p:nvPicPr>
          <p:cNvPr id="15" name="Image 14">
            <a:extLst>
              <a:ext uri="{FF2B5EF4-FFF2-40B4-BE49-F238E27FC236}">
                <a16:creationId xmlns:a16="http://schemas.microsoft.com/office/drawing/2014/main" id="{5BC9C103-686B-F411-AFB8-7323E7088E17}"/>
              </a:ext>
            </a:extLst>
          </p:cNvPr>
          <p:cNvPicPr>
            <a:picLocks noChangeAspect="1"/>
          </p:cNvPicPr>
          <p:nvPr/>
        </p:nvPicPr>
        <p:blipFill>
          <a:blip r:embed="rId3">
            <a:duotone>
              <a:schemeClr val="accent1">
                <a:shade val="45000"/>
                <a:satMod val="135000"/>
              </a:schemeClr>
              <a:prstClr val="white"/>
            </a:duotone>
          </a:blip>
          <a:stretch>
            <a:fillRect/>
          </a:stretch>
        </p:blipFill>
        <p:spPr>
          <a:xfrm>
            <a:off x="2416630" y="3160301"/>
            <a:ext cx="1296000" cy="1296000"/>
          </a:xfrm>
          <a:prstGeom prst="rect">
            <a:avLst/>
          </a:prstGeom>
        </p:spPr>
      </p:pic>
      <p:sp>
        <p:nvSpPr>
          <p:cNvPr id="16" name="ZoneTexte 15">
            <a:extLst>
              <a:ext uri="{FF2B5EF4-FFF2-40B4-BE49-F238E27FC236}">
                <a16:creationId xmlns:a16="http://schemas.microsoft.com/office/drawing/2014/main" id="{36A1D470-0EFF-949C-2F37-7362BD879158}"/>
              </a:ext>
            </a:extLst>
          </p:cNvPr>
          <p:cNvSpPr txBox="1"/>
          <p:nvPr/>
        </p:nvSpPr>
        <p:spPr>
          <a:xfrm>
            <a:off x="1877269" y="4868913"/>
            <a:ext cx="2508068" cy="369332"/>
          </a:xfrm>
          <a:prstGeom prst="rect">
            <a:avLst/>
          </a:prstGeom>
          <a:noFill/>
        </p:spPr>
        <p:txBody>
          <a:bodyPr wrap="square" rtlCol="0">
            <a:spAutoFit/>
          </a:bodyPr>
          <a:lstStyle/>
          <a:p>
            <a:pPr algn="ctr"/>
            <a:r>
              <a:rPr lang="fr-FR" b="1" dirty="0">
                <a:solidFill>
                  <a:srgbClr val="C00000"/>
                </a:solidFill>
              </a:rPr>
              <a:t>Sa Préparation</a:t>
            </a:r>
          </a:p>
        </p:txBody>
      </p:sp>
      <p:sp>
        <p:nvSpPr>
          <p:cNvPr id="27" name="ZoneTexte 26">
            <a:extLst>
              <a:ext uri="{FF2B5EF4-FFF2-40B4-BE49-F238E27FC236}">
                <a16:creationId xmlns:a16="http://schemas.microsoft.com/office/drawing/2014/main" id="{4AC26E25-1DFA-A42E-AA05-F91C54EE6DD2}"/>
              </a:ext>
            </a:extLst>
          </p:cNvPr>
          <p:cNvSpPr txBox="1"/>
          <p:nvPr/>
        </p:nvSpPr>
        <p:spPr>
          <a:xfrm>
            <a:off x="4629549" y="4868913"/>
            <a:ext cx="2508068" cy="369332"/>
          </a:xfrm>
          <a:prstGeom prst="rect">
            <a:avLst/>
          </a:prstGeom>
          <a:noFill/>
        </p:spPr>
        <p:txBody>
          <a:bodyPr wrap="square" rtlCol="0">
            <a:spAutoFit/>
          </a:bodyPr>
          <a:lstStyle/>
          <a:p>
            <a:pPr algn="ctr"/>
            <a:r>
              <a:rPr lang="fr-FR" b="1" dirty="0">
                <a:solidFill>
                  <a:srgbClr val="C00000"/>
                </a:solidFill>
              </a:rPr>
              <a:t>Sa Posture</a:t>
            </a:r>
          </a:p>
        </p:txBody>
      </p:sp>
      <p:pic>
        <p:nvPicPr>
          <p:cNvPr id="29" name="Image 28">
            <a:extLst>
              <a:ext uri="{FF2B5EF4-FFF2-40B4-BE49-F238E27FC236}">
                <a16:creationId xmlns:a16="http://schemas.microsoft.com/office/drawing/2014/main" id="{565BF170-65AC-7E6B-DA77-4E69551B93F2}"/>
              </a:ext>
            </a:extLst>
          </p:cNvPr>
          <p:cNvPicPr>
            <a:picLocks noChangeAspect="1"/>
          </p:cNvPicPr>
          <p:nvPr/>
        </p:nvPicPr>
        <p:blipFill>
          <a:blip r:embed="rId4">
            <a:duotone>
              <a:schemeClr val="accent1">
                <a:shade val="45000"/>
                <a:satMod val="135000"/>
              </a:schemeClr>
              <a:prstClr val="white"/>
            </a:duotone>
          </a:blip>
          <a:stretch>
            <a:fillRect/>
          </a:stretch>
        </p:blipFill>
        <p:spPr>
          <a:xfrm>
            <a:off x="5235583" y="3160301"/>
            <a:ext cx="1296000" cy="1296000"/>
          </a:xfrm>
          <a:prstGeom prst="rect">
            <a:avLst/>
          </a:prstGeom>
        </p:spPr>
      </p:pic>
      <p:pic>
        <p:nvPicPr>
          <p:cNvPr id="31" name="Image 30">
            <a:extLst>
              <a:ext uri="{FF2B5EF4-FFF2-40B4-BE49-F238E27FC236}">
                <a16:creationId xmlns:a16="http://schemas.microsoft.com/office/drawing/2014/main" id="{0D3D0167-3E5D-4076-9A90-9F58270DD06C}"/>
              </a:ext>
            </a:extLst>
          </p:cNvPr>
          <p:cNvPicPr>
            <a:picLocks noChangeAspect="1"/>
          </p:cNvPicPr>
          <p:nvPr/>
        </p:nvPicPr>
        <p:blipFill>
          <a:blip r:embed="rId5">
            <a:duotone>
              <a:schemeClr val="accent1">
                <a:shade val="45000"/>
                <a:satMod val="135000"/>
              </a:schemeClr>
              <a:prstClr val="white"/>
            </a:duotone>
          </a:blip>
          <a:stretch>
            <a:fillRect/>
          </a:stretch>
        </p:blipFill>
        <p:spPr>
          <a:xfrm>
            <a:off x="8054535" y="3160301"/>
            <a:ext cx="1296000" cy="1296000"/>
          </a:xfrm>
          <a:prstGeom prst="rect">
            <a:avLst/>
          </a:prstGeom>
        </p:spPr>
      </p:pic>
      <p:sp>
        <p:nvSpPr>
          <p:cNvPr id="32" name="ZoneTexte 31">
            <a:extLst>
              <a:ext uri="{FF2B5EF4-FFF2-40B4-BE49-F238E27FC236}">
                <a16:creationId xmlns:a16="http://schemas.microsoft.com/office/drawing/2014/main" id="{194B332E-AEBB-9EA9-88FA-B11EDC4C1EBE}"/>
              </a:ext>
            </a:extLst>
          </p:cNvPr>
          <p:cNvSpPr txBox="1"/>
          <p:nvPr/>
        </p:nvSpPr>
        <p:spPr>
          <a:xfrm>
            <a:off x="7448501" y="4868913"/>
            <a:ext cx="2508068" cy="646331"/>
          </a:xfrm>
          <a:prstGeom prst="rect">
            <a:avLst/>
          </a:prstGeom>
          <a:noFill/>
        </p:spPr>
        <p:txBody>
          <a:bodyPr wrap="square" rtlCol="0">
            <a:spAutoFit/>
          </a:bodyPr>
          <a:lstStyle/>
          <a:p>
            <a:pPr algn="ctr"/>
            <a:r>
              <a:rPr lang="fr-FR" b="1" dirty="0">
                <a:solidFill>
                  <a:srgbClr val="C00000"/>
                </a:solidFill>
              </a:rPr>
              <a:t>L’échange avec les secours</a:t>
            </a:r>
          </a:p>
        </p:txBody>
      </p:sp>
    </p:spTree>
    <p:extLst>
      <p:ext uri="{BB962C8B-B14F-4D97-AF65-F5344CB8AC3E}">
        <p14:creationId xmlns:p14="http://schemas.microsoft.com/office/powerpoint/2010/main" val="40661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3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D5B5F-0574-3E6C-F439-D2F41DDCDBB3}"/>
              </a:ext>
            </a:extLst>
          </p:cNvPr>
          <p:cNvSpPr>
            <a:spLocks noGrp="1"/>
          </p:cNvSpPr>
          <p:nvPr>
            <p:ph type="body" sz="quarter" idx="10"/>
          </p:nvPr>
        </p:nvSpPr>
        <p:spPr/>
        <p:txBody>
          <a:bodyPr/>
          <a:lstStyle/>
          <a:p>
            <a:r>
              <a:rPr lang="fr-FR" dirty="0"/>
              <a:t>BRÛLURES</a:t>
            </a:r>
          </a:p>
        </p:txBody>
      </p:sp>
      <p:sp>
        <p:nvSpPr>
          <p:cNvPr id="3" name="Espace réservé du texte 2">
            <a:extLst>
              <a:ext uri="{FF2B5EF4-FFF2-40B4-BE49-F238E27FC236}">
                <a16:creationId xmlns:a16="http://schemas.microsoft.com/office/drawing/2014/main" id="{B356DAFD-C866-84B4-996B-593692B31613}"/>
              </a:ext>
            </a:extLst>
          </p:cNvPr>
          <p:cNvSpPr>
            <a:spLocks noGrp="1"/>
          </p:cNvSpPr>
          <p:nvPr>
            <p:ph type="body" sz="quarter" idx="11"/>
          </p:nvPr>
        </p:nvSpPr>
        <p:spPr/>
        <p:txBody>
          <a:bodyPr/>
          <a:lstStyle/>
          <a:p>
            <a:r>
              <a:rPr lang="fr-FR" dirty="0"/>
              <a:t>La brûlure par inhalation</a:t>
            </a:r>
          </a:p>
        </p:txBody>
      </p:sp>
      <p:sp>
        <p:nvSpPr>
          <p:cNvPr id="4" name="Rectangle : coins arrondis 3">
            <a:extLst>
              <a:ext uri="{FF2B5EF4-FFF2-40B4-BE49-F238E27FC236}">
                <a16:creationId xmlns:a16="http://schemas.microsoft.com/office/drawing/2014/main" id="{19B5BE02-88D0-2B83-E4A5-470D759350FE}"/>
              </a:ext>
            </a:extLst>
          </p:cNvPr>
          <p:cNvSpPr/>
          <p:nvPr/>
        </p:nvSpPr>
        <p:spPr>
          <a:xfrm>
            <a:off x="2194560" y="2413401"/>
            <a:ext cx="7398328" cy="2031198"/>
          </a:xfrm>
          <a:prstGeom prst="roundRect">
            <a:avLst>
              <a:gd name="adj" fmla="val 4382"/>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fr-FR" b="1" dirty="0">
                <a:solidFill>
                  <a:srgbClr val="BA242C"/>
                </a:solidFill>
              </a:rPr>
              <a:t>En cas de difficultés respiratoires, </a:t>
            </a:r>
            <a:br>
              <a:rPr lang="fr-FR" b="1" dirty="0">
                <a:solidFill>
                  <a:srgbClr val="BA242C"/>
                </a:solidFill>
              </a:rPr>
            </a:br>
            <a:r>
              <a:rPr lang="fr-FR" b="1" dirty="0">
                <a:solidFill>
                  <a:srgbClr val="BA242C"/>
                </a:solidFill>
              </a:rPr>
              <a:t>placer la victime en position assise.</a:t>
            </a:r>
          </a:p>
          <a:p>
            <a:pPr marL="342900" indent="-342900">
              <a:buFont typeface="+mj-lt"/>
              <a:buAutoNum type="arabicPeriod"/>
            </a:pPr>
            <a:endParaRPr lang="fr-FR" b="1" dirty="0">
              <a:solidFill>
                <a:srgbClr val="BA242C"/>
              </a:solidFill>
            </a:endParaRPr>
          </a:p>
          <a:p>
            <a:pPr marL="342900" indent="-342900">
              <a:buFont typeface="+mj-lt"/>
              <a:buAutoNum type="arabicPeriod"/>
            </a:pPr>
            <a:r>
              <a:rPr lang="fr-FR" b="1" dirty="0">
                <a:solidFill>
                  <a:srgbClr val="BA242C"/>
                </a:solidFill>
              </a:rPr>
              <a:t>Faire alerter ou alerter les secours et appliquer les consignes. </a:t>
            </a:r>
          </a:p>
        </p:txBody>
      </p:sp>
      <p:pic>
        <p:nvPicPr>
          <p:cNvPr id="5" name="Picture 2">
            <a:extLst>
              <a:ext uri="{FF2B5EF4-FFF2-40B4-BE49-F238E27FC236}">
                <a16:creationId xmlns:a16="http://schemas.microsoft.com/office/drawing/2014/main" id="{A3ABF9D9-5706-40F1-24F1-EA8A9E17D695}"/>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9891" t="22651" b="22606"/>
          <a:stretch/>
        </p:blipFill>
        <p:spPr bwMode="auto">
          <a:xfrm>
            <a:off x="7115694" y="2488738"/>
            <a:ext cx="858791" cy="94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71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77F036E-2673-FBD4-45D3-C3E6600F817D}"/>
              </a:ext>
            </a:extLst>
          </p:cNvPr>
          <p:cNvSpPr>
            <a:spLocks noGrp="1"/>
          </p:cNvSpPr>
          <p:nvPr>
            <p:ph type="body" sz="quarter" idx="10"/>
          </p:nvPr>
        </p:nvSpPr>
        <p:spPr/>
        <p:txBody>
          <a:bodyPr/>
          <a:lstStyle/>
          <a:p>
            <a:r>
              <a:rPr lang="fr-FR" dirty="0"/>
              <a:t>La brûlure est une lésion de la peau, des voies aériennes ou digestives. </a:t>
            </a:r>
            <a:br>
              <a:rPr lang="fr-FR" dirty="0"/>
            </a:br>
            <a:r>
              <a:rPr lang="fr-FR" dirty="0"/>
              <a:t>Elle peut être qualifiée de </a:t>
            </a:r>
            <a:r>
              <a:rPr lang="fr-FR" b="1" dirty="0">
                <a:solidFill>
                  <a:srgbClr val="BA242C"/>
                </a:solidFill>
              </a:rPr>
              <a:t>« brûlure simple »</a:t>
            </a:r>
            <a:r>
              <a:rPr lang="fr-FR" dirty="0"/>
              <a:t> ou de </a:t>
            </a:r>
            <a:r>
              <a:rPr lang="fr-FR" b="1" dirty="0">
                <a:solidFill>
                  <a:srgbClr val="BA242C"/>
                </a:solidFill>
              </a:rPr>
              <a:t>« brûlure grave ».</a:t>
            </a:r>
          </a:p>
        </p:txBody>
      </p:sp>
      <p:sp>
        <p:nvSpPr>
          <p:cNvPr id="3" name="Espace réservé du texte 2">
            <a:extLst>
              <a:ext uri="{FF2B5EF4-FFF2-40B4-BE49-F238E27FC236}">
                <a16:creationId xmlns:a16="http://schemas.microsoft.com/office/drawing/2014/main" id="{0EB94815-C798-3F65-80DB-6D1297F503AD}"/>
              </a:ext>
            </a:extLst>
          </p:cNvPr>
          <p:cNvSpPr>
            <a:spLocks noGrp="1"/>
          </p:cNvSpPr>
          <p:nvPr>
            <p:ph type="body" sz="quarter" idx="11"/>
          </p:nvPr>
        </p:nvSpPr>
        <p:spPr/>
        <p:txBody>
          <a:bodyPr/>
          <a:lstStyle/>
          <a:p>
            <a:r>
              <a:rPr lang="fr-FR" dirty="0"/>
              <a:t>Brûlures</a:t>
            </a:r>
          </a:p>
        </p:txBody>
      </p:sp>
      <p:grpSp>
        <p:nvGrpSpPr>
          <p:cNvPr id="75" name="Groupe 74">
            <a:extLst>
              <a:ext uri="{FF2B5EF4-FFF2-40B4-BE49-F238E27FC236}">
                <a16:creationId xmlns:a16="http://schemas.microsoft.com/office/drawing/2014/main" id="{54CBB6AF-83B7-EA8D-823D-A77DFA6223A9}"/>
              </a:ext>
            </a:extLst>
          </p:cNvPr>
          <p:cNvGrpSpPr/>
          <p:nvPr/>
        </p:nvGrpSpPr>
        <p:grpSpPr>
          <a:xfrm>
            <a:off x="5297500" y="2156819"/>
            <a:ext cx="5895051" cy="563326"/>
            <a:chOff x="5238094" y="2156819"/>
            <a:chExt cx="5895051" cy="563326"/>
          </a:xfrm>
        </p:grpSpPr>
        <p:sp>
          <p:nvSpPr>
            <p:cNvPr id="4" name="Rectangle : coins arrondis 3">
              <a:extLst>
                <a:ext uri="{FF2B5EF4-FFF2-40B4-BE49-F238E27FC236}">
                  <a16:creationId xmlns:a16="http://schemas.microsoft.com/office/drawing/2014/main" id="{8D3811B7-1908-0FE7-95CB-A4B61ACFF5EB}"/>
                </a:ext>
              </a:extLst>
            </p:cNvPr>
            <p:cNvSpPr/>
            <p:nvPr/>
          </p:nvSpPr>
          <p:spPr>
            <a:xfrm>
              <a:off x="5238094" y="2156819"/>
              <a:ext cx="5895051" cy="563326"/>
            </a:xfrm>
            <a:prstGeom prst="round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pic>
          <p:nvPicPr>
            <p:cNvPr id="5" name="Picture 2">
              <a:extLst>
                <a:ext uri="{FF2B5EF4-FFF2-40B4-BE49-F238E27FC236}">
                  <a16:creationId xmlns:a16="http://schemas.microsoft.com/office/drawing/2014/main" id="{DD0758A4-FEC9-03ED-787E-133BCE5BC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65" y="2186482"/>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50414C8-AEA3-3C30-8FE3-7EB91E130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947" y="2186482"/>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5BFFE-022D-41CE-C377-5DE0901C2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759" y="2186482"/>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6FD21F76-5FE6-C1D7-22DF-5F4CE9F463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5353" y="2186482"/>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Ampoule : définition, signes, prévention... - Santé sur le net">
              <a:extLst>
                <a:ext uri="{FF2B5EF4-FFF2-40B4-BE49-F238E27FC236}">
                  <a16:creationId xmlns:a16="http://schemas.microsoft.com/office/drawing/2014/main" id="{C3CD7684-D108-A035-1D9F-5748FA70345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70541" y="2186483"/>
              <a:ext cx="702383" cy="503999"/>
            </a:xfrm>
            <a:prstGeom prst="rect">
              <a:avLst/>
            </a:prstGeom>
            <a:noFill/>
            <a:ln w="88900" cap="sq">
              <a:noFill/>
              <a:miter lim="800000"/>
            </a:ln>
            <a:effectLst/>
            <a:scene3d>
              <a:camera prst="orthographicFront"/>
              <a:lightRig rig="twoPt" dir="t">
                <a:rot lat="0" lon="0" rev="7200000"/>
              </a:lightRig>
            </a:scene3d>
            <a:sp3d>
              <a:contourClr>
                <a:srgbClr val="FFFFFF"/>
              </a:contourClr>
            </a:sp3d>
          </p:spPr>
        </p:pic>
      </p:grpSp>
      <p:grpSp>
        <p:nvGrpSpPr>
          <p:cNvPr id="62" name="Groupe 61">
            <a:extLst>
              <a:ext uri="{FF2B5EF4-FFF2-40B4-BE49-F238E27FC236}">
                <a16:creationId xmlns:a16="http://schemas.microsoft.com/office/drawing/2014/main" id="{C756E57D-A552-721B-F636-35B1E7CF387C}"/>
              </a:ext>
            </a:extLst>
          </p:cNvPr>
          <p:cNvGrpSpPr/>
          <p:nvPr/>
        </p:nvGrpSpPr>
        <p:grpSpPr>
          <a:xfrm>
            <a:off x="450468" y="2141934"/>
            <a:ext cx="4181475" cy="2800798"/>
            <a:chOff x="450468" y="2141934"/>
            <a:chExt cx="4181475" cy="2800798"/>
          </a:xfrm>
        </p:grpSpPr>
        <p:sp>
          <p:nvSpPr>
            <p:cNvPr id="10" name="Rectangle : coins arrondis 9">
              <a:extLst>
                <a:ext uri="{FF2B5EF4-FFF2-40B4-BE49-F238E27FC236}">
                  <a16:creationId xmlns:a16="http://schemas.microsoft.com/office/drawing/2014/main" id="{2869CE31-36CC-6DE7-D9BF-DF39D236A757}"/>
                </a:ext>
              </a:extLst>
            </p:cNvPr>
            <p:cNvSpPr/>
            <p:nvPr/>
          </p:nvSpPr>
          <p:spPr>
            <a:xfrm>
              <a:off x="450468" y="2189506"/>
              <a:ext cx="4181475" cy="2753226"/>
            </a:xfrm>
            <a:prstGeom prst="roundRect">
              <a:avLst>
                <a:gd name="adj" fmla="val 6042"/>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1" name="Rectangle : coins arrondis 10">
              <a:extLst>
                <a:ext uri="{FF2B5EF4-FFF2-40B4-BE49-F238E27FC236}">
                  <a16:creationId xmlns:a16="http://schemas.microsoft.com/office/drawing/2014/main" id="{29AB9736-ABF4-80E8-EDDA-704AD0D3F90E}"/>
                </a:ext>
              </a:extLst>
            </p:cNvPr>
            <p:cNvSpPr/>
            <p:nvPr/>
          </p:nvSpPr>
          <p:spPr>
            <a:xfrm>
              <a:off x="450468" y="2141934"/>
              <a:ext cx="4181475" cy="418848"/>
            </a:xfrm>
            <a:prstGeom prst="roundRect">
              <a:avLst>
                <a:gd name="adj" fmla="val 0"/>
              </a:avLst>
            </a:prstGeom>
            <a:solidFill>
              <a:srgbClr val="FFCBCB"/>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12" name="ZoneTexte 11">
              <a:extLst>
                <a:ext uri="{FF2B5EF4-FFF2-40B4-BE49-F238E27FC236}">
                  <a16:creationId xmlns:a16="http://schemas.microsoft.com/office/drawing/2014/main" id="{255114E8-B4D0-93DC-29D9-D2FD2A3ABAF4}"/>
                </a:ext>
              </a:extLst>
            </p:cNvPr>
            <p:cNvSpPr txBox="1"/>
            <p:nvPr/>
          </p:nvSpPr>
          <p:spPr>
            <a:xfrm>
              <a:off x="1632011" y="2197470"/>
              <a:ext cx="1818388" cy="307777"/>
            </a:xfrm>
            <a:prstGeom prst="rect">
              <a:avLst/>
            </a:prstGeom>
            <a:noFill/>
          </p:spPr>
          <p:txBody>
            <a:bodyPr wrap="square">
              <a:spAutoFit/>
            </a:bodyPr>
            <a:lstStyle/>
            <a:p>
              <a:pPr algn="ctr"/>
              <a:r>
                <a:rPr lang="fr-FR" sz="1400" b="1" dirty="0">
                  <a:solidFill>
                    <a:srgbClr val="BA242C"/>
                  </a:solidFill>
                  <a:latin typeface="Arial" panose="020B0604020202020204" pitchFamily="34" charset="0"/>
                  <a:cs typeface="Arial" panose="020B0604020202020204" pitchFamily="34" charset="0"/>
                </a:rPr>
                <a:t>Brûlure grave</a:t>
              </a:r>
              <a:endParaRPr lang="en-US" sz="1400" b="1" dirty="0">
                <a:solidFill>
                  <a:srgbClr val="BA242C"/>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7F13A9AD-4CD1-EAFE-9394-ACF43A1FD8A5}"/>
                </a:ext>
              </a:extLst>
            </p:cNvPr>
            <p:cNvPicPr>
              <a:picLocks noChangeAspect="1"/>
            </p:cNvPicPr>
            <p:nvPr/>
          </p:nvPicPr>
          <p:blipFill rotWithShape="1">
            <a:blip r:embed="rId8"/>
            <a:srcRect b="23108"/>
            <a:stretch/>
          </p:blipFill>
          <p:spPr>
            <a:xfrm>
              <a:off x="757888" y="2631952"/>
              <a:ext cx="949754" cy="826967"/>
            </a:xfrm>
            <a:prstGeom prst="rect">
              <a:avLst/>
            </a:prstGeom>
          </p:spPr>
        </p:pic>
        <p:grpSp>
          <p:nvGrpSpPr>
            <p:cNvPr id="14" name="Groupe 13">
              <a:extLst>
                <a:ext uri="{FF2B5EF4-FFF2-40B4-BE49-F238E27FC236}">
                  <a16:creationId xmlns:a16="http://schemas.microsoft.com/office/drawing/2014/main" id="{F34F782E-CA34-7E1F-E639-C947F124648A}"/>
                </a:ext>
              </a:extLst>
            </p:cNvPr>
            <p:cNvGrpSpPr/>
            <p:nvPr/>
          </p:nvGrpSpPr>
          <p:grpSpPr>
            <a:xfrm>
              <a:off x="1507775" y="2639911"/>
              <a:ext cx="3024775" cy="1358650"/>
              <a:chOff x="133350" y="3999402"/>
              <a:chExt cx="3921370" cy="1952625"/>
            </a:xfrm>
          </p:grpSpPr>
          <p:grpSp>
            <p:nvGrpSpPr>
              <p:cNvPr id="15" name="Groupe 14">
                <a:extLst>
                  <a:ext uri="{FF2B5EF4-FFF2-40B4-BE49-F238E27FC236}">
                    <a16:creationId xmlns:a16="http://schemas.microsoft.com/office/drawing/2014/main" id="{3D5FF725-92B5-8A85-5475-4442F2192257}"/>
                  </a:ext>
                </a:extLst>
              </p:cNvPr>
              <p:cNvGrpSpPr/>
              <p:nvPr/>
            </p:nvGrpSpPr>
            <p:grpSpPr>
              <a:xfrm>
                <a:off x="133350" y="3999402"/>
                <a:ext cx="1952625" cy="1952625"/>
                <a:chOff x="1104900" y="3524250"/>
                <a:chExt cx="1952625" cy="1952625"/>
              </a:xfrm>
            </p:grpSpPr>
            <p:pic>
              <p:nvPicPr>
                <p:cNvPr id="24" name="Picture 10">
                  <a:extLst>
                    <a:ext uri="{FF2B5EF4-FFF2-40B4-BE49-F238E27FC236}">
                      <a16:creationId xmlns:a16="http://schemas.microsoft.com/office/drawing/2014/main" id="{FE93B9DF-C571-4C55-A7E7-0E1772F48EA4}"/>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4900" y="3524250"/>
                  <a:ext cx="1952625" cy="1952625"/>
                </a:xfrm>
                <a:prstGeom prst="rect">
                  <a:avLst/>
                </a:prstGeom>
                <a:noFill/>
                <a:extLst>
                  <a:ext uri="{909E8E84-426E-40DD-AFC4-6F175D3DCCD1}">
                    <a14:hiddenFill xmlns:a14="http://schemas.microsoft.com/office/drawing/2010/main">
                      <a:solidFill>
                        <a:srgbClr val="FFFFFF"/>
                      </a:solidFill>
                    </a14:hiddenFill>
                  </a:ext>
                </a:extLst>
              </p:spPr>
            </p:pic>
            <p:sp>
              <p:nvSpPr>
                <p:cNvPr id="25" name="Organigramme : Connecteur 64">
                  <a:extLst>
                    <a:ext uri="{FF2B5EF4-FFF2-40B4-BE49-F238E27FC236}">
                      <a16:creationId xmlns:a16="http://schemas.microsoft.com/office/drawing/2014/main" id="{43A6027C-F213-EC78-C3D6-4499ECF88B96}"/>
                    </a:ext>
                  </a:extLst>
                </p:cNvPr>
                <p:cNvSpPr/>
                <p:nvPr/>
              </p:nvSpPr>
              <p:spPr>
                <a:xfrm>
                  <a:off x="2027212" y="3571875"/>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26" name="Organigramme : Connecteur 65">
                  <a:extLst>
                    <a:ext uri="{FF2B5EF4-FFF2-40B4-BE49-F238E27FC236}">
                      <a16:creationId xmlns:a16="http://schemas.microsoft.com/office/drawing/2014/main" id="{EB1847E2-E46F-45F8-8DA2-E06101EF58C1}"/>
                    </a:ext>
                  </a:extLst>
                </p:cNvPr>
                <p:cNvSpPr/>
                <p:nvPr/>
              </p:nvSpPr>
              <p:spPr>
                <a:xfrm>
                  <a:off x="1799128" y="4140605"/>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27" name="Organigramme : Connecteur 66">
                  <a:extLst>
                    <a:ext uri="{FF2B5EF4-FFF2-40B4-BE49-F238E27FC236}">
                      <a16:creationId xmlns:a16="http://schemas.microsoft.com/office/drawing/2014/main" id="{35C15041-FFD9-B843-3ABC-32953AE70B9C}"/>
                    </a:ext>
                  </a:extLst>
                </p:cNvPr>
                <p:cNvSpPr/>
                <p:nvPr/>
              </p:nvSpPr>
              <p:spPr>
                <a:xfrm>
                  <a:off x="2376798" y="4518060"/>
                  <a:ext cx="108001"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sp>
              <p:nvSpPr>
                <p:cNvPr id="28" name="Organigramme : Connecteur 67">
                  <a:extLst>
                    <a:ext uri="{FF2B5EF4-FFF2-40B4-BE49-F238E27FC236}">
                      <a16:creationId xmlns:a16="http://schemas.microsoft.com/office/drawing/2014/main" id="{D6FFEF26-5803-9DF0-26BF-1C45760C88F0}"/>
                    </a:ext>
                  </a:extLst>
                </p:cNvPr>
                <p:cNvSpPr/>
                <p:nvPr/>
              </p:nvSpPr>
              <p:spPr>
                <a:xfrm>
                  <a:off x="2032677" y="4548187"/>
                  <a:ext cx="108000" cy="108000"/>
                </a:xfrm>
                <a:prstGeom prst="flowChartConnector">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497E"/>
                    </a:solidFill>
                  </a:endParaRPr>
                </a:p>
              </p:txBody>
            </p:sp>
          </p:grpSp>
          <p:sp>
            <p:nvSpPr>
              <p:cNvPr id="16" name="ZoneTexte 15">
                <a:extLst>
                  <a:ext uri="{FF2B5EF4-FFF2-40B4-BE49-F238E27FC236}">
                    <a16:creationId xmlns:a16="http://schemas.microsoft.com/office/drawing/2014/main" id="{F5DF5E70-5F43-76FC-9C29-F721D4448B5F}"/>
                  </a:ext>
                </a:extLst>
              </p:cNvPr>
              <p:cNvSpPr txBox="1"/>
              <p:nvPr/>
            </p:nvSpPr>
            <p:spPr>
              <a:xfrm>
                <a:off x="1919896" y="399940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Visage / cou</a:t>
                </a:r>
              </a:p>
            </p:txBody>
          </p:sp>
          <p:sp>
            <p:nvSpPr>
              <p:cNvPr id="17" name="ZoneTexte 16">
                <a:extLst>
                  <a:ext uri="{FF2B5EF4-FFF2-40B4-BE49-F238E27FC236}">
                    <a16:creationId xmlns:a16="http://schemas.microsoft.com/office/drawing/2014/main" id="{0D7DCDC4-ACF7-39FD-4407-9535F6EE0AC7}"/>
                  </a:ext>
                </a:extLst>
              </p:cNvPr>
              <p:cNvSpPr txBox="1"/>
              <p:nvPr/>
            </p:nvSpPr>
            <p:spPr>
              <a:xfrm>
                <a:off x="1919896" y="4481511"/>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Articulations</a:t>
                </a:r>
              </a:p>
            </p:txBody>
          </p:sp>
          <p:cxnSp>
            <p:nvCxnSpPr>
              <p:cNvPr id="18" name="Connecteur : en angle 57">
                <a:extLst>
                  <a:ext uri="{FF2B5EF4-FFF2-40B4-BE49-F238E27FC236}">
                    <a16:creationId xmlns:a16="http://schemas.microsoft.com/office/drawing/2014/main" id="{014301EA-24F5-3BCF-A3B9-05E16E80A11E}"/>
                  </a:ext>
                </a:extLst>
              </p:cNvPr>
              <p:cNvCxnSpPr>
                <a:stCxn id="16" idx="1"/>
                <a:endCxn id="25" idx="6"/>
              </p:cNvCxnSpPr>
              <p:nvPr/>
            </p:nvCxnSpPr>
            <p:spPr>
              <a:xfrm rot="10800000">
                <a:off x="1163662" y="4101029"/>
                <a:ext cx="756234" cy="8189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 en angle 58">
                <a:extLst>
                  <a:ext uri="{FF2B5EF4-FFF2-40B4-BE49-F238E27FC236}">
                    <a16:creationId xmlns:a16="http://schemas.microsoft.com/office/drawing/2014/main" id="{96A9E5D6-4E5C-F730-DF58-50E3F04FAD88}"/>
                  </a:ext>
                </a:extLst>
              </p:cNvPr>
              <p:cNvCxnSpPr>
                <a:cxnSpLocks/>
                <a:stCxn id="17" idx="1"/>
                <a:endCxn id="26" idx="6"/>
              </p:cNvCxnSpPr>
              <p:nvPr/>
            </p:nvCxnSpPr>
            <p:spPr>
              <a:xfrm rot="10800000" flipV="1">
                <a:off x="935578" y="4665032"/>
                <a:ext cx="984318" cy="4725"/>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E3FF511D-AFE2-DB43-38CA-787A4688D241}"/>
                  </a:ext>
                </a:extLst>
              </p:cNvPr>
              <p:cNvSpPr txBox="1"/>
              <p:nvPr/>
            </p:nvSpPr>
            <p:spPr>
              <a:xfrm>
                <a:off x="1919896" y="4963622"/>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Mains</a:t>
                </a:r>
              </a:p>
            </p:txBody>
          </p:sp>
          <p:cxnSp>
            <p:nvCxnSpPr>
              <p:cNvPr id="21" name="Connecteur : en angle 60">
                <a:extLst>
                  <a:ext uri="{FF2B5EF4-FFF2-40B4-BE49-F238E27FC236}">
                    <a16:creationId xmlns:a16="http://schemas.microsoft.com/office/drawing/2014/main" id="{724606FE-C20E-422C-A8A8-995997FCE5E3}"/>
                  </a:ext>
                </a:extLst>
              </p:cNvPr>
              <p:cNvCxnSpPr>
                <a:cxnSpLocks/>
                <a:stCxn id="20" idx="1"/>
              </p:cNvCxnSpPr>
              <p:nvPr/>
            </p:nvCxnSpPr>
            <p:spPr>
              <a:xfrm rot="10800000">
                <a:off x="1541778" y="5016270"/>
                <a:ext cx="378118" cy="130874"/>
              </a:xfrm>
              <a:prstGeom prst="bentConnector3">
                <a:avLst>
                  <a:gd name="adj1" fmla="val 50000"/>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BF15F93D-BE1E-516E-4ED9-9B7376C3D732}"/>
                  </a:ext>
                </a:extLst>
              </p:cNvPr>
              <p:cNvSpPr txBox="1"/>
              <p:nvPr/>
            </p:nvSpPr>
            <p:spPr>
              <a:xfrm>
                <a:off x="1919896" y="5445733"/>
                <a:ext cx="2134824" cy="367040"/>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fr-FR" sz="900" b="1" dirty="0">
                    <a:solidFill>
                      <a:srgbClr val="00497E"/>
                    </a:solidFill>
                    <a:latin typeface="Arial" panose="020B0604020202020204" pitchFamily="34" charset="0"/>
                    <a:cs typeface="Arial" panose="020B0604020202020204" pitchFamily="34" charset="0"/>
                  </a:rPr>
                  <a:t>Proche d’orifices naturels</a:t>
                </a:r>
              </a:p>
            </p:txBody>
          </p:sp>
          <p:cxnSp>
            <p:nvCxnSpPr>
              <p:cNvPr id="23" name="Connecteur : en angle 62">
                <a:extLst>
                  <a:ext uri="{FF2B5EF4-FFF2-40B4-BE49-F238E27FC236}">
                    <a16:creationId xmlns:a16="http://schemas.microsoft.com/office/drawing/2014/main" id="{06504D3D-C7BB-323A-9F40-BF1C7302D7CB}"/>
                  </a:ext>
                </a:extLst>
              </p:cNvPr>
              <p:cNvCxnSpPr>
                <a:cxnSpLocks/>
                <a:stCxn id="22" idx="1"/>
                <a:endCxn id="28" idx="4"/>
              </p:cNvCxnSpPr>
              <p:nvPr/>
            </p:nvCxnSpPr>
            <p:spPr>
              <a:xfrm rot="10800000">
                <a:off x="1115129" y="5131340"/>
                <a:ext cx="804768" cy="497915"/>
              </a:xfrm>
              <a:prstGeom prst="bentConnector2">
                <a:avLst/>
              </a:prstGeom>
              <a:ln>
                <a:solidFill>
                  <a:srgbClr val="CC000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D9B34F1A-F4AC-6151-ED6B-D0D113401178}"/>
                </a:ext>
              </a:extLst>
            </p:cNvPr>
            <p:cNvSpPr txBox="1"/>
            <p:nvPr/>
          </p:nvSpPr>
          <p:spPr>
            <a:xfrm>
              <a:off x="491194" y="3473026"/>
              <a:ext cx="1586101" cy="553998"/>
            </a:xfrm>
            <a:prstGeom prst="rect">
              <a:avLst/>
            </a:prstGeom>
            <a:noFill/>
          </p:spPr>
          <p:txBody>
            <a:bodyPr wrap="square">
              <a:spAutoFit/>
            </a:bodyPr>
            <a:lstStyle/>
            <a:p>
              <a:pPr algn="ctr">
                <a:spcAft>
                  <a:spcPts val="600"/>
                </a:spcAft>
              </a:pPr>
              <a:r>
                <a:rPr lang="fr-FR" sz="1400" b="1" dirty="0">
                  <a:solidFill>
                    <a:srgbClr val="BA242C"/>
                  </a:solidFill>
                  <a:latin typeface="Arial" panose="020B0604020202020204" pitchFamily="34" charset="0"/>
                  <a:cs typeface="Arial" panose="020B0604020202020204" pitchFamily="34" charset="0"/>
                </a:rPr>
                <a:t>Aspect :</a:t>
              </a:r>
            </a:p>
            <a:p>
              <a:pPr algn="ctr">
                <a:spcAft>
                  <a:spcPts val="600"/>
                </a:spcAft>
              </a:pPr>
              <a:r>
                <a:rPr lang="fr-FR" sz="1100" b="1" dirty="0">
                  <a:solidFill>
                    <a:srgbClr val="BA242C"/>
                  </a:solidFill>
                  <a:latin typeface="Arial" panose="020B0604020202020204" pitchFamily="34" charset="0"/>
                  <a:cs typeface="Arial" panose="020B0604020202020204" pitchFamily="34" charset="0"/>
                </a:rPr>
                <a:t>Blanchâtre / Noirâtre</a:t>
              </a:r>
              <a:endParaRPr lang="en-US" sz="1100" b="1" dirty="0">
                <a:solidFill>
                  <a:srgbClr val="BA242C"/>
                </a:solidFill>
                <a:latin typeface="Arial" panose="020B0604020202020204" pitchFamily="34" charset="0"/>
                <a:cs typeface="Arial" panose="020B0604020202020204" pitchFamily="34" charset="0"/>
              </a:endParaRPr>
            </a:p>
          </p:txBody>
        </p:sp>
        <p:grpSp>
          <p:nvGrpSpPr>
            <p:cNvPr id="76" name="Groupe 75">
              <a:extLst>
                <a:ext uri="{FF2B5EF4-FFF2-40B4-BE49-F238E27FC236}">
                  <a16:creationId xmlns:a16="http://schemas.microsoft.com/office/drawing/2014/main" id="{5F84B8C7-055E-5469-BB26-F578C237F21C}"/>
                </a:ext>
              </a:extLst>
            </p:cNvPr>
            <p:cNvGrpSpPr/>
            <p:nvPr/>
          </p:nvGrpSpPr>
          <p:grpSpPr>
            <a:xfrm>
              <a:off x="1288134" y="4116774"/>
              <a:ext cx="2506142" cy="510085"/>
              <a:chOff x="1235489" y="4116774"/>
              <a:chExt cx="2506142" cy="510085"/>
            </a:xfrm>
          </p:grpSpPr>
          <p:pic>
            <p:nvPicPr>
              <p:cNvPr id="30" name="Picture 4">
                <a:extLst>
                  <a:ext uri="{FF2B5EF4-FFF2-40B4-BE49-F238E27FC236}">
                    <a16:creationId xmlns:a16="http://schemas.microsoft.com/office/drawing/2014/main" id="{25FF9318-8D6A-1F0D-F142-31B1CACF4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809" y="4116774"/>
                <a:ext cx="510085" cy="5100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8C1D16B1-8948-5E6F-ED59-484BDD181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547" y="4116774"/>
                <a:ext cx="510084" cy="5100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0EEE8BC7-8124-7BB6-C68D-A64F46DBD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489" y="4116774"/>
                <a:ext cx="510084" cy="510084"/>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ZoneTexte 32">
              <a:extLst>
                <a:ext uri="{FF2B5EF4-FFF2-40B4-BE49-F238E27FC236}">
                  <a16:creationId xmlns:a16="http://schemas.microsoft.com/office/drawing/2014/main" id="{E9484D4E-7829-58AD-4A7A-C8CCE75E35C9}"/>
                </a:ext>
              </a:extLst>
            </p:cNvPr>
            <p:cNvSpPr txBox="1"/>
            <p:nvPr/>
          </p:nvSpPr>
          <p:spPr>
            <a:xfrm>
              <a:off x="656726" y="4665733"/>
              <a:ext cx="3768957" cy="276999"/>
            </a:xfrm>
            <a:prstGeom prst="rect">
              <a:avLst/>
            </a:prstGeom>
            <a:noFill/>
          </p:spPr>
          <p:txBody>
            <a:bodyPr wrap="square">
              <a:spAutoFit/>
            </a:bodyPr>
            <a:lstStyle/>
            <a:p>
              <a:pPr algn="ctr"/>
              <a:r>
                <a:rPr lang="fr-FR" sz="1200" b="1" dirty="0">
                  <a:solidFill>
                    <a:srgbClr val="BA242C"/>
                  </a:solidFill>
                  <a:latin typeface="Arial" panose="020B0604020202020204" pitchFamily="34" charset="0"/>
                  <a:cs typeface="Arial" panose="020B0604020202020204" pitchFamily="34" charset="0"/>
                </a:rPr>
                <a:t>Rougeur étendue chez l’enfant / nourrisson</a:t>
              </a:r>
              <a:endParaRPr lang="en-US" sz="1200" dirty="0">
                <a:solidFill>
                  <a:srgbClr val="BA242C"/>
                </a:solidFill>
              </a:endParaRPr>
            </a:p>
          </p:txBody>
        </p:sp>
      </p:grpSp>
      <p:grpSp>
        <p:nvGrpSpPr>
          <p:cNvPr id="63" name="Groupe 62">
            <a:extLst>
              <a:ext uri="{FF2B5EF4-FFF2-40B4-BE49-F238E27FC236}">
                <a16:creationId xmlns:a16="http://schemas.microsoft.com/office/drawing/2014/main" id="{29DBF468-2F32-412E-CA3C-ED4B5333063D}"/>
              </a:ext>
            </a:extLst>
          </p:cNvPr>
          <p:cNvGrpSpPr/>
          <p:nvPr/>
        </p:nvGrpSpPr>
        <p:grpSpPr>
          <a:xfrm>
            <a:off x="446117" y="5004704"/>
            <a:ext cx="4181475" cy="1329262"/>
            <a:chOff x="446117" y="5004704"/>
            <a:chExt cx="4181475" cy="1329262"/>
          </a:xfrm>
        </p:grpSpPr>
        <p:sp>
          <p:nvSpPr>
            <p:cNvPr id="34" name="Rectangle : coins arrondis 33">
              <a:extLst>
                <a:ext uri="{FF2B5EF4-FFF2-40B4-BE49-F238E27FC236}">
                  <a16:creationId xmlns:a16="http://schemas.microsoft.com/office/drawing/2014/main" id="{45E4B129-54A8-7520-AB1A-1C9ED534243E}"/>
                </a:ext>
              </a:extLst>
            </p:cNvPr>
            <p:cNvSpPr/>
            <p:nvPr/>
          </p:nvSpPr>
          <p:spPr>
            <a:xfrm>
              <a:off x="446117" y="5035469"/>
              <a:ext cx="4181475" cy="1298497"/>
            </a:xfrm>
            <a:prstGeom prst="roundRect">
              <a:avLst>
                <a:gd name="adj" fmla="val 11379"/>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35" name="Rectangle : coins arrondis 34">
              <a:extLst>
                <a:ext uri="{FF2B5EF4-FFF2-40B4-BE49-F238E27FC236}">
                  <a16:creationId xmlns:a16="http://schemas.microsoft.com/office/drawing/2014/main" id="{B9AF8474-BF90-9016-B258-2E3A815F057E}"/>
                </a:ext>
              </a:extLst>
            </p:cNvPr>
            <p:cNvSpPr/>
            <p:nvPr/>
          </p:nvSpPr>
          <p:spPr>
            <a:xfrm>
              <a:off x="446117" y="5004704"/>
              <a:ext cx="4181475" cy="418848"/>
            </a:xfrm>
            <a:prstGeom prst="roundRect">
              <a:avLst>
                <a:gd name="adj" fmla="val 0"/>
              </a:avLst>
            </a:prstGeom>
            <a:solidFill>
              <a:srgbClr val="8BC8FF"/>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36" name="ZoneTexte 35">
              <a:extLst>
                <a:ext uri="{FF2B5EF4-FFF2-40B4-BE49-F238E27FC236}">
                  <a16:creationId xmlns:a16="http://schemas.microsoft.com/office/drawing/2014/main" id="{EAE0ED2F-B543-3180-9FBF-82290FFE7EC8}"/>
                </a:ext>
              </a:extLst>
            </p:cNvPr>
            <p:cNvSpPr txBox="1"/>
            <p:nvPr/>
          </p:nvSpPr>
          <p:spPr>
            <a:xfrm>
              <a:off x="1627660" y="5060240"/>
              <a:ext cx="1818388" cy="307777"/>
            </a:xfrm>
            <a:prstGeom prst="rect">
              <a:avLst/>
            </a:prstGeom>
            <a:noFill/>
          </p:spPr>
          <p:txBody>
            <a:bodyPr wrap="square">
              <a:spAutoFit/>
            </a:bodyPr>
            <a:lstStyle/>
            <a:p>
              <a:pPr algn="ctr"/>
              <a:r>
                <a:rPr lang="fr-FR" sz="1400" b="1" dirty="0">
                  <a:solidFill>
                    <a:srgbClr val="00497E"/>
                  </a:solidFill>
                  <a:latin typeface="Arial" panose="020B0604020202020204" pitchFamily="34" charset="0"/>
                  <a:cs typeface="Arial" panose="020B0604020202020204" pitchFamily="34" charset="0"/>
                </a:rPr>
                <a:t>Brûlure simple</a:t>
              </a:r>
              <a:endParaRPr lang="en-US" sz="1400" b="1" dirty="0">
                <a:solidFill>
                  <a:srgbClr val="00497E"/>
                </a:solidFill>
                <a:latin typeface="Arial" panose="020B0604020202020204" pitchFamily="34" charset="0"/>
                <a:cs typeface="Arial" panose="020B0604020202020204" pitchFamily="34" charset="0"/>
              </a:endParaRPr>
            </a:p>
          </p:txBody>
        </p:sp>
        <p:pic>
          <p:nvPicPr>
            <p:cNvPr id="37" name="Image 36">
              <a:extLst>
                <a:ext uri="{FF2B5EF4-FFF2-40B4-BE49-F238E27FC236}">
                  <a16:creationId xmlns:a16="http://schemas.microsoft.com/office/drawing/2014/main" id="{1BBD5B76-B71E-575A-0302-0D6EAA2317E1}"/>
                </a:ext>
              </a:extLst>
            </p:cNvPr>
            <p:cNvPicPr>
              <a:picLocks noChangeAspect="1"/>
            </p:cNvPicPr>
            <p:nvPr/>
          </p:nvPicPr>
          <p:blipFill rotWithShape="1">
            <a:blip r:embed="rId10"/>
            <a:srcRect b="23228"/>
            <a:stretch/>
          </p:blipFill>
          <p:spPr>
            <a:xfrm>
              <a:off x="623681" y="5479676"/>
              <a:ext cx="866850" cy="753598"/>
            </a:xfrm>
            <a:prstGeom prst="rect">
              <a:avLst/>
            </a:prstGeom>
          </p:spPr>
        </p:pic>
        <p:sp>
          <p:nvSpPr>
            <p:cNvPr id="38" name="ZoneTexte 37">
              <a:extLst>
                <a:ext uri="{FF2B5EF4-FFF2-40B4-BE49-F238E27FC236}">
                  <a16:creationId xmlns:a16="http://schemas.microsoft.com/office/drawing/2014/main" id="{332C43C3-EDE3-4C3C-7309-63EB4F1A14AA}"/>
                </a:ext>
              </a:extLst>
            </p:cNvPr>
            <p:cNvSpPr txBox="1"/>
            <p:nvPr/>
          </p:nvSpPr>
          <p:spPr>
            <a:xfrm>
              <a:off x="1735079" y="5790972"/>
              <a:ext cx="2653718" cy="276999"/>
            </a:xfrm>
            <a:prstGeom prst="rect">
              <a:avLst/>
            </a:prstGeom>
            <a:noFill/>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Rougeur chez l’adulte</a:t>
              </a:r>
              <a:endParaRPr lang="en-US" sz="1200" dirty="0">
                <a:solidFill>
                  <a:srgbClr val="00497E"/>
                </a:solidFill>
              </a:endParaRPr>
            </a:p>
          </p:txBody>
        </p:sp>
      </p:grpSp>
      <p:cxnSp>
        <p:nvCxnSpPr>
          <p:cNvPr id="39" name="Connecteur droit 38">
            <a:extLst>
              <a:ext uri="{FF2B5EF4-FFF2-40B4-BE49-F238E27FC236}">
                <a16:creationId xmlns:a16="http://schemas.microsoft.com/office/drawing/2014/main" id="{126B21EC-0939-E61F-3815-3E47CA0CE24C}"/>
              </a:ext>
            </a:extLst>
          </p:cNvPr>
          <p:cNvCxnSpPr>
            <a:cxnSpLocks/>
          </p:cNvCxnSpPr>
          <p:nvPr/>
        </p:nvCxnSpPr>
        <p:spPr>
          <a:xfrm>
            <a:off x="4801245" y="2409666"/>
            <a:ext cx="0" cy="3924300"/>
          </a:xfrm>
          <a:prstGeom prst="line">
            <a:avLst/>
          </a:prstGeom>
          <a:ln w="571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5" name="Groupe 64">
            <a:extLst>
              <a:ext uri="{FF2B5EF4-FFF2-40B4-BE49-F238E27FC236}">
                <a16:creationId xmlns:a16="http://schemas.microsoft.com/office/drawing/2014/main" id="{2E2FF413-B2C0-86F8-754E-739B8039FDFD}"/>
              </a:ext>
            </a:extLst>
          </p:cNvPr>
          <p:cNvGrpSpPr/>
          <p:nvPr/>
        </p:nvGrpSpPr>
        <p:grpSpPr>
          <a:xfrm>
            <a:off x="4846220" y="2966983"/>
            <a:ext cx="3284902" cy="893675"/>
            <a:chOff x="4846220" y="2966983"/>
            <a:chExt cx="3284902" cy="893675"/>
          </a:xfrm>
        </p:grpSpPr>
        <p:pic>
          <p:nvPicPr>
            <p:cNvPr id="40" name="Picture 4">
              <a:extLst>
                <a:ext uri="{FF2B5EF4-FFF2-40B4-BE49-F238E27FC236}">
                  <a16:creationId xmlns:a16="http://schemas.microsoft.com/office/drawing/2014/main" id="{8478C4BB-E302-C9F8-55BD-1D2492BF80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0105" y="3066317"/>
              <a:ext cx="403678" cy="403678"/>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41" name="Rectangle : coins arrondis 40">
              <a:extLst>
                <a:ext uri="{FF2B5EF4-FFF2-40B4-BE49-F238E27FC236}">
                  <a16:creationId xmlns:a16="http://schemas.microsoft.com/office/drawing/2014/main" id="{2255E568-3C61-E1F1-241E-AE759551E54A}"/>
                </a:ext>
              </a:extLst>
            </p:cNvPr>
            <p:cNvSpPr/>
            <p:nvPr/>
          </p:nvSpPr>
          <p:spPr>
            <a:xfrm>
              <a:off x="5831752" y="2966983"/>
              <a:ext cx="2299370" cy="89367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00497E"/>
                  </a:solidFill>
                </a:rPr>
                <a:t>Refroidir immédiatement </a:t>
              </a:r>
              <a:br>
                <a:rPr lang="fr-FR" sz="1200" b="1" dirty="0">
                  <a:solidFill>
                    <a:srgbClr val="00497E"/>
                  </a:solidFill>
                </a:rPr>
              </a:br>
              <a:r>
                <a:rPr lang="fr-FR" sz="1200" b="1" dirty="0">
                  <a:solidFill>
                    <a:srgbClr val="00497E"/>
                  </a:solidFill>
                </a:rPr>
                <a:t>et enlever vêtements, </a:t>
              </a:r>
              <a:br>
                <a:rPr lang="fr-FR" sz="1200" b="1" dirty="0">
                  <a:solidFill>
                    <a:srgbClr val="00497E"/>
                  </a:solidFill>
                </a:rPr>
              </a:br>
              <a:r>
                <a:rPr lang="fr-FR" sz="1200" b="1" dirty="0">
                  <a:solidFill>
                    <a:srgbClr val="00497E"/>
                  </a:solidFill>
                </a:rPr>
                <a:t>si possible</a:t>
              </a:r>
              <a:endParaRPr lang="en-US" sz="1200" b="1" dirty="0">
                <a:solidFill>
                  <a:srgbClr val="00497E"/>
                </a:solidFill>
              </a:endParaRPr>
            </a:p>
          </p:txBody>
        </p:sp>
        <p:sp>
          <p:nvSpPr>
            <p:cNvPr id="47" name="ZoneTexte 46">
              <a:extLst>
                <a:ext uri="{FF2B5EF4-FFF2-40B4-BE49-F238E27FC236}">
                  <a16:creationId xmlns:a16="http://schemas.microsoft.com/office/drawing/2014/main" id="{CED6AC1D-9131-380F-4650-1D3B8960950C}"/>
                </a:ext>
              </a:extLst>
            </p:cNvPr>
            <p:cNvSpPr txBox="1"/>
            <p:nvPr/>
          </p:nvSpPr>
          <p:spPr>
            <a:xfrm>
              <a:off x="4905750" y="3564902"/>
              <a:ext cx="783500" cy="280928"/>
            </a:xfrm>
            <a:prstGeom prst="roundRect">
              <a:avLst/>
            </a:prstGeom>
            <a:solidFill>
              <a:srgbClr val="F7FBFF"/>
            </a:solidFill>
            <a:ln>
              <a:noFill/>
            </a:ln>
            <a:effectLst>
              <a:outerShdw blurRad="50800" dist="38100" dir="2700000" algn="tl" rotWithShape="0">
                <a:prstClr val="black">
                  <a:alpha val="40000"/>
                </a:prstClr>
              </a:outerShdw>
            </a:effectLst>
          </p:spPr>
          <p:txBody>
            <a:bodyPr wrap="square" rtlCol="0">
              <a:spAutoFit/>
            </a:bodyPr>
            <a:lstStyle/>
            <a:p>
              <a:pPr algn="ctr"/>
              <a:r>
                <a:rPr lang="fr-FR" sz="1050" b="1" dirty="0">
                  <a:solidFill>
                    <a:srgbClr val="00497E"/>
                  </a:solidFill>
                  <a:latin typeface="Arial" panose="020B0604020202020204" pitchFamily="34" charset="0"/>
                  <a:cs typeface="Arial" panose="020B0604020202020204" pitchFamily="34" charset="0"/>
                </a:rPr>
                <a:t>20 min.</a:t>
              </a:r>
            </a:p>
          </p:txBody>
        </p:sp>
        <p:pic>
          <p:nvPicPr>
            <p:cNvPr id="49" name="Picture 2">
              <a:extLst>
                <a:ext uri="{FF2B5EF4-FFF2-40B4-BE49-F238E27FC236}">
                  <a16:creationId xmlns:a16="http://schemas.microsoft.com/office/drawing/2014/main" id="{9FDBD9A8-23CA-8E97-02E4-38D217C864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6220" y="3068225"/>
              <a:ext cx="409258" cy="409258"/>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grpSp>
      <p:grpSp>
        <p:nvGrpSpPr>
          <p:cNvPr id="66" name="Groupe 65">
            <a:extLst>
              <a:ext uri="{FF2B5EF4-FFF2-40B4-BE49-F238E27FC236}">
                <a16:creationId xmlns:a16="http://schemas.microsoft.com/office/drawing/2014/main" id="{BF20C176-B48B-53AB-0D0E-5296100A9AE7}"/>
              </a:ext>
            </a:extLst>
          </p:cNvPr>
          <p:cNvGrpSpPr/>
          <p:nvPr/>
        </p:nvGrpSpPr>
        <p:grpSpPr>
          <a:xfrm>
            <a:off x="4922976" y="4156483"/>
            <a:ext cx="3163873" cy="2076791"/>
            <a:chOff x="4922976" y="4156483"/>
            <a:chExt cx="3163873" cy="2076791"/>
          </a:xfrm>
        </p:grpSpPr>
        <p:sp>
          <p:nvSpPr>
            <p:cNvPr id="42" name="ZoneTexte 41">
              <a:extLst>
                <a:ext uri="{FF2B5EF4-FFF2-40B4-BE49-F238E27FC236}">
                  <a16:creationId xmlns:a16="http://schemas.microsoft.com/office/drawing/2014/main" id="{DDBE1B17-D071-7160-5124-7E3B7F85002A}"/>
                </a:ext>
              </a:extLst>
            </p:cNvPr>
            <p:cNvSpPr txBox="1"/>
            <p:nvPr/>
          </p:nvSpPr>
          <p:spPr>
            <a:xfrm>
              <a:off x="4922976" y="4156483"/>
              <a:ext cx="3163873" cy="276999"/>
            </a:xfrm>
            <a:prstGeom prst="rect">
              <a:avLst/>
            </a:prstGeom>
            <a:noFill/>
          </p:spPr>
          <p:txBody>
            <a:bodyPr wrap="square">
              <a:spAutoFit/>
            </a:bodyPr>
            <a:lstStyle/>
            <a:p>
              <a:pPr algn="ctr"/>
              <a:r>
                <a:rPr lang="fr-FR" sz="1200" b="1" dirty="0">
                  <a:solidFill>
                    <a:srgbClr val="BA242C"/>
                  </a:solidFill>
                  <a:latin typeface="Arial" panose="020B0604020202020204" pitchFamily="34" charset="0"/>
                  <a:cs typeface="Arial" panose="020B0604020202020204" pitchFamily="34" charset="0"/>
                </a:rPr>
                <a:t>ÉVALUER LA GRAVITÉ DE LA BRÛLURE</a:t>
              </a:r>
              <a:endParaRPr lang="en-US" sz="1200" b="1" dirty="0">
                <a:solidFill>
                  <a:srgbClr val="BA242C"/>
                </a:solidFill>
                <a:latin typeface="Arial" panose="020B0604020202020204" pitchFamily="34" charset="0"/>
                <a:cs typeface="Arial" panose="020B0604020202020204" pitchFamily="34" charset="0"/>
              </a:endParaRPr>
            </a:p>
          </p:txBody>
        </p:sp>
        <p:sp>
          <p:nvSpPr>
            <p:cNvPr id="43" name="Rectangle : coins arrondis 42">
              <a:extLst>
                <a:ext uri="{FF2B5EF4-FFF2-40B4-BE49-F238E27FC236}">
                  <a16:creationId xmlns:a16="http://schemas.microsoft.com/office/drawing/2014/main" id="{BED0BA39-532B-6BE3-6D01-72D8A54D748D}"/>
                </a:ext>
              </a:extLst>
            </p:cNvPr>
            <p:cNvSpPr/>
            <p:nvPr/>
          </p:nvSpPr>
          <p:spPr>
            <a:xfrm>
              <a:off x="4936458" y="4797309"/>
              <a:ext cx="1401637" cy="1435965"/>
            </a:xfrm>
            <a:prstGeom prst="roundRect">
              <a:avLst>
                <a:gd name="adj" fmla="val 11379"/>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44" name="ZoneTexte 43">
              <a:extLst>
                <a:ext uri="{FF2B5EF4-FFF2-40B4-BE49-F238E27FC236}">
                  <a16:creationId xmlns:a16="http://schemas.microsoft.com/office/drawing/2014/main" id="{46B247BF-D1B2-41B5-C3E0-DA7DADB3AF97}"/>
                </a:ext>
              </a:extLst>
            </p:cNvPr>
            <p:cNvSpPr txBox="1"/>
            <p:nvPr/>
          </p:nvSpPr>
          <p:spPr>
            <a:xfrm>
              <a:off x="5231825" y="5651518"/>
              <a:ext cx="783500" cy="4597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fr-FR" sz="1050" b="1" dirty="0">
                  <a:solidFill>
                    <a:srgbClr val="00497E"/>
                  </a:solidFill>
                  <a:latin typeface="Arial" panose="020B0604020202020204" pitchFamily="34" charset="0"/>
                  <a:cs typeface="Arial" panose="020B0604020202020204" pitchFamily="34" charset="0"/>
                </a:rPr>
                <a:t>MISE AU REPOS</a:t>
              </a:r>
            </a:p>
          </p:txBody>
        </p:sp>
        <p:sp>
          <p:nvSpPr>
            <p:cNvPr id="45" name="Rectangle : coins arrondis 44">
              <a:extLst>
                <a:ext uri="{FF2B5EF4-FFF2-40B4-BE49-F238E27FC236}">
                  <a16:creationId xmlns:a16="http://schemas.microsoft.com/office/drawing/2014/main" id="{4081F557-22E6-C390-52C0-35FFADE26D71}"/>
                </a:ext>
              </a:extLst>
            </p:cNvPr>
            <p:cNvSpPr/>
            <p:nvPr/>
          </p:nvSpPr>
          <p:spPr>
            <a:xfrm>
              <a:off x="4936459" y="4548404"/>
              <a:ext cx="1404386" cy="388083"/>
            </a:xfrm>
            <a:prstGeom prst="roundRect">
              <a:avLst>
                <a:gd name="adj" fmla="val 0"/>
              </a:avLst>
            </a:prstGeom>
            <a:solidFill>
              <a:srgbClr val="FFCBCB"/>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46" name="ZoneTexte 45">
              <a:extLst>
                <a:ext uri="{FF2B5EF4-FFF2-40B4-BE49-F238E27FC236}">
                  <a16:creationId xmlns:a16="http://schemas.microsoft.com/office/drawing/2014/main" id="{1D309C6E-A518-3FA2-E03B-18020B852BD5}"/>
                </a:ext>
              </a:extLst>
            </p:cNvPr>
            <p:cNvSpPr txBox="1"/>
            <p:nvPr/>
          </p:nvSpPr>
          <p:spPr>
            <a:xfrm>
              <a:off x="4935895" y="4588557"/>
              <a:ext cx="1404949" cy="276999"/>
            </a:xfrm>
            <a:prstGeom prst="rect">
              <a:avLst/>
            </a:prstGeom>
            <a:noFill/>
          </p:spPr>
          <p:txBody>
            <a:bodyPr wrap="square">
              <a:spAutoFit/>
            </a:bodyPr>
            <a:lstStyle/>
            <a:p>
              <a:pPr algn="ctr"/>
              <a:r>
                <a:rPr lang="fr-FR" sz="1200" b="1" dirty="0">
                  <a:solidFill>
                    <a:srgbClr val="CC0000"/>
                  </a:solidFill>
                  <a:latin typeface="Arial" panose="020B0604020202020204" pitchFamily="34" charset="0"/>
                  <a:cs typeface="Arial" panose="020B0604020202020204" pitchFamily="34" charset="0"/>
                </a:rPr>
                <a:t>Brûlure grave</a:t>
              </a:r>
              <a:endParaRPr lang="en-US" sz="1200" b="1" dirty="0">
                <a:solidFill>
                  <a:srgbClr val="CC0000"/>
                </a:solidFill>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C521AE4C-A035-225C-7CED-95E595F446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1695" y="5072673"/>
              <a:ext cx="468000" cy="468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sp>
          <p:nvSpPr>
            <p:cNvPr id="50" name="Rectangle : coins arrondis 49">
              <a:extLst>
                <a:ext uri="{FF2B5EF4-FFF2-40B4-BE49-F238E27FC236}">
                  <a16:creationId xmlns:a16="http://schemas.microsoft.com/office/drawing/2014/main" id="{3E4C7270-705B-2CEE-BD4D-1490A404DDB6}"/>
                </a:ext>
              </a:extLst>
            </p:cNvPr>
            <p:cNvSpPr/>
            <p:nvPr/>
          </p:nvSpPr>
          <p:spPr>
            <a:xfrm>
              <a:off x="6469352" y="4797309"/>
              <a:ext cx="1579150" cy="1435965"/>
            </a:xfrm>
            <a:prstGeom prst="roundRect">
              <a:avLst>
                <a:gd name="adj" fmla="val 11379"/>
              </a:avLst>
            </a:prstGeom>
            <a:solidFill>
              <a:schemeClr val="bg1"/>
            </a:solidFill>
            <a:ln>
              <a:solidFill>
                <a:srgbClr val="00529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51" name="Rectangle : coins arrondis 50">
              <a:extLst>
                <a:ext uri="{FF2B5EF4-FFF2-40B4-BE49-F238E27FC236}">
                  <a16:creationId xmlns:a16="http://schemas.microsoft.com/office/drawing/2014/main" id="{B3A20478-A316-60C3-11BB-6DDA41B170E3}"/>
                </a:ext>
              </a:extLst>
            </p:cNvPr>
            <p:cNvSpPr/>
            <p:nvPr/>
          </p:nvSpPr>
          <p:spPr>
            <a:xfrm>
              <a:off x="6472832" y="4548404"/>
              <a:ext cx="1582994" cy="388083"/>
            </a:xfrm>
            <a:prstGeom prst="roundRect">
              <a:avLst>
                <a:gd name="adj" fmla="val 0"/>
              </a:avLst>
            </a:prstGeom>
            <a:solidFill>
              <a:srgbClr val="8BC8FF"/>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97E"/>
                </a:solidFill>
              </a:endParaRPr>
            </a:p>
          </p:txBody>
        </p:sp>
        <p:sp>
          <p:nvSpPr>
            <p:cNvPr id="52" name="ZoneTexte 51">
              <a:extLst>
                <a:ext uri="{FF2B5EF4-FFF2-40B4-BE49-F238E27FC236}">
                  <a16:creationId xmlns:a16="http://schemas.microsoft.com/office/drawing/2014/main" id="{F7F93981-A174-43C7-7B97-997274171DFC}"/>
                </a:ext>
              </a:extLst>
            </p:cNvPr>
            <p:cNvSpPr txBox="1"/>
            <p:nvPr/>
          </p:nvSpPr>
          <p:spPr>
            <a:xfrm>
              <a:off x="6472273" y="4588557"/>
              <a:ext cx="1395162" cy="276999"/>
            </a:xfrm>
            <a:prstGeom prst="rect">
              <a:avLst/>
            </a:prstGeom>
            <a:noFill/>
          </p:spPr>
          <p:txBody>
            <a:bodyPr wrap="square">
              <a:spAutoFit/>
            </a:bodyPr>
            <a:lstStyle/>
            <a:p>
              <a:pPr algn="ctr"/>
              <a:r>
                <a:rPr lang="fr-FR" sz="1200" b="1" dirty="0">
                  <a:solidFill>
                    <a:srgbClr val="00497E"/>
                  </a:solidFill>
                  <a:latin typeface="Arial" panose="020B0604020202020204" pitchFamily="34" charset="0"/>
                  <a:cs typeface="Arial" panose="020B0604020202020204" pitchFamily="34" charset="0"/>
                </a:rPr>
                <a:t>Brûlure simple</a:t>
              </a:r>
              <a:endParaRPr lang="en-US" sz="1200" b="1" dirty="0">
                <a:solidFill>
                  <a:srgbClr val="00497E"/>
                </a:solidFill>
                <a:latin typeface="Arial" panose="020B0604020202020204" pitchFamily="34" charset="0"/>
                <a:cs typeface="Arial" panose="020B0604020202020204" pitchFamily="34" charset="0"/>
              </a:endParaRPr>
            </a:p>
          </p:txBody>
        </p:sp>
        <p:pic>
          <p:nvPicPr>
            <p:cNvPr id="53" name="Picture 2">
              <a:extLst>
                <a:ext uri="{FF2B5EF4-FFF2-40B4-BE49-F238E27FC236}">
                  <a16:creationId xmlns:a16="http://schemas.microsoft.com/office/drawing/2014/main" id="{A0DBFB08-A20A-DAE1-2ED3-4C456080FF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5356" y="5072673"/>
              <a:ext cx="468000" cy="468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54" name="Picture 16">
              <a:extLst>
                <a:ext uri="{FF2B5EF4-FFF2-40B4-BE49-F238E27FC236}">
                  <a16:creationId xmlns:a16="http://schemas.microsoft.com/office/drawing/2014/main" id="{1D23F7D0-B91D-01F9-C081-52DB999637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1729" y="5072673"/>
              <a:ext cx="468000" cy="468000"/>
            </a:xfrm>
            <a:prstGeom prst="roundRect">
              <a:avLst/>
            </a:prstGeom>
            <a:solidFill>
              <a:schemeClr val="bg1"/>
            </a:solidFill>
            <a:ln>
              <a:solidFill>
                <a:srgbClr val="002060"/>
              </a:solidFill>
            </a:ln>
            <a:effectLst>
              <a:outerShdw blurRad="50800" dist="38100" dir="2700000" algn="tl" rotWithShape="0">
                <a:prstClr val="black">
                  <a:alpha val="40000"/>
                </a:prstClr>
              </a:outerShdw>
            </a:effectLst>
          </p:spPr>
        </p:pic>
        <p:pic>
          <p:nvPicPr>
            <p:cNvPr id="55" name="Picture 18">
              <a:extLst>
                <a:ext uri="{FF2B5EF4-FFF2-40B4-BE49-F238E27FC236}">
                  <a16:creationId xmlns:a16="http://schemas.microsoft.com/office/drawing/2014/main" id="{705A34AE-A8D5-10D7-4669-A2BDCD4974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66482" y="5593368"/>
              <a:ext cx="576000" cy="57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4" name="Image 63">
              <a:extLst>
                <a:ext uri="{FF2B5EF4-FFF2-40B4-BE49-F238E27FC236}">
                  <a16:creationId xmlns:a16="http://schemas.microsoft.com/office/drawing/2014/main" id="{A447C792-F001-0859-9414-03983FB3D8FC}"/>
                </a:ext>
              </a:extLst>
            </p:cNvPr>
            <p:cNvPicPr>
              <a:picLocks noChangeAspect="1"/>
            </p:cNvPicPr>
            <p:nvPr/>
          </p:nvPicPr>
          <p:blipFill>
            <a:blip r:embed="rId15">
              <a:duotone>
                <a:schemeClr val="accent1">
                  <a:shade val="45000"/>
                  <a:satMod val="135000"/>
                </a:schemeClr>
                <a:prstClr val="white"/>
              </a:duotone>
            </a:blip>
            <a:stretch>
              <a:fillRect/>
            </a:stretch>
          </p:blipFill>
          <p:spPr>
            <a:xfrm>
              <a:off x="4994344" y="5018157"/>
              <a:ext cx="522516" cy="522516"/>
            </a:xfrm>
            <a:prstGeom prst="rect">
              <a:avLst/>
            </a:prstGeom>
          </p:spPr>
        </p:pic>
      </p:grpSp>
      <p:pic>
        <p:nvPicPr>
          <p:cNvPr id="56" name="Picture 6">
            <a:extLst>
              <a:ext uri="{FF2B5EF4-FFF2-40B4-BE49-F238E27FC236}">
                <a16:creationId xmlns:a16="http://schemas.microsoft.com/office/drawing/2014/main" id="{4F6C3BC7-3D71-E7D8-4FE9-5BE1ECEFC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583" y="3260216"/>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 coins arrondis 58">
            <a:extLst>
              <a:ext uri="{FF2B5EF4-FFF2-40B4-BE49-F238E27FC236}">
                <a16:creationId xmlns:a16="http://schemas.microsoft.com/office/drawing/2014/main" id="{2A9BA040-2270-BC97-F120-AAC364D59B9B}"/>
              </a:ext>
            </a:extLst>
          </p:cNvPr>
          <p:cNvSpPr/>
          <p:nvPr/>
        </p:nvSpPr>
        <p:spPr>
          <a:xfrm>
            <a:off x="8815829" y="2966983"/>
            <a:ext cx="2919420" cy="1035308"/>
          </a:xfrm>
          <a:prstGeom prst="roundRect">
            <a:avLst>
              <a:gd name="adj" fmla="val 438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82563" indent="-176213" algn="just">
              <a:spcAft>
                <a:spcPts val="300"/>
              </a:spcAft>
              <a:buFont typeface="+mj-lt"/>
              <a:buAutoNum type="arabicPeriod"/>
            </a:pPr>
            <a:r>
              <a:rPr lang="fr-FR" sz="1100" b="1" i="1" dirty="0">
                <a:solidFill>
                  <a:srgbClr val="00497E"/>
                </a:solidFill>
              </a:rPr>
              <a:t>Se protéger pour éviter tout contact.</a:t>
            </a:r>
          </a:p>
          <a:p>
            <a:pPr marL="182563" indent="-176213" algn="just">
              <a:spcAft>
                <a:spcPts val="300"/>
              </a:spcAft>
              <a:buFont typeface="+mj-lt"/>
              <a:buAutoNum type="arabicPeriod"/>
            </a:pPr>
            <a:r>
              <a:rPr lang="fr-FR" sz="1100" b="1" i="1" dirty="0">
                <a:solidFill>
                  <a:srgbClr val="00497E"/>
                </a:solidFill>
              </a:rPr>
              <a:t>Demander à la victime de se rincer immédiatement.</a:t>
            </a:r>
          </a:p>
          <a:p>
            <a:pPr marL="182563" indent="-176213" algn="just">
              <a:spcAft>
                <a:spcPts val="300"/>
              </a:spcAft>
              <a:buFont typeface="+mj-lt"/>
              <a:buAutoNum type="arabicPeriod"/>
            </a:pPr>
            <a:r>
              <a:rPr lang="fr-FR" sz="1100" b="1" i="1" dirty="0">
                <a:solidFill>
                  <a:srgbClr val="00497E"/>
                </a:solidFill>
              </a:rPr>
              <a:t>Ne jamais faire vomir ou boire, en cas d’ingestion.</a:t>
            </a:r>
            <a:endParaRPr lang="en-US" sz="1100" b="1" i="1" dirty="0">
              <a:solidFill>
                <a:srgbClr val="00497E"/>
              </a:solidFill>
            </a:endParaRPr>
          </a:p>
        </p:txBody>
      </p:sp>
      <p:grpSp>
        <p:nvGrpSpPr>
          <p:cNvPr id="68" name="Groupe 67">
            <a:extLst>
              <a:ext uri="{FF2B5EF4-FFF2-40B4-BE49-F238E27FC236}">
                <a16:creationId xmlns:a16="http://schemas.microsoft.com/office/drawing/2014/main" id="{FE548387-64DC-104F-CE0C-D15FDE3B341E}"/>
              </a:ext>
            </a:extLst>
          </p:cNvPr>
          <p:cNvGrpSpPr/>
          <p:nvPr/>
        </p:nvGrpSpPr>
        <p:grpSpPr>
          <a:xfrm>
            <a:off x="8290583" y="4095131"/>
            <a:ext cx="3450946" cy="1265157"/>
            <a:chOff x="8290583" y="4095131"/>
            <a:chExt cx="3450946" cy="1265157"/>
          </a:xfrm>
        </p:grpSpPr>
        <p:pic>
          <p:nvPicPr>
            <p:cNvPr id="57" name="Picture 8">
              <a:extLst>
                <a:ext uri="{FF2B5EF4-FFF2-40B4-BE49-F238E27FC236}">
                  <a16:creationId xmlns:a16="http://schemas.microsoft.com/office/drawing/2014/main" id="{D290A744-0E66-6B45-10FA-BC2F8EC29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0583" y="4464261"/>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 coins arrondis 59">
              <a:extLst>
                <a:ext uri="{FF2B5EF4-FFF2-40B4-BE49-F238E27FC236}">
                  <a16:creationId xmlns:a16="http://schemas.microsoft.com/office/drawing/2014/main" id="{8F614157-0FD8-53F1-F053-A6E95BE144C6}"/>
                </a:ext>
              </a:extLst>
            </p:cNvPr>
            <p:cNvSpPr/>
            <p:nvPr/>
          </p:nvSpPr>
          <p:spPr>
            <a:xfrm>
              <a:off x="8822106" y="4152429"/>
              <a:ext cx="2919423" cy="1207859"/>
            </a:xfrm>
            <a:prstGeom prst="roundRect">
              <a:avLst>
                <a:gd name="adj" fmla="val 438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82563" indent="-176213" algn="just">
                <a:spcAft>
                  <a:spcPts val="300"/>
                </a:spcAft>
                <a:buFont typeface="+mj-lt"/>
                <a:buAutoNum type="arabicPeriod"/>
              </a:pPr>
              <a:r>
                <a:rPr lang="fr-FR" sz="1100" b="1" i="1" spc="30" dirty="0">
                  <a:solidFill>
                    <a:srgbClr val="00497E"/>
                  </a:solidFill>
                </a:rPr>
                <a:t>Ne jamais toucher la victime avant </a:t>
              </a:r>
              <a:br>
                <a:rPr lang="fr-FR" sz="1100" b="1" i="1" spc="30" dirty="0">
                  <a:solidFill>
                    <a:srgbClr val="00497E"/>
                  </a:solidFill>
                </a:rPr>
              </a:br>
              <a:r>
                <a:rPr lang="fr-FR" sz="1100" b="1" i="1" spc="30" dirty="0">
                  <a:solidFill>
                    <a:srgbClr val="00497E"/>
                  </a:solidFill>
                </a:rPr>
                <a:t>la suppression du risque.</a:t>
              </a:r>
            </a:p>
            <a:p>
              <a:pPr marL="182563" indent="-176213" algn="just">
                <a:spcAft>
                  <a:spcPts val="300"/>
                </a:spcAft>
                <a:buFont typeface="+mj-lt"/>
                <a:buAutoNum type="arabicPeriod"/>
              </a:pPr>
              <a:r>
                <a:rPr lang="fr-FR" sz="1100" b="1" i="1" spc="30" dirty="0">
                  <a:solidFill>
                    <a:srgbClr val="00497E"/>
                  </a:solidFill>
                </a:rPr>
                <a:t>Arroser la zone visiblement brûlée </a:t>
              </a:r>
              <a:br>
                <a:rPr lang="fr-FR" sz="1100" b="1" i="1" spc="30" dirty="0">
                  <a:solidFill>
                    <a:srgbClr val="00497E"/>
                  </a:solidFill>
                </a:rPr>
              </a:br>
              <a:r>
                <a:rPr lang="fr-FR" sz="1100" b="1" i="1" spc="30" dirty="0">
                  <a:solidFill>
                    <a:srgbClr val="00497E"/>
                  </a:solidFill>
                </a:rPr>
                <a:t>à l’eau courante tempérée.</a:t>
              </a:r>
            </a:p>
            <a:p>
              <a:pPr marL="182563" indent="-176213" algn="just">
                <a:spcAft>
                  <a:spcPts val="300"/>
                </a:spcAft>
                <a:buFont typeface="+mj-lt"/>
                <a:buAutoNum type="arabicPeriod"/>
              </a:pPr>
              <a:r>
                <a:rPr lang="fr-FR" sz="1100" b="1" i="1" spc="30" dirty="0">
                  <a:solidFill>
                    <a:srgbClr val="00497E"/>
                  </a:solidFill>
                </a:rPr>
                <a:t>Faire alerter ou alerter les secours </a:t>
              </a:r>
              <a:br>
                <a:rPr lang="fr-FR" sz="1100" b="1" i="1" spc="30" dirty="0">
                  <a:solidFill>
                    <a:srgbClr val="00497E"/>
                  </a:solidFill>
                </a:rPr>
              </a:br>
              <a:r>
                <a:rPr lang="fr-FR" sz="1100" b="1" i="1" spc="30" dirty="0">
                  <a:solidFill>
                    <a:srgbClr val="00497E"/>
                  </a:solidFill>
                </a:rPr>
                <a:t>et appliquer les consignes.</a:t>
              </a:r>
            </a:p>
          </p:txBody>
        </p:sp>
        <p:cxnSp>
          <p:nvCxnSpPr>
            <p:cNvPr id="69" name="Connecteur droit 68">
              <a:extLst>
                <a:ext uri="{FF2B5EF4-FFF2-40B4-BE49-F238E27FC236}">
                  <a16:creationId xmlns:a16="http://schemas.microsoft.com/office/drawing/2014/main" id="{8517A3BC-1998-DD0C-C191-F25039D9C206}"/>
                </a:ext>
              </a:extLst>
            </p:cNvPr>
            <p:cNvCxnSpPr>
              <a:cxnSpLocks/>
            </p:cNvCxnSpPr>
            <p:nvPr/>
          </p:nvCxnSpPr>
          <p:spPr>
            <a:xfrm>
              <a:off x="8822106" y="4095131"/>
              <a:ext cx="2859531" cy="0"/>
            </a:xfrm>
            <a:prstGeom prst="line">
              <a:avLst/>
            </a:prstGeom>
            <a:ln w="19050">
              <a:solidFill>
                <a:srgbClr val="00529B"/>
              </a:solidFill>
            </a:ln>
          </p:spPr>
          <p:style>
            <a:lnRef idx="1">
              <a:schemeClr val="accent1"/>
            </a:lnRef>
            <a:fillRef idx="0">
              <a:schemeClr val="accent1"/>
            </a:fillRef>
            <a:effectRef idx="0">
              <a:schemeClr val="accent1"/>
            </a:effectRef>
            <a:fontRef idx="minor">
              <a:schemeClr val="tx1"/>
            </a:fontRef>
          </p:style>
        </p:cxnSp>
      </p:grpSp>
      <p:grpSp>
        <p:nvGrpSpPr>
          <p:cNvPr id="70" name="Groupe 69">
            <a:extLst>
              <a:ext uri="{FF2B5EF4-FFF2-40B4-BE49-F238E27FC236}">
                <a16:creationId xmlns:a16="http://schemas.microsoft.com/office/drawing/2014/main" id="{32116ED9-EF4D-8556-FB8A-3DB02E788323}"/>
              </a:ext>
            </a:extLst>
          </p:cNvPr>
          <p:cNvGrpSpPr/>
          <p:nvPr/>
        </p:nvGrpSpPr>
        <p:grpSpPr>
          <a:xfrm>
            <a:off x="8263264" y="5449010"/>
            <a:ext cx="3478264" cy="884956"/>
            <a:chOff x="8263264" y="5449010"/>
            <a:chExt cx="3478264" cy="884956"/>
          </a:xfrm>
        </p:grpSpPr>
        <p:pic>
          <p:nvPicPr>
            <p:cNvPr id="58" name="Picture 2">
              <a:extLst>
                <a:ext uri="{FF2B5EF4-FFF2-40B4-BE49-F238E27FC236}">
                  <a16:creationId xmlns:a16="http://schemas.microsoft.com/office/drawing/2014/main" id="{CDEB685A-090B-3786-A06D-5BE456544D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63264" y="5552579"/>
              <a:ext cx="558639" cy="558639"/>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 coins arrondis 60">
              <a:extLst>
                <a:ext uri="{FF2B5EF4-FFF2-40B4-BE49-F238E27FC236}">
                  <a16:creationId xmlns:a16="http://schemas.microsoft.com/office/drawing/2014/main" id="{818E718A-6E56-42B1-6069-C3204F4F2EB3}"/>
                </a:ext>
              </a:extLst>
            </p:cNvPr>
            <p:cNvSpPr/>
            <p:nvPr/>
          </p:nvSpPr>
          <p:spPr>
            <a:xfrm>
              <a:off x="8822105" y="5510426"/>
              <a:ext cx="2919423" cy="823540"/>
            </a:xfrm>
            <a:prstGeom prst="roundRect">
              <a:avLst>
                <a:gd name="adj" fmla="val 438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82563" indent="-176213" algn="just">
                <a:spcAft>
                  <a:spcPts val="300"/>
                </a:spcAft>
                <a:buFont typeface="+mj-lt"/>
                <a:buAutoNum type="arabicPeriod"/>
              </a:pPr>
              <a:r>
                <a:rPr lang="fr-FR" sz="1100" b="1" i="1" spc="30" dirty="0">
                  <a:solidFill>
                    <a:srgbClr val="00497E"/>
                  </a:solidFill>
                </a:rPr>
                <a:t>En cas de difficultés respiratoires, placer la victime en position assise.</a:t>
              </a:r>
            </a:p>
            <a:p>
              <a:pPr marL="182563" indent="-176213" algn="just">
                <a:spcAft>
                  <a:spcPts val="300"/>
                </a:spcAft>
                <a:buFont typeface="+mj-lt"/>
                <a:buAutoNum type="arabicPeriod"/>
              </a:pPr>
              <a:r>
                <a:rPr lang="fr-FR" sz="1100" b="1" i="1" spc="30" dirty="0">
                  <a:solidFill>
                    <a:srgbClr val="00497E"/>
                  </a:solidFill>
                </a:rPr>
                <a:t>Faire alerter ou alerter les secours </a:t>
              </a:r>
              <a:br>
                <a:rPr lang="fr-FR" sz="1100" b="1" i="1" spc="30" dirty="0">
                  <a:solidFill>
                    <a:srgbClr val="00497E"/>
                  </a:solidFill>
                </a:rPr>
              </a:br>
              <a:r>
                <a:rPr lang="fr-FR" sz="1100" b="1" i="1" spc="30" dirty="0">
                  <a:solidFill>
                    <a:srgbClr val="00497E"/>
                  </a:solidFill>
                </a:rPr>
                <a:t>et appliquer les consignes. </a:t>
              </a:r>
            </a:p>
          </p:txBody>
        </p:sp>
        <p:cxnSp>
          <p:nvCxnSpPr>
            <p:cNvPr id="74" name="Connecteur droit 73">
              <a:extLst>
                <a:ext uri="{FF2B5EF4-FFF2-40B4-BE49-F238E27FC236}">
                  <a16:creationId xmlns:a16="http://schemas.microsoft.com/office/drawing/2014/main" id="{E417CB45-2A05-E644-312C-149A81C4A1C4}"/>
                </a:ext>
              </a:extLst>
            </p:cNvPr>
            <p:cNvCxnSpPr>
              <a:cxnSpLocks/>
            </p:cNvCxnSpPr>
            <p:nvPr/>
          </p:nvCxnSpPr>
          <p:spPr>
            <a:xfrm>
              <a:off x="8822106" y="5449010"/>
              <a:ext cx="2859531" cy="0"/>
            </a:xfrm>
            <a:prstGeom prst="line">
              <a:avLst/>
            </a:prstGeom>
            <a:ln w="19050">
              <a:solidFill>
                <a:srgbClr val="00529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441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28037"/>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4F6249B-7576-DA05-C028-214DA37CFDF7}"/>
              </a:ext>
            </a:extLst>
          </p:cNvPr>
          <p:cNvSpPr>
            <a:spLocks noGrp="1"/>
          </p:cNvSpPr>
          <p:nvPr>
            <p:ph type="body" sz="quarter" idx="11"/>
          </p:nvPr>
        </p:nvSpPr>
        <p:spPr/>
        <p:txBody>
          <a:bodyPr/>
          <a:lstStyle/>
          <a:p>
            <a:endParaRPr lang="fr-FR"/>
          </a:p>
        </p:txBody>
      </p:sp>
      <p:sp>
        <p:nvSpPr>
          <p:cNvPr id="3" name="Espace réservé du texte 2">
            <a:extLst>
              <a:ext uri="{FF2B5EF4-FFF2-40B4-BE49-F238E27FC236}">
                <a16:creationId xmlns:a16="http://schemas.microsoft.com/office/drawing/2014/main" id="{E4487F08-4D01-45D8-93F5-851C2F50A915}"/>
              </a:ext>
            </a:extLst>
          </p:cNvPr>
          <p:cNvSpPr>
            <a:spLocks noGrp="1"/>
          </p:cNvSpPr>
          <p:nvPr>
            <p:ph type="body" sz="quarter" idx="13"/>
          </p:nvPr>
        </p:nvSpPr>
        <p:spPr/>
        <p:txBody>
          <a:bodyPr/>
          <a:lstStyle/>
          <a:p>
            <a:r>
              <a:rPr lang="fr-FR" dirty="0"/>
              <a:t>20 min.</a:t>
            </a:r>
          </a:p>
        </p:txBody>
      </p:sp>
    </p:spTree>
    <p:extLst>
      <p:ext uri="{BB962C8B-B14F-4D97-AF65-F5344CB8AC3E}">
        <p14:creationId xmlns:p14="http://schemas.microsoft.com/office/powerpoint/2010/main" val="3621690643"/>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r>
              <a:rPr lang="fr-FR" dirty="0"/>
              <a:t>Savoir </a:t>
            </a:r>
            <a:r>
              <a:rPr lang="fr-FR" b="1" dirty="0"/>
              <a:t>interroger une victime </a:t>
            </a:r>
            <a:r>
              <a:rPr lang="fr-FR" dirty="0"/>
              <a:t>qui se plaint d’un traumatisme.</a:t>
            </a:r>
          </a:p>
          <a:p>
            <a:endParaRPr lang="fr-FR" dirty="0"/>
          </a:p>
          <a:p>
            <a:r>
              <a:rPr lang="fr-FR" dirty="0"/>
              <a:t>Savoir </a:t>
            </a:r>
            <a:r>
              <a:rPr lang="fr-FR" b="1" dirty="0"/>
              <a:t>éviter toute mobilisation </a:t>
            </a:r>
            <a:r>
              <a:rPr lang="fr-FR" dirty="0"/>
              <a:t>pour éviter une aggravation, </a:t>
            </a:r>
            <a:br>
              <a:rPr lang="fr-FR" dirty="0"/>
            </a:br>
            <a:r>
              <a:rPr lang="fr-FR" dirty="0"/>
              <a:t>en attendant l’arrivée des secours.</a:t>
            </a:r>
          </a:p>
        </p:txBody>
      </p:sp>
    </p:spTree>
    <p:extLst>
      <p:ext uri="{BB962C8B-B14F-4D97-AF65-F5344CB8AC3E}">
        <p14:creationId xmlns:p14="http://schemas.microsoft.com/office/powerpoint/2010/main" val="102034122"/>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C36C48F6-D0B2-F3F2-CEA8-3B9683585436}"/>
              </a:ext>
            </a:extLst>
          </p:cNvPr>
          <p:cNvSpPr>
            <a:spLocks noGrp="1"/>
          </p:cNvSpPr>
          <p:nvPr>
            <p:ph type="body" sz="quarter" idx="10"/>
          </p:nvPr>
        </p:nvSpPr>
        <p:spPr>
          <a:xfrm>
            <a:off x="450001" y="340272"/>
            <a:ext cx="4664924" cy="367005"/>
          </a:xfrm>
        </p:spPr>
        <p:txBody>
          <a:bodyPr/>
          <a:lstStyle/>
          <a:p>
            <a:r>
              <a:rPr lang="fr-FR" dirty="0"/>
              <a:t>LES TRAUMATISMES</a:t>
            </a:r>
          </a:p>
        </p:txBody>
      </p:sp>
      <p:sp>
        <p:nvSpPr>
          <p:cNvPr id="10" name="Espace réservé du texte 9">
            <a:extLst>
              <a:ext uri="{FF2B5EF4-FFF2-40B4-BE49-F238E27FC236}">
                <a16:creationId xmlns:a16="http://schemas.microsoft.com/office/drawing/2014/main" id="{92A6453D-0774-944F-A9B2-40CA27662025}"/>
              </a:ext>
            </a:extLst>
          </p:cNvPr>
          <p:cNvSpPr>
            <a:spLocks noGrp="1"/>
          </p:cNvSpPr>
          <p:nvPr>
            <p:ph type="body" sz="quarter" idx="11"/>
          </p:nvPr>
        </p:nvSpPr>
        <p:spPr/>
        <p:txBody>
          <a:bodyPr/>
          <a:lstStyle/>
          <a:p>
            <a:r>
              <a:rPr lang="fr-FR" dirty="0"/>
              <a:t>Questions / réponses</a:t>
            </a:r>
          </a:p>
        </p:txBody>
      </p:sp>
      <p:sp>
        <p:nvSpPr>
          <p:cNvPr id="12" name="ZoneTexte 11">
            <a:extLst>
              <a:ext uri="{FF2B5EF4-FFF2-40B4-BE49-F238E27FC236}">
                <a16:creationId xmlns:a16="http://schemas.microsoft.com/office/drawing/2014/main" id="{96BBB3FF-483C-3E13-DC46-3BB8EFE78C4F}"/>
              </a:ext>
            </a:extLst>
          </p:cNvPr>
          <p:cNvSpPr txBox="1"/>
          <p:nvPr/>
        </p:nvSpPr>
        <p:spPr>
          <a:xfrm>
            <a:off x="2236838" y="2521059"/>
            <a:ext cx="7718323" cy="1815882"/>
          </a:xfrm>
          <a:prstGeom prst="rect">
            <a:avLst/>
          </a:prstGeom>
          <a:noFill/>
        </p:spPr>
        <p:txBody>
          <a:bodyPr wrap="square" rtlCol="0">
            <a:spAutoFit/>
          </a:bodyPr>
          <a:lstStyle>
            <a:defPPr>
              <a:defRPr lang="fr-FR"/>
            </a:defPPr>
            <a:lvl1pPr algn="ctr">
              <a:defRPr sz="2800" b="1">
                <a:solidFill>
                  <a:srgbClr val="00467E"/>
                </a:solidFill>
                <a:latin typeface="Arial" panose="020B0604020202020204" pitchFamily="34" charset="0"/>
                <a:cs typeface="Arial" panose="020B0604020202020204" pitchFamily="34" charset="0"/>
              </a:defRPr>
            </a:lvl1pPr>
          </a:lstStyle>
          <a:p>
            <a:r>
              <a:rPr lang="fr-FR" dirty="0"/>
              <a:t>Pour vous, qu’est-ce qu’un traumatisme ? </a:t>
            </a:r>
          </a:p>
          <a:p>
            <a:endParaRPr lang="fr-FR" dirty="0"/>
          </a:p>
          <a:p>
            <a:r>
              <a:rPr lang="fr-FR" dirty="0"/>
              <a:t>Quels en sont les signes, les causes, </a:t>
            </a:r>
            <a:br>
              <a:rPr lang="fr-FR" dirty="0"/>
            </a:br>
            <a:r>
              <a:rPr lang="fr-FR" dirty="0"/>
              <a:t>les risques et les principes d’action ? </a:t>
            </a:r>
          </a:p>
        </p:txBody>
      </p:sp>
    </p:spTree>
    <p:extLst>
      <p:ext uri="{BB962C8B-B14F-4D97-AF65-F5344CB8AC3E}">
        <p14:creationId xmlns:p14="http://schemas.microsoft.com/office/powerpoint/2010/main" val="19618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TRAUMATISMES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1858377" y="2526626"/>
            <a:ext cx="8475246" cy="1804749"/>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Les atteintes traumatiques sont des </a:t>
            </a:r>
            <a:r>
              <a:rPr lang="fr-FR" sz="2000" b="1" dirty="0">
                <a:solidFill>
                  <a:srgbClr val="00497E"/>
                </a:solidFill>
                <a:latin typeface="Arial" panose="020B0604020202020204" pitchFamily="34" charset="0"/>
                <a:cs typeface="Arial" panose="020B0604020202020204" pitchFamily="34" charset="0"/>
              </a:rPr>
              <a:t>lésions des os </a:t>
            </a:r>
            <a:r>
              <a:rPr lang="fr-FR" sz="2000" dirty="0">
                <a:solidFill>
                  <a:srgbClr val="00497E"/>
                </a:solidFill>
                <a:latin typeface="Arial" panose="020B0604020202020204" pitchFamily="34" charset="0"/>
                <a:cs typeface="Arial" panose="020B0604020202020204" pitchFamily="34" charset="0"/>
              </a:rPr>
              <a:t>(fractures), des </a:t>
            </a:r>
            <a:r>
              <a:rPr lang="fr-FR" sz="2000" b="1" dirty="0">
                <a:solidFill>
                  <a:srgbClr val="00497E"/>
                </a:solidFill>
                <a:latin typeface="Arial" panose="020B0604020202020204" pitchFamily="34" charset="0"/>
                <a:cs typeface="Arial" panose="020B0604020202020204" pitchFamily="34" charset="0"/>
              </a:rPr>
              <a:t>articulations</a:t>
            </a:r>
            <a:r>
              <a:rPr lang="fr-FR" sz="2000" dirty="0">
                <a:solidFill>
                  <a:srgbClr val="00497E"/>
                </a:solidFill>
                <a:latin typeface="Arial" panose="020B0604020202020204" pitchFamily="34" charset="0"/>
                <a:cs typeface="Arial" panose="020B0604020202020204" pitchFamily="34" charset="0"/>
              </a:rPr>
              <a:t> (entorses ou luxations), des </a:t>
            </a:r>
            <a:r>
              <a:rPr lang="fr-FR" sz="2000" b="1" dirty="0">
                <a:solidFill>
                  <a:srgbClr val="00497E"/>
                </a:solidFill>
                <a:latin typeface="Arial" panose="020B0604020202020204" pitchFamily="34" charset="0"/>
                <a:cs typeface="Arial" panose="020B0604020202020204" pitchFamily="34" charset="0"/>
              </a:rPr>
              <a:t>organes</a:t>
            </a:r>
            <a:r>
              <a:rPr lang="fr-FR" sz="2000" dirty="0">
                <a:solidFill>
                  <a:srgbClr val="00497E"/>
                </a:solidFill>
                <a:latin typeface="Arial" panose="020B0604020202020204" pitchFamily="34" charset="0"/>
                <a:cs typeface="Arial" panose="020B0604020202020204" pitchFamily="34" charset="0"/>
              </a:rPr>
              <a:t> ou de la </a:t>
            </a:r>
            <a:r>
              <a:rPr lang="fr-FR" sz="2000" b="1" dirty="0">
                <a:solidFill>
                  <a:srgbClr val="00497E"/>
                </a:solidFill>
                <a:latin typeface="Arial" panose="020B0604020202020204" pitchFamily="34" charset="0"/>
                <a:cs typeface="Arial" panose="020B0604020202020204" pitchFamily="34" charset="0"/>
              </a:rPr>
              <a:t>peau</a:t>
            </a:r>
            <a:r>
              <a:rPr lang="fr-FR" sz="2000" dirty="0">
                <a:solidFill>
                  <a:srgbClr val="00497E"/>
                </a:solidFill>
                <a:latin typeface="Arial" panose="020B0604020202020204" pitchFamily="34" charset="0"/>
                <a:cs typeface="Arial" panose="020B0604020202020204" pitchFamily="34" charset="0"/>
              </a:rPr>
              <a:t>. Elles peuvent provoquer immédiatement une </a:t>
            </a:r>
            <a:r>
              <a:rPr lang="fr-FR" sz="2000" b="1" dirty="0">
                <a:solidFill>
                  <a:srgbClr val="00497E"/>
                </a:solidFill>
                <a:latin typeface="Arial" panose="020B0604020202020204" pitchFamily="34" charset="0"/>
                <a:cs typeface="Arial" panose="020B0604020202020204" pitchFamily="34" charset="0"/>
              </a:rPr>
              <a:t>douleur vive</a:t>
            </a:r>
            <a:r>
              <a:rPr lang="fr-FR" sz="2000" dirty="0">
                <a:solidFill>
                  <a:srgbClr val="00497E"/>
                </a:solidFill>
                <a:latin typeface="Arial" panose="020B0604020202020204" pitchFamily="34" charset="0"/>
                <a:cs typeface="Arial" panose="020B0604020202020204" pitchFamily="34" charset="0"/>
              </a:rPr>
              <a:t>, une </a:t>
            </a:r>
            <a:r>
              <a:rPr lang="fr-FR" sz="2000" b="1" dirty="0">
                <a:solidFill>
                  <a:srgbClr val="00497E"/>
                </a:solidFill>
                <a:latin typeface="Arial" panose="020B0604020202020204" pitchFamily="34" charset="0"/>
                <a:cs typeface="Arial" panose="020B0604020202020204" pitchFamily="34" charset="0"/>
              </a:rPr>
              <a:t>difficulté</a:t>
            </a:r>
            <a:r>
              <a:rPr lang="fr-FR" sz="2000" dirty="0">
                <a:solidFill>
                  <a:srgbClr val="00497E"/>
                </a:solidFill>
                <a:latin typeface="Arial" panose="020B0604020202020204" pitchFamily="34" charset="0"/>
                <a:cs typeface="Arial" panose="020B0604020202020204" pitchFamily="34" charset="0"/>
              </a:rPr>
              <a:t> ou une </a:t>
            </a:r>
            <a:r>
              <a:rPr lang="fr-FR" sz="2000" b="1" dirty="0">
                <a:solidFill>
                  <a:srgbClr val="00497E"/>
                </a:solidFill>
                <a:latin typeface="Arial" panose="020B0604020202020204" pitchFamily="34" charset="0"/>
                <a:cs typeface="Arial" panose="020B0604020202020204" pitchFamily="34" charset="0"/>
              </a:rPr>
              <a:t>impossibilité de bouger</a:t>
            </a:r>
            <a:r>
              <a:rPr lang="fr-FR" sz="2000" dirty="0">
                <a:solidFill>
                  <a:srgbClr val="00497E"/>
                </a:solidFill>
                <a:latin typeface="Arial" panose="020B0604020202020204" pitchFamily="34" charset="0"/>
                <a:cs typeface="Arial" panose="020B0604020202020204" pitchFamily="34" charset="0"/>
              </a:rPr>
              <a:t>, éventuellement accompagnées d’un </a:t>
            </a:r>
            <a:r>
              <a:rPr lang="fr-FR" sz="2000" b="1" dirty="0">
                <a:solidFill>
                  <a:srgbClr val="00497E"/>
                </a:solidFill>
                <a:latin typeface="Arial" panose="020B0604020202020204" pitchFamily="34" charset="0"/>
                <a:cs typeface="Arial" panose="020B0604020202020204" pitchFamily="34" charset="0"/>
              </a:rPr>
              <a:t>gonflement</a:t>
            </a:r>
            <a:r>
              <a:rPr lang="fr-FR" sz="2000" dirty="0">
                <a:solidFill>
                  <a:srgbClr val="00497E"/>
                </a:solidFill>
                <a:latin typeface="Arial" panose="020B0604020202020204" pitchFamily="34" charset="0"/>
                <a:cs typeface="Arial" panose="020B0604020202020204" pitchFamily="34" charset="0"/>
              </a:rPr>
              <a:t> ou d’une déformation de la zone atteinte.</a:t>
            </a:r>
          </a:p>
        </p:txBody>
      </p:sp>
    </p:spTree>
    <p:extLst>
      <p:ext uri="{BB962C8B-B14F-4D97-AF65-F5344CB8AC3E}">
        <p14:creationId xmlns:p14="http://schemas.microsoft.com/office/powerpoint/2010/main" val="38981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35E7193C-99E6-3E30-FF1E-9EEFE7CD2C05}"/>
              </a:ext>
            </a:extLst>
          </p:cNvPr>
          <p:cNvGrpSpPr/>
          <p:nvPr/>
        </p:nvGrpSpPr>
        <p:grpSpPr>
          <a:xfrm>
            <a:off x="6119568" y="2263258"/>
            <a:ext cx="1476000" cy="1476000"/>
            <a:chOff x="4576805" y="2834389"/>
            <a:chExt cx="1476000" cy="1476000"/>
          </a:xfrm>
        </p:grpSpPr>
        <p:pic>
          <p:nvPicPr>
            <p:cNvPr id="28" name="Picture 26">
              <a:extLst>
                <a:ext uri="{FF2B5EF4-FFF2-40B4-BE49-F238E27FC236}">
                  <a16:creationId xmlns:a16="http://schemas.microsoft.com/office/drawing/2014/main" id="{D5620750-2B2B-EF25-EDFF-41E090F8B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805" y="2834389"/>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411B3C27-A4B8-4D5D-E2F8-6B90E8992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037" y="4050759"/>
              <a:ext cx="259630" cy="25963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ZoneTexte 29">
            <a:extLst>
              <a:ext uri="{FF2B5EF4-FFF2-40B4-BE49-F238E27FC236}">
                <a16:creationId xmlns:a16="http://schemas.microsoft.com/office/drawing/2014/main" id="{510EDBF2-CA22-5D67-D637-0BA7A2D66D03}"/>
              </a:ext>
            </a:extLst>
          </p:cNvPr>
          <p:cNvSpPr txBox="1"/>
          <p:nvPr/>
        </p:nvSpPr>
        <p:spPr>
          <a:xfrm>
            <a:off x="6191896" y="3837949"/>
            <a:ext cx="1573793" cy="646986"/>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Faux mouvement</a:t>
            </a:r>
          </a:p>
        </p:txBody>
      </p:sp>
      <p:pic>
        <p:nvPicPr>
          <p:cNvPr id="21" name="Picture 24">
            <a:extLst>
              <a:ext uri="{FF2B5EF4-FFF2-40B4-BE49-F238E27FC236}">
                <a16:creationId xmlns:a16="http://schemas.microsoft.com/office/drawing/2014/main" id="{99A98E9B-791A-2363-0F70-807E963F4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463" y="2263258"/>
            <a:ext cx="1476000" cy="1476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LES TRAUMATISMES</a:t>
            </a:r>
          </a:p>
        </p:txBody>
      </p:sp>
      <p:sp>
        <p:nvSpPr>
          <p:cNvPr id="9" name="ZoneTexte 8">
            <a:extLst>
              <a:ext uri="{FF2B5EF4-FFF2-40B4-BE49-F238E27FC236}">
                <a16:creationId xmlns:a16="http://schemas.microsoft.com/office/drawing/2014/main" id="{14AA23E8-5B9A-C3DA-3AD6-BFE7E0EEE604}"/>
              </a:ext>
            </a:extLst>
          </p:cNvPr>
          <p:cNvSpPr txBox="1"/>
          <p:nvPr/>
        </p:nvSpPr>
        <p:spPr>
          <a:xfrm>
            <a:off x="1992999" y="3837950"/>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Choc</a:t>
            </a:r>
          </a:p>
        </p:txBody>
      </p:sp>
      <p:sp>
        <p:nvSpPr>
          <p:cNvPr id="11" name="ZoneTexte 10">
            <a:extLst>
              <a:ext uri="{FF2B5EF4-FFF2-40B4-BE49-F238E27FC236}">
                <a16:creationId xmlns:a16="http://schemas.microsoft.com/office/drawing/2014/main" id="{8ED1FE56-0C4A-11D7-C710-7A9558433D08}"/>
              </a:ext>
            </a:extLst>
          </p:cNvPr>
          <p:cNvSpPr txBox="1"/>
          <p:nvPr/>
        </p:nvSpPr>
        <p:spPr>
          <a:xfrm>
            <a:off x="4081546" y="3847402"/>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Chute</a:t>
            </a:r>
          </a:p>
        </p:txBody>
      </p:sp>
      <p:sp>
        <p:nvSpPr>
          <p:cNvPr id="12" name="ZoneTexte 11">
            <a:extLst>
              <a:ext uri="{FF2B5EF4-FFF2-40B4-BE49-F238E27FC236}">
                <a16:creationId xmlns:a16="http://schemas.microsoft.com/office/drawing/2014/main" id="{E28C87A2-0BC2-FA1F-E53F-AFD835B7AD59}"/>
              </a:ext>
            </a:extLst>
          </p:cNvPr>
          <p:cNvSpPr txBox="1"/>
          <p:nvPr/>
        </p:nvSpPr>
        <p:spPr>
          <a:xfrm>
            <a:off x="8273949" y="3836769"/>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Coup</a:t>
            </a:r>
          </a:p>
        </p:txBody>
      </p:sp>
      <p:pic>
        <p:nvPicPr>
          <p:cNvPr id="15" name="Picture 20">
            <a:extLst>
              <a:ext uri="{FF2B5EF4-FFF2-40B4-BE49-F238E27FC236}">
                <a16:creationId xmlns:a16="http://schemas.microsoft.com/office/drawing/2014/main" id="{D9C135E5-620D-A1F3-6127-195BF06F4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553" y="2263258"/>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Combat">
            <a:extLst>
              <a:ext uri="{FF2B5EF4-FFF2-40B4-BE49-F238E27FC236}">
                <a16:creationId xmlns:a16="http://schemas.microsoft.com/office/drawing/2014/main" id="{90A0CA67-DBE1-8F3E-7B52-980CB4E981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742" y="2263258"/>
            <a:ext cx="1476000" cy="14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98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anim calcmode="lin" valueType="num">
                                      <p:cBhvr>
                                        <p:cTn id="31" dur="500" fill="hold"/>
                                        <p:tgtEl>
                                          <p:spTgt spid="30"/>
                                        </p:tgtEl>
                                        <p:attrNameLst>
                                          <p:attrName>ppt_x</p:attrName>
                                        </p:attrNameLst>
                                      </p:cBhvr>
                                      <p:tavLst>
                                        <p:tav tm="0">
                                          <p:val>
                                            <p:strVal val="#ppt_x"/>
                                          </p:val>
                                        </p:tav>
                                        <p:tav tm="100000">
                                          <p:val>
                                            <p:strVal val="#ppt_x"/>
                                          </p:val>
                                        </p:tav>
                                      </p:tavLst>
                                    </p:anim>
                                    <p:anim calcmode="lin" valueType="num">
                                      <p:cBhvr>
                                        <p:cTn id="3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P spid="11" grpId="0" animBg="1"/>
      <p:bldP spid="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D29C07A-1AE7-CA4E-788A-8A8F31AB34A7}"/>
              </a:ext>
            </a:extLst>
          </p:cNvPr>
          <p:cNvSpPr>
            <a:spLocks noGrp="1"/>
          </p:cNvSpPr>
          <p:nvPr>
            <p:ph type="body" sz="quarter" idx="10"/>
          </p:nvPr>
        </p:nvSpPr>
        <p:spPr>
          <a:xfrm>
            <a:off x="450001" y="340272"/>
            <a:ext cx="4664924" cy="367005"/>
          </a:xfrm>
        </p:spPr>
        <p:txBody>
          <a:bodyPr/>
          <a:lstStyle/>
          <a:p>
            <a:r>
              <a:rPr lang="fr-FR" dirty="0"/>
              <a:t>LES TRAUMATISMES</a:t>
            </a:r>
          </a:p>
        </p:txBody>
      </p:sp>
      <p:sp>
        <p:nvSpPr>
          <p:cNvPr id="3" name="Rectangle : coins arrondis 2">
            <a:extLst>
              <a:ext uri="{FF2B5EF4-FFF2-40B4-BE49-F238E27FC236}">
                <a16:creationId xmlns:a16="http://schemas.microsoft.com/office/drawing/2014/main" id="{8BECC919-CC09-39C0-3158-301E17057E6C}"/>
              </a:ext>
            </a:extLst>
          </p:cNvPr>
          <p:cNvSpPr/>
          <p:nvPr/>
        </p:nvSpPr>
        <p:spPr>
          <a:xfrm>
            <a:off x="1794005" y="2566065"/>
            <a:ext cx="8603990" cy="1725870"/>
          </a:xfrm>
          <a:prstGeom prst="roundRect">
            <a:avLst>
              <a:gd name="adj" fmla="val 10607"/>
            </a:avLst>
          </a:prstGeom>
          <a:solidFill>
            <a:srgbClr val="FFEFE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FR" sz="2000" b="1" dirty="0">
                <a:solidFill>
                  <a:srgbClr val="C00000"/>
                </a:solidFill>
                <a:latin typeface="Arial" panose="020B0604020202020204" pitchFamily="34" charset="0"/>
                <a:cs typeface="Arial" panose="020B0604020202020204" pitchFamily="34" charset="0"/>
              </a:rPr>
              <a:t>Un traumatisme peut entraîner des complications neurologiques (paralysie, trouble de la conscience ou perte de connaissance), respiratoires (gêne ou détresse) ou circulatoires (détresse).</a:t>
            </a:r>
          </a:p>
          <a:p>
            <a:pPr algn="ctr"/>
            <a:endParaRPr lang="fr-FR" sz="2000" b="1" dirty="0">
              <a:solidFill>
                <a:srgbClr val="C00000"/>
              </a:solidFill>
              <a:latin typeface="Arial" panose="020B0604020202020204" pitchFamily="34" charset="0"/>
              <a:cs typeface="Arial" panose="020B0604020202020204" pitchFamily="34" charset="0"/>
            </a:endParaRPr>
          </a:p>
          <a:p>
            <a:pPr algn="ctr"/>
            <a:r>
              <a:rPr lang="fr-FR" sz="2000" b="1" dirty="0">
                <a:solidFill>
                  <a:srgbClr val="C00000"/>
                </a:solidFill>
              </a:rPr>
              <a:t>La mobilisation d’un rachis traumatisé peut entrainer la paralysie.</a:t>
            </a:r>
            <a:endParaRPr lang="fr-FR"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60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806355D-C86F-07FC-DBF1-DF13731F7866}"/>
              </a:ext>
            </a:extLst>
          </p:cNvPr>
          <p:cNvSpPr>
            <a:spLocks noGrp="1"/>
          </p:cNvSpPr>
          <p:nvPr>
            <p:ph type="body" sz="quarter" idx="10"/>
          </p:nvPr>
        </p:nvSpPr>
        <p:spPr/>
        <p:txBody>
          <a:bodyPr/>
          <a:lstStyle/>
          <a:p>
            <a:r>
              <a:rPr lang="fr-FR" dirty="0"/>
              <a:t>LES TRAUMATISMES</a:t>
            </a:r>
          </a:p>
        </p:txBody>
      </p:sp>
      <p:sp>
        <p:nvSpPr>
          <p:cNvPr id="4" name="ZoneTexte 3">
            <a:extLst>
              <a:ext uri="{FF2B5EF4-FFF2-40B4-BE49-F238E27FC236}">
                <a16:creationId xmlns:a16="http://schemas.microsoft.com/office/drawing/2014/main" id="{63DDAC9B-C2B3-25C3-941F-1BF2527D9B6E}"/>
              </a:ext>
            </a:extLst>
          </p:cNvPr>
          <p:cNvSpPr txBox="1"/>
          <p:nvPr/>
        </p:nvSpPr>
        <p:spPr>
          <a:xfrm>
            <a:off x="7604166" y="3921461"/>
            <a:ext cx="3202024" cy="1077218"/>
          </a:xfrm>
          <a:prstGeom prst="rect">
            <a:avLst/>
          </a:prstGeom>
          <a:noFill/>
        </p:spPr>
        <p:txBody>
          <a:bodyPr wrap="square">
            <a:spAutoFit/>
          </a:bodyPr>
          <a:lstStyle>
            <a:defPPr>
              <a:defRPr lang="fr-FR"/>
            </a:defPPr>
            <a:lvl1pPr algn="just">
              <a:defRPr sz="1600">
                <a:solidFill>
                  <a:srgbClr val="00529B"/>
                </a:solidFill>
                <a:latin typeface="Arial" panose="020B0604020202020204" pitchFamily="34" charset="0"/>
                <a:cs typeface="Arial" panose="020B0604020202020204" pitchFamily="34" charset="0"/>
              </a:defRPr>
            </a:lvl1pPr>
          </a:lstStyle>
          <a:p>
            <a:r>
              <a:rPr lang="fr-FR" dirty="0">
                <a:solidFill>
                  <a:srgbClr val="00497E"/>
                </a:solidFill>
              </a:rPr>
              <a:t>Lorsque la douleur se situe au niveau de la colonne vertébrale une atteinte de la moelle épinière est possible.</a:t>
            </a:r>
          </a:p>
        </p:txBody>
      </p:sp>
      <p:grpSp>
        <p:nvGrpSpPr>
          <p:cNvPr id="5" name="Groupe 4">
            <a:extLst>
              <a:ext uri="{FF2B5EF4-FFF2-40B4-BE49-F238E27FC236}">
                <a16:creationId xmlns:a16="http://schemas.microsoft.com/office/drawing/2014/main" id="{62B1C441-6C6D-4F60-FD52-25B7BDE8DF3D}"/>
              </a:ext>
            </a:extLst>
          </p:cNvPr>
          <p:cNvGrpSpPr>
            <a:grpSpLocks noChangeAspect="1"/>
          </p:cNvGrpSpPr>
          <p:nvPr/>
        </p:nvGrpSpPr>
        <p:grpSpPr>
          <a:xfrm>
            <a:off x="9354599" y="1910249"/>
            <a:ext cx="1423735" cy="1936309"/>
            <a:chOff x="9255642" y="2175590"/>
            <a:chExt cx="1195652" cy="1626109"/>
          </a:xfrm>
        </p:grpSpPr>
        <p:pic>
          <p:nvPicPr>
            <p:cNvPr id="6" name="Image 5">
              <a:extLst>
                <a:ext uri="{FF2B5EF4-FFF2-40B4-BE49-F238E27FC236}">
                  <a16:creationId xmlns:a16="http://schemas.microsoft.com/office/drawing/2014/main" id="{77A99B25-CEAC-A050-F52D-3696C3C4151E}"/>
                </a:ext>
              </a:extLst>
            </p:cNvPr>
            <p:cNvPicPr>
              <a:picLocks noChangeAspect="1"/>
            </p:cNvPicPr>
            <p:nvPr/>
          </p:nvPicPr>
          <p:blipFill rotWithShape="1">
            <a:blip r:embed="rId2">
              <a:extLst>
                <a:ext uri="{28A0092B-C50C-407E-A947-70E740481C1C}">
                  <a14:useLocalDpi xmlns:a14="http://schemas.microsoft.com/office/drawing/2010/main" val="0"/>
                </a:ext>
              </a:extLst>
            </a:blip>
            <a:srcRect l="25286" t="21225" r="45264" b="15447"/>
            <a:stretch/>
          </p:blipFill>
          <p:spPr>
            <a:xfrm>
              <a:off x="9255642" y="2175590"/>
              <a:ext cx="1195652" cy="1446224"/>
            </a:xfrm>
            <a:prstGeom prst="rect">
              <a:avLst/>
            </a:prstGeom>
          </p:spPr>
        </p:pic>
        <p:sp>
          <p:nvSpPr>
            <p:cNvPr id="7" name="ZoneTexte 6">
              <a:extLst>
                <a:ext uri="{FF2B5EF4-FFF2-40B4-BE49-F238E27FC236}">
                  <a16:creationId xmlns:a16="http://schemas.microsoft.com/office/drawing/2014/main" id="{EEE14740-CB9F-817A-8F3A-E6C02DF4AE63}"/>
                </a:ext>
              </a:extLst>
            </p:cNvPr>
            <p:cNvSpPr txBox="1"/>
            <p:nvPr/>
          </p:nvSpPr>
          <p:spPr>
            <a:xfrm>
              <a:off x="9674066" y="3517382"/>
              <a:ext cx="520843" cy="284317"/>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Dos</a:t>
              </a:r>
              <a:endParaRPr lang="fr-FR" sz="1600" dirty="0"/>
            </a:p>
          </p:txBody>
        </p:sp>
      </p:grpSp>
      <p:grpSp>
        <p:nvGrpSpPr>
          <p:cNvPr id="8" name="Groupe 7">
            <a:extLst>
              <a:ext uri="{FF2B5EF4-FFF2-40B4-BE49-F238E27FC236}">
                <a16:creationId xmlns:a16="http://schemas.microsoft.com/office/drawing/2014/main" id="{64329A05-CBE1-C667-6297-32AFD4952864}"/>
              </a:ext>
            </a:extLst>
          </p:cNvPr>
          <p:cNvGrpSpPr>
            <a:grpSpLocks noChangeAspect="1"/>
          </p:cNvGrpSpPr>
          <p:nvPr/>
        </p:nvGrpSpPr>
        <p:grpSpPr>
          <a:xfrm>
            <a:off x="7550446" y="1910249"/>
            <a:ext cx="1401193" cy="1916171"/>
            <a:chOff x="8430842" y="2539495"/>
            <a:chExt cx="817173" cy="1117507"/>
          </a:xfrm>
        </p:grpSpPr>
        <p:pic>
          <p:nvPicPr>
            <p:cNvPr id="9" name="Image 8">
              <a:extLst>
                <a:ext uri="{FF2B5EF4-FFF2-40B4-BE49-F238E27FC236}">
                  <a16:creationId xmlns:a16="http://schemas.microsoft.com/office/drawing/2014/main" id="{226A74AB-A50C-0AFA-3226-032188F9FF0A}"/>
                </a:ext>
              </a:extLst>
            </p:cNvPr>
            <p:cNvPicPr>
              <a:picLocks noChangeAspect="1"/>
            </p:cNvPicPr>
            <p:nvPr/>
          </p:nvPicPr>
          <p:blipFill rotWithShape="1">
            <a:blip r:embed="rId3">
              <a:extLst>
                <a:ext uri="{28A0092B-C50C-407E-A947-70E740481C1C}">
                  <a14:useLocalDpi xmlns:a14="http://schemas.microsoft.com/office/drawing/2010/main" val="0"/>
                </a:ext>
              </a:extLst>
            </a:blip>
            <a:srcRect l="47763" t="31250" r="32047" b="29219"/>
            <a:stretch/>
          </p:blipFill>
          <p:spPr>
            <a:xfrm>
              <a:off x="8430842" y="2539495"/>
              <a:ext cx="817173" cy="900000"/>
            </a:xfrm>
            <a:prstGeom prst="rect">
              <a:avLst/>
            </a:prstGeom>
          </p:spPr>
        </p:pic>
        <p:sp>
          <p:nvSpPr>
            <p:cNvPr id="10" name="ZoneTexte 9">
              <a:extLst>
                <a:ext uri="{FF2B5EF4-FFF2-40B4-BE49-F238E27FC236}">
                  <a16:creationId xmlns:a16="http://schemas.microsoft.com/office/drawing/2014/main" id="{190A5C5B-747A-772A-D9E5-F7228C715763}"/>
                </a:ext>
              </a:extLst>
            </p:cNvPr>
            <p:cNvSpPr txBox="1"/>
            <p:nvPr/>
          </p:nvSpPr>
          <p:spPr>
            <a:xfrm>
              <a:off x="8598969" y="3459558"/>
              <a:ext cx="480917" cy="197444"/>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Nuque</a:t>
              </a:r>
              <a:endParaRPr lang="fr-FR" sz="1600" dirty="0"/>
            </a:p>
          </p:txBody>
        </p:sp>
      </p:grpSp>
      <p:sp>
        <p:nvSpPr>
          <p:cNvPr id="11" name="ZoneTexte 10">
            <a:extLst>
              <a:ext uri="{FF2B5EF4-FFF2-40B4-BE49-F238E27FC236}">
                <a16:creationId xmlns:a16="http://schemas.microsoft.com/office/drawing/2014/main" id="{7CD7C3E1-8EF2-9004-4287-BBBAC37D3E28}"/>
              </a:ext>
            </a:extLst>
          </p:cNvPr>
          <p:cNvSpPr txBox="1"/>
          <p:nvPr/>
        </p:nvSpPr>
        <p:spPr>
          <a:xfrm>
            <a:off x="1430093" y="3921461"/>
            <a:ext cx="4295124" cy="1323439"/>
          </a:xfrm>
          <a:prstGeom prst="rect">
            <a:avLst/>
          </a:prstGeom>
          <a:noFill/>
        </p:spPr>
        <p:txBody>
          <a:bodyPr wrap="square">
            <a:spAutoFit/>
          </a:bodyPr>
          <a:lstStyle/>
          <a:p>
            <a:pPr algn="just"/>
            <a:r>
              <a:rPr lang="fr-FR" sz="1600" dirty="0">
                <a:solidFill>
                  <a:srgbClr val="00497E"/>
                </a:solidFill>
                <a:latin typeface="Arial" panose="020B0604020202020204" pitchFamily="34" charset="0"/>
                <a:cs typeface="Arial" panose="020B0604020202020204" pitchFamily="34" charset="0"/>
              </a:rPr>
              <a:t>Une atteinte des organes sous-jacents est possible et peut se révéler par d’autres signes : </a:t>
            </a:r>
            <a:r>
              <a:rPr lang="fr-FR" sz="1600" b="1" dirty="0">
                <a:solidFill>
                  <a:srgbClr val="BA242C"/>
                </a:solidFill>
                <a:latin typeface="Arial" panose="020B0604020202020204" pitchFamily="34" charset="0"/>
                <a:cs typeface="Arial" panose="020B0604020202020204" pitchFamily="34" charset="0"/>
              </a:rPr>
              <a:t>perte de connaissance, maux de tête persistants, vomissements, agitation, somnolence, douleur abdominale…</a:t>
            </a:r>
          </a:p>
        </p:txBody>
      </p:sp>
      <p:grpSp>
        <p:nvGrpSpPr>
          <p:cNvPr id="12" name="Groupe 11">
            <a:extLst>
              <a:ext uri="{FF2B5EF4-FFF2-40B4-BE49-F238E27FC236}">
                <a16:creationId xmlns:a16="http://schemas.microsoft.com/office/drawing/2014/main" id="{9CB8CC13-06D4-C306-34C4-D5819B16999F}"/>
              </a:ext>
            </a:extLst>
          </p:cNvPr>
          <p:cNvGrpSpPr>
            <a:grpSpLocks noChangeAspect="1"/>
          </p:cNvGrpSpPr>
          <p:nvPr/>
        </p:nvGrpSpPr>
        <p:grpSpPr>
          <a:xfrm>
            <a:off x="1430093" y="2123075"/>
            <a:ext cx="1235453" cy="1581913"/>
            <a:chOff x="65748" y="1377982"/>
            <a:chExt cx="900000" cy="1152388"/>
          </a:xfrm>
        </p:grpSpPr>
        <p:pic>
          <p:nvPicPr>
            <p:cNvPr id="13" name="Picture 6" descr="mal de crâne ">
              <a:extLst>
                <a:ext uri="{FF2B5EF4-FFF2-40B4-BE49-F238E27FC236}">
                  <a16:creationId xmlns:a16="http://schemas.microsoft.com/office/drawing/2014/main" id="{3D678D83-6A94-A563-8EF8-AB93889E1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8" y="1377982"/>
              <a:ext cx="900000" cy="90000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19373A6-7E52-E143-3343-8DE6A2CBEF2D}"/>
                </a:ext>
              </a:extLst>
            </p:cNvPr>
            <p:cNvSpPr txBox="1"/>
            <p:nvPr/>
          </p:nvSpPr>
          <p:spPr>
            <a:xfrm>
              <a:off x="245125" y="2283741"/>
              <a:ext cx="541245" cy="246629"/>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Tête</a:t>
              </a:r>
              <a:endParaRPr lang="fr-FR" sz="1600" dirty="0"/>
            </a:p>
          </p:txBody>
        </p:sp>
      </p:grpSp>
      <p:grpSp>
        <p:nvGrpSpPr>
          <p:cNvPr id="15" name="Groupe 14">
            <a:extLst>
              <a:ext uri="{FF2B5EF4-FFF2-40B4-BE49-F238E27FC236}">
                <a16:creationId xmlns:a16="http://schemas.microsoft.com/office/drawing/2014/main" id="{3054FCFD-2773-EE82-5089-92E1D4D9A3A4}"/>
              </a:ext>
            </a:extLst>
          </p:cNvPr>
          <p:cNvGrpSpPr>
            <a:grpSpLocks noChangeAspect="1"/>
          </p:cNvGrpSpPr>
          <p:nvPr/>
        </p:nvGrpSpPr>
        <p:grpSpPr>
          <a:xfrm>
            <a:off x="2793720" y="2126813"/>
            <a:ext cx="1520117" cy="1574437"/>
            <a:chOff x="912656" y="1403362"/>
            <a:chExt cx="1107371" cy="1146942"/>
          </a:xfrm>
        </p:grpSpPr>
        <p:pic>
          <p:nvPicPr>
            <p:cNvPr id="16" name="Picture 12">
              <a:extLst>
                <a:ext uri="{FF2B5EF4-FFF2-40B4-BE49-F238E27FC236}">
                  <a16:creationId xmlns:a16="http://schemas.microsoft.com/office/drawing/2014/main" id="{BAB5177A-DA88-01D5-ADCB-E2C64E4CB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341" y="1403362"/>
              <a:ext cx="900000" cy="900001"/>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F9BCFC66-36C7-6BF6-B585-8B0C9FB2B812}"/>
                </a:ext>
              </a:extLst>
            </p:cNvPr>
            <p:cNvSpPr txBox="1"/>
            <p:nvPr/>
          </p:nvSpPr>
          <p:spPr>
            <a:xfrm>
              <a:off x="912656" y="2303675"/>
              <a:ext cx="1107371" cy="246629"/>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abdomen</a:t>
              </a:r>
              <a:endParaRPr lang="fr-FR" sz="1600" dirty="0"/>
            </a:p>
          </p:txBody>
        </p:sp>
      </p:grpSp>
      <p:grpSp>
        <p:nvGrpSpPr>
          <p:cNvPr id="18" name="Groupe 17">
            <a:extLst>
              <a:ext uri="{FF2B5EF4-FFF2-40B4-BE49-F238E27FC236}">
                <a16:creationId xmlns:a16="http://schemas.microsoft.com/office/drawing/2014/main" id="{6166A75D-23A0-8E51-33B0-1BAE89C79AD5}"/>
              </a:ext>
            </a:extLst>
          </p:cNvPr>
          <p:cNvGrpSpPr>
            <a:grpSpLocks noChangeAspect="1"/>
          </p:cNvGrpSpPr>
          <p:nvPr/>
        </p:nvGrpSpPr>
        <p:grpSpPr>
          <a:xfrm>
            <a:off x="4442010" y="2109099"/>
            <a:ext cx="1233040" cy="1609867"/>
            <a:chOff x="399463" y="3086640"/>
            <a:chExt cx="898242" cy="1172752"/>
          </a:xfrm>
        </p:grpSpPr>
        <p:pic>
          <p:nvPicPr>
            <p:cNvPr id="19" name="Image 18">
              <a:extLst>
                <a:ext uri="{FF2B5EF4-FFF2-40B4-BE49-F238E27FC236}">
                  <a16:creationId xmlns:a16="http://schemas.microsoft.com/office/drawing/2014/main" id="{FCC1556C-4E3C-82FA-0C08-783D748088B6}"/>
                </a:ext>
              </a:extLst>
            </p:cNvPr>
            <p:cNvPicPr>
              <a:picLocks noChangeAspect="1"/>
            </p:cNvPicPr>
            <p:nvPr/>
          </p:nvPicPr>
          <p:blipFill rotWithShape="1">
            <a:blip r:embed="rId6">
              <a:extLst>
                <a:ext uri="{28A0092B-C50C-407E-A947-70E740481C1C}">
                  <a14:useLocalDpi xmlns:a14="http://schemas.microsoft.com/office/drawing/2010/main" val="0"/>
                </a:ext>
              </a:extLst>
            </a:blip>
            <a:srcRect l="4537" t="11310" r="73730" b="50000"/>
            <a:stretch/>
          </p:blipFill>
          <p:spPr>
            <a:xfrm>
              <a:off x="399463" y="3086640"/>
              <a:ext cx="898242" cy="900001"/>
            </a:xfrm>
            <a:prstGeom prst="rect">
              <a:avLst/>
            </a:prstGeom>
          </p:spPr>
        </p:pic>
        <p:sp>
          <p:nvSpPr>
            <p:cNvPr id="20" name="ZoneTexte 19">
              <a:extLst>
                <a:ext uri="{FF2B5EF4-FFF2-40B4-BE49-F238E27FC236}">
                  <a16:creationId xmlns:a16="http://schemas.microsoft.com/office/drawing/2014/main" id="{8E774171-8BDA-F8C0-9FDD-F2F356CC25A5}"/>
                </a:ext>
              </a:extLst>
            </p:cNvPr>
            <p:cNvSpPr txBox="1"/>
            <p:nvPr/>
          </p:nvSpPr>
          <p:spPr>
            <a:xfrm>
              <a:off x="399464" y="4012763"/>
              <a:ext cx="898241" cy="246629"/>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Thorax</a:t>
              </a:r>
              <a:endParaRPr lang="fr-FR" sz="1600" dirty="0"/>
            </a:p>
          </p:txBody>
        </p:sp>
      </p:grpSp>
      <p:cxnSp>
        <p:nvCxnSpPr>
          <p:cNvPr id="21" name="Connecteur droit 20">
            <a:extLst>
              <a:ext uri="{FF2B5EF4-FFF2-40B4-BE49-F238E27FC236}">
                <a16:creationId xmlns:a16="http://schemas.microsoft.com/office/drawing/2014/main" id="{AAF9AB03-D7EF-6C4C-D592-7F7306CEEAD2}"/>
              </a:ext>
            </a:extLst>
          </p:cNvPr>
          <p:cNvCxnSpPr>
            <a:cxnSpLocks/>
          </p:cNvCxnSpPr>
          <p:nvPr/>
        </p:nvCxnSpPr>
        <p:spPr>
          <a:xfrm>
            <a:off x="6738854" y="1963479"/>
            <a:ext cx="0" cy="32814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38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3B52A0A-161C-D34B-E77E-68F82968EA5B}"/>
              </a:ext>
            </a:extLst>
          </p:cNvPr>
          <p:cNvSpPr>
            <a:spLocks noGrp="1"/>
          </p:cNvSpPr>
          <p:nvPr>
            <p:ph type="body" sz="quarter" idx="10"/>
          </p:nvPr>
        </p:nvSpPr>
        <p:spPr/>
        <p:txBody>
          <a:bodyPr/>
          <a:lstStyle/>
          <a:p>
            <a:r>
              <a:rPr lang="fr-FR" dirty="0"/>
              <a:t>PREMIERS SECOURS CITOYENS</a:t>
            </a:r>
          </a:p>
        </p:txBody>
      </p:sp>
      <p:sp>
        <p:nvSpPr>
          <p:cNvPr id="5" name="Espace réservé du texte 4">
            <a:extLst>
              <a:ext uri="{FF2B5EF4-FFF2-40B4-BE49-F238E27FC236}">
                <a16:creationId xmlns:a16="http://schemas.microsoft.com/office/drawing/2014/main" id="{4EFE6640-A145-88E5-FCD4-D00F51152AEA}"/>
              </a:ext>
            </a:extLst>
          </p:cNvPr>
          <p:cNvSpPr>
            <a:spLocks noGrp="1"/>
          </p:cNvSpPr>
          <p:nvPr>
            <p:ph type="body" sz="quarter" idx="11"/>
          </p:nvPr>
        </p:nvSpPr>
        <p:spPr/>
        <p:txBody>
          <a:bodyPr/>
          <a:lstStyle/>
          <a:p>
            <a:r>
              <a:rPr lang="fr-FR" dirty="0"/>
              <a:t>Sommaire</a:t>
            </a:r>
          </a:p>
        </p:txBody>
      </p:sp>
      <mc:AlternateContent xmlns:mc="http://schemas.openxmlformats.org/markup-compatibility/2006">
        <mc:Choice xmlns:psuz="http://schemas.microsoft.com/office/powerpoint/2016/summaryzoom" Requires="psuz">
          <p:graphicFrame>
            <p:nvGraphicFramePr>
              <p:cNvPr id="16" name="Zoom de résumé 15">
                <a:extLst>
                  <a:ext uri="{FF2B5EF4-FFF2-40B4-BE49-F238E27FC236}">
                    <a16:creationId xmlns:a16="http://schemas.microsoft.com/office/drawing/2014/main" id="{13725AA5-DD15-C3C8-41A4-43CA7DAF11DA}"/>
                  </a:ext>
                </a:extLst>
              </p:cNvPr>
              <p:cNvGraphicFramePr>
                <a:graphicFrameLocks noChangeAspect="1"/>
              </p:cNvGraphicFramePr>
              <p:nvPr>
                <p:extLst>
                  <p:ext uri="{D42A27DB-BD31-4B8C-83A1-F6EECF244321}">
                    <p14:modId xmlns:p14="http://schemas.microsoft.com/office/powerpoint/2010/main" val="2983418029"/>
                  </p:ext>
                </p:extLst>
              </p:nvPr>
            </p:nvGraphicFramePr>
            <p:xfrm>
              <a:off x="273050" y="999775"/>
              <a:ext cx="11645899" cy="5621867"/>
            </p:xfrm>
            <a:graphic>
              <a:graphicData uri="http://schemas.microsoft.com/office/powerpoint/2016/summaryzoom">
                <psuz:summaryZm>
                  <psuz:summaryZmObj sectionId="{AABBCF23-85CE-4D68-AE51-937588663D28}">
                    <psuz:zmPr id="{7A497D16-AA16-45B6-ACA9-F61A3FA40B96}" transitionDur="1000">
                      <p166:blipFill xmlns:p166="http://schemas.microsoft.com/office/powerpoint/2016/6/main">
                        <a:blip r:embed="rId3"/>
                        <a:stretch>
                          <a:fillRect/>
                        </a:stretch>
                      </p166:blipFill>
                      <p166:spPr xmlns:p166="http://schemas.microsoft.com/office/powerpoint/2016/6/main">
                        <a:xfrm>
                          <a:off x="434903" y="501771"/>
                          <a:ext cx="2620327" cy="1473934"/>
                        </a:xfrm>
                        <a:prstGeom prst="rect">
                          <a:avLst/>
                        </a:prstGeom>
                        <a:ln w="3175">
                          <a:solidFill>
                            <a:prstClr val="ltGray"/>
                          </a:solidFill>
                        </a:ln>
                      </p166:spPr>
                    </psuz:zmPr>
                  </psuz:summaryZmObj>
                  <psuz:summaryZmObj sectionId="{FFCF3007-94B9-EE46-9B0F-D7B430F4C576}">
                    <psuz:zmPr id="{AE64DC0A-681D-2A4A-B9AA-D9B8556AB91B}" transitionDur="1000">
                      <p166:blipFill xmlns:p166="http://schemas.microsoft.com/office/powerpoint/2016/6/main">
                        <a:blip r:embed="rId4"/>
                        <a:stretch>
                          <a:fillRect/>
                        </a:stretch>
                      </p166:blipFill>
                      <p166:spPr xmlns:p166="http://schemas.microsoft.com/office/powerpoint/2016/6/main">
                        <a:xfrm>
                          <a:off x="3153492" y="501771"/>
                          <a:ext cx="2620327" cy="1473934"/>
                        </a:xfrm>
                        <a:prstGeom prst="rect">
                          <a:avLst/>
                        </a:prstGeom>
                        <a:ln w="3175">
                          <a:solidFill>
                            <a:prstClr val="ltGray"/>
                          </a:solidFill>
                        </a:ln>
                      </p166:spPr>
                    </psuz:zmPr>
                  </psuz:summaryZmObj>
                  <psuz:summaryZmObj sectionId="{2AB15AB0-190D-4FA2-977D-4F19EAD704A8}">
                    <psuz:zmPr id="{A27DC42A-90D9-7A4E-818B-3EFF5B29A080}" transitionDur="1000">
                      <p166:blipFill xmlns:p166="http://schemas.microsoft.com/office/powerpoint/2016/6/main">
                        <a:blip r:embed="rId5"/>
                        <a:stretch>
                          <a:fillRect/>
                        </a:stretch>
                      </p166:blipFill>
                      <p166:spPr xmlns:p166="http://schemas.microsoft.com/office/powerpoint/2016/6/main">
                        <a:xfrm>
                          <a:off x="5872081" y="501771"/>
                          <a:ext cx="2620327" cy="1473934"/>
                        </a:xfrm>
                        <a:prstGeom prst="rect">
                          <a:avLst/>
                        </a:prstGeom>
                        <a:ln w="3175">
                          <a:solidFill>
                            <a:prstClr val="ltGray"/>
                          </a:solidFill>
                        </a:ln>
                      </p166:spPr>
                    </psuz:zmPr>
                  </psuz:summaryZmObj>
                  <psuz:summaryZmObj sectionId="{963FB5D2-22D1-4C4E-B228-6D76FBDB104E}">
                    <psuz:zmPr id="{CCE672D5-D631-6442-B5E9-02CDF9B212F8}" transitionDur="1000">
                      <p166:blipFill xmlns:p166="http://schemas.microsoft.com/office/powerpoint/2016/6/main">
                        <a:blip r:embed="rId6"/>
                        <a:stretch>
                          <a:fillRect/>
                        </a:stretch>
                      </p166:blipFill>
                      <p166:spPr xmlns:p166="http://schemas.microsoft.com/office/powerpoint/2016/6/main">
                        <a:xfrm>
                          <a:off x="8590670" y="501771"/>
                          <a:ext cx="2620327" cy="1473934"/>
                        </a:xfrm>
                        <a:prstGeom prst="rect">
                          <a:avLst/>
                        </a:prstGeom>
                        <a:ln w="3175">
                          <a:solidFill>
                            <a:prstClr val="ltGray"/>
                          </a:solidFill>
                        </a:ln>
                      </p166:spPr>
                    </psuz:zmPr>
                  </psuz:summaryZmObj>
                  <psuz:summaryZmObj sectionId="{0EA2536D-1F27-4CBF-8B41-956E0848335D}">
                    <psuz:zmPr id="{16996BD1-5682-C842-A2C0-9C228094CE20}" transitionDur="1000">
                      <p166:blipFill xmlns:p166="http://schemas.microsoft.com/office/powerpoint/2016/6/main">
                        <a:blip r:embed="rId7"/>
                        <a:stretch>
                          <a:fillRect/>
                        </a:stretch>
                      </p166:blipFill>
                      <p166:spPr xmlns:p166="http://schemas.microsoft.com/office/powerpoint/2016/6/main">
                        <a:xfrm>
                          <a:off x="434903" y="2073967"/>
                          <a:ext cx="2620327" cy="1473934"/>
                        </a:xfrm>
                        <a:prstGeom prst="rect">
                          <a:avLst/>
                        </a:prstGeom>
                        <a:ln w="3175">
                          <a:solidFill>
                            <a:prstClr val="ltGray"/>
                          </a:solidFill>
                        </a:ln>
                      </p166:spPr>
                    </psuz:zmPr>
                  </psuz:summaryZmObj>
                  <psuz:summaryZmObj sectionId="{83852BD7-F95B-4650-83E7-4AA4221904E6}">
                    <psuz:zmPr id="{03241031-AC93-B64E-A762-3217658D3ADC}" transitionDur="1000">
                      <p166:blipFill xmlns:p166="http://schemas.microsoft.com/office/powerpoint/2016/6/main">
                        <a:blip r:embed="rId8"/>
                        <a:stretch>
                          <a:fillRect/>
                        </a:stretch>
                      </p166:blipFill>
                      <p166:spPr xmlns:p166="http://schemas.microsoft.com/office/powerpoint/2016/6/main">
                        <a:xfrm>
                          <a:off x="3153492" y="2073967"/>
                          <a:ext cx="2620327" cy="1473934"/>
                        </a:xfrm>
                        <a:prstGeom prst="rect">
                          <a:avLst/>
                        </a:prstGeom>
                        <a:ln w="3175">
                          <a:solidFill>
                            <a:prstClr val="ltGray"/>
                          </a:solidFill>
                        </a:ln>
                      </p166:spPr>
                    </psuz:zmPr>
                  </psuz:summaryZmObj>
                  <psuz:summaryZmObj sectionId="{5742DC2C-4235-4038-8476-F66C9B5C7C0B}">
                    <psuz:zmPr id="{193D5730-D281-E244-A105-2E754FFDE319}" transitionDur="1000">
                      <p166:blipFill xmlns:p166="http://schemas.microsoft.com/office/powerpoint/2016/6/main">
                        <a:blip r:embed="rId9"/>
                        <a:stretch>
                          <a:fillRect/>
                        </a:stretch>
                      </p166:blipFill>
                      <p166:spPr xmlns:p166="http://schemas.microsoft.com/office/powerpoint/2016/6/main">
                        <a:xfrm>
                          <a:off x="5872081" y="2073967"/>
                          <a:ext cx="2620327" cy="1473934"/>
                        </a:xfrm>
                        <a:prstGeom prst="rect">
                          <a:avLst/>
                        </a:prstGeom>
                        <a:ln w="3175">
                          <a:solidFill>
                            <a:prstClr val="ltGray"/>
                          </a:solidFill>
                        </a:ln>
                      </p166:spPr>
                    </psuz:zmPr>
                  </psuz:summaryZmObj>
                  <psuz:summaryZmObj sectionId="{88D88F47-D03F-4BB4-B870-E3EFB2DF72F4}">
                    <psuz:zmPr id="{EFB88AED-E0F7-054C-B9C2-BE61EEEC8AAF}" transitionDur="1000">
                      <p166:blipFill xmlns:p166="http://schemas.microsoft.com/office/powerpoint/2016/6/main">
                        <a:blip r:embed="rId10"/>
                        <a:stretch>
                          <a:fillRect/>
                        </a:stretch>
                      </p166:blipFill>
                      <p166:spPr xmlns:p166="http://schemas.microsoft.com/office/powerpoint/2016/6/main">
                        <a:xfrm>
                          <a:off x="8590670" y="2073967"/>
                          <a:ext cx="2620327" cy="1473934"/>
                        </a:xfrm>
                        <a:prstGeom prst="rect">
                          <a:avLst/>
                        </a:prstGeom>
                        <a:ln w="3175">
                          <a:solidFill>
                            <a:prstClr val="ltGray"/>
                          </a:solidFill>
                        </a:ln>
                      </p166:spPr>
                    </psuz:zmPr>
                  </psuz:summaryZmObj>
                  <psuz:summaryZmObj sectionId="{BC40922C-B851-44E4-82CD-C6500372D5F7}">
                    <psuz:zmPr id="{DADC2050-44A7-9A47-B276-135AB3A77831}" transitionDur="1000">
                      <p166:blipFill xmlns:p166="http://schemas.microsoft.com/office/powerpoint/2016/6/main">
                        <a:blip r:embed="rId11"/>
                        <a:stretch>
                          <a:fillRect/>
                        </a:stretch>
                      </p166:blipFill>
                      <p166:spPr xmlns:p166="http://schemas.microsoft.com/office/powerpoint/2016/6/main">
                        <a:xfrm>
                          <a:off x="434903" y="3646163"/>
                          <a:ext cx="2620327" cy="1473934"/>
                        </a:xfrm>
                        <a:prstGeom prst="rect">
                          <a:avLst/>
                        </a:prstGeom>
                        <a:ln w="3175">
                          <a:solidFill>
                            <a:prstClr val="ltGray"/>
                          </a:solidFill>
                        </a:ln>
                      </p166:spPr>
                    </psuz:zmPr>
                  </psuz:summaryZmObj>
                  <psuz:summaryZmObj sectionId="{60D1DB3A-2394-4CE6-9660-0A2886774B0F}">
                    <psuz:zmPr id="{0E3C6984-118B-3B4E-AEBF-76CC622FD5AA}" transitionDur="1000">
                      <p166:blipFill xmlns:p166="http://schemas.microsoft.com/office/powerpoint/2016/6/main">
                        <a:blip r:embed="rId12"/>
                        <a:stretch>
                          <a:fillRect/>
                        </a:stretch>
                      </p166:blipFill>
                      <p166:spPr xmlns:p166="http://schemas.microsoft.com/office/powerpoint/2016/6/main">
                        <a:xfrm>
                          <a:off x="3153492" y="3646163"/>
                          <a:ext cx="2620327" cy="1473934"/>
                        </a:xfrm>
                        <a:prstGeom prst="rect">
                          <a:avLst/>
                        </a:prstGeom>
                        <a:ln w="3175">
                          <a:solidFill>
                            <a:prstClr val="ltGray"/>
                          </a:solidFill>
                        </a:ln>
                      </p166:spPr>
                    </psuz:zmPr>
                  </psuz:summaryZmObj>
                  <psuz:summaryZmObj sectionId="{BDB0E598-184D-412E-A8DA-C0124D85F338}">
                    <psuz:zmPr id="{BAFC2A98-22F5-B54E-818E-4C63039E5572}" transitionDur="1000">
                      <p166:blipFill xmlns:p166="http://schemas.microsoft.com/office/powerpoint/2016/6/main">
                        <a:blip r:embed="rId13"/>
                        <a:stretch>
                          <a:fillRect/>
                        </a:stretch>
                      </p166:blipFill>
                      <p166:spPr xmlns:p166="http://schemas.microsoft.com/office/powerpoint/2016/6/main">
                        <a:xfrm>
                          <a:off x="5872081" y="3646163"/>
                          <a:ext cx="2620327" cy="1473934"/>
                        </a:xfrm>
                        <a:prstGeom prst="rect">
                          <a:avLst/>
                        </a:prstGeom>
                        <a:ln w="3175">
                          <a:solidFill>
                            <a:prstClr val="ltGray"/>
                          </a:solidFill>
                        </a:ln>
                      </p166:spPr>
                    </psuz:zmPr>
                  </psuz:summaryZmObj>
                  <psuz:summaryZmObj sectionId="{25BBF2A0-3A0E-8740-886F-CE58EC355B58}">
                    <psuz:zmPr id="{3AD32D67-2806-8840-8433-00E957669BBD}" transitionDur="1000">
                      <p166:blipFill xmlns:p166="http://schemas.microsoft.com/office/powerpoint/2016/6/main">
                        <a:blip r:embed="rId14"/>
                        <a:stretch>
                          <a:fillRect/>
                        </a:stretch>
                      </p166:blipFill>
                      <p166:spPr xmlns:p166="http://schemas.microsoft.com/office/powerpoint/2016/6/main">
                        <a:xfrm>
                          <a:off x="8590670" y="3646163"/>
                          <a:ext cx="2620327" cy="1473934"/>
                        </a:xfrm>
                        <a:prstGeom prst="rect">
                          <a:avLst/>
                        </a:prstGeom>
                        <a:ln w="3175">
                          <a:solidFill>
                            <a:prstClr val="ltGray"/>
                          </a:solidFill>
                        </a:ln>
                      </p166:spPr>
                    </psuz:zmPr>
                  </psuz:summaryZmObj>
                  <psuz:gridLayout/>
                </psuz:summaryZm>
              </a:graphicData>
            </a:graphic>
          </p:graphicFrame>
        </mc:Choice>
        <mc:Fallback>
          <p:grpSp>
            <p:nvGrpSpPr>
              <p:cNvPr id="16" name="Zoom de résumé 15">
                <a:extLst>
                  <a:ext uri="{FF2B5EF4-FFF2-40B4-BE49-F238E27FC236}">
                    <a16:creationId xmlns:a16="http://schemas.microsoft.com/office/drawing/2014/main" id="{13725AA5-DD15-C3C8-41A4-43CA7DAF11DA}"/>
                  </a:ext>
                </a:extLst>
              </p:cNvPr>
              <p:cNvGrpSpPr>
                <a:grpSpLocks noGrp="1" noUngrp="1" noRot="1" noChangeAspect="1" noMove="1" noResize="1"/>
              </p:cNvGrpSpPr>
              <p:nvPr/>
            </p:nvGrpSpPr>
            <p:grpSpPr>
              <a:xfrm>
                <a:off x="273050" y="999775"/>
                <a:ext cx="11645899" cy="5621867"/>
                <a:chOff x="273050" y="999775"/>
                <a:chExt cx="11645899" cy="5621867"/>
              </a:xfrm>
            </p:grpSpPr>
            <p:pic>
              <p:nvPicPr>
                <p:cNvPr id="2" name="Image 2">
                  <a:hlinkClick r:id="rId15"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707953" y="1501546"/>
                  <a:ext cx="2620327" cy="1473934"/>
                </a:xfrm>
                <a:prstGeom prst="rect">
                  <a:avLst/>
                </a:prstGeom>
                <a:ln w="3175">
                  <a:solidFill>
                    <a:prstClr val="ltGray"/>
                  </a:solidFill>
                </a:ln>
              </p:spPr>
            </p:pic>
            <p:pic>
              <p:nvPicPr>
                <p:cNvPr id="3" name="Image 3">
                  <a:hlinkClick r:id="rId16"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3426542" y="1501546"/>
                  <a:ext cx="2620327" cy="1473934"/>
                </a:xfrm>
                <a:prstGeom prst="rect">
                  <a:avLst/>
                </a:prstGeom>
                <a:ln w="3175">
                  <a:solidFill>
                    <a:prstClr val="ltGray"/>
                  </a:solidFill>
                </a:ln>
              </p:spPr>
            </p:pic>
            <p:pic>
              <p:nvPicPr>
                <p:cNvPr id="6" name="Image 6">
                  <a:hlinkClick r:id="rId17"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145131" y="1501546"/>
                  <a:ext cx="2620327" cy="1473934"/>
                </a:xfrm>
                <a:prstGeom prst="rect">
                  <a:avLst/>
                </a:prstGeom>
                <a:ln w="3175">
                  <a:solidFill>
                    <a:prstClr val="ltGray"/>
                  </a:solidFill>
                </a:ln>
              </p:spPr>
            </p:pic>
            <p:pic>
              <p:nvPicPr>
                <p:cNvPr id="7" name="Image 7">
                  <a:hlinkClick r:id="rId18"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8863720" y="1501546"/>
                  <a:ext cx="2620327" cy="1473934"/>
                </a:xfrm>
                <a:prstGeom prst="rect">
                  <a:avLst/>
                </a:prstGeom>
                <a:ln w="3175">
                  <a:solidFill>
                    <a:prstClr val="ltGray"/>
                  </a:solidFill>
                </a:ln>
              </p:spPr>
            </p:pic>
            <p:pic>
              <p:nvPicPr>
                <p:cNvPr id="8" name="Image 8">
                  <a:hlinkClick r:id="rId19"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07953" y="3073742"/>
                  <a:ext cx="2620327" cy="1473934"/>
                </a:xfrm>
                <a:prstGeom prst="rect">
                  <a:avLst/>
                </a:prstGeom>
                <a:ln w="3175">
                  <a:solidFill>
                    <a:prstClr val="ltGray"/>
                  </a:solidFill>
                </a:ln>
              </p:spPr>
            </p:pic>
            <p:pic>
              <p:nvPicPr>
                <p:cNvPr id="9" name="Image 9">
                  <a:hlinkClick r:id="rId20"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3426542" y="3073742"/>
                  <a:ext cx="2620327" cy="1473934"/>
                </a:xfrm>
                <a:prstGeom prst="rect">
                  <a:avLst/>
                </a:prstGeom>
                <a:ln w="3175">
                  <a:solidFill>
                    <a:prstClr val="ltGray"/>
                  </a:solidFill>
                </a:ln>
              </p:spPr>
            </p:pic>
            <p:pic>
              <p:nvPicPr>
                <p:cNvPr id="10" name="Image 10">
                  <a:hlinkClick r:id="rId21"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145131" y="3073742"/>
                  <a:ext cx="2620327" cy="1473934"/>
                </a:xfrm>
                <a:prstGeom prst="rect">
                  <a:avLst/>
                </a:prstGeom>
                <a:ln w="3175">
                  <a:solidFill>
                    <a:prstClr val="ltGray"/>
                  </a:solidFill>
                </a:ln>
              </p:spPr>
            </p:pic>
            <p:pic>
              <p:nvPicPr>
                <p:cNvPr id="11" name="Image 11">
                  <a:hlinkClick r:id="rId22"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8863720" y="3073742"/>
                  <a:ext cx="2620327" cy="1473934"/>
                </a:xfrm>
                <a:prstGeom prst="rect">
                  <a:avLst/>
                </a:prstGeom>
                <a:ln w="3175">
                  <a:solidFill>
                    <a:prstClr val="ltGray"/>
                  </a:solidFill>
                </a:ln>
              </p:spPr>
            </p:pic>
            <p:pic>
              <p:nvPicPr>
                <p:cNvPr id="12" name="Image 12">
                  <a:hlinkClick r:id="rId23"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707953" y="4645938"/>
                  <a:ext cx="2620327" cy="1473934"/>
                </a:xfrm>
                <a:prstGeom prst="rect">
                  <a:avLst/>
                </a:prstGeom>
                <a:ln w="3175">
                  <a:solidFill>
                    <a:prstClr val="ltGray"/>
                  </a:solidFill>
                </a:ln>
              </p:spPr>
            </p:pic>
            <p:pic>
              <p:nvPicPr>
                <p:cNvPr id="13" name="Image 13">
                  <a:hlinkClick r:id="rId24"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3426542" y="4645938"/>
                  <a:ext cx="2620327" cy="1473934"/>
                </a:xfrm>
                <a:prstGeom prst="rect">
                  <a:avLst/>
                </a:prstGeom>
                <a:ln w="3175">
                  <a:solidFill>
                    <a:prstClr val="ltGray"/>
                  </a:solidFill>
                </a:ln>
              </p:spPr>
            </p:pic>
            <p:pic>
              <p:nvPicPr>
                <p:cNvPr id="14" name="Image 14">
                  <a:hlinkClick r:id="rId25"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6145131" y="4645938"/>
                  <a:ext cx="2620327" cy="1473934"/>
                </a:xfrm>
                <a:prstGeom prst="rect">
                  <a:avLst/>
                </a:prstGeom>
                <a:ln w="3175">
                  <a:solidFill>
                    <a:prstClr val="ltGray"/>
                  </a:solidFill>
                </a:ln>
              </p:spPr>
            </p:pic>
            <p:pic>
              <p:nvPicPr>
                <p:cNvPr id="15" name="Image 15">
                  <a:hlinkClick r:id="rId26"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8863720" y="4645938"/>
                  <a:ext cx="2620327" cy="1473934"/>
                </a:xfrm>
                <a:prstGeom prst="rect">
                  <a:avLst/>
                </a:prstGeom>
                <a:ln w="3175">
                  <a:solidFill>
                    <a:prstClr val="ltGray"/>
                  </a:solidFill>
                </a:ln>
              </p:spPr>
            </p:pic>
          </p:grpSp>
        </mc:Fallback>
      </mc:AlternateContent>
    </p:spTree>
    <p:extLst>
      <p:ext uri="{BB962C8B-B14F-4D97-AF65-F5344CB8AC3E}">
        <p14:creationId xmlns:p14="http://schemas.microsoft.com/office/powerpoint/2010/main" val="2303572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6EDF958-570E-29EB-B106-24F26537752D}"/>
              </a:ext>
            </a:extLst>
          </p:cNvPr>
          <p:cNvSpPr>
            <a:spLocks noGrp="1"/>
          </p:cNvSpPr>
          <p:nvPr>
            <p:ph type="body" sz="quarter" idx="10"/>
          </p:nvPr>
        </p:nvSpPr>
        <p:spPr/>
        <p:txBody>
          <a:bodyPr/>
          <a:lstStyle/>
          <a:p>
            <a:r>
              <a:rPr lang="fr-FR" dirty="0"/>
              <a:t>LES TRAUMATISMES</a:t>
            </a:r>
          </a:p>
        </p:txBody>
      </p:sp>
      <p:sp>
        <p:nvSpPr>
          <p:cNvPr id="4" name="Rectangle : coins arrondis 3">
            <a:extLst>
              <a:ext uri="{FF2B5EF4-FFF2-40B4-BE49-F238E27FC236}">
                <a16:creationId xmlns:a16="http://schemas.microsoft.com/office/drawing/2014/main" id="{E8FDDC57-7D89-0E01-75A9-2F5F15E4C352}"/>
              </a:ext>
            </a:extLst>
          </p:cNvPr>
          <p:cNvSpPr/>
          <p:nvPr/>
        </p:nvSpPr>
        <p:spPr>
          <a:xfrm>
            <a:off x="3468213" y="1378084"/>
            <a:ext cx="4765303" cy="418644"/>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fr-FR" sz="1200" b="1" u="sng" dirty="0">
                <a:solidFill>
                  <a:srgbClr val="00497E"/>
                </a:solidFill>
                <a:latin typeface="Arial" panose="020B0604020202020204" pitchFamily="34" charset="0"/>
                <a:cs typeface="Arial" panose="020B0604020202020204" pitchFamily="34" charset="0"/>
              </a:rPr>
              <a:t>Principe d’action :</a:t>
            </a:r>
            <a:r>
              <a:rPr lang="fr-FR" sz="1200" b="1" dirty="0">
                <a:solidFill>
                  <a:srgbClr val="00497E"/>
                </a:solidFill>
                <a:latin typeface="Arial" panose="020B0604020202020204" pitchFamily="34" charset="0"/>
                <a:cs typeface="Arial" panose="020B0604020202020204" pitchFamily="34" charset="0"/>
              </a:rPr>
              <a:t> </a:t>
            </a:r>
            <a:r>
              <a:rPr lang="fr-FR" sz="1200" dirty="0">
                <a:solidFill>
                  <a:srgbClr val="00497E"/>
                </a:solidFill>
                <a:latin typeface="Arial" panose="020B0604020202020204" pitchFamily="34" charset="0"/>
                <a:cs typeface="Arial" panose="020B0604020202020204" pitchFamily="34" charset="0"/>
              </a:rPr>
              <a:t>Le sauveteur ne doit pas mobiliser la victime.</a:t>
            </a:r>
            <a:endParaRPr lang="fr-FR" sz="1200" b="1" u="sng" dirty="0">
              <a:solidFill>
                <a:srgbClr val="00497E"/>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4BBFC2E4-3E95-BFF8-6F16-CC5AD32DDCBF}"/>
              </a:ext>
            </a:extLst>
          </p:cNvPr>
          <p:cNvSpPr txBox="1"/>
          <p:nvPr/>
        </p:nvSpPr>
        <p:spPr>
          <a:xfrm>
            <a:off x="136416" y="3074454"/>
            <a:ext cx="2025537" cy="646331"/>
          </a:xfrm>
          <a:prstGeom prst="rect">
            <a:avLst/>
          </a:prstGeom>
          <a:noFill/>
        </p:spPr>
        <p:txBody>
          <a:bodyPr wrap="square">
            <a:spAutoFit/>
          </a:bodyPr>
          <a:lstStyle/>
          <a:p>
            <a:pPr algn="just"/>
            <a:r>
              <a:rPr lang="fr-FR" sz="1200" dirty="0">
                <a:solidFill>
                  <a:srgbClr val="00497E"/>
                </a:solidFill>
                <a:latin typeface="Arial" panose="020B0604020202020204" pitchFamily="34" charset="0"/>
                <a:cs typeface="Arial" panose="020B0604020202020204" pitchFamily="34" charset="0"/>
              </a:rPr>
              <a:t>Suivre le principe d’action face à une victime en perte de connaissance.</a:t>
            </a:r>
          </a:p>
        </p:txBody>
      </p:sp>
      <p:sp>
        <p:nvSpPr>
          <p:cNvPr id="6" name="Rectangle : coins arrondis 5">
            <a:extLst>
              <a:ext uri="{FF2B5EF4-FFF2-40B4-BE49-F238E27FC236}">
                <a16:creationId xmlns:a16="http://schemas.microsoft.com/office/drawing/2014/main" id="{32DF029B-059C-D397-9C27-5116C6252798}"/>
              </a:ext>
            </a:extLst>
          </p:cNvPr>
          <p:cNvSpPr/>
          <p:nvPr/>
        </p:nvSpPr>
        <p:spPr>
          <a:xfrm>
            <a:off x="201816" y="2244834"/>
            <a:ext cx="1908000" cy="339843"/>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inconsciente</a:t>
            </a:r>
          </a:p>
        </p:txBody>
      </p:sp>
      <p:sp>
        <p:nvSpPr>
          <p:cNvPr id="7" name="Rectangle : coins arrondis 6">
            <a:extLst>
              <a:ext uri="{FF2B5EF4-FFF2-40B4-BE49-F238E27FC236}">
                <a16:creationId xmlns:a16="http://schemas.microsoft.com/office/drawing/2014/main" id="{3F771AF2-AB05-28CF-8F97-9489EEC74E85}"/>
              </a:ext>
            </a:extLst>
          </p:cNvPr>
          <p:cNvSpPr/>
          <p:nvPr/>
        </p:nvSpPr>
        <p:spPr>
          <a:xfrm>
            <a:off x="2649341" y="2244834"/>
            <a:ext cx="2481933" cy="515381"/>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consciente et présente immédiatement des signes</a:t>
            </a:r>
          </a:p>
        </p:txBody>
      </p:sp>
      <p:sp>
        <p:nvSpPr>
          <p:cNvPr id="8" name="ZoneTexte 7">
            <a:extLst>
              <a:ext uri="{FF2B5EF4-FFF2-40B4-BE49-F238E27FC236}">
                <a16:creationId xmlns:a16="http://schemas.microsoft.com/office/drawing/2014/main" id="{EA4DE8ED-77F2-E286-54F3-E63B5C1AAD8E}"/>
              </a:ext>
            </a:extLst>
          </p:cNvPr>
          <p:cNvSpPr txBox="1"/>
          <p:nvPr/>
        </p:nvSpPr>
        <p:spPr>
          <a:xfrm>
            <a:off x="2836447" y="3074454"/>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Conseiller fermement de ne pas mobiliser la partie atteinte.</a:t>
            </a:r>
          </a:p>
        </p:txBody>
      </p:sp>
      <p:sp>
        <p:nvSpPr>
          <p:cNvPr id="9" name="ZoneTexte 8">
            <a:extLst>
              <a:ext uri="{FF2B5EF4-FFF2-40B4-BE49-F238E27FC236}">
                <a16:creationId xmlns:a16="http://schemas.microsoft.com/office/drawing/2014/main" id="{A543FC58-D81E-BED3-6E0E-D832F68560D6}"/>
              </a:ext>
            </a:extLst>
          </p:cNvPr>
          <p:cNvSpPr txBox="1"/>
          <p:nvPr/>
        </p:nvSpPr>
        <p:spPr>
          <a:xfrm>
            <a:off x="2836447" y="3670243"/>
            <a:ext cx="2520000" cy="461665"/>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dirty="0">
                <a:solidFill>
                  <a:srgbClr val="00497E"/>
                </a:solidFill>
              </a:rPr>
              <a:t>Faire alerter ou alerter les secours et appliquer leurs consignes.</a:t>
            </a:r>
          </a:p>
        </p:txBody>
      </p:sp>
      <p:sp>
        <p:nvSpPr>
          <p:cNvPr id="10" name="ZoneTexte 9">
            <a:extLst>
              <a:ext uri="{FF2B5EF4-FFF2-40B4-BE49-F238E27FC236}">
                <a16:creationId xmlns:a16="http://schemas.microsoft.com/office/drawing/2014/main" id="{8FE3B57F-7BDD-1BD0-193D-632AD86A6343}"/>
              </a:ext>
            </a:extLst>
          </p:cNvPr>
          <p:cNvSpPr txBox="1"/>
          <p:nvPr/>
        </p:nvSpPr>
        <p:spPr>
          <a:xfrm>
            <a:off x="2836447" y="4449854"/>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Protéger de la chaleur, du froid </a:t>
            </a:r>
            <a:br>
              <a:rPr lang="fr-FR" sz="1200" dirty="0">
                <a:solidFill>
                  <a:srgbClr val="00497E"/>
                </a:solidFill>
                <a:latin typeface="Arial" panose="020B0604020202020204" pitchFamily="34" charset="0"/>
                <a:cs typeface="Arial" panose="020B0604020202020204" pitchFamily="34" charset="0"/>
              </a:rPr>
            </a:br>
            <a:r>
              <a:rPr lang="fr-FR" sz="1200" dirty="0">
                <a:solidFill>
                  <a:srgbClr val="00497E"/>
                </a:solidFill>
                <a:latin typeface="Arial" panose="020B0604020202020204" pitchFamily="34" charset="0"/>
                <a:cs typeface="Arial" panose="020B0604020202020204" pitchFamily="34" charset="0"/>
              </a:rPr>
              <a:t>et des intempéries.</a:t>
            </a:r>
          </a:p>
        </p:txBody>
      </p:sp>
      <p:pic>
        <p:nvPicPr>
          <p:cNvPr id="11" name="Picture 4" descr="Vecteur panneau d'arrêt rouge isolé. arrêter les signes de la main">
            <a:extLst>
              <a:ext uri="{FF2B5EF4-FFF2-40B4-BE49-F238E27FC236}">
                <a16:creationId xmlns:a16="http://schemas.microsoft.com/office/drawing/2014/main" id="{91A1E284-E7FD-5266-67DC-6F0003D22C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529" t="14139" r="40458" b="12126"/>
          <a:stretch/>
        </p:blipFill>
        <p:spPr bwMode="auto">
          <a:xfrm>
            <a:off x="2287469" y="3033328"/>
            <a:ext cx="504000" cy="51742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36EC367-B865-EBAE-05F0-21EAA2D65C30}"/>
              </a:ext>
            </a:extLst>
          </p:cNvPr>
          <p:cNvSpPr txBox="1"/>
          <p:nvPr/>
        </p:nvSpPr>
        <p:spPr>
          <a:xfrm>
            <a:off x="2836447" y="5179620"/>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Surveiller la victime et lui parler régulièrement.</a:t>
            </a:r>
          </a:p>
        </p:txBody>
      </p:sp>
      <p:pic>
        <p:nvPicPr>
          <p:cNvPr id="13" name="Picture 6">
            <a:extLst>
              <a:ext uri="{FF2B5EF4-FFF2-40B4-BE49-F238E27FC236}">
                <a16:creationId xmlns:a16="http://schemas.microsoft.com/office/drawing/2014/main" id="{0784CD4B-9F97-AB96-2A20-416CE97C9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469" y="4449854"/>
            <a:ext cx="468000" cy="468000"/>
          </a:xfrm>
          <a:prstGeom prst="ellipse">
            <a:avLst/>
          </a:prstGeom>
          <a:ln w="952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Rectangle : coins arrondis 13">
            <a:extLst>
              <a:ext uri="{FF2B5EF4-FFF2-40B4-BE49-F238E27FC236}">
                <a16:creationId xmlns:a16="http://schemas.microsoft.com/office/drawing/2014/main" id="{2AA0E48B-7249-63CF-ED5F-A9B9AD5922B6}"/>
              </a:ext>
            </a:extLst>
          </p:cNvPr>
          <p:cNvSpPr/>
          <p:nvPr/>
        </p:nvSpPr>
        <p:spPr>
          <a:xfrm>
            <a:off x="5784771" y="2244834"/>
            <a:ext cx="2717175" cy="724501"/>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présente une douleur </a:t>
            </a:r>
            <a:br>
              <a:rPr lang="fr-FR" sz="1200" b="1" dirty="0">
                <a:solidFill>
                  <a:srgbClr val="00497E"/>
                </a:solidFill>
                <a:latin typeface="Arial" panose="020B0604020202020204" pitchFamily="34" charset="0"/>
                <a:cs typeface="Arial" panose="020B0604020202020204" pitchFamily="34" charset="0"/>
              </a:rPr>
            </a:br>
            <a:r>
              <a:rPr lang="fr-FR" sz="1200" b="1" dirty="0">
                <a:solidFill>
                  <a:srgbClr val="00497E"/>
                </a:solidFill>
                <a:latin typeface="Arial" panose="020B0604020202020204" pitchFamily="34" charset="0"/>
                <a:cs typeface="Arial" panose="020B0604020202020204" pitchFamily="34" charset="0"/>
              </a:rPr>
              <a:t>du cou (suspicion de traumatisme du rachis cervical)</a:t>
            </a:r>
          </a:p>
        </p:txBody>
      </p:sp>
      <p:sp>
        <p:nvSpPr>
          <p:cNvPr id="15" name="Rectangle : coins arrondis 14">
            <a:extLst>
              <a:ext uri="{FF2B5EF4-FFF2-40B4-BE49-F238E27FC236}">
                <a16:creationId xmlns:a16="http://schemas.microsoft.com/office/drawing/2014/main" id="{5EE112FC-A0CC-1520-9603-E5477A4B54A7}"/>
              </a:ext>
            </a:extLst>
          </p:cNvPr>
          <p:cNvSpPr/>
          <p:nvPr/>
        </p:nvSpPr>
        <p:spPr>
          <a:xfrm>
            <a:off x="9301077" y="2244887"/>
            <a:ext cx="2481933" cy="515381"/>
          </a:xfrm>
          <a:prstGeom prst="roundRect">
            <a:avLst/>
          </a:prstGeom>
          <a:solidFill>
            <a:schemeClr val="bg1"/>
          </a:solidFill>
          <a:ln>
            <a:solidFill>
              <a:srgbClr val="0049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497E"/>
                </a:solidFill>
                <a:latin typeface="Arial" panose="020B0604020202020204" pitchFamily="34" charset="0"/>
                <a:cs typeface="Arial" panose="020B0604020202020204" pitchFamily="34" charset="0"/>
              </a:rPr>
              <a:t>Victime présente une fracture de membre déplacée</a:t>
            </a:r>
          </a:p>
        </p:txBody>
      </p:sp>
      <p:sp>
        <p:nvSpPr>
          <p:cNvPr id="16" name="ZoneTexte 15">
            <a:extLst>
              <a:ext uri="{FF2B5EF4-FFF2-40B4-BE49-F238E27FC236}">
                <a16:creationId xmlns:a16="http://schemas.microsoft.com/office/drawing/2014/main" id="{09AE5A67-34E3-486E-F9D2-9674279709B0}"/>
              </a:ext>
            </a:extLst>
          </p:cNvPr>
          <p:cNvSpPr txBox="1"/>
          <p:nvPr/>
        </p:nvSpPr>
        <p:spPr>
          <a:xfrm>
            <a:off x="6075794" y="3074454"/>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Demander à la victime de ne pas bouger la tête.</a:t>
            </a:r>
          </a:p>
        </p:txBody>
      </p:sp>
      <p:sp>
        <p:nvSpPr>
          <p:cNvPr id="17" name="ZoneTexte 16">
            <a:extLst>
              <a:ext uri="{FF2B5EF4-FFF2-40B4-BE49-F238E27FC236}">
                <a16:creationId xmlns:a16="http://schemas.microsoft.com/office/drawing/2014/main" id="{3771C493-15D2-0937-91FC-A7784700D0F6}"/>
              </a:ext>
            </a:extLst>
          </p:cNvPr>
          <p:cNvSpPr txBox="1"/>
          <p:nvPr/>
        </p:nvSpPr>
        <p:spPr>
          <a:xfrm>
            <a:off x="6075794" y="3670243"/>
            <a:ext cx="2520000" cy="461665"/>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dirty="0">
                <a:solidFill>
                  <a:srgbClr val="00497E"/>
                </a:solidFill>
              </a:rPr>
              <a:t>Faire alerter ou alerter les secours et appliquer leurs consignes.</a:t>
            </a:r>
          </a:p>
        </p:txBody>
      </p:sp>
      <p:sp>
        <p:nvSpPr>
          <p:cNvPr id="18" name="ZoneTexte 17">
            <a:extLst>
              <a:ext uri="{FF2B5EF4-FFF2-40B4-BE49-F238E27FC236}">
                <a16:creationId xmlns:a16="http://schemas.microsoft.com/office/drawing/2014/main" id="{B8F336A7-1165-AAC4-164C-90B50706CC21}"/>
              </a:ext>
            </a:extLst>
          </p:cNvPr>
          <p:cNvSpPr txBox="1"/>
          <p:nvPr/>
        </p:nvSpPr>
        <p:spPr>
          <a:xfrm>
            <a:off x="6075794" y="4286757"/>
            <a:ext cx="2520000" cy="830997"/>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b="1" dirty="0">
                <a:solidFill>
                  <a:srgbClr val="00497E"/>
                </a:solidFill>
              </a:rPr>
              <a:t>Si possible stabiliser le rachis cervical dans la position </a:t>
            </a:r>
            <a:br>
              <a:rPr lang="fr-FR" b="1" dirty="0">
                <a:solidFill>
                  <a:srgbClr val="00497E"/>
                </a:solidFill>
              </a:rPr>
            </a:br>
            <a:r>
              <a:rPr lang="fr-FR" b="1" dirty="0">
                <a:solidFill>
                  <a:srgbClr val="00497E"/>
                </a:solidFill>
              </a:rPr>
              <a:t>où il se trouve en maintenant </a:t>
            </a:r>
            <a:br>
              <a:rPr lang="fr-FR" b="1" dirty="0">
                <a:solidFill>
                  <a:srgbClr val="00497E"/>
                </a:solidFill>
              </a:rPr>
            </a:br>
            <a:r>
              <a:rPr lang="fr-FR" b="1" dirty="0">
                <a:solidFill>
                  <a:srgbClr val="00497E"/>
                </a:solidFill>
              </a:rPr>
              <a:t>sa tête à deux mains.</a:t>
            </a:r>
          </a:p>
        </p:txBody>
      </p:sp>
      <p:sp>
        <p:nvSpPr>
          <p:cNvPr id="19" name="ZoneTexte 18">
            <a:extLst>
              <a:ext uri="{FF2B5EF4-FFF2-40B4-BE49-F238E27FC236}">
                <a16:creationId xmlns:a16="http://schemas.microsoft.com/office/drawing/2014/main" id="{283B7731-2F57-39A1-5846-3DAFFE3F197B}"/>
              </a:ext>
            </a:extLst>
          </p:cNvPr>
          <p:cNvSpPr txBox="1"/>
          <p:nvPr/>
        </p:nvSpPr>
        <p:spPr>
          <a:xfrm>
            <a:off x="6075794" y="5179620"/>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Surveiller la victime et lui parler régulièrement.</a:t>
            </a:r>
          </a:p>
        </p:txBody>
      </p:sp>
      <p:sp>
        <p:nvSpPr>
          <p:cNvPr id="20" name="ZoneTexte 19">
            <a:extLst>
              <a:ext uri="{FF2B5EF4-FFF2-40B4-BE49-F238E27FC236}">
                <a16:creationId xmlns:a16="http://schemas.microsoft.com/office/drawing/2014/main" id="{5D1B8699-0354-0B3F-51ED-216F9A82312F}"/>
              </a:ext>
            </a:extLst>
          </p:cNvPr>
          <p:cNvSpPr txBox="1"/>
          <p:nvPr/>
        </p:nvSpPr>
        <p:spPr>
          <a:xfrm>
            <a:off x="9427071" y="3153542"/>
            <a:ext cx="2520000" cy="276999"/>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Ne pas tenter de la réaligner.</a:t>
            </a:r>
          </a:p>
        </p:txBody>
      </p:sp>
      <p:sp>
        <p:nvSpPr>
          <p:cNvPr id="21" name="ZoneTexte 20">
            <a:extLst>
              <a:ext uri="{FF2B5EF4-FFF2-40B4-BE49-F238E27FC236}">
                <a16:creationId xmlns:a16="http://schemas.microsoft.com/office/drawing/2014/main" id="{2986270A-401B-26B2-F673-D9BADA36D0A4}"/>
              </a:ext>
            </a:extLst>
          </p:cNvPr>
          <p:cNvSpPr txBox="1"/>
          <p:nvPr/>
        </p:nvSpPr>
        <p:spPr>
          <a:xfrm>
            <a:off x="9427071" y="3670243"/>
            <a:ext cx="2520000" cy="461665"/>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l"/>
            <a:r>
              <a:rPr lang="fr-FR" dirty="0">
                <a:solidFill>
                  <a:srgbClr val="00497E"/>
                </a:solidFill>
              </a:rPr>
              <a:t>Faire alerter ou alerter les secours et appliquer leurs consignes.</a:t>
            </a:r>
          </a:p>
        </p:txBody>
      </p:sp>
      <p:sp>
        <p:nvSpPr>
          <p:cNvPr id="22" name="ZoneTexte 21">
            <a:extLst>
              <a:ext uri="{FF2B5EF4-FFF2-40B4-BE49-F238E27FC236}">
                <a16:creationId xmlns:a16="http://schemas.microsoft.com/office/drawing/2014/main" id="{17B48093-63A4-A487-B993-04C21C9D22D1}"/>
              </a:ext>
            </a:extLst>
          </p:cNvPr>
          <p:cNvSpPr txBox="1"/>
          <p:nvPr/>
        </p:nvSpPr>
        <p:spPr>
          <a:xfrm>
            <a:off x="9427071" y="4449854"/>
            <a:ext cx="2520000" cy="461665"/>
          </a:xfrm>
          <a:prstGeom prst="rect">
            <a:avLst/>
          </a:prstGeom>
          <a:noFill/>
        </p:spPr>
        <p:txBody>
          <a:bodyPr wrap="square">
            <a:spAutoFit/>
          </a:bodyPr>
          <a:lstStyle/>
          <a:p>
            <a:r>
              <a:rPr lang="fr-FR" sz="1200" dirty="0">
                <a:solidFill>
                  <a:srgbClr val="00497E"/>
                </a:solidFill>
                <a:latin typeface="Arial" panose="020B0604020202020204" pitchFamily="34" charset="0"/>
                <a:cs typeface="Arial" panose="020B0604020202020204" pitchFamily="34" charset="0"/>
              </a:rPr>
              <a:t>Surveiller la victime et lui parler régulièrement.</a:t>
            </a:r>
          </a:p>
        </p:txBody>
      </p:sp>
      <p:pic>
        <p:nvPicPr>
          <p:cNvPr id="23" name="Picture 2">
            <a:extLst>
              <a:ext uri="{FF2B5EF4-FFF2-40B4-BE49-F238E27FC236}">
                <a16:creationId xmlns:a16="http://schemas.microsoft.com/office/drawing/2014/main" id="{CE4D070F-43B6-4C62-EDBD-B2A123B17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305469" y="5176452"/>
            <a:ext cx="468000" cy="468000"/>
          </a:xfrm>
          <a:prstGeom prst="ellipse">
            <a:avLst/>
          </a:prstGeom>
          <a:ln w="9525" cap="rnd">
            <a:solidFill>
              <a:srgbClr val="00529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8DF90156-1913-FA8E-ABD1-9EEA14B0D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570619" y="5176452"/>
            <a:ext cx="468000" cy="468000"/>
          </a:xfrm>
          <a:prstGeom prst="ellipse">
            <a:avLst/>
          </a:prstGeom>
          <a:ln w="9525" cap="rnd">
            <a:solidFill>
              <a:srgbClr val="00529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39D00FD3-88FC-D93B-8040-52CEF3537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907966" y="4449854"/>
            <a:ext cx="468000" cy="468000"/>
          </a:xfrm>
          <a:prstGeom prst="ellipse">
            <a:avLst/>
          </a:prstGeom>
          <a:ln w="9525" cap="rnd">
            <a:solidFill>
              <a:srgbClr val="00529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6" name="Picture 4" descr="Vecteur panneau d'arrêt rouge isolé. arrêter les signes de la main">
            <a:extLst>
              <a:ext uri="{FF2B5EF4-FFF2-40B4-BE49-F238E27FC236}">
                <a16:creationId xmlns:a16="http://schemas.microsoft.com/office/drawing/2014/main" id="{2E8072C7-D165-2B7B-F0C0-4DC03D836A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529" t="14139" r="40458" b="12126"/>
          <a:stretch/>
        </p:blipFill>
        <p:spPr bwMode="auto">
          <a:xfrm>
            <a:off x="5552619" y="3033328"/>
            <a:ext cx="504000" cy="517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E76A9B02-98DB-0986-34A9-43D175D7B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7966" y="3058041"/>
            <a:ext cx="468000" cy="468000"/>
          </a:xfrm>
          <a:prstGeom prst="ellipse">
            <a:avLst/>
          </a:prstGeom>
          <a:ln w="9525" cap="rnd">
            <a:solidFill>
              <a:srgbClr val="00529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9" name="Image 28">
            <a:extLst>
              <a:ext uri="{FF2B5EF4-FFF2-40B4-BE49-F238E27FC236}">
                <a16:creationId xmlns:a16="http://schemas.microsoft.com/office/drawing/2014/main" id="{17AF85CC-A79C-03B9-6FED-7BF9063D9BF1}"/>
              </a:ext>
            </a:extLst>
          </p:cNvPr>
          <p:cNvPicPr>
            <a:picLocks noChangeAspect="1"/>
          </p:cNvPicPr>
          <p:nvPr/>
        </p:nvPicPr>
        <p:blipFill rotWithShape="1">
          <a:blip r:embed="rId6">
            <a:extLst>
              <a:ext uri="{28A0092B-C50C-407E-A947-70E740481C1C}">
                <a14:useLocalDpi xmlns:a14="http://schemas.microsoft.com/office/drawing/2010/main" val="0"/>
              </a:ext>
            </a:extLst>
          </a:blip>
          <a:srcRect l="52603" t="44869" r="28647" b="22867"/>
          <a:stretch/>
        </p:blipFill>
        <p:spPr>
          <a:xfrm>
            <a:off x="5570619" y="4449854"/>
            <a:ext cx="468000" cy="468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30" name="Groupe 29">
            <a:extLst>
              <a:ext uri="{FF2B5EF4-FFF2-40B4-BE49-F238E27FC236}">
                <a16:creationId xmlns:a16="http://schemas.microsoft.com/office/drawing/2014/main" id="{0E37413B-6E93-1C97-751B-35A8994D6A84}"/>
              </a:ext>
            </a:extLst>
          </p:cNvPr>
          <p:cNvGrpSpPr/>
          <p:nvPr/>
        </p:nvGrpSpPr>
        <p:grpSpPr>
          <a:xfrm>
            <a:off x="1083816" y="1796999"/>
            <a:ext cx="4803048" cy="445446"/>
            <a:chOff x="1187403" y="898044"/>
            <a:chExt cx="4803048" cy="445446"/>
          </a:xfrm>
          <a:solidFill>
            <a:srgbClr val="00497E"/>
          </a:solidFill>
        </p:grpSpPr>
        <p:sp>
          <p:nvSpPr>
            <p:cNvPr id="31" name="Rectangle : coins arrondis 30">
              <a:extLst>
                <a:ext uri="{FF2B5EF4-FFF2-40B4-BE49-F238E27FC236}">
                  <a16:creationId xmlns:a16="http://schemas.microsoft.com/office/drawing/2014/main" id="{ABBF01D2-784A-DD02-9935-6A2C86C8EF2D}"/>
                </a:ext>
              </a:extLst>
            </p:cNvPr>
            <p:cNvSpPr/>
            <p:nvPr/>
          </p:nvSpPr>
          <p:spPr>
            <a:xfrm>
              <a:off x="1224236" y="1028315"/>
              <a:ext cx="4765304" cy="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32" name="Rectangle 31">
              <a:extLst>
                <a:ext uri="{FF2B5EF4-FFF2-40B4-BE49-F238E27FC236}">
                  <a16:creationId xmlns:a16="http://schemas.microsoft.com/office/drawing/2014/main" id="{36A5EBA2-9F7D-BF48-B120-407E54E0D35F}"/>
                </a:ext>
              </a:extLst>
            </p:cNvPr>
            <p:cNvSpPr/>
            <p:nvPr/>
          </p:nvSpPr>
          <p:spPr>
            <a:xfrm>
              <a:off x="5918451" y="898044"/>
              <a:ext cx="72000" cy="14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33" name="Flèche : bas 48">
              <a:extLst>
                <a:ext uri="{FF2B5EF4-FFF2-40B4-BE49-F238E27FC236}">
                  <a16:creationId xmlns:a16="http://schemas.microsoft.com/office/drawing/2014/main" id="{5F2BFF34-9F3A-FBB4-EFA2-7ABF631C8115}"/>
                </a:ext>
              </a:extLst>
            </p:cNvPr>
            <p:cNvSpPr/>
            <p:nvPr/>
          </p:nvSpPr>
          <p:spPr>
            <a:xfrm>
              <a:off x="1187403" y="1055490"/>
              <a:ext cx="144000" cy="2880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grpSp>
      <p:sp>
        <p:nvSpPr>
          <p:cNvPr id="34" name="Flèche : bas 49">
            <a:extLst>
              <a:ext uri="{FF2B5EF4-FFF2-40B4-BE49-F238E27FC236}">
                <a16:creationId xmlns:a16="http://schemas.microsoft.com/office/drawing/2014/main" id="{9F0111A8-1EC1-1364-62B7-B2E8284C4099}"/>
              </a:ext>
            </a:extLst>
          </p:cNvPr>
          <p:cNvSpPr/>
          <p:nvPr/>
        </p:nvSpPr>
        <p:spPr>
          <a:xfrm>
            <a:off x="3818307" y="1956912"/>
            <a:ext cx="144000" cy="288000"/>
          </a:xfrm>
          <a:prstGeom prst="downArrow">
            <a:avLst/>
          </a:prstGeom>
          <a:solidFill>
            <a:srgbClr val="0049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grpSp>
        <p:nvGrpSpPr>
          <p:cNvPr id="35" name="Groupe 34">
            <a:extLst>
              <a:ext uri="{FF2B5EF4-FFF2-40B4-BE49-F238E27FC236}">
                <a16:creationId xmlns:a16="http://schemas.microsoft.com/office/drawing/2014/main" id="{934054A8-04BB-5E2C-80A7-C58C7487DA55}"/>
              </a:ext>
            </a:extLst>
          </p:cNvPr>
          <p:cNvGrpSpPr/>
          <p:nvPr/>
        </p:nvGrpSpPr>
        <p:grpSpPr>
          <a:xfrm>
            <a:off x="5814862" y="1928457"/>
            <a:ext cx="1400496" cy="311734"/>
            <a:chOff x="5918449" y="1029502"/>
            <a:chExt cx="1400496" cy="311734"/>
          </a:xfrm>
          <a:solidFill>
            <a:srgbClr val="00497E"/>
          </a:solidFill>
        </p:grpSpPr>
        <p:sp>
          <p:nvSpPr>
            <p:cNvPr id="36" name="Flèche : bas 51">
              <a:extLst>
                <a:ext uri="{FF2B5EF4-FFF2-40B4-BE49-F238E27FC236}">
                  <a16:creationId xmlns:a16="http://schemas.microsoft.com/office/drawing/2014/main" id="{204C2499-629D-D6DC-C64C-E523C7209B0F}"/>
                </a:ext>
              </a:extLst>
            </p:cNvPr>
            <p:cNvSpPr/>
            <p:nvPr/>
          </p:nvSpPr>
          <p:spPr>
            <a:xfrm>
              <a:off x="7174945" y="1053236"/>
              <a:ext cx="144000" cy="2880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37" name="Rectangle : coins arrondis 36">
              <a:extLst>
                <a:ext uri="{FF2B5EF4-FFF2-40B4-BE49-F238E27FC236}">
                  <a16:creationId xmlns:a16="http://schemas.microsoft.com/office/drawing/2014/main" id="{3840F6A6-5D98-D608-D569-422965595F39}"/>
                </a:ext>
              </a:extLst>
            </p:cNvPr>
            <p:cNvSpPr/>
            <p:nvPr/>
          </p:nvSpPr>
          <p:spPr>
            <a:xfrm>
              <a:off x="5918449" y="1029502"/>
              <a:ext cx="1364400" cy="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endParaRPr>
            </a:p>
          </p:txBody>
        </p:sp>
      </p:grpSp>
      <p:grpSp>
        <p:nvGrpSpPr>
          <p:cNvPr id="38" name="Groupe 37">
            <a:extLst>
              <a:ext uri="{FF2B5EF4-FFF2-40B4-BE49-F238E27FC236}">
                <a16:creationId xmlns:a16="http://schemas.microsoft.com/office/drawing/2014/main" id="{F3191C0E-FE51-557F-17FF-C8A236D8615F}"/>
              </a:ext>
            </a:extLst>
          </p:cNvPr>
          <p:cNvGrpSpPr/>
          <p:nvPr/>
        </p:nvGrpSpPr>
        <p:grpSpPr>
          <a:xfrm>
            <a:off x="7115706" y="1928510"/>
            <a:ext cx="3502208" cy="321350"/>
            <a:chOff x="7219293" y="1029502"/>
            <a:chExt cx="3502208" cy="321350"/>
          </a:xfrm>
          <a:solidFill>
            <a:srgbClr val="00497E"/>
          </a:solidFill>
        </p:grpSpPr>
        <p:sp>
          <p:nvSpPr>
            <p:cNvPr id="39" name="Flèche : bas 54">
              <a:extLst>
                <a:ext uri="{FF2B5EF4-FFF2-40B4-BE49-F238E27FC236}">
                  <a16:creationId xmlns:a16="http://schemas.microsoft.com/office/drawing/2014/main" id="{2423A4C3-54D9-F450-118E-96D998D60D3A}"/>
                </a:ext>
              </a:extLst>
            </p:cNvPr>
            <p:cNvSpPr/>
            <p:nvPr/>
          </p:nvSpPr>
          <p:spPr>
            <a:xfrm>
              <a:off x="10577501" y="1062852"/>
              <a:ext cx="144000" cy="2880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497E"/>
                </a:solidFill>
              </a:endParaRPr>
            </a:p>
          </p:txBody>
        </p:sp>
        <p:sp>
          <p:nvSpPr>
            <p:cNvPr id="40" name="Rectangle : coins arrondis 39">
              <a:extLst>
                <a:ext uri="{FF2B5EF4-FFF2-40B4-BE49-F238E27FC236}">
                  <a16:creationId xmlns:a16="http://schemas.microsoft.com/office/drawing/2014/main" id="{7C7FE1D7-A0C5-904A-2A93-9AB06D437E1A}"/>
                </a:ext>
              </a:extLst>
            </p:cNvPr>
            <p:cNvSpPr/>
            <p:nvPr/>
          </p:nvSpPr>
          <p:spPr>
            <a:xfrm>
              <a:off x="7219293" y="1029502"/>
              <a:ext cx="3464460" cy="7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497E"/>
                </a:solidFill>
              </a:endParaRPr>
            </a:p>
          </p:txBody>
        </p:sp>
      </p:grpSp>
      <p:pic>
        <p:nvPicPr>
          <p:cNvPr id="41" name="Image 40">
            <a:extLst>
              <a:ext uri="{FF2B5EF4-FFF2-40B4-BE49-F238E27FC236}">
                <a16:creationId xmlns:a16="http://schemas.microsoft.com/office/drawing/2014/main" id="{AAD8B7ED-1F0A-078C-7715-0DBB96C31DFE}"/>
              </a:ext>
            </a:extLst>
          </p:cNvPr>
          <p:cNvPicPr>
            <a:picLocks noChangeAspect="1"/>
          </p:cNvPicPr>
          <p:nvPr/>
        </p:nvPicPr>
        <p:blipFill>
          <a:blip r:embed="rId7">
            <a:duotone>
              <a:schemeClr val="accent1">
                <a:shade val="45000"/>
                <a:satMod val="135000"/>
              </a:schemeClr>
              <a:prstClr val="white"/>
            </a:duotone>
          </a:blip>
          <a:stretch>
            <a:fillRect/>
          </a:stretch>
        </p:blipFill>
        <p:spPr>
          <a:xfrm>
            <a:off x="2305469" y="3667075"/>
            <a:ext cx="468000" cy="468000"/>
          </a:xfrm>
          <a:prstGeom prst="flowChartConnector">
            <a:avLst/>
          </a:prstGeom>
          <a:ln w="9525">
            <a:solidFill>
              <a:schemeClr val="accent1"/>
            </a:solidFill>
          </a:ln>
        </p:spPr>
      </p:pic>
      <p:pic>
        <p:nvPicPr>
          <p:cNvPr id="42" name="Image 41">
            <a:extLst>
              <a:ext uri="{FF2B5EF4-FFF2-40B4-BE49-F238E27FC236}">
                <a16:creationId xmlns:a16="http://schemas.microsoft.com/office/drawing/2014/main" id="{88C3D47C-391E-83DE-FE95-3503D4265980}"/>
              </a:ext>
            </a:extLst>
          </p:cNvPr>
          <p:cNvPicPr>
            <a:picLocks noChangeAspect="1"/>
          </p:cNvPicPr>
          <p:nvPr/>
        </p:nvPicPr>
        <p:blipFill>
          <a:blip r:embed="rId7">
            <a:duotone>
              <a:schemeClr val="accent1">
                <a:shade val="45000"/>
                <a:satMod val="135000"/>
              </a:schemeClr>
              <a:prstClr val="white"/>
            </a:duotone>
          </a:blip>
          <a:stretch>
            <a:fillRect/>
          </a:stretch>
        </p:blipFill>
        <p:spPr>
          <a:xfrm>
            <a:off x="5570619" y="3667075"/>
            <a:ext cx="468000" cy="468000"/>
          </a:xfrm>
          <a:prstGeom prst="flowChartConnector">
            <a:avLst/>
          </a:prstGeom>
          <a:ln w="9525">
            <a:solidFill>
              <a:schemeClr val="accent1"/>
            </a:solidFill>
          </a:ln>
        </p:spPr>
      </p:pic>
      <p:pic>
        <p:nvPicPr>
          <p:cNvPr id="43" name="Image 42">
            <a:extLst>
              <a:ext uri="{FF2B5EF4-FFF2-40B4-BE49-F238E27FC236}">
                <a16:creationId xmlns:a16="http://schemas.microsoft.com/office/drawing/2014/main" id="{884DE713-F514-6CA0-C42D-037354250825}"/>
              </a:ext>
            </a:extLst>
          </p:cNvPr>
          <p:cNvPicPr>
            <a:picLocks noChangeAspect="1"/>
          </p:cNvPicPr>
          <p:nvPr/>
        </p:nvPicPr>
        <p:blipFill>
          <a:blip r:embed="rId7">
            <a:duotone>
              <a:schemeClr val="accent1">
                <a:shade val="45000"/>
                <a:satMod val="135000"/>
              </a:schemeClr>
              <a:prstClr val="white"/>
            </a:duotone>
          </a:blip>
          <a:stretch>
            <a:fillRect/>
          </a:stretch>
        </p:blipFill>
        <p:spPr>
          <a:xfrm>
            <a:off x="8907966" y="3667075"/>
            <a:ext cx="468000" cy="468000"/>
          </a:xfrm>
          <a:prstGeom prst="flowChartConnector">
            <a:avLst/>
          </a:prstGeom>
          <a:ln w="9525">
            <a:solidFill>
              <a:schemeClr val="accent1"/>
            </a:solidFill>
          </a:ln>
        </p:spPr>
      </p:pic>
    </p:spTree>
    <p:extLst>
      <p:ext uri="{BB962C8B-B14F-4D97-AF65-F5344CB8AC3E}">
        <p14:creationId xmlns:p14="http://schemas.microsoft.com/office/powerpoint/2010/main" val="17307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anim calcmode="lin" valueType="num">
                                      <p:cBhvr>
                                        <p:cTn id="41" dur="500" fill="hold"/>
                                        <p:tgtEl>
                                          <p:spTgt spid="11"/>
                                        </p:tgtEl>
                                        <p:attrNameLst>
                                          <p:attrName>ppt_x</p:attrName>
                                        </p:attrNameLst>
                                      </p:cBhvr>
                                      <p:tavLst>
                                        <p:tav tm="0">
                                          <p:val>
                                            <p:strVal val="#ppt_x"/>
                                          </p:val>
                                        </p:tav>
                                        <p:tav tm="100000">
                                          <p:val>
                                            <p:strVal val="#ppt_x"/>
                                          </p:val>
                                        </p:tav>
                                      </p:tavLst>
                                    </p:anim>
                                    <p:anim calcmode="lin" valueType="num">
                                      <p:cBhvr>
                                        <p:cTn id="4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anim calcmode="lin" valueType="num">
                                      <p:cBhvr>
                                        <p:cTn id="48" dur="500" fill="hold"/>
                                        <p:tgtEl>
                                          <p:spTgt spid="9"/>
                                        </p:tgtEl>
                                        <p:attrNameLst>
                                          <p:attrName>ppt_x</p:attrName>
                                        </p:attrNameLst>
                                      </p:cBhvr>
                                      <p:tavLst>
                                        <p:tav tm="0">
                                          <p:val>
                                            <p:strVal val="#ppt_x"/>
                                          </p:val>
                                        </p:tav>
                                        <p:tav tm="100000">
                                          <p:val>
                                            <p:strVal val="#ppt_x"/>
                                          </p:val>
                                        </p:tav>
                                      </p:tavLst>
                                    </p:anim>
                                    <p:anim calcmode="lin" valueType="num">
                                      <p:cBhvr>
                                        <p:cTn id="49" dur="5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anim calcmode="lin" valueType="num">
                                      <p:cBhvr>
                                        <p:cTn id="53" dur="500" fill="hold"/>
                                        <p:tgtEl>
                                          <p:spTgt spid="41"/>
                                        </p:tgtEl>
                                        <p:attrNameLst>
                                          <p:attrName>ppt_x</p:attrName>
                                        </p:attrNameLst>
                                      </p:cBhvr>
                                      <p:tavLst>
                                        <p:tav tm="0">
                                          <p:val>
                                            <p:strVal val="#ppt_x"/>
                                          </p:val>
                                        </p:tav>
                                        <p:tav tm="100000">
                                          <p:val>
                                            <p:strVal val="#ppt_x"/>
                                          </p:val>
                                        </p:tav>
                                      </p:tavLst>
                                    </p:anim>
                                    <p:anim calcmode="lin" valueType="num">
                                      <p:cBhvr>
                                        <p:cTn id="5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strVal val="#ppt_x"/>
                                          </p:val>
                                        </p:tav>
                                        <p:tav tm="100000">
                                          <p:val>
                                            <p:strVal val="#ppt_x"/>
                                          </p:val>
                                        </p:tav>
                                      </p:tavLst>
                                    </p:anim>
                                    <p:anim calcmode="lin" valueType="num">
                                      <p:cBhvr>
                                        <p:cTn id="61" dur="500" fill="hold"/>
                                        <p:tgtEl>
                                          <p:spTgt spid="1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anim calcmode="lin" valueType="num">
                                      <p:cBhvr>
                                        <p:cTn id="65" dur="500" fill="hold"/>
                                        <p:tgtEl>
                                          <p:spTgt spid="13"/>
                                        </p:tgtEl>
                                        <p:attrNameLst>
                                          <p:attrName>ppt_x</p:attrName>
                                        </p:attrNameLst>
                                      </p:cBhvr>
                                      <p:tavLst>
                                        <p:tav tm="0">
                                          <p:val>
                                            <p:strVal val="#ppt_x"/>
                                          </p:val>
                                        </p:tav>
                                        <p:tav tm="100000">
                                          <p:val>
                                            <p:strVal val="#ppt_x"/>
                                          </p:val>
                                        </p:tav>
                                      </p:tavLst>
                                    </p:anim>
                                    <p:anim calcmode="lin" valueType="num">
                                      <p:cBhvr>
                                        <p:cTn id="6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anim calcmode="lin" valueType="num">
                                      <p:cBhvr>
                                        <p:cTn id="72" dur="500" fill="hold"/>
                                        <p:tgtEl>
                                          <p:spTgt spid="12"/>
                                        </p:tgtEl>
                                        <p:attrNameLst>
                                          <p:attrName>ppt_x</p:attrName>
                                        </p:attrNameLst>
                                      </p:cBhvr>
                                      <p:tavLst>
                                        <p:tav tm="0">
                                          <p:val>
                                            <p:strVal val="#ppt_x"/>
                                          </p:val>
                                        </p:tav>
                                        <p:tav tm="100000">
                                          <p:val>
                                            <p:strVal val="#ppt_x"/>
                                          </p:val>
                                        </p:tav>
                                      </p:tavLst>
                                    </p:anim>
                                    <p:anim calcmode="lin" valueType="num">
                                      <p:cBhvr>
                                        <p:cTn id="73" dur="5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anim calcmode="lin" valueType="num">
                                      <p:cBhvr>
                                        <p:cTn id="77" dur="500" fill="hold"/>
                                        <p:tgtEl>
                                          <p:spTgt spid="23"/>
                                        </p:tgtEl>
                                        <p:attrNameLst>
                                          <p:attrName>ppt_x</p:attrName>
                                        </p:attrNameLst>
                                      </p:cBhvr>
                                      <p:tavLst>
                                        <p:tav tm="0">
                                          <p:val>
                                            <p:strVal val="#ppt_x"/>
                                          </p:val>
                                        </p:tav>
                                        <p:tav tm="100000">
                                          <p:val>
                                            <p:strVal val="#ppt_x"/>
                                          </p:val>
                                        </p:tav>
                                      </p:tavLst>
                                    </p:anim>
                                    <p:anim calcmode="lin" valueType="num">
                                      <p:cBhvr>
                                        <p:cTn id="7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anim calcmode="lin" valueType="num">
                                      <p:cBhvr>
                                        <p:cTn id="92" dur="500" fill="hold"/>
                                        <p:tgtEl>
                                          <p:spTgt spid="16"/>
                                        </p:tgtEl>
                                        <p:attrNameLst>
                                          <p:attrName>ppt_x</p:attrName>
                                        </p:attrNameLst>
                                      </p:cBhvr>
                                      <p:tavLst>
                                        <p:tav tm="0">
                                          <p:val>
                                            <p:strVal val="#ppt_x"/>
                                          </p:val>
                                        </p:tav>
                                        <p:tav tm="100000">
                                          <p:val>
                                            <p:strVal val="#ppt_x"/>
                                          </p:val>
                                        </p:tav>
                                      </p:tavLst>
                                    </p:anim>
                                    <p:anim calcmode="lin" valueType="num">
                                      <p:cBhvr>
                                        <p:cTn id="93" dur="500" fill="hold"/>
                                        <p:tgtEl>
                                          <p:spTgt spid="16"/>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anim calcmode="lin" valueType="num">
                                      <p:cBhvr>
                                        <p:cTn id="97" dur="500" fill="hold"/>
                                        <p:tgtEl>
                                          <p:spTgt spid="26"/>
                                        </p:tgtEl>
                                        <p:attrNameLst>
                                          <p:attrName>ppt_x</p:attrName>
                                        </p:attrNameLst>
                                      </p:cBhvr>
                                      <p:tavLst>
                                        <p:tav tm="0">
                                          <p:val>
                                            <p:strVal val="#ppt_x"/>
                                          </p:val>
                                        </p:tav>
                                        <p:tav tm="100000">
                                          <p:val>
                                            <p:strVal val="#ppt_x"/>
                                          </p:val>
                                        </p:tav>
                                      </p:tavLst>
                                    </p:anim>
                                    <p:anim calcmode="lin" valueType="num">
                                      <p:cBhvr>
                                        <p:cTn id="9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anim calcmode="lin" valueType="num">
                                      <p:cBhvr>
                                        <p:cTn id="104" dur="500" fill="hold"/>
                                        <p:tgtEl>
                                          <p:spTgt spid="17"/>
                                        </p:tgtEl>
                                        <p:attrNameLst>
                                          <p:attrName>ppt_x</p:attrName>
                                        </p:attrNameLst>
                                      </p:cBhvr>
                                      <p:tavLst>
                                        <p:tav tm="0">
                                          <p:val>
                                            <p:strVal val="#ppt_x"/>
                                          </p:val>
                                        </p:tav>
                                        <p:tav tm="100000">
                                          <p:val>
                                            <p:strVal val="#ppt_x"/>
                                          </p:val>
                                        </p:tav>
                                      </p:tavLst>
                                    </p:anim>
                                    <p:anim calcmode="lin" valueType="num">
                                      <p:cBhvr>
                                        <p:cTn id="105" dur="500" fill="hold"/>
                                        <p:tgtEl>
                                          <p:spTgt spid="17"/>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anim calcmode="lin" valueType="num">
                                      <p:cBhvr>
                                        <p:cTn id="109" dur="500" fill="hold"/>
                                        <p:tgtEl>
                                          <p:spTgt spid="42"/>
                                        </p:tgtEl>
                                        <p:attrNameLst>
                                          <p:attrName>ppt_x</p:attrName>
                                        </p:attrNameLst>
                                      </p:cBhvr>
                                      <p:tavLst>
                                        <p:tav tm="0">
                                          <p:val>
                                            <p:strVal val="#ppt_x"/>
                                          </p:val>
                                        </p:tav>
                                        <p:tav tm="100000">
                                          <p:val>
                                            <p:strVal val="#ppt_x"/>
                                          </p:val>
                                        </p:tav>
                                      </p:tavLst>
                                    </p:anim>
                                    <p:anim calcmode="lin" valueType="num">
                                      <p:cBhvr>
                                        <p:cTn id="110"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500"/>
                                        <p:tgtEl>
                                          <p:spTgt spid="29"/>
                                        </p:tgtEl>
                                      </p:cBhvr>
                                    </p:animEffect>
                                    <p:anim calcmode="lin" valueType="num">
                                      <p:cBhvr>
                                        <p:cTn id="116" dur="500" fill="hold"/>
                                        <p:tgtEl>
                                          <p:spTgt spid="29"/>
                                        </p:tgtEl>
                                        <p:attrNameLst>
                                          <p:attrName>ppt_x</p:attrName>
                                        </p:attrNameLst>
                                      </p:cBhvr>
                                      <p:tavLst>
                                        <p:tav tm="0">
                                          <p:val>
                                            <p:strVal val="#ppt_x"/>
                                          </p:val>
                                        </p:tav>
                                        <p:tav tm="100000">
                                          <p:val>
                                            <p:strVal val="#ppt_x"/>
                                          </p:val>
                                        </p:tav>
                                      </p:tavLst>
                                    </p:anim>
                                    <p:anim calcmode="lin" valueType="num">
                                      <p:cBhvr>
                                        <p:cTn id="117" dur="500" fill="hold"/>
                                        <p:tgtEl>
                                          <p:spTgt spid="29"/>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500"/>
                                        <p:tgtEl>
                                          <p:spTgt spid="18"/>
                                        </p:tgtEl>
                                      </p:cBhvr>
                                    </p:animEffect>
                                    <p:anim calcmode="lin" valueType="num">
                                      <p:cBhvr>
                                        <p:cTn id="121" dur="500" fill="hold"/>
                                        <p:tgtEl>
                                          <p:spTgt spid="18"/>
                                        </p:tgtEl>
                                        <p:attrNameLst>
                                          <p:attrName>ppt_x</p:attrName>
                                        </p:attrNameLst>
                                      </p:cBhvr>
                                      <p:tavLst>
                                        <p:tav tm="0">
                                          <p:val>
                                            <p:strVal val="#ppt_x"/>
                                          </p:val>
                                        </p:tav>
                                        <p:tav tm="100000">
                                          <p:val>
                                            <p:strVal val="#ppt_x"/>
                                          </p:val>
                                        </p:tav>
                                      </p:tavLst>
                                    </p:anim>
                                    <p:anim calcmode="lin" valueType="num">
                                      <p:cBhvr>
                                        <p:cTn id="122"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fade">
                                      <p:cBhvr>
                                        <p:cTn id="127" dur="500"/>
                                        <p:tgtEl>
                                          <p:spTgt spid="19"/>
                                        </p:tgtEl>
                                      </p:cBhvr>
                                    </p:animEffect>
                                    <p:anim calcmode="lin" valueType="num">
                                      <p:cBhvr>
                                        <p:cTn id="128" dur="500" fill="hold"/>
                                        <p:tgtEl>
                                          <p:spTgt spid="19"/>
                                        </p:tgtEl>
                                        <p:attrNameLst>
                                          <p:attrName>ppt_x</p:attrName>
                                        </p:attrNameLst>
                                      </p:cBhvr>
                                      <p:tavLst>
                                        <p:tav tm="0">
                                          <p:val>
                                            <p:strVal val="#ppt_x"/>
                                          </p:val>
                                        </p:tav>
                                        <p:tav tm="100000">
                                          <p:val>
                                            <p:strVal val="#ppt_x"/>
                                          </p:val>
                                        </p:tav>
                                      </p:tavLst>
                                    </p:anim>
                                    <p:anim calcmode="lin" valueType="num">
                                      <p:cBhvr>
                                        <p:cTn id="129" dur="500" fill="hold"/>
                                        <p:tgtEl>
                                          <p:spTgt spid="1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500"/>
                                        <p:tgtEl>
                                          <p:spTgt spid="24"/>
                                        </p:tgtEl>
                                      </p:cBhvr>
                                    </p:animEffect>
                                    <p:anim calcmode="lin" valueType="num">
                                      <p:cBhvr>
                                        <p:cTn id="133" dur="500" fill="hold"/>
                                        <p:tgtEl>
                                          <p:spTgt spid="24"/>
                                        </p:tgtEl>
                                        <p:attrNameLst>
                                          <p:attrName>ppt_x</p:attrName>
                                        </p:attrNameLst>
                                      </p:cBhvr>
                                      <p:tavLst>
                                        <p:tav tm="0">
                                          <p:val>
                                            <p:strVal val="#ppt_x"/>
                                          </p:val>
                                        </p:tav>
                                        <p:tav tm="100000">
                                          <p:val>
                                            <p:strVal val="#ppt_x"/>
                                          </p:val>
                                        </p:tav>
                                      </p:tavLst>
                                    </p:anim>
                                    <p:anim calcmode="lin" valueType="num">
                                      <p:cBhvr>
                                        <p:cTn id="13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fade">
                                      <p:cBhvr>
                                        <p:cTn id="142" dur="500"/>
                                        <p:tgtEl>
                                          <p:spTgt spid="15"/>
                                        </p:tgtEl>
                                      </p:cBhvr>
                                    </p:animEffect>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fade">
                                      <p:cBhvr>
                                        <p:cTn id="147" dur="500"/>
                                        <p:tgtEl>
                                          <p:spTgt spid="20"/>
                                        </p:tgtEl>
                                      </p:cBhvr>
                                    </p:animEffect>
                                    <p:anim calcmode="lin" valueType="num">
                                      <p:cBhvr>
                                        <p:cTn id="148" dur="500" fill="hold"/>
                                        <p:tgtEl>
                                          <p:spTgt spid="20"/>
                                        </p:tgtEl>
                                        <p:attrNameLst>
                                          <p:attrName>ppt_x</p:attrName>
                                        </p:attrNameLst>
                                      </p:cBhvr>
                                      <p:tavLst>
                                        <p:tav tm="0">
                                          <p:val>
                                            <p:strVal val="#ppt_x"/>
                                          </p:val>
                                        </p:tav>
                                        <p:tav tm="100000">
                                          <p:val>
                                            <p:strVal val="#ppt_x"/>
                                          </p:val>
                                        </p:tav>
                                      </p:tavLst>
                                    </p:anim>
                                    <p:anim calcmode="lin" valueType="num">
                                      <p:cBhvr>
                                        <p:cTn id="149" dur="500" fill="hold"/>
                                        <p:tgtEl>
                                          <p:spTgt spid="20"/>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28"/>
                                        </p:tgtEl>
                                        <p:attrNameLst>
                                          <p:attrName>style.visibility</p:attrName>
                                        </p:attrNameLst>
                                      </p:cBhvr>
                                      <p:to>
                                        <p:strVal val="visible"/>
                                      </p:to>
                                    </p:set>
                                    <p:animEffect transition="in" filter="fade">
                                      <p:cBhvr>
                                        <p:cTn id="152" dur="500"/>
                                        <p:tgtEl>
                                          <p:spTgt spid="28"/>
                                        </p:tgtEl>
                                      </p:cBhvr>
                                    </p:animEffect>
                                    <p:anim calcmode="lin" valueType="num">
                                      <p:cBhvr>
                                        <p:cTn id="153" dur="500" fill="hold"/>
                                        <p:tgtEl>
                                          <p:spTgt spid="28"/>
                                        </p:tgtEl>
                                        <p:attrNameLst>
                                          <p:attrName>ppt_x</p:attrName>
                                        </p:attrNameLst>
                                      </p:cBhvr>
                                      <p:tavLst>
                                        <p:tav tm="0">
                                          <p:val>
                                            <p:strVal val="#ppt_x"/>
                                          </p:val>
                                        </p:tav>
                                        <p:tav tm="100000">
                                          <p:val>
                                            <p:strVal val="#ppt_x"/>
                                          </p:val>
                                        </p:tav>
                                      </p:tavLst>
                                    </p:anim>
                                    <p:anim calcmode="lin" valueType="num">
                                      <p:cBhvr>
                                        <p:cTn id="15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grpId="0" nodeType="clickEffect">
                                  <p:stCondLst>
                                    <p:cond delay="0"/>
                                  </p:stCondLst>
                                  <p:childTnLst>
                                    <p:set>
                                      <p:cBhvr>
                                        <p:cTn id="158" dur="1" fill="hold">
                                          <p:stCondLst>
                                            <p:cond delay="0"/>
                                          </p:stCondLst>
                                        </p:cTn>
                                        <p:tgtEl>
                                          <p:spTgt spid="21"/>
                                        </p:tgtEl>
                                        <p:attrNameLst>
                                          <p:attrName>style.visibility</p:attrName>
                                        </p:attrNameLst>
                                      </p:cBhvr>
                                      <p:to>
                                        <p:strVal val="visible"/>
                                      </p:to>
                                    </p:set>
                                    <p:animEffect transition="in" filter="fade">
                                      <p:cBhvr>
                                        <p:cTn id="159" dur="500"/>
                                        <p:tgtEl>
                                          <p:spTgt spid="21"/>
                                        </p:tgtEl>
                                      </p:cBhvr>
                                    </p:animEffect>
                                    <p:anim calcmode="lin" valueType="num">
                                      <p:cBhvr>
                                        <p:cTn id="160" dur="500" fill="hold"/>
                                        <p:tgtEl>
                                          <p:spTgt spid="21"/>
                                        </p:tgtEl>
                                        <p:attrNameLst>
                                          <p:attrName>ppt_x</p:attrName>
                                        </p:attrNameLst>
                                      </p:cBhvr>
                                      <p:tavLst>
                                        <p:tav tm="0">
                                          <p:val>
                                            <p:strVal val="#ppt_x"/>
                                          </p:val>
                                        </p:tav>
                                        <p:tav tm="100000">
                                          <p:val>
                                            <p:strVal val="#ppt_x"/>
                                          </p:val>
                                        </p:tav>
                                      </p:tavLst>
                                    </p:anim>
                                    <p:anim calcmode="lin" valueType="num">
                                      <p:cBhvr>
                                        <p:cTn id="161" dur="500" fill="hold"/>
                                        <p:tgtEl>
                                          <p:spTgt spid="21"/>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43"/>
                                        </p:tgtEl>
                                        <p:attrNameLst>
                                          <p:attrName>style.visibility</p:attrName>
                                        </p:attrNameLst>
                                      </p:cBhvr>
                                      <p:to>
                                        <p:strVal val="visible"/>
                                      </p:to>
                                    </p:set>
                                    <p:animEffect transition="in" filter="fade">
                                      <p:cBhvr>
                                        <p:cTn id="164" dur="500"/>
                                        <p:tgtEl>
                                          <p:spTgt spid="43"/>
                                        </p:tgtEl>
                                      </p:cBhvr>
                                    </p:animEffect>
                                    <p:anim calcmode="lin" valueType="num">
                                      <p:cBhvr>
                                        <p:cTn id="165" dur="500" fill="hold"/>
                                        <p:tgtEl>
                                          <p:spTgt spid="43"/>
                                        </p:tgtEl>
                                        <p:attrNameLst>
                                          <p:attrName>ppt_x</p:attrName>
                                        </p:attrNameLst>
                                      </p:cBhvr>
                                      <p:tavLst>
                                        <p:tav tm="0">
                                          <p:val>
                                            <p:strVal val="#ppt_x"/>
                                          </p:val>
                                        </p:tav>
                                        <p:tav tm="100000">
                                          <p:val>
                                            <p:strVal val="#ppt_x"/>
                                          </p:val>
                                        </p:tav>
                                      </p:tavLst>
                                    </p:anim>
                                    <p:anim calcmode="lin" valueType="num">
                                      <p:cBhvr>
                                        <p:cTn id="166"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22"/>
                                        </p:tgtEl>
                                        <p:attrNameLst>
                                          <p:attrName>style.visibility</p:attrName>
                                        </p:attrNameLst>
                                      </p:cBhvr>
                                      <p:to>
                                        <p:strVal val="visible"/>
                                      </p:to>
                                    </p:set>
                                    <p:animEffect transition="in" filter="fade">
                                      <p:cBhvr>
                                        <p:cTn id="171" dur="500"/>
                                        <p:tgtEl>
                                          <p:spTgt spid="22"/>
                                        </p:tgtEl>
                                      </p:cBhvr>
                                    </p:animEffect>
                                    <p:anim calcmode="lin" valueType="num">
                                      <p:cBhvr>
                                        <p:cTn id="172" dur="500" fill="hold"/>
                                        <p:tgtEl>
                                          <p:spTgt spid="22"/>
                                        </p:tgtEl>
                                        <p:attrNameLst>
                                          <p:attrName>ppt_x</p:attrName>
                                        </p:attrNameLst>
                                      </p:cBhvr>
                                      <p:tavLst>
                                        <p:tav tm="0">
                                          <p:val>
                                            <p:strVal val="#ppt_x"/>
                                          </p:val>
                                        </p:tav>
                                        <p:tav tm="100000">
                                          <p:val>
                                            <p:strVal val="#ppt_x"/>
                                          </p:val>
                                        </p:tav>
                                      </p:tavLst>
                                    </p:anim>
                                    <p:anim calcmode="lin" valueType="num">
                                      <p:cBhvr>
                                        <p:cTn id="173" dur="500" fill="hold"/>
                                        <p:tgtEl>
                                          <p:spTgt spid="22"/>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500"/>
                                        <p:tgtEl>
                                          <p:spTgt spid="25"/>
                                        </p:tgtEl>
                                      </p:cBhvr>
                                    </p:animEffect>
                                    <p:anim calcmode="lin" valueType="num">
                                      <p:cBhvr>
                                        <p:cTn id="177" dur="500" fill="hold"/>
                                        <p:tgtEl>
                                          <p:spTgt spid="25"/>
                                        </p:tgtEl>
                                        <p:attrNameLst>
                                          <p:attrName>ppt_x</p:attrName>
                                        </p:attrNameLst>
                                      </p:cBhvr>
                                      <p:tavLst>
                                        <p:tav tm="0">
                                          <p:val>
                                            <p:strVal val="#ppt_x"/>
                                          </p:val>
                                        </p:tav>
                                        <p:tav tm="100000">
                                          <p:val>
                                            <p:strVal val="#ppt_x"/>
                                          </p:val>
                                        </p:tav>
                                      </p:tavLst>
                                    </p:anim>
                                    <p:anim calcmode="lin" valueType="num">
                                      <p:cBhvr>
                                        <p:cTn id="17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p:bldP spid="12" grpId="0"/>
      <p:bldP spid="14" grpId="0" animBg="1"/>
      <p:bldP spid="15" grpId="0" animBg="1"/>
      <p:bldP spid="16" grpId="0"/>
      <p:bldP spid="17" grpId="0"/>
      <p:bldP spid="18" grpId="0"/>
      <p:bldP spid="19" grpId="0"/>
      <p:bldP spid="20" grpId="0"/>
      <p:bldP spid="21" grpId="0"/>
      <p:bldP spid="22" grpId="0"/>
      <p:bldP spid="3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6EDF958-570E-29EB-B106-24F26537752D}"/>
              </a:ext>
            </a:extLst>
          </p:cNvPr>
          <p:cNvSpPr>
            <a:spLocks noGrp="1"/>
          </p:cNvSpPr>
          <p:nvPr>
            <p:ph type="body" sz="quarter" idx="10"/>
          </p:nvPr>
        </p:nvSpPr>
        <p:spPr/>
        <p:txBody>
          <a:bodyPr/>
          <a:lstStyle/>
          <a:p>
            <a:r>
              <a:rPr lang="fr-FR" dirty="0"/>
              <a:t>LES TRAUMATISMES</a:t>
            </a:r>
          </a:p>
        </p:txBody>
      </p:sp>
      <p:sp>
        <p:nvSpPr>
          <p:cNvPr id="3" name="Espace réservé du texte 2">
            <a:extLst>
              <a:ext uri="{FF2B5EF4-FFF2-40B4-BE49-F238E27FC236}">
                <a16:creationId xmlns:a16="http://schemas.microsoft.com/office/drawing/2014/main" id="{9869E23E-9C0F-8C9E-BB03-BDFAFF7C490C}"/>
              </a:ext>
            </a:extLst>
          </p:cNvPr>
          <p:cNvSpPr>
            <a:spLocks noGrp="1"/>
          </p:cNvSpPr>
          <p:nvPr>
            <p:ph type="body" sz="quarter" idx="11"/>
          </p:nvPr>
        </p:nvSpPr>
        <p:spPr/>
        <p:txBody>
          <a:bodyPr/>
          <a:lstStyle/>
          <a:p>
            <a:r>
              <a:rPr lang="fr-FR" dirty="0"/>
              <a:t>Le maintien tête</a:t>
            </a:r>
          </a:p>
        </p:txBody>
      </p:sp>
      <p:sp>
        <p:nvSpPr>
          <p:cNvPr id="27" name="Rectangle : coins arrondis 26">
            <a:extLst>
              <a:ext uri="{FF2B5EF4-FFF2-40B4-BE49-F238E27FC236}">
                <a16:creationId xmlns:a16="http://schemas.microsoft.com/office/drawing/2014/main" id="{7842E31A-C053-B792-D233-C376D0F6977F}"/>
              </a:ext>
            </a:extLst>
          </p:cNvPr>
          <p:cNvSpPr/>
          <p:nvPr/>
        </p:nvSpPr>
        <p:spPr>
          <a:xfrm>
            <a:off x="233814" y="1791740"/>
            <a:ext cx="11692090" cy="2525929"/>
          </a:xfrm>
          <a:prstGeom prst="roundRect">
            <a:avLst>
              <a:gd name="adj" fmla="val 1245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ZoneTexte 43">
            <a:extLst>
              <a:ext uri="{FF2B5EF4-FFF2-40B4-BE49-F238E27FC236}">
                <a16:creationId xmlns:a16="http://schemas.microsoft.com/office/drawing/2014/main" id="{747930EB-604F-FA29-9B69-DA8FE8435A66}"/>
              </a:ext>
            </a:extLst>
          </p:cNvPr>
          <p:cNvSpPr txBox="1"/>
          <p:nvPr/>
        </p:nvSpPr>
        <p:spPr>
          <a:xfrm>
            <a:off x="3535713" y="2545200"/>
            <a:ext cx="2909800" cy="1323439"/>
          </a:xfrm>
          <a:prstGeom prst="rect">
            <a:avLst/>
          </a:prstGeom>
          <a:noFill/>
        </p:spPr>
        <p:txBody>
          <a:bodyPr wrap="square">
            <a:spAutoFit/>
          </a:bodyPr>
          <a:lstStyle>
            <a:defPPr>
              <a:defRPr lang="fr-FR"/>
            </a:defPPr>
            <a:lvl1pPr algn="just">
              <a:defRPr sz="1600">
                <a:solidFill>
                  <a:srgbClr val="00529B"/>
                </a:solidFill>
                <a:latin typeface="Arial" panose="020B0604020202020204" pitchFamily="34" charset="0"/>
                <a:cs typeface="Arial" panose="020B0604020202020204" pitchFamily="34" charset="0"/>
              </a:defRPr>
            </a:lvl1pPr>
          </a:lstStyle>
          <a:p>
            <a:r>
              <a:rPr lang="fr-FR" dirty="0"/>
              <a:t>Le maintien de la tête de la victime à deux mains permet de la stabiliser et de limiter ses mouvements intempestifs du cou.</a:t>
            </a:r>
          </a:p>
        </p:txBody>
      </p:sp>
      <p:sp>
        <p:nvSpPr>
          <p:cNvPr id="45" name="ZoneTexte 44">
            <a:extLst>
              <a:ext uri="{FF2B5EF4-FFF2-40B4-BE49-F238E27FC236}">
                <a16:creationId xmlns:a16="http://schemas.microsoft.com/office/drawing/2014/main" id="{E3C5804A-7EEA-E4A7-79C9-9FDAC14FEA7B}"/>
              </a:ext>
            </a:extLst>
          </p:cNvPr>
          <p:cNvSpPr txBox="1"/>
          <p:nvPr/>
        </p:nvSpPr>
        <p:spPr>
          <a:xfrm>
            <a:off x="1174452" y="1982294"/>
            <a:ext cx="1529537" cy="338554"/>
          </a:xfrm>
          <a:prstGeom prst="rect">
            <a:avLst/>
          </a:prstGeom>
          <a:noFill/>
        </p:spPr>
        <p:txBody>
          <a:bodyPr wrap="square">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r>
              <a:rPr lang="fr-FR" dirty="0"/>
              <a:t>POUR QUI ?</a:t>
            </a:r>
          </a:p>
        </p:txBody>
      </p:sp>
      <p:sp>
        <p:nvSpPr>
          <p:cNvPr id="46" name="ZoneTexte 45">
            <a:extLst>
              <a:ext uri="{FF2B5EF4-FFF2-40B4-BE49-F238E27FC236}">
                <a16:creationId xmlns:a16="http://schemas.microsoft.com/office/drawing/2014/main" id="{DE2D8584-6C6F-87E8-5C1F-90D6D3FA32D3}"/>
              </a:ext>
            </a:extLst>
          </p:cNvPr>
          <p:cNvSpPr txBox="1"/>
          <p:nvPr/>
        </p:nvSpPr>
        <p:spPr>
          <a:xfrm>
            <a:off x="4263245" y="2015478"/>
            <a:ext cx="1529537" cy="338554"/>
          </a:xfrm>
          <a:prstGeom prst="rect">
            <a:avLst/>
          </a:prstGeom>
          <a:noFill/>
        </p:spPr>
        <p:txBody>
          <a:bodyPr wrap="square">
            <a:spAutoFit/>
          </a:bodyPr>
          <a:lstStyle>
            <a:defPPr>
              <a:defRPr lang="fr-FR"/>
            </a:defPPr>
            <a:lvl1pPr algn="ctr">
              <a:defRPr sz="1600" b="1">
                <a:solidFill>
                  <a:srgbClr val="00529B"/>
                </a:solidFill>
                <a:latin typeface="Arial" panose="020B0604020202020204" pitchFamily="34" charset="0"/>
                <a:cs typeface="Arial" panose="020B0604020202020204" pitchFamily="34" charset="0"/>
              </a:defRPr>
            </a:lvl1pPr>
          </a:lstStyle>
          <a:p>
            <a:r>
              <a:rPr lang="fr-FR" dirty="0"/>
              <a:t>POURQUOI ?</a:t>
            </a:r>
          </a:p>
        </p:txBody>
      </p:sp>
      <p:sp>
        <p:nvSpPr>
          <p:cNvPr id="47" name="ZoneTexte 46">
            <a:extLst>
              <a:ext uri="{FF2B5EF4-FFF2-40B4-BE49-F238E27FC236}">
                <a16:creationId xmlns:a16="http://schemas.microsoft.com/office/drawing/2014/main" id="{86F2B117-8C31-7302-45C5-5B50CC1FB093}"/>
              </a:ext>
            </a:extLst>
          </p:cNvPr>
          <p:cNvSpPr txBox="1"/>
          <p:nvPr/>
        </p:nvSpPr>
        <p:spPr>
          <a:xfrm>
            <a:off x="507021" y="2545200"/>
            <a:ext cx="2785361" cy="1323439"/>
          </a:xfrm>
          <a:prstGeom prst="rect">
            <a:avLst/>
          </a:prstGeom>
          <a:noFill/>
        </p:spPr>
        <p:txBody>
          <a:bodyPr wrap="square">
            <a:spAutoFit/>
          </a:bodyPr>
          <a:lstStyle>
            <a:defPPr>
              <a:defRPr lang="fr-FR"/>
            </a:defPPr>
            <a:lvl1pPr algn="just">
              <a:defRPr sz="1600">
                <a:solidFill>
                  <a:srgbClr val="00529B"/>
                </a:solidFill>
                <a:latin typeface="Arial" panose="020B0604020202020204" pitchFamily="34" charset="0"/>
                <a:cs typeface="Arial" panose="020B0604020202020204" pitchFamily="34" charset="0"/>
              </a:defRPr>
            </a:lvl1pPr>
          </a:lstStyle>
          <a:p>
            <a:r>
              <a:rPr lang="fr-FR" dirty="0"/>
              <a:t>Victime qui présente une douleur du cou à la suite d’un traumatisme (suspicion de traumatisme du rachis cervical) ou une plaie à l’œil.</a:t>
            </a:r>
          </a:p>
        </p:txBody>
      </p:sp>
      <p:sp>
        <p:nvSpPr>
          <p:cNvPr id="48" name="ZoneTexte 47">
            <a:extLst>
              <a:ext uri="{FF2B5EF4-FFF2-40B4-BE49-F238E27FC236}">
                <a16:creationId xmlns:a16="http://schemas.microsoft.com/office/drawing/2014/main" id="{40F79B8F-C1B4-A668-B395-25D157E53856}"/>
              </a:ext>
            </a:extLst>
          </p:cNvPr>
          <p:cNvSpPr txBox="1"/>
          <p:nvPr/>
        </p:nvSpPr>
        <p:spPr>
          <a:xfrm>
            <a:off x="8632165" y="1982294"/>
            <a:ext cx="1529537" cy="338554"/>
          </a:xfrm>
          <a:prstGeom prst="rect">
            <a:avLst/>
          </a:prstGeom>
          <a:noFill/>
        </p:spPr>
        <p:txBody>
          <a:bodyPr wrap="square">
            <a:spAutoFit/>
          </a:bodyPr>
          <a:lstStyle/>
          <a:p>
            <a:pPr algn="ctr"/>
            <a:r>
              <a:rPr lang="fr-FR" sz="1600" b="1" dirty="0">
                <a:solidFill>
                  <a:srgbClr val="00529B"/>
                </a:solidFill>
                <a:latin typeface="Arial" panose="020B0604020202020204" pitchFamily="34" charset="0"/>
                <a:cs typeface="Arial" panose="020B0604020202020204" pitchFamily="34" charset="0"/>
              </a:rPr>
              <a:t>COMMENT ?</a:t>
            </a:r>
          </a:p>
        </p:txBody>
      </p:sp>
      <p:cxnSp>
        <p:nvCxnSpPr>
          <p:cNvPr id="49" name="Connecteur droit 48">
            <a:extLst>
              <a:ext uri="{FF2B5EF4-FFF2-40B4-BE49-F238E27FC236}">
                <a16:creationId xmlns:a16="http://schemas.microsoft.com/office/drawing/2014/main" id="{C1E89B9E-7B11-30EC-730A-805803FB6646}"/>
              </a:ext>
            </a:extLst>
          </p:cNvPr>
          <p:cNvCxnSpPr>
            <a:cxnSpLocks/>
          </p:cNvCxnSpPr>
          <p:nvPr/>
        </p:nvCxnSpPr>
        <p:spPr>
          <a:xfrm>
            <a:off x="6674733" y="2320848"/>
            <a:ext cx="0" cy="1772143"/>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50" name="Connecteur droit 49">
            <a:extLst>
              <a:ext uri="{FF2B5EF4-FFF2-40B4-BE49-F238E27FC236}">
                <a16:creationId xmlns:a16="http://schemas.microsoft.com/office/drawing/2014/main" id="{B09CFE88-5238-88B4-019A-9B61DB79E319}"/>
              </a:ext>
            </a:extLst>
          </p:cNvPr>
          <p:cNvCxnSpPr>
            <a:cxnSpLocks/>
          </p:cNvCxnSpPr>
          <p:nvPr/>
        </p:nvCxnSpPr>
        <p:spPr>
          <a:xfrm>
            <a:off x="3381293" y="2355464"/>
            <a:ext cx="0" cy="1702910"/>
          </a:xfrm>
          <a:prstGeom prst="line">
            <a:avLst/>
          </a:prstGeom>
          <a:ln w="19050"/>
        </p:spPr>
        <p:style>
          <a:lnRef idx="1">
            <a:schemeClr val="accent6"/>
          </a:lnRef>
          <a:fillRef idx="0">
            <a:schemeClr val="accent6"/>
          </a:fillRef>
          <a:effectRef idx="0">
            <a:schemeClr val="accent6"/>
          </a:effectRef>
          <a:fontRef idx="minor">
            <a:schemeClr val="tx1"/>
          </a:fontRef>
        </p:style>
      </p:cxnSp>
      <p:grpSp>
        <p:nvGrpSpPr>
          <p:cNvPr id="51" name="Groupe 50">
            <a:extLst>
              <a:ext uri="{FF2B5EF4-FFF2-40B4-BE49-F238E27FC236}">
                <a16:creationId xmlns:a16="http://schemas.microsoft.com/office/drawing/2014/main" id="{F463882D-A00F-9F14-BAD6-B56F9FC4656B}"/>
              </a:ext>
            </a:extLst>
          </p:cNvPr>
          <p:cNvGrpSpPr/>
          <p:nvPr/>
        </p:nvGrpSpPr>
        <p:grpSpPr>
          <a:xfrm>
            <a:off x="6903956" y="2320848"/>
            <a:ext cx="4770592" cy="1772143"/>
            <a:chOff x="6719659" y="2124903"/>
            <a:chExt cx="4985959" cy="1772143"/>
          </a:xfrm>
        </p:grpSpPr>
        <p:sp>
          <p:nvSpPr>
            <p:cNvPr id="52" name="ZoneTexte 51">
              <a:extLst>
                <a:ext uri="{FF2B5EF4-FFF2-40B4-BE49-F238E27FC236}">
                  <a16:creationId xmlns:a16="http://schemas.microsoft.com/office/drawing/2014/main" id="{E962242E-0DD1-7D61-E817-CF319EBAC2BC}"/>
                </a:ext>
              </a:extLst>
            </p:cNvPr>
            <p:cNvSpPr txBox="1"/>
            <p:nvPr/>
          </p:nvSpPr>
          <p:spPr>
            <a:xfrm>
              <a:off x="6719659" y="2124903"/>
              <a:ext cx="4985959" cy="584775"/>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r>
                <a:rPr lang="fr-FR" sz="1600" dirty="0"/>
                <a:t>Demander à la victime de ne pas bouger la tête </a:t>
              </a:r>
              <a:br>
                <a:rPr lang="fr-FR" sz="1600" dirty="0"/>
              </a:br>
              <a:r>
                <a:rPr lang="fr-FR" sz="1600" dirty="0"/>
                <a:t>et la prévenir de ce que l'on va faire.</a:t>
              </a:r>
            </a:p>
          </p:txBody>
        </p:sp>
        <p:sp>
          <p:nvSpPr>
            <p:cNvPr id="53" name="ZoneTexte 52">
              <a:extLst>
                <a:ext uri="{FF2B5EF4-FFF2-40B4-BE49-F238E27FC236}">
                  <a16:creationId xmlns:a16="http://schemas.microsoft.com/office/drawing/2014/main" id="{434C15F8-C5B9-0EA2-8601-F3A1B0E7735E}"/>
                </a:ext>
              </a:extLst>
            </p:cNvPr>
            <p:cNvSpPr txBox="1"/>
            <p:nvPr/>
          </p:nvSpPr>
          <p:spPr>
            <a:xfrm>
              <a:off x="6719659" y="3312271"/>
              <a:ext cx="4985959" cy="584775"/>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r>
                <a:rPr lang="fr-FR" sz="1600" dirty="0"/>
                <a:t>Placer les deux mains de chaque côté de sa tête pour la maintenir dans la position où elle se trouve.</a:t>
              </a:r>
            </a:p>
          </p:txBody>
        </p:sp>
        <p:sp>
          <p:nvSpPr>
            <p:cNvPr id="54" name="ZoneTexte 53">
              <a:extLst>
                <a:ext uri="{FF2B5EF4-FFF2-40B4-BE49-F238E27FC236}">
                  <a16:creationId xmlns:a16="http://schemas.microsoft.com/office/drawing/2014/main" id="{F9AA75B4-B353-5F98-6C50-2B0DB2DB4695}"/>
                </a:ext>
              </a:extLst>
            </p:cNvPr>
            <p:cNvSpPr txBox="1"/>
            <p:nvPr/>
          </p:nvSpPr>
          <p:spPr>
            <a:xfrm>
              <a:off x="6719659" y="2718587"/>
              <a:ext cx="4985959" cy="584775"/>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r>
                <a:rPr lang="fr-FR" sz="1600" dirty="0"/>
                <a:t>Se placer en position stable à genou dans l'axe </a:t>
              </a:r>
              <a:br>
                <a:rPr lang="fr-FR" sz="1600" dirty="0"/>
              </a:br>
              <a:r>
                <a:rPr lang="fr-FR" sz="1600" dirty="0"/>
                <a:t>de la victime, au niveau de sa tête.</a:t>
              </a:r>
            </a:p>
          </p:txBody>
        </p:sp>
      </p:grpSp>
      <p:sp>
        <p:nvSpPr>
          <p:cNvPr id="55" name="ZoneTexte 54">
            <a:extLst>
              <a:ext uri="{FF2B5EF4-FFF2-40B4-BE49-F238E27FC236}">
                <a16:creationId xmlns:a16="http://schemas.microsoft.com/office/drawing/2014/main" id="{FC2F2AC7-998C-9B85-8EFF-9BF426777AD8}"/>
              </a:ext>
            </a:extLst>
          </p:cNvPr>
          <p:cNvSpPr txBox="1"/>
          <p:nvPr/>
        </p:nvSpPr>
        <p:spPr>
          <a:xfrm>
            <a:off x="1502658" y="4755801"/>
            <a:ext cx="9186685" cy="646331"/>
          </a:xfrm>
          <a:prstGeom prst="rect">
            <a:avLst/>
          </a:prstGeom>
          <a:noFill/>
        </p:spPr>
        <p:txBody>
          <a:bodyPr wrap="square">
            <a:spAutoFit/>
          </a:bodyPr>
          <a:lstStyle>
            <a:defPPr>
              <a:defRPr lang="fr-FR"/>
            </a:defPPr>
            <a:lvl1pPr algn="just">
              <a:defRPr sz="1200">
                <a:solidFill>
                  <a:srgbClr val="00529B"/>
                </a:solidFill>
                <a:latin typeface="Arial" panose="020B0604020202020204" pitchFamily="34" charset="0"/>
                <a:cs typeface="Arial" panose="020B0604020202020204" pitchFamily="34" charset="0"/>
              </a:defRPr>
            </a:lvl1pPr>
          </a:lstStyle>
          <a:p>
            <a:pPr algn="ctr"/>
            <a:r>
              <a:rPr lang="fr-FR" sz="1800" b="1" dirty="0"/>
              <a:t>Pour diminuer la fatigue, il est possible de prendre appui </a:t>
            </a:r>
            <a:br>
              <a:rPr lang="fr-FR" sz="1800" b="1" dirty="0"/>
            </a:br>
            <a:r>
              <a:rPr lang="fr-FR" sz="1800" b="1" dirty="0"/>
              <a:t>avec les coudes sur le sol ou sur les genoux. </a:t>
            </a:r>
          </a:p>
        </p:txBody>
      </p:sp>
    </p:spTree>
    <p:extLst>
      <p:ext uri="{BB962C8B-B14F-4D97-AF65-F5344CB8AC3E}">
        <p14:creationId xmlns:p14="http://schemas.microsoft.com/office/powerpoint/2010/main" val="17496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4" grpId="0"/>
      <p:bldP spid="45" grpId="0"/>
      <p:bldP spid="46" grpId="0"/>
      <p:bldP spid="47" grpId="0"/>
      <p:bldP spid="48" grpId="0"/>
      <p:bldP spid="5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A248F4-7FB6-E858-BC79-9887D9B2AA5B}"/>
              </a:ext>
            </a:extLst>
          </p:cNvPr>
          <p:cNvSpPr>
            <a:spLocks noGrp="1"/>
          </p:cNvSpPr>
          <p:nvPr>
            <p:ph type="body" sz="quarter" idx="12"/>
          </p:nvPr>
        </p:nvSpPr>
        <p:spPr/>
        <p:txBody>
          <a:bodyPr anchor="ctr"/>
          <a:lstStyle/>
          <a:p>
            <a:r>
              <a:rPr lang="fr-FR" dirty="0">
                <a:solidFill>
                  <a:srgbClr val="C00000"/>
                </a:solidFill>
              </a:rPr>
              <a:t>Maintien-tête</a:t>
            </a:r>
          </a:p>
        </p:txBody>
      </p:sp>
      <p:sp>
        <p:nvSpPr>
          <p:cNvPr id="5" name="Espace réservé du texte 4">
            <a:extLst>
              <a:ext uri="{FF2B5EF4-FFF2-40B4-BE49-F238E27FC236}">
                <a16:creationId xmlns:a16="http://schemas.microsoft.com/office/drawing/2014/main" id="{BDC7977E-97E3-EEB5-2C1E-037A4170AF6E}"/>
              </a:ext>
            </a:extLst>
          </p:cNvPr>
          <p:cNvSpPr>
            <a:spLocks noGrp="1"/>
          </p:cNvSpPr>
          <p:nvPr>
            <p:ph type="body" sz="quarter" idx="13"/>
          </p:nvPr>
        </p:nvSpPr>
        <p:spPr/>
        <p:txBody>
          <a:bodyPr/>
          <a:lstStyle/>
          <a:p>
            <a:r>
              <a:rPr lang="fr-FR" dirty="0"/>
              <a:t>Apprentissage </a:t>
            </a:r>
          </a:p>
          <a:p>
            <a:r>
              <a:rPr lang="fr-FR" dirty="0"/>
              <a:t>des gestes</a:t>
            </a:r>
          </a:p>
        </p:txBody>
      </p:sp>
    </p:spTree>
    <p:extLst>
      <p:ext uri="{BB962C8B-B14F-4D97-AF65-F5344CB8AC3E}">
        <p14:creationId xmlns:p14="http://schemas.microsoft.com/office/powerpoint/2010/main" val="365608490"/>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757FB-F05C-698B-7849-DBFE70C22667}"/>
              </a:ext>
            </a:extLst>
          </p:cNvPr>
          <p:cNvSpPr>
            <a:spLocks noGrp="1"/>
          </p:cNvSpPr>
          <p:nvPr>
            <p:ph type="body" sz="quarter" idx="10"/>
          </p:nvPr>
        </p:nvSpPr>
        <p:spPr/>
        <p:txBody>
          <a:bodyPr/>
          <a:lstStyle/>
          <a:p>
            <a:r>
              <a:rPr lang="fr-FR" dirty="0"/>
              <a:t>Les atteintes traumatiques sont des </a:t>
            </a:r>
            <a:r>
              <a:rPr lang="fr-FR" b="1" dirty="0">
                <a:solidFill>
                  <a:srgbClr val="BA242C"/>
                </a:solidFill>
              </a:rPr>
              <a:t>lésions des os </a:t>
            </a:r>
            <a:r>
              <a:rPr lang="fr-FR" dirty="0"/>
              <a:t>(fractures), des </a:t>
            </a:r>
            <a:r>
              <a:rPr lang="fr-FR" b="1" dirty="0">
                <a:solidFill>
                  <a:srgbClr val="BA242C"/>
                </a:solidFill>
              </a:rPr>
              <a:t>articulations</a:t>
            </a:r>
            <a:r>
              <a:rPr lang="fr-FR" dirty="0"/>
              <a:t> (entorses ou luxations), </a:t>
            </a:r>
            <a:br>
              <a:rPr lang="fr-FR" dirty="0"/>
            </a:br>
            <a:r>
              <a:rPr lang="fr-FR" dirty="0"/>
              <a:t>des </a:t>
            </a:r>
            <a:r>
              <a:rPr lang="fr-FR" b="1" dirty="0">
                <a:solidFill>
                  <a:srgbClr val="BA242C"/>
                </a:solidFill>
              </a:rPr>
              <a:t>organes</a:t>
            </a:r>
            <a:r>
              <a:rPr lang="fr-FR" dirty="0"/>
              <a:t> ou de la </a:t>
            </a:r>
            <a:r>
              <a:rPr lang="fr-FR" b="1" dirty="0">
                <a:solidFill>
                  <a:srgbClr val="BA242C"/>
                </a:solidFill>
              </a:rPr>
              <a:t>peau</a:t>
            </a:r>
            <a:r>
              <a:rPr lang="fr-FR" dirty="0"/>
              <a:t>. L’objectif de l’action est de </a:t>
            </a:r>
            <a:r>
              <a:rPr lang="fr-FR" b="1" dirty="0">
                <a:solidFill>
                  <a:srgbClr val="BA242C"/>
                </a:solidFill>
              </a:rPr>
              <a:t>ne pas mobiliser la victime.</a:t>
            </a:r>
          </a:p>
        </p:txBody>
      </p:sp>
      <p:sp>
        <p:nvSpPr>
          <p:cNvPr id="3" name="Espace réservé du texte 2">
            <a:extLst>
              <a:ext uri="{FF2B5EF4-FFF2-40B4-BE49-F238E27FC236}">
                <a16:creationId xmlns:a16="http://schemas.microsoft.com/office/drawing/2014/main" id="{A16A391B-EFA1-C2BA-7202-4C05F51306D9}"/>
              </a:ext>
            </a:extLst>
          </p:cNvPr>
          <p:cNvSpPr>
            <a:spLocks noGrp="1"/>
          </p:cNvSpPr>
          <p:nvPr>
            <p:ph type="body" sz="quarter" idx="11"/>
          </p:nvPr>
        </p:nvSpPr>
        <p:spPr/>
        <p:txBody>
          <a:bodyPr/>
          <a:lstStyle/>
          <a:p>
            <a:r>
              <a:rPr lang="fr-FR" dirty="0"/>
              <a:t>Traumatismes</a:t>
            </a:r>
          </a:p>
        </p:txBody>
      </p:sp>
      <p:sp>
        <p:nvSpPr>
          <p:cNvPr id="21" name="ZoneTexte 20">
            <a:extLst>
              <a:ext uri="{FF2B5EF4-FFF2-40B4-BE49-F238E27FC236}">
                <a16:creationId xmlns:a16="http://schemas.microsoft.com/office/drawing/2014/main" id="{40D6E266-030A-794D-BBA2-8A84BD79C0A9}"/>
              </a:ext>
            </a:extLst>
          </p:cNvPr>
          <p:cNvSpPr txBox="1"/>
          <p:nvPr/>
        </p:nvSpPr>
        <p:spPr>
          <a:xfrm>
            <a:off x="602511" y="4287422"/>
            <a:ext cx="4061637" cy="1554272"/>
          </a:xfrm>
          <a:prstGeom prst="rect">
            <a:avLst/>
          </a:prstGeom>
          <a:noFill/>
        </p:spPr>
        <p:txBody>
          <a:bodyPr wrap="square" rtlCol="0">
            <a:spAutoFit/>
          </a:bodyPr>
          <a:lstStyle/>
          <a:p>
            <a:pPr algn="ctr"/>
            <a:r>
              <a:rPr lang="fr-FR" b="1" dirty="0">
                <a:solidFill>
                  <a:srgbClr val="C00000"/>
                </a:solidFill>
              </a:rPr>
              <a:t>RISQUES</a:t>
            </a:r>
          </a:p>
          <a:p>
            <a:pPr algn="ctr"/>
            <a:endParaRPr lang="fr-FR" sz="500" dirty="0">
              <a:solidFill>
                <a:srgbClr val="C00000"/>
              </a:solidFill>
            </a:endParaRPr>
          </a:p>
          <a:p>
            <a:pPr algn="ctr"/>
            <a:r>
              <a:rPr lang="fr-FR" dirty="0">
                <a:solidFill>
                  <a:srgbClr val="C00000"/>
                </a:solidFill>
              </a:rPr>
              <a:t>En cas de mobilisation d’un membre fracture, l’état de la victime peut se dégrader. La mobilisation d’un rachis traumatisé peut entrainer la paralysie.</a:t>
            </a:r>
          </a:p>
        </p:txBody>
      </p:sp>
      <p:sp>
        <p:nvSpPr>
          <p:cNvPr id="22" name="Rectangle : coins arrondis 21">
            <a:extLst>
              <a:ext uri="{FF2B5EF4-FFF2-40B4-BE49-F238E27FC236}">
                <a16:creationId xmlns:a16="http://schemas.microsoft.com/office/drawing/2014/main" id="{61BC324A-0BC1-3D4B-41D2-BB74D49BBE4C}"/>
              </a:ext>
            </a:extLst>
          </p:cNvPr>
          <p:cNvSpPr/>
          <p:nvPr/>
        </p:nvSpPr>
        <p:spPr>
          <a:xfrm>
            <a:off x="6196205" y="2293322"/>
            <a:ext cx="4765303" cy="418644"/>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fr-FR" sz="1200" b="1" u="sng" dirty="0">
                <a:solidFill>
                  <a:srgbClr val="00529B"/>
                </a:solidFill>
                <a:latin typeface="Arial" panose="020B0604020202020204" pitchFamily="34" charset="0"/>
                <a:cs typeface="Arial" panose="020B0604020202020204" pitchFamily="34" charset="0"/>
              </a:rPr>
              <a:t>Principe d’action</a:t>
            </a:r>
            <a:r>
              <a:rPr lang="fr-FR" sz="1200" b="1" dirty="0">
                <a:solidFill>
                  <a:srgbClr val="00529B"/>
                </a:solidFill>
                <a:latin typeface="Arial" panose="020B0604020202020204" pitchFamily="34" charset="0"/>
                <a:cs typeface="Arial" panose="020B0604020202020204" pitchFamily="34" charset="0"/>
              </a:rPr>
              <a:t> : </a:t>
            </a:r>
            <a:r>
              <a:rPr lang="fr-FR" sz="1200" dirty="0">
                <a:solidFill>
                  <a:srgbClr val="00529B"/>
                </a:solidFill>
                <a:latin typeface="Arial" panose="020B0604020202020204" pitchFamily="34" charset="0"/>
                <a:cs typeface="Arial" panose="020B0604020202020204" pitchFamily="34" charset="0"/>
              </a:rPr>
              <a:t>Le sauveteur ne doit pas mobiliser la victime</a:t>
            </a:r>
            <a:endParaRPr lang="fr-FR" sz="1200" b="1" u="sng" dirty="0">
              <a:solidFill>
                <a:srgbClr val="00529B"/>
              </a:solidFill>
              <a:latin typeface="Arial" panose="020B0604020202020204" pitchFamily="34" charset="0"/>
              <a:cs typeface="Arial" panose="020B0604020202020204" pitchFamily="34" charset="0"/>
            </a:endParaRPr>
          </a:p>
        </p:txBody>
      </p:sp>
      <p:grpSp>
        <p:nvGrpSpPr>
          <p:cNvPr id="56" name="Groupe 55">
            <a:extLst>
              <a:ext uri="{FF2B5EF4-FFF2-40B4-BE49-F238E27FC236}">
                <a16:creationId xmlns:a16="http://schemas.microsoft.com/office/drawing/2014/main" id="{47706894-31CB-C4C5-0811-B6907C5C7458}"/>
              </a:ext>
            </a:extLst>
          </p:cNvPr>
          <p:cNvGrpSpPr/>
          <p:nvPr/>
        </p:nvGrpSpPr>
        <p:grpSpPr>
          <a:xfrm>
            <a:off x="5074564" y="3891373"/>
            <a:ext cx="6285213" cy="648000"/>
            <a:chOff x="4753811" y="3891373"/>
            <a:chExt cx="6285213" cy="648000"/>
          </a:xfrm>
        </p:grpSpPr>
        <p:sp>
          <p:nvSpPr>
            <p:cNvPr id="24" name="Rectangle : coins arrondis 23">
              <a:extLst>
                <a:ext uri="{FF2B5EF4-FFF2-40B4-BE49-F238E27FC236}">
                  <a16:creationId xmlns:a16="http://schemas.microsoft.com/office/drawing/2014/main" id="{153F294E-C2B5-B874-1AA0-D47A8D502967}"/>
                </a:ext>
              </a:extLst>
            </p:cNvPr>
            <p:cNvSpPr/>
            <p:nvPr/>
          </p:nvSpPr>
          <p:spPr>
            <a:xfrm>
              <a:off x="4753811" y="3891373"/>
              <a:ext cx="2718000" cy="64800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consciente et présente immédiatement des signes</a:t>
              </a:r>
            </a:p>
          </p:txBody>
        </p:sp>
        <p:pic>
          <p:nvPicPr>
            <p:cNvPr id="27" name="Picture 4" descr="Vecteur panneau d'arrêt rouge isolé. arrêter les signes de la main">
              <a:extLst>
                <a:ext uri="{FF2B5EF4-FFF2-40B4-BE49-F238E27FC236}">
                  <a16:creationId xmlns:a16="http://schemas.microsoft.com/office/drawing/2014/main" id="{73BE52D2-FC81-2FA9-C84E-9CF443B696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5" t="18203" r="41513" b="20224"/>
            <a:stretch/>
          </p:blipFill>
          <p:spPr bwMode="auto">
            <a:xfrm>
              <a:off x="7872413" y="3963373"/>
              <a:ext cx="504000" cy="504000"/>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15D20DA-0406-82F4-E80C-4C6772C80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0195" y="3981373"/>
              <a:ext cx="468000" cy="468000"/>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6EE1CB2B-AF96-8993-6754-835040758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571024" y="3981373"/>
              <a:ext cx="468000" cy="468000"/>
            </a:xfrm>
            <a:prstGeom prst="ellipse">
              <a:avLst/>
            </a:prstGeom>
            <a:ln w="3175" cap="rnd">
              <a:solidFill>
                <a:srgbClr val="00529B"/>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79098BB5-920F-7416-9247-32313D4240C9}"/>
                </a:ext>
              </a:extLst>
            </p:cNvPr>
            <p:cNvPicPr>
              <a:picLocks noChangeAspect="1"/>
            </p:cNvPicPr>
            <p:nvPr/>
          </p:nvPicPr>
          <p:blipFill>
            <a:blip r:embed="rId5">
              <a:duotone>
                <a:schemeClr val="accent1">
                  <a:shade val="45000"/>
                  <a:satMod val="135000"/>
                </a:schemeClr>
                <a:prstClr val="white"/>
              </a:duotone>
            </a:blip>
            <a:stretch>
              <a:fillRect/>
            </a:stretch>
          </p:blipFill>
          <p:spPr>
            <a:xfrm>
              <a:off x="8806969" y="3981373"/>
              <a:ext cx="468000" cy="468000"/>
            </a:xfrm>
            <a:prstGeom prst="flowChartConnector">
              <a:avLst/>
            </a:prstGeom>
            <a:ln>
              <a:solidFill>
                <a:schemeClr val="accent1"/>
              </a:solidFill>
            </a:ln>
          </p:spPr>
        </p:pic>
      </p:grpSp>
      <p:grpSp>
        <p:nvGrpSpPr>
          <p:cNvPr id="54" name="Groupe 53">
            <a:extLst>
              <a:ext uri="{FF2B5EF4-FFF2-40B4-BE49-F238E27FC236}">
                <a16:creationId xmlns:a16="http://schemas.microsoft.com/office/drawing/2014/main" id="{E8B28824-4C41-F750-E110-C096A91080F1}"/>
              </a:ext>
            </a:extLst>
          </p:cNvPr>
          <p:cNvGrpSpPr/>
          <p:nvPr/>
        </p:nvGrpSpPr>
        <p:grpSpPr>
          <a:xfrm>
            <a:off x="5074564" y="5544816"/>
            <a:ext cx="5444384" cy="648000"/>
            <a:chOff x="4753811" y="5544816"/>
            <a:chExt cx="5444384" cy="648000"/>
          </a:xfrm>
        </p:grpSpPr>
        <p:sp>
          <p:nvSpPr>
            <p:cNvPr id="26" name="Rectangle : coins arrondis 25">
              <a:extLst>
                <a:ext uri="{FF2B5EF4-FFF2-40B4-BE49-F238E27FC236}">
                  <a16:creationId xmlns:a16="http://schemas.microsoft.com/office/drawing/2014/main" id="{9EAB4F66-380A-2E02-DFA3-863B2AECCABB}"/>
                </a:ext>
              </a:extLst>
            </p:cNvPr>
            <p:cNvSpPr/>
            <p:nvPr/>
          </p:nvSpPr>
          <p:spPr>
            <a:xfrm>
              <a:off x="4753811" y="5544816"/>
              <a:ext cx="2718000" cy="64800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présente une fracture de membres déplacée</a:t>
              </a:r>
            </a:p>
          </p:txBody>
        </p:sp>
        <p:pic>
          <p:nvPicPr>
            <p:cNvPr id="32" name="Picture 2">
              <a:extLst>
                <a:ext uri="{FF2B5EF4-FFF2-40B4-BE49-F238E27FC236}">
                  <a16:creationId xmlns:a16="http://schemas.microsoft.com/office/drawing/2014/main" id="{A83EDD7E-029B-9467-3B91-2FA9E62E6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730195" y="5634816"/>
              <a:ext cx="468000" cy="468000"/>
            </a:xfrm>
            <a:prstGeom prst="ellipse">
              <a:avLst/>
            </a:prstGeom>
            <a:ln w="3175" cap="rnd">
              <a:solidFill>
                <a:srgbClr val="00529B"/>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27F73BD1-2C70-2B03-DE93-47868834D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0413" y="5634816"/>
              <a:ext cx="468000" cy="468000"/>
            </a:xfrm>
            <a:prstGeom prst="ellipse">
              <a:avLst/>
            </a:prstGeom>
            <a:ln w="3175" cap="rnd">
              <a:solidFill>
                <a:srgbClr val="00529B"/>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6" name="Image 35">
              <a:extLst>
                <a:ext uri="{FF2B5EF4-FFF2-40B4-BE49-F238E27FC236}">
                  <a16:creationId xmlns:a16="http://schemas.microsoft.com/office/drawing/2014/main" id="{3C8384C7-52B4-CE21-5BE1-FDF2A555D067}"/>
                </a:ext>
              </a:extLst>
            </p:cNvPr>
            <p:cNvPicPr>
              <a:picLocks noChangeAspect="1"/>
            </p:cNvPicPr>
            <p:nvPr/>
          </p:nvPicPr>
          <p:blipFill>
            <a:blip r:embed="rId5">
              <a:duotone>
                <a:schemeClr val="accent1">
                  <a:shade val="45000"/>
                  <a:satMod val="135000"/>
                </a:schemeClr>
                <a:prstClr val="white"/>
              </a:duotone>
            </a:blip>
            <a:stretch>
              <a:fillRect/>
            </a:stretch>
          </p:blipFill>
          <p:spPr>
            <a:xfrm>
              <a:off x="8806969" y="5634816"/>
              <a:ext cx="468000" cy="468000"/>
            </a:xfrm>
            <a:prstGeom prst="flowChartConnector">
              <a:avLst/>
            </a:prstGeom>
            <a:ln>
              <a:solidFill>
                <a:schemeClr val="accent1"/>
              </a:solidFill>
            </a:ln>
          </p:spPr>
        </p:pic>
      </p:grpSp>
      <p:grpSp>
        <p:nvGrpSpPr>
          <p:cNvPr id="55" name="Groupe 54">
            <a:extLst>
              <a:ext uri="{FF2B5EF4-FFF2-40B4-BE49-F238E27FC236}">
                <a16:creationId xmlns:a16="http://schemas.microsoft.com/office/drawing/2014/main" id="{BEC06C85-5969-B445-F543-C045FC07074F}"/>
              </a:ext>
            </a:extLst>
          </p:cNvPr>
          <p:cNvGrpSpPr/>
          <p:nvPr/>
        </p:nvGrpSpPr>
        <p:grpSpPr>
          <a:xfrm>
            <a:off x="5074977" y="4718929"/>
            <a:ext cx="6284800" cy="646331"/>
            <a:chOff x="4754224" y="4718929"/>
            <a:chExt cx="6284800" cy="646331"/>
          </a:xfrm>
        </p:grpSpPr>
        <p:sp>
          <p:nvSpPr>
            <p:cNvPr id="25" name="Rectangle : coins arrondis 24">
              <a:extLst>
                <a:ext uri="{FF2B5EF4-FFF2-40B4-BE49-F238E27FC236}">
                  <a16:creationId xmlns:a16="http://schemas.microsoft.com/office/drawing/2014/main" id="{6E4B1F59-1FC8-5120-AAB2-55EC744853F3}"/>
                </a:ext>
              </a:extLst>
            </p:cNvPr>
            <p:cNvSpPr/>
            <p:nvPr/>
          </p:nvSpPr>
          <p:spPr>
            <a:xfrm>
              <a:off x="4754224" y="4718929"/>
              <a:ext cx="2717175" cy="646331"/>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présente une douleur </a:t>
              </a:r>
              <a:br>
                <a:rPr lang="fr-FR" sz="1200" b="1" dirty="0">
                  <a:solidFill>
                    <a:srgbClr val="00529B"/>
                  </a:solidFill>
                  <a:latin typeface="Arial" panose="020B0604020202020204" pitchFamily="34" charset="0"/>
                  <a:cs typeface="Arial" panose="020B0604020202020204" pitchFamily="34" charset="0"/>
                </a:rPr>
              </a:br>
              <a:r>
                <a:rPr lang="fr-FR" sz="1200" b="1" dirty="0">
                  <a:solidFill>
                    <a:srgbClr val="00529B"/>
                  </a:solidFill>
                  <a:latin typeface="Arial" panose="020B0604020202020204" pitchFamily="34" charset="0"/>
                  <a:cs typeface="Arial" panose="020B0604020202020204" pitchFamily="34" charset="0"/>
                </a:rPr>
                <a:t>du cou (suspicion de traumatisme du rachis cervical)</a:t>
              </a:r>
            </a:p>
          </p:txBody>
        </p:sp>
        <p:pic>
          <p:nvPicPr>
            <p:cNvPr id="30" name="Picture 2">
              <a:extLst>
                <a:ext uri="{FF2B5EF4-FFF2-40B4-BE49-F238E27FC236}">
                  <a16:creationId xmlns:a16="http://schemas.microsoft.com/office/drawing/2014/main" id="{DBFC73CF-F4E3-5901-F4A5-9178A9214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571024" y="4808094"/>
              <a:ext cx="468000" cy="468000"/>
            </a:xfrm>
            <a:prstGeom prst="ellipse">
              <a:avLst/>
            </a:prstGeom>
            <a:ln w="3175" cap="rnd">
              <a:solidFill>
                <a:srgbClr val="00529B"/>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7190AAC6-D685-2BF1-EF89-60EC3E1B4E31}"/>
                </a:ext>
              </a:extLst>
            </p:cNvPr>
            <p:cNvPicPr>
              <a:picLocks noChangeAspect="1"/>
            </p:cNvPicPr>
            <p:nvPr/>
          </p:nvPicPr>
          <p:blipFill rotWithShape="1">
            <a:blip r:embed="rId7">
              <a:extLst>
                <a:ext uri="{28A0092B-C50C-407E-A947-70E740481C1C}">
                  <a14:useLocalDpi xmlns:a14="http://schemas.microsoft.com/office/drawing/2010/main" val="0"/>
                </a:ext>
              </a:extLst>
            </a:blip>
            <a:srcRect l="52603" t="44869" r="28647" b="22867"/>
            <a:stretch/>
          </p:blipFill>
          <p:spPr>
            <a:xfrm>
              <a:off x="9730195" y="4808094"/>
              <a:ext cx="468000" cy="468000"/>
            </a:xfrm>
            <a:prstGeom prst="ellipse">
              <a:avLst/>
            </a:prstGeom>
            <a:ln w="3175"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35" name="Image 34">
              <a:extLst>
                <a:ext uri="{FF2B5EF4-FFF2-40B4-BE49-F238E27FC236}">
                  <a16:creationId xmlns:a16="http://schemas.microsoft.com/office/drawing/2014/main" id="{DCE53DE7-8CE9-263D-7BDA-E10FE599EF8E}"/>
                </a:ext>
              </a:extLst>
            </p:cNvPr>
            <p:cNvPicPr>
              <a:picLocks noChangeAspect="1"/>
            </p:cNvPicPr>
            <p:nvPr/>
          </p:nvPicPr>
          <p:blipFill>
            <a:blip r:embed="rId5">
              <a:duotone>
                <a:schemeClr val="accent1">
                  <a:shade val="45000"/>
                  <a:satMod val="135000"/>
                </a:schemeClr>
                <a:prstClr val="white"/>
              </a:duotone>
            </a:blip>
            <a:stretch>
              <a:fillRect/>
            </a:stretch>
          </p:blipFill>
          <p:spPr>
            <a:xfrm>
              <a:off x="8806969" y="4808094"/>
              <a:ext cx="468000" cy="468000"/>
            </a:xfrm>
            <a:prstGeom prst="flowChartConnector">
              <a:avLst/>
            </a:prstGeom>
            <a:ln>
              <a:solidFill>
                <a:schemeClr val="accent1"/>
              </a:solidFill>
            </a:ln>
          </p:spPr>
        </p:pic>
        <p:pic>
          <p:nvPicPr>
            <p:cNvPr id="37" name="Picture 4" descr="Vecteur panneau d'arrêt rouge isolé. arrêter les signes de la main">
              <a:extLst>
                <a:ext uri="{FF2B5EF4-FFF2-40B4-BE49-F238E27FC236}">
                  <a16:creationId xmlns:a16="http://schemas.microsoft.com/office/drawing/2014/main" id="{586A537B-7BFD-1353-F385-C4CD33D80A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045" t="18203" r="41513" b="20224"/>
            <a:stretch/>
          </p:blipFill>
          <p:spPr bwMode="auto">
            <a:xfrm>
              <a:off x="7872413" y="4790094"/>
              <a:ext cx="504000" cy="504000"/>
            </a:xfrm>
            <a:prstGeom prst="flowChartConnector">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7" name="Groupe 56">
            <a:extLst>
              <a:ext uri="{FF2B5EF4-FFF2-40B4-BE49-F238E27FC236}">
                <a16:creationId xmlns:a16="http://schemas.microsoft.com/office/drawing/2014/main" id="{8CBCA1C8-72E8-B88E-22F2-305220BA09D9}"/>
              </a:ext>
            </a:extLst>
          </p:cNvPr>
          <p:cNvGrpSpPr/>
          <p:nvPr/>
        </p:nvGrpSpPr>
        <p:grpSpPr>
          <a:xfrm>
            <a:off x="5074564" y="3063817"/>
            <a:ext cx="5546824" cy="648000"/>
            <a:chOff x="4753811" y="3063817"/>
            <a:chExt cx="5546824" cy="648000"/>
          </a:xfrm>
        </p:grpSpPr>
        <p:sp>
          <p:nvSpPr>
            <p:cNvPr id="23" name="Rectangle : coins arrondis 22">
              <a:extLst>
                <a:ext uri="{FF2B5EF4-FFF2-40B4-BE49-F238E27FC236}">
                  <a16:creationId xmlns:a16="http://schemas.microsoft.com/office/drawing/2014/main" id="{50D6A631-42B4-2B8E-DB50-29FF33B8990A}"/>
                </a:ext>
              </a:extLst>
            </p:cNvPr>
            <p:cNvSpPr/>
            <p:nvPr/>
          </p:nvSpPr>
          <p:spPr>
            <a:xfrm>
              <a:off x="4753811" y="3063817"/>
              <a:ext cx="2718000" cy="648000"/>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1200" b="1" dirty="0">
                  <a:solidFill>
                    <a:srgbClr val="00529B"/>
                  </a:solidFill>
                  <a:latin typeface="Arial" panose="020B0604020202020204" pitchFamily="34" charset="0"/>
                  <a:cs typeface="Arial" panose="020B0604020202020204" pitchFamily="34" charset="0"/>
                </a:rPr>
                <a:t>Victime inconsciente</a:t>
              </a:r>
            </a:p>
          </p:txBody>
        </p:sp>
        <p:pic>
          <p:nvPicPr>
            <p:cNvPr id="38" name="Image 37">
              <a:extLst>
                <a:ext uri="{FF2B5EF4-FFF2-40B4-BE49-F238E27FC236}">
                  <a16:creationId xmlns:a16="http://schemas.microsoft.com/office/drawing/2014/main" id="{D5025977-2543-1A27-7AA9-8B211649B1D9}"/>
                </a:ext>
              </a:extLst>
            </p:cNvPr>
            <p:cNvPicPr>
              <a:picLocks noChangeAspect="1"/>
            </p:cNvPicPr>
            <p:nvPr/>
          </p:nvPicPr>
          <p:blipFill rotWithShape="1">
            <a:blip r:embed="rId8">
              <a:duotone>
                <a:schemeClr val="accent1">
                  <a:shade val="45000"/>
                  <a:satMod val="135000"/>
                </a:schemeClr>
                <a:prstClr val="white"/>
              </a:duotone>
            </a:blip>
            <a:srcRect t="36350" b="36352"/>
            <a:stretch/>
          </p:blipFill>
          <p:spPr>
            <a:xfrm>
              <a:off x="8297723" y="3114439"/>
              <a:ext cx="2002912" cy="546757"/>
            </a:xfrm>
            <a:prstGeom prst="rect">
              <a:avLst/>
            </a:prstGeom>
          </p:spPr>
        </p:pic>
      </p:grpSp>
      <p:grpSp>
        <p:nvGrpSpPr>
          <p:cNvPr id="53" name="Groupe 52">
            <a:extLst>
              <a:ext uri="{FF2B5EF4-FFF2-40B4-BE49-F238E27FC236}">
                <a16:creationId xmlns:a16="http://schemas.microsoft.com/office/drawing/2014/main" id="{B17524C1-F83F-448C-FF5A-47A379AB38BF}"/>
              </a:ext>
            </a:extLst>
          </p:cNvPr>
          <p:cNvGrpSpPr/>
          <p:nvPr/>
        </p:nvGrpSpPr>
        <p:grpSpPr>
          <a:xfrm>
            <a:off x="797150" y="2293322"/>
            <a:ext cx="3577600" cy="1609134"/>
            <a:chOff x="513615" y="2293322"/>
            <a:chExt cx="3577600" cy="1609134"/>
          </a:xfrm>
        </p:grpSpPr>
        <p:sp>
          <p:nvSpPr>
            <p:cNvPr id="5" name="Rectangle : coins arrondis 4">
              <a:extLst>
                <a:ext uri="{FF2B5EF4-FFF2-40B4-BE49-F238E27FC236}">
                  <a16:creationId xmlns:a16="http://schemas.microsoft.com/office/drawing/2014/main" id="{9362F1CB-0B23-0A04-6015-E47FD1CCF41E}"/>
                </a:ext>
              </a:extLst>
            </p:cNvPr>
            <p:cNvSpPr/>
            <p:nvPr/>
          </p:nvSpPr>
          <p:spPr>
            <a:xfrm>
              <a:off x="513615" y="2293617"/>
              <a:ext cx="3577600" cy="1608839"/>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45493AFF-D7CD-2252-8C97-D313F9C22390}"/>
                </a:ext>
              </a:extLst>
            </p:cNvPr>
            <p:cNvSpPr txBox="1"/>
            <p:nvPr/>
          </p:nvSpPr>
          <p:spPr>
            <a:xfrm>
              <a:off x="1413754" y="2293322"/>
              <a:ext cx="1661020" cy="276999"/>
            </a:xfrm>
            <a:prstGeom prst="rect">
              <a:avLst/>
            </a:prstGeom>
            <a:noFill/>
          </p:spPr>
          <p:txBody>
            <a:bodyPr wrap="square" rtlCol="0">
              <a:spAutoFit/>
            </a:bodyPr>
            <a:lstStyle/>
            <a:p>
              <a:pPr algn="ctr"/>
              <a:r>
                <a:rPr lang="en-US" sz="1200" b="1" u="sng" dirty="0">
                  <a:solidFill>
                    <a:srgbClr val="00529B"/>
                  </a:solidFill>
                </a:rPr>
                <a:t>Causes</a:t>
              </a:r>
            </a:p>
          </p:txBody>
        </p:sp>
        <p:grpSp>
          <p:nvGrpSpPr>
            <p:cNvPr id="52" name="Groupe 51">
              <a:extLst>
                <a:ext uri="{FF2B5EF4-FFF2-40B4-BE49-F238E27FC236}">
                  <a16:creationId xmlns:a16="http://schemas.microsoft.com/office/drawing/2014/main" id="{24F3D7E2-563E-D457-5D5E-E6325854AE8F}"/>
                </a:ext>
              </a:extLst>
            </p:cNvPr>
            <p:cNvGrpSpPr/>
            <p:nvPr/>
          </p:nvGrpSpPr>
          <p:grpSpPr>
            <a:xfrm>
              <a:off x="606421" y="2734356"/>
              <a:ext cx="807333" cy="989251"/>
              <a:chOff x="606421" y="2734356"/>
              <a:chExt cx="807333" cy="989251"/>
            </a:xfrm>
          </p:grpSpPr>
          <p:sp>
            <p:nvSpPr>
              <p:cNvPr id="19" name="ZoneTexte 18">
                <a:extLst>
                  <a:ext uri="{FF2B5EF4-FFF2-40B4-BE49-F238E27FC236}">
                    <a16:creationId xmlns:a16="http://schemas.microsoft.com/office/drawing/2014/main" id="{CF2008B9-51D6-EBB0-616B-5F421A50A562}"/>
                  </a:ext>
                </a:extLst>
              </p:cNvPr>
              <p:cNvSpPr txBox="1"/>
              <p:nvPr/>
            </p:nvSpPr>
            <p:spPr>
              <a:xfrm>
                <a:off x="606421" y="3508163"/>
                <a:ext cx="807333" cy="215444"/>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Choc</a:t>
                </a:r>
                <a:endParaRPr lang="fr-FR" sz="1050" b="1" dirty="0">
                  <a:solidFill>
                    <a:srgbClr val="00529B"/>
                  </a:solidFill>
                </a:endParaRPr>
              </a:p>
            </p:txBody>
          </p:sp>
          <p:pic>
            <p:nvPicPr>
              <p:cNvPr id="39" name="Picture 24">
                <a:extLst>
                  <a:ext uri="{FF2B5EF4-FFF2-40B4-BE49-F238E27FC236}">
                    <a16:creationId xmlns:a16="http://schemas.microsoft.com/office/drawing/2014/main" id="{AC750BF0-96BF-42EF-50D9-0876AE1C37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421" y="2734356"/>
                <a:ext cx="807333" cy="8073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e 49">
              <a:extLst>
                <a:ext uri="{FF2B5EF4-FFF2-40B4-BE49-F238E27FC236}">
                  <a16:creationId xmlns:a16="http://schemas.microsoft.com/office/drawing/2014/main" id="{529B516C-5A3A-9F2A-7C54-BA4C93DD4A6F}"/>
                </a:ext>
              </a:extLst>
            </p:cNvPr>
            <p:cNvGrpSpPr/>
            <p:nvPr/>
          </p:nvGrpSpPr>
          <p:grpSpPr>
            <a:xfrm>
              <a:off x="2286690" y="2683531"/>
              <a:ext cx="931588" cy="1139938"/>
              <a:chOff x="2390658" y="2683531"/>
              <a:chExt cx="931588" cy="1139938"/>
            </a:xfrm>
          </p:grpSpPr>
          <p:sp>
            <p:nvSpPr>
              <p:cNvPr id="15" name="ZoneTexte 14">
                <a:extLst>
                  <a:ext uri="{FF2B5EF4-FFF2-40B4-BE49-F238E27FC236}">
                    <a16:creationId xmlns:a16="http://schemas.microsoft.com/office/drawing/2014/main" id="{3786566F-92BC-3079-BF1C-8BC7DBBFA8A1}"/>
                  </a:ext>
                </a:extLst>
              </p:cNvPr>
              <p:cNvSpPr txBox="1"/>
              <p:nvPr/>
            </p:nvSpPr>
            <p:spPr>
              <a:xfrm>
                <a:off x="2439038" y="3508163"/>
                <a:ext cx="883208" cy="315306"/>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Faux mouvement</a:t>
                </a:r>
                <a:endParaRPr lang="fr-FR" sz="800" b="1" dirty="0">
                  <a:solidFill>
                    <a:srgbClr val="00529B"/>
                  </a:solidFill>
                </a:endParaRPr>
              </a:p>
            </p:txBody>
          </p:sp>
          <p:grpSp>
            <p:nvGrpSpPr>
              <p:cNvPr id="40" name="Groupe 39">
                <a:extLst>
                  <a:ext uri="{FF2B5EF4-FFF2-40B4-BE49-F238E27FC236}">
                    <a16:creationId xmlns:a16="http://schemas.microsoft.com/office/drawing/2014/main" id="{78CC360C-2874-E501-B35A-7D547EE5684E}"/>
                  </a:ext>
                </a:extLst>
              </p:cNvPr>
              <p:cNvGrpSpPr/>
              <p:nvPr/>
            </p:nvGrpSpPr>
            <p:grpSpPr>
              <a:xfrm>
                <a:off x="2390658" y="2683531"/>
                <a:ext cx="807333" cy="807333"/>
                <a:chOff x="4576805" y="2834389"/>
                <a:chExt cx="1476000" cy="1476000"/>
              </a:xfrm>
            </p:grpSpPr>
            <p:pic>
              <p:nvPicPr>
                <p:cNvPr id="41" name="Picture 26">
                  <a:extLst>
                    <a:ext uri="{FF2B5EF4-FFF2-40B4-BE49-F238E27FC236}">
                      <a16:creationId xmlns:a16="http://schemas.microsoft.com/office/drawing/2014/main" id="{9DB8545A-6829-8D4B-347E-DD9352DE95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6805" y="2834389"/>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a:extLst>
                    <a:ext uri="{FF2B5EF4-FFF2-40B4-BE49-F238E27FC236}">
                      <a16:creationId xmlns:a16="http://schemas.microsoft.com/office/drawing/2014/main" id="{1007F19D-0928-346A-8A57-0ADEFB558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6037" y="4050759"/>
                  <a:ext cx="259630" cy="25963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1" name="Groupe 50">
              <a:extLst>
                <a:ext uri="{FF2B5EF4-FFF2-40B4-BE49-F238E27FC236}">
                  <a16:creationId xmlns:a16="http://schemas.microsoft.com/office/drawing/2014/main" id="{1339EB22-84D3-9081-3FE3-912834741365}"/>
                </a:ext>
              </a:extLst>
            </p:cNvPr>
            <p:cNvGrpSpPr/>
            <p:nvPr/>
          </p:nvGrpSpPr>
          <p:grpSpPr>
            <a:xfrm>
              <a:off x="1532925" y="2683531"/>
              <a:ext cx="807333" cy="1012049"/>
              <a:chOff x="1532925" y="2683531"/>
              <a:chExt cx="807333" cy="1012049"/>
            </a:xfrm>
          </p:grpSpPr>
          <p:sp>
            <p:nvSpPr>
              <p:cNvPr id="13" name="ZoneTexte 12">
                <a:extLst>
                  <a:ext uri="{FF2B5EF4-FFF2-40B4-BE49-F238E27FC236}">
                    <a16:creationId xmlns:a16="http://schemas.microsoft.com/office/drawing/2014/main" id="{12911CA8-CA40-3F24-5A8F-B30614B3A00E}"/>
                  </a:ext>
                </a:extLst>
              </p:cNvPr>
              <p:cNvSpPr txBox="1"/>
              <p:nvPr/>
            </p:nvSpPr>
            <p:spPr>
              <a:xfrm>
                <a:off x="1545316" y="3508163"/>
                <a:ext cx="499734" cy="187417"/>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Chute</a:t>
                </a:r>
                <a:endParaRPr lang="fr-FR" sz="1200" b="1" dirty="0">
                  <a:solidFill>
                    <a:srgbClr val="00529B"/>
                  </a:solidFill>
                </a:endParaRPr>
              </a:p>
            </p:txBody>
          </p:sp>
          <p:pic>
            <p:nvPicPr>
              <p:cNvPr id="43" name="Picture 20">
                <a:extLst>
                  <a:ext uri="{FF2B5EF4-FFF2-40B4-BE49-F238E27FC236}">
                    <a16:creationId xmlns:a16="http://schemas.microsoft.com/office/drawing/2014/main" id="{28623EA4-50F1-C913-66CB-1C2EA4638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2925" y="2683531"/>
                <a:ext cx="807333" cy="8073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e 48">
              <a:extLst>
                <a:ext uri="{FF2B5EF4-FFF2-40B4-BE49-F238E27FC236}">
                  <a16:creationId xmlns:a16="http://schemas.microsoft.com/office/drawing/2014/main" id="{6FA9BA86-2F42-B81E-8ABA-4F0BFDDCA7B4}"/>
                </a:ext>
              </a:extLst>
            </p:cNvPr>
            <p:cNvGrpSpPr/>
            <p:nvPr/>
          </p:nvGrpSpPr>
          <p:grpSpPr>
            <a:xfrm>
              <a:off x="3184736" y="2683531"/>
              <a:ext cx="807333" cy="1040076"/>
              <a:chOff x="3184736" y="2683531"/>
              <a:chExt cx="807333" cy="1040076"/>
            </a:xfrm>
          </p:grpSpPr>
          <p:sp>
            <p:nvSpPr>
              <p:cNvPr id="11" name="ZoneTexte 10">
                <a:extLst>
                  <a:ext uri="{FF2B5EF4-FFF2-40B4-BE49-F238E27FC236}">
                    <a16:creationId xmlns:a16="http://schemas.microsoft.com/office/drawing/2014/main" id="{52866477-385C-7672-01F5-4D9E632F7450}"/>
                  </a:ext>
                </a:extLst>
              </p:cNvPr>
              <p:cNvSpPr txBox="1"/>
              <p:nvPr/>
            </p:nvSpPr>
            <p:spPr>
              <a:xfrm>
                <a:off x="3338536" y="3508163"/>
                <a:ext cx="499733" cy="215444"/>
              </a:xfrm>
              <a:prstGeom prst="rect">
                <a:avLst/>
              </a:prstGeom>
              <a:noFill/>
            </p:spPr>
            <p:txBody>
              <a:bodyPr wrap="square">
                <a:spAutoFit/>
              </a:bodyPr>
              <a:lstStyle/>
              <a:p>
                <a:pPr algn="ctr"/>
                <a:r>
                  <a:rPr lang="fr-FR" sz="800" b="1" dirty="0">
                    <a:solidFill>
                      <a:srgbClr val="00529B"/>
                    </a:solidFill>
                    <a:latin typeface="Arial" panose="020B0604020202020204" pitchFamily="34" charset="0"/>
                    <a:cs typeface="Arial" panose="020B0604020202020204" pitchFamily="34" charset="0"/>
                  </a:rPr>
                  <a:t>Coup</a:t>
                </a:r>
                <a:endParaRPr lang="fr-FR" sz="1200" b="1" dirty="0">
                  <a:solidFill>
                    <a:srgbClr val="00529B"/>
                  </a:solidFill>
                </a:endParaRPr>
              </a:p>
            </p:txBody>
          </p:sp>
          <p:pic>
            <p:nvPicPr>
              <p:cNvPr id="44" name="Picture 22" descr="Combat">
                <a:extLst>
                  <a:ext uri="{FF2B5EF4-FFF2-40B4-BE49-F238E27FC236}">
                    <a16:creationId xmlns:a16="http://schemas.microsoft.com/office/drawing/2014/main" id="{CEE0C2CC-5C9A-7A0F-F1D6-F2C389FC16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4736" y="2683531"/>
                <a:ext cx="807333" cy="807333"/>
              </a:xfrm>
              <a:prstGeom prst="rect">
                <a:avLst/>
              </a:prstGeom>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041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69746"/>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091C491-6377-FA5F-EEB4-687039C4E2CA}"/>
              </a:ext>
            </a:extLst>
          </p:cNvPr>
          <p:cNvSpPr>
            <a:spLocks noGrp="1"/>
          </p:cNvSpPr>
          <p:nvPr>
            <p:ph type="body" sz="quarter" idx="11"/>
          </p:nvPr>
        </p:nvSpPr>
        <p:spPr/>
        <p:txBody>
          <a:bodyPr/>
          <a:lstStyle/>
          <a:p>
            <a:r>
              <a:rPr lang="fr-FR" dirty="0"/>
              <a:t>Le malaise cardiaque</a:t>
            </a:r>
          </a:p>
          <a:p>
            <a:r>
              <a:rPr lang="fr-FR" dirty="0"/>
              <a:t>L’AVC</a:t>
            </a:r>
          </a:p>
          <a:p>
            <a:r>
              <a:rPr lang="fr-FR" dirty="0"/>
              <a:t>Le malaise vagal</a:t>
            </a:r>
          </a:p>
          <a:p>
            <a:r>
              <a:rPr lang="fr-FR" dirty="0"/>
              <a:t>Autres types de malaise</a:t>
            </a:r>
          </a:p>
        </p:txBody>
      </p:sp>
      <p:sp>
        <p:nvSpPr>
          <p:cNvPr id="3" name="Espace réservé du texte 2">
            <a:extLst>
              <a:ext uri="{FF2B5EF4-FFF2-40B4-BE49-F238E27FC236}">
                <a16:creationId xmlns:a16="http://schemas.microsoft.com/office/drawing/2014/main" id="{FDF477C5-3282-903F-F078-33660EA2C115}"/>
              </a:ext>
            </a:extLst>
          </p:cNvPr>
          <p:cNvSpPr>
            <a:spLocks noGrp="1"/>
          </p:cNvSpPr>
          <p:nvPr>
            <p:ph type="body" sz="quarter" idx="13"/>
          </p:nvPr>
        </p:nvSpPr>
        <p:spPr/>
        <p:txBody>
          <a:bodyPr/>
          <a:lstStyle/>
          <a:p>
            <a:r>
              <a:rPr lang="fr-FR" dirty="0"/>
              <a:t>25 min.</a:t>
            </a:r>
          </a:p>
        </p:txBody>
      </p:sp>
    </p:spTree>
    <p:extLst>
      <p:ext uri="{BB962C8B-B14F-4D97-AF65-F5344CB8AC3E}">
        <p14:creationId xmlns:p14="http://schemas.microsoft.com/office/powerpoint/2010/main" val="625559531"/>
      </p:ext>
    </p:extLst>
  </p:cSld>
  <p:clrMapOvr>
    <a:masterClrMapping/>
  </p:clrMapOvr>
  <p:transition spd="slow">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FEF074-C693-9F53-7FB2-5DC30236C816}"/>
              </a:ext>
            </a:extLst>
          </p:cNvPr>
          <p:cNvSpPr>
            <a:spLocks noGrp="1"/>
          </p:cNvSpPr>
          <p:nvPr>
            <p:ph type="body" sz="quarter" idx="11"/>
          </p:nvPr>
        </p:nvSpPr>
        <p:spPr/>
        <p:txBody>
          <a:bodyPr/>
          <a:lstStyle/>
          <a:p>
            <a:pPr algn="ctr"/>
            <a:r>
              <a:rPr lang="fr-FR" dirty="0">
                <a:latin typeface="Arial" panose="020B0604020202020204" pitchFamily="34" charset="0"/>
                <a:cs typeface="Arial" panose="020B0604020202020204" pitchFamily="34" charset="0"/>
              </a:rPr>
              <a:t>Savoir</a:t>
            </a:r>
            <a:r>
              <a:rPr lang="fr-FR" sz="2000" dirty="0">
                <a:latin typeface="Arial" panose="020B0604020202020204" pitchFamily="34" charset="0"/>
                <a:cs typeface="Arial" panose="020B0604020202020204" pitchFamily="34" charset="0"/>
              </a:rPr>
              <a:t> </a:t>
            </a:r>
            <a:r>
              <a:rPr lang="fr-FR" sz="2000" b="1" dirty="0">
                <a:latin typeface="Arial" panose="020B0604020202020204" pitchFamily="34" charset="0"/>
                <a:cs typeface="Arial" panose="020B0604020202020204" pitchFamily="34" charset="0"/>
              </a:rPr>
              <a:t>mettre la victime au repos</a:t>
            </a:r>
            <a:r>
              <a:rPr lang="fr-FR" sz="2000" dirty="0">
                <a:latin typeface="Arial" panose="020B0604020202020204" pitchFamily="34" charset="0"/>
                <a:cs typeface="Arial" panose="020B0604020202020204" pitchFamily="34" charset="0"/>
              </a:rPr>
              <a:t>.</a:t>
            </a:r>
          </a:p>
          <a:p>
            <a:pPr algn="ctr"/>
            <a:endParaRPr lang="fr-FR" sz="2000" dirty="0">
              <a:latin typeface="Arial" panose="020B0604020202020204" pitchFamily="34" charset="0"/>
              <a:cs typeface="Arial" panose="020B0604020202020204" pitchFamily="34" charset="0"/>
            </a:endParaRPr>
          </a:p>
          <a:p>
            <a:pPr algn="ctr"/>
            <a:r>
              <a:rPr lang="fr-FR" sz="2000" dirty="0">
                <a:latin typeface="Arial" panose="020B0604020202020204" pitchFamily="34" charset="0"/>
                <a:cs typeface="Arial" panose="020B0604020202020204" pitchFamily="34" charset="0"/>
              </a:rPr>
              <a:t>Savoir </a:t>
            </a:r>
            <a:r>
              <a:rPr lang="fr-FR" sz="2000" b="1" dirty="0">
                <a:latin typeface="Arial" panose="020B0604020202020204" pitchFamily="34" charset="0"/>
                <a:cs typeface="Arial" panose="020B0604020202020204" pitchFamily="34" charset="0"/>
              </a:rPr>
              <a:t>recueillir et transmettre les informations </a:t>
            </a:r>
            <a:br>
              <a:rPr lang="fr-FR" sz="2000" b="1"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afin d’obtenir un avis médical.</a:t>
            </a:r>
          </a:p>
        </p:txBody>
      </p:sp>
    </p:spTree>
    <p:extLst>
      <p:ext uri="{BB962C8B-B14F-4D97-AF65-F5344CB8AC3E}">
        <p14:creationId xmlns:p14="http://schemas.microsoft.com/office/powerpoint/2010/main" val="450474959"/>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A9D7EF2-23AF-BB90-1501-3D7746CE7803}"/>
              </a:ext>
            </a:extLst>
          </p:cNvPr>
          <p:cNvSpPr>
            <a:spLocks noGrp="1"/>
          </p:cNvSpPr>
          <p:nvPr>
            <p:ph type="body" sz="quarter" idx="10"/>
          </p:nvPr>
        </p:nvSpPr>
        <p:spPr>
          <a:prstGeom prst="rect">
            <a:avLst/>
          </a:prstGeom>
        </p:spPr>
        <p:txBody>
          <a:bodyPr/>
          <a:lstStyle/>
          <a:p>
            <a:r>
              <a:rPr lang="fr-FR" dirty="0"/>
              <a:t>LES MALAISES</a:t>
            </a:r>
          </a:p>
        </p:txBody>
      </p:sp>
      <p:sp>
        <p:nvSpPr>
          <p:cNvPr id="6" name="Rectangle : coins arrondis 5">
            <a:extLst>
              <a:ext uri="{FF2B5EF4-FFF2-40B4-BE49-F238E27FC236}">
                <a16:creationId xmlns:a16="http://schemas.microsoft.com/office/drawing/2014/main" id="{4F4E2D29-B1D0-9090-50C2-B73E467C5917}"/>
              </a:ext>
            </a:extLst>
          </p:cNvPr>
          <p:cNvSpPr/>
          <p:nvPr/>
        </p:nvSpPr>
        <p:spPr>
          <a:xfrm>
            <a:off x="1283607" y="2356365"/>
            <a:ext cx="9624786" cy="2145268"/>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lang="fr-FR" sz="2000" dirty="0">
                <a:solidFill>
                  <a:srgbClr val="00497E"/>
                </a:solidFill>
                <a:latin typeface="Arial" panose="020B0604020202020204" pitchFamily="34" charset="0"/>
                <a:cs typeface="Arial" panose="020B0604020202020204" pitchFamily="34" charset="0"/>
              </a:rPr>
              <a:t>Le malaise est une </a:t>
            </a:r>
            <a:r>
              <a:rPr lang="fr-FR" sz="2000" b="1" dirty="0">
                <a:solidFill>
                  <a:srgbClr val="00497E"/>
                </a:solidFill>
                <a:latin typeface="Arial" panose="020B0604020202020204" pitchFamily="34" charset="0"/>
                <a:cs typeface="Arial" panose="020B0604020202020204" pitchFamily="34" charset="0"/>
              </a:rPr>
              <a:t>sensation pénible </a:t>
            </a:r>
            <a:r>
              <a:rPr lang="fr-FR" sz="2000" dirty="0">
                <a:solidFill>
                  <a:srgbClr val="00497E"/>
                </a:solidFill>
                <a:latin typeface="Arial" panose="020B0604020202020204" pitchFamily="34" charset="0"/>
                <a:cs typeface="Arial" panose="020B0604020202020204" pitchFamily="34" charset="0"/>
              </a:rPr>
              <a:t>traduisant un </a:t>
            </a:r>
            <a:r>
              <a:rPr lang="fr-FR" sz="2000" b="1" dirty="0">
                <a:solidFill>
                  <a:srgbClr val="00497E"/>
                </a:solidFill>
                <a:latin typeface="Arial" panose="020B0604020202020204" pitchFamily="34" charset="0"/>
                <a:cs typeface="Arial" panose="020B0604020202020204" pitchFamily="34" charset="0"/>
              </a:rPr>
              <a:t>trouble du fonctionnement de l’organisme, </a:t>
            </a:r>
            <a:r>
              <a:rPr lang="fr-FR" sz="2000" dirty="0">
                <a:solidFill>
                  <a:srgbClr val="00497E"/>
                </a:solidFill>
                <a:latin typeface="Arial" panose="020B0604020202020204" pitchFamily="34" charset="0"/>
                <a:cs typeface="Arial" panose="020B0604020202020204" pitchFamily="34" charset="0"/>
              </a:rPr>
              <a:t>sans pouvoir en identifier obligatoirement l’origine. Cette sensation, parfois </a:t>
            </a:r>
            <a:r>
              <a:rPr lang="fr-FR" sz="2000" b="1" dirty="0">
                <a:solidFill>
                  <a:srgbClr val="00497E"/>
                </a:solidFill>
                <a:latin typeface="Arial" panose="020B0604020202020204" pitchFamily="34" charset="0"/>
                <a:cs typeface="Arial" panose="020B0604020202020204" pitchFamily="34" charset="0"/>
              </a:rPr>
              <a:t>répétitive</a:t>
            </a:r>
            <a:r>
              <a:rPr lang="fr-FR" sz="2000" dirty="0">
                <a:solidFill>
                  <a:srgbClr val="00497E"/>
                </a:solidFill>
                <a:latin typeface="Arial" panose="020B0604020202020204" pitchFamily="34" charset="0"/>
                <a:cs typeface="Arial" panose="020B0604020202020204" pitchFamily="34" charset="0"/>
              </a:rPr>
              <a:t>, peut être </a:t>
            </a:r>
            <a:r>
              <a:rPr lang="fr-FR" sz="2000" b="1" dirty="0">
                <a:solidFill>
                  <a:srgbClr val="00497E"/>
                </a:solidFill>
                <a:latin typeface="Arial" panose="020B0604020202020204" pitchFamily="34" charset="0"/>
                <a:cs typeface="Arial" panose="020B0604020202020204" pitchFamily="34" charset="0"/>
              </a:rPr>
              <a:t>fugace</a:t>
            </a:r>
            <a:r>
              <a:rPr lang="fr-FR" sz="2000" dirty="0">
                <a:solidFill>
                  <a:srgbClr val="00497E"/>
                </a:solidFill>
                <a:latin typeface="Arial" panose="020B0604020202020204" pitchFamily="34" charset="0"/>
                <a:cs typeface="Arial" panose="020B0604020202020204" pitchFamily="34" charset="0"/>
              </a:rPr>
              <a:t> ou </a:t>
            </a:r>
            <a:r>
              <a:rPr lang="fr-FR" sz="2000" b="1" dirty="0">
                <a:solidFill>
                  <a:srgbClr val="00497E"/>
                </a:solidFill>
                <a:latin typeface="Arial" panose="020B0604020202020204" pitchFamily="34" charset="0"/>
                <a:cs typeface="Arial" panose="020B0604020202020204" pitchFamily="34" charset="0"/>
              </a:rPr>
              <a:t>durable</a:t>
            </a:r>
            <a:r>
              <a:rPr lang="fr-FR" sz="2000" dirty="0">
                <a:solidFill>
                  <a:srgbClr val="00497E"/>
                </a:solidFill>
                <a:latin typeface="Arial" panose="020B0604020202020204" pitchFamily="34" charset="0"/>
                <a:cs typeface="Arial" panose="020B0604020202020204" pitchFamily="34" charset="0"/>
              </a:rPr>
              <a:t>, de survenue </a:t>
            </a:r>
            <a:r>
              <a:rPr lang="fr-FR" sz="2000" b="1" dirty="0">
                <a:solidFill>
                  <a:srgbClr val="00497E"/>
                </a:solidFill>
                <a:latin typeface="Arial" panose="020B0604020202020204" pitchFamily="34" charset="0"/>
                <a:cs typeface="Arial" panose="020B0604020202020204" pitchFamily="34" charset="0"/>
              </a:rPr>
              <a:t>brutale</a:t>
            </a:r>
            <a:r>
              <a:rPr lang="fr-FR" sz="2000" dirty="0">
                <a:solidFill>
                  <a:srgbClr val="00497E"/>
                </a:solidFill>
                <a:latin typeface="Arial" panose="020B0604020202020204" pitchFamily="34" charset="0"/>
                <a:cs typeface="Arial" panose="020B0604020202020204" pitchFamily="34" charset="0"/>
              </a:rPr>
              <a:t> ou </a:t>
            </a:r>
            <a:r>
              <a:rPr lang="fr-FR" sz="2000" b="1" dirty="0">
                <a:solidFill>
                  <a:srgbClr val="00497E"/>
                </a:solidFill>
                <a:latin typeface="Arial" panose="020B0604020202020204" pitchFamily="34" charset="0"/>
                <a:cs typeface="Arial" panose="020B0604020202020204" pitchFamily="34" charset="0"/>
              </a:rPr>
              <a:t>progressive</a:t>
            </a:r>
            <a:r>
              <a:rPr lang="fr-FR" sz="2000" dirty="0">
                <a:solidFill>
                  <a:srgbClr val="00497E"/>
                </a:solidFill>
                <a:latin typeface="Arial" panose="020B0604020202020204" pitchFamily="34" charset="0"/>
                <a:cs typeface="Arial" panose="020B0604020202020204" pitchFamily="34" charset="0"/>
              </a:rPr>
              <a:t>.</a:t>
            </a:r>
          </a:p>
          <a:p>
            <a:pPr algn="just"/>
            <a:endParaRPr lang="fr-FR" sz="2000" dirty="0">
              <a:solidFill>
                <a:srgbClr val="00497E"/>
              </a:solidFill>
              <a:latin typeface="Arial" panose="020B0604020202020204" pitchFamily="34" charset="0"/>
              <a:cs typeface="Arial" panose="020B0604020202020204" pitchFamily="34" charset="0"/>
            </a:endParaRPr>
          </a:p>
          <a:p>
            <a:pPr algn="just"/>
            <a:r>
              <a:rPr lang="fr-FR" sz="2000" dirty="0">
                <a:solidFill>
                  <a:srgbClr val="00497E"/>
                </a:solidFill>
                <a:latin typeface="Arial" panose="020B0604020202020204" pitchFamily="34" charset="0"/>
                <a:cs typeface="Arial" panose="020B0604020202020204" pitchFamily="34" charset="0"/>
              </a:rPr>
              <a:t>La victime, </a:t>
            </a:r>
            <a:r>
              <a:rPr lang="fr-FR" sz="2000" b="1" dirty="0">
                <a:solidFill>
                  <a:srgbClr val="00497E"/>
                </a:solidFill>
                <a:latin typeface="Arial" panose="020B0604020202020204" pitchFamily="34" charset="0"/>
                <a:cs typeface="Arial" panose="020B0604020202020204" pitchFamily="34" charset="0"/>
              </a:rPr>
              <a:t>consciente</a:t>
            </a:r>
            <a:r>
              <a:rPr lang="fr-FR" sz="2000" dirty="0">
                <a:solidFill>
                  <a:srgbClr val="00497E"/>
                </a:solidFill>
                <a:latin typeface="Arial" panose="020B0604020202020204" pitchFamily="34" charset="0"/>
                <a:cs typeface="Arial" panose="020B0604020202020204" pitchFamily="34" charset="0"/>
              </a:rPr>
              <a:t>, ne se sent pas bien et présente des signes inhabituels.</a:t>
            </a:r>
          </a:p>
        </p:txBody>
      </p:sp>
    </p:spTree>
    <p:extLst>
      <p:ext uri="{BB962C8B-B14F-4D97-AF65-F5344CB8AC3E}">
        <p14:creationId xmlns:p14="http://schemas.microsoft.com/office/powerpoint/2010/main" val="30243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2D97D99-FB2D-39E3-05CB-ADE85D45B1E4}"/>
              </a:ext>
            </a:extLst>
          </p:cNvPr>
          <p:cNvSpPr>
            <a:spLocks noGrp="1"/>
          </p:cNvSpPr>
          <p:nvPr>
            <p:ph type="body" sz="quarter" idx="10"/>
          </p:nvPr>
        </p:nvSpPr>
        <p:spPr>
          <a:xfrm>
            <a:off x="450001" y="340272"/>
            <a:ext cx="4664924" cy="367005"/>
          </a:xfrm>
        </p:spPr>
        <p:txBody>
          <a:bodyPr/>
          <a:lstStyle/>
          <a:p>
            <a:r>
              <a:rPr lang="fr-FR" dirty="0"/>
              <a:t>LES MALAISES</a:t>
            </a:r>
          </a:p>
        </p:txBody>
      </p:sp>
      <p:grpSp>
        <p:nvGrpSpPr>
          <p:cNvPr id="6" name="Groupe 5">
            <a:extLst>
              <a:ext uri="{FF2B5EF4-FFF2-40B4-BE49-F238E27FC236}">
                <a16:creationId xmlns:a16="http://schemas.microsoft.com/office/drawing/2014/main" id="{05D365D5-67C1-C164-0F8D-5F57C47BBE7F}"/>
              </a:ext>
            </a:extLst>
          </p:cNvPr>
          <p:cNvGrpSpPr/>
          <p:nvPr/>
        </p:nvGrpSpPr>
        <p:grpSpPr>
          <a:xfrm>
            <a:off x="1785217" y="2180344"/>
            <a:ext cx="1989356" cy="2497312"/>
            <a:chOff x="1785217" y="1715209"/>
            <a:chExt cx="1989356" cy="2497312"/>
          </a:xfrm>
        </p:grpSpPr>
        <p:sp>
          <p:nvSpPr>
            <p:cNvPr id="9" name="ZoneTexte 8">
              <a:extLst>
                <a:ext uri="{FF2B5EF4-FFF2-40B4-BE49-F238E27FC236}">
                  <a16:creationId xmlns:a16="http://schemas.microsoft.com/office/drawing/2014/main" id="{14AA23E8-5B9A-C3DA-3AD6-BFE7E0EEE604}"/>
                </a:ext>
              </a:extLst>
            </p:cNvPr>
            <p:cNvSpPr txBox="1"/>
            <p:nvPr/>
          </p:nvSpPr>
          <p:spPr>
            <a:xfrm>
              <a:off x="1992999" y="3837950"/>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Maladies</a:t>
              </a:r>
            </a:p>
          </p:txBody>
        </p:sp>
        <p:pic>
          <p:nvPicPr>
            <p:cNvPr id="3" name="Picture 2">
              <a:extLst>
                <a:ext uri="{FF2B5EF4-FFF2-40B4-BE49-F238E27FC236}">
                  <a16:creationId xmlns:a16="http://schemas.microsoft.com/office/drawing/2014/main" id="{5C91611D-A036-050C-9E1E-CC7631649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217" y="1715209"/>
              <a:ext cx="1989356" cy="19893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e 7">
            <a:extLst>
              <a:ext uri="{FF2B5EF4-FFF2-40B4-BE49-F238E27FC236}">
                <a16:creationId xmlns:a16="http://schemas.microsoft.com/office/drawing/2014/main" id="{F5CA0B4D-94E7-3F3C-B7B9-A29CDA5636C5}"/>
              </a:ext>
            </a:extLst>
          </p:cNvPr>
          <p:cNvGrpSpPr/>
          <p:nvPr/>
        </p:nvGrpSpPr>
        <p:grpSpPr>
          <a:xfrm>
            <a:off x="7946153" y="2186583"/>
            <a:ext cx="1978060" cy="2484835"/>
            <a:chOff x="7946153" y="1726505"/>
            <a:chExt cx="1978060" cy="2484835"/>
          </a:xfrm>
        </p:grpSpPr>
        <p:sp>
          <p:nvSpPr>
            <p:cNvPr id="12" name="ZoneTexte 11">
              <a:extLst>
                <a:ext uri="{FF2B5EF4-FFF2-40B4-BE49-F238E27FC236}">
                  <a16:creationId xmlns:a16="http://schemas.microsoft.com/office/drawing/2014/main" id="{E28C87A2-0BC2-FA1F-E53F-AFD835B7AD59}"/>
                </a:ext>
              </a:extLst>
            </p:cNvPr>
            <p:cNvSpPr txBox="1"/>
            <p:nvPr/>
          </p:nvSpPr>
          <p:spPr>
            <a:xfrm>
              <a:off x="8148287" y="3836769"/>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Intoxications</a:t>
              </a:r>
            </a:p>
          </p:txBody>
        </p:sp>
        <p:pic>
          <p:nvPicPr>
            <p:cNvPr id="4" name="Picture 4">
              <a:extLst>
                <a:ext uri="{FF2B5EF4-FFF2-40B4-BE49-F238E27FC236}">
                  <a16:creationId xmlns:a16="http://schemas.microsoft.com/office/drawing/2014/main" id="{13A95A94-2607-9852-5C39-527654462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153" y="1726505"/>
              <a:ext cx="1978060" cy="19780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e 6">
            <a:extLst>
              <a:ext uri="{FF2B5EF4-FFF2-40B4-BE49-F238E27FC236}">
                <a16:creationId xmlns:a16="http://schemas.microsoft.com/office/drawing/2014/main" id="{6A3B1E9A-FA80-1DBB-0F83-22F654E69114}"/>
              </a:ext>
            </a:extLst>
          </p:cNvPr>
          <p:cNvGrpSpPr/>
          <p:nvPr/>
        </p:nvGrpSpPr>
        <p:grpSpPr>
          <a:xfrm>
            <a:off x="4683525" y="2117885"/>
            <a:ext cx="2348028" cy="2622230"/>
            <a:chOff x="4683525" y="1599743"/>
            <a:chExt cx="2348028" cy="2622230"/>
          </a:xfrm>
        </p:grpSpPr>
        <p:sp>
          <p:nvSpPr>
            <p:cNvPr id="11" name="ZoneTexte 10">
              <a:extLst>
                <a:ext uri="{FF2B5EF4-FFF2-40B4-BE49-F238E27FC236}">
                  <a16:creationId xmlns:a16="http://schemas.microsoft.com/office/drawing/2014/main" id="{8ED1FE56-0C4A-11D7-C710-7A9558433D08}"/>
                </a:ext>
              </a:extLst>
            </p:cNvPr>
            <p:cNvSpPr txBox="1"/>
            <p:nvPr/>
          </p:nvSpPr>
          <p:spPr>
            <a:xfrm>
              <a:off x="5070643" y="3847402"/>
              <a:ext cx="1573793" cy="374571"/>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497E"/>
                  </a:solidFill>
                  <a:latin typeface="Arial" panose="020B0604020202020204" pitchFamily="34" charset="0"/>
                  <a:cs typeface="Arial" panose="020B0604020202020204" pitchFamily="34" charset="0"/>
                </a:rPr>
                <a:t>Allergies</a:t>
              </a:r>
            </a:p>
          </p:txBody>
        </p:sp>
        <p:pic>
          <p:nvPicPr>
            <p:cNvPr id="5" name="Picture 6">
              <a:extLst>
                <a:ext uri="{FF2B5EF4-FFF2-40B4-BE49-F238E27FC236}">
                  <a16:creationId xmlns:a16="http://schemas.microsoft.com/office/drawing/2014/main" id="{43D5DEC9-7CAE-CE93-65C0-D21648639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525" y="1599743"/>
              <a:ext cx="2348028" cy="21668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AE956-F2FD-12C5-9F8E-8055889B04C9}"/>
              </a:ext>
            </a:extLst>
          </p:cNvPr>
          <p:cNvSpPr>
            <a:spLocks noGrp="1"/>
          </p:cNvSpPr>
          <p:nvPr>
            <p:ph type="body" sz="quarter" idx="10"/>
          </p:nvPr>
        </p:nvSpPr>
        <p:spPr/>
        <p:txBody>
          <a:bodyPr/>
          <a:lstStyle/>
          <a:p>
            <a:r>
              <a:rPr lang="fr-FR" dirty="0"/>
              <a:t>LES MALAISES</a:t>
            </a:r>
          </a:p>
        </p:txBody>
      </p:sp>
      <p:sp>
        <p:nvSpPr>
          <p:cNvPr id="4" name="Rectangle : coins arrondis 3">
            <a:extLst>
              <a:ext uri="{FF2B5EF4-FFF2-40B4-BE49-F238E27FC236}">
                <a16:creationId xmlns:a16="http://schemas.microsoft.com/office/drawing/2014/main" id="{06F329CF-D382-7909-998F-7F0C875E98A2}"/>
              </a:ext>
            </a:extLst>
          </p:cNvPr>
          <p:cNvSpPr/>
          <p:nvPr/>
        </p:nvSpPr>
        <p:spPr>
          <a:xfrm>
            <a:off x="1855136" y="1720300"/>
            <a:ext cx="8481728" cy="2523252"/>
          </a:xfrm>
          <a:prstGeom prst="roundRect">
            <a:avLst/>
          </a:prstGeom>
          <a:solidFill>
            <a:srgbClr val="FFE5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00497E"/>
                </a:solidFill>
                <a:latin typeface="Arial" panose="020B0604020202020204" pitchFamily="34" charset="0"/>
                <a:cs typeface="Arial" panose="020B0604020202020204" pitchFamily="34" charset="0"/>
              </a:rPr>
              <a:t>Certains signes doivent être </a:t>
            </a:r>
            <a:r>
              <a:rPr lang="fr-FR" sz="2000" b="1" dirty="0">
                <a:solidFill>
                  <a:srgbClr val="BA242C"/>
                </a:solidFill>
                <a:latin typeface="Arial" panose="020B0604020202020204" pitchFamily="34" charset="0"/>
                <a:cs typeface="Arial" panose="020B0604020202020204" pitchFamily="34" charset="0"/>
              </a:rPr>
              <a:t>rapidement reconnus</a:t>
            </a:r>
            <a:r>
              <a:rPr lang="fr-FR" sz="2000" dirty="0">
                <a:solidFill>
                  <a:srgbClr val="00497E"/>
                </a:solidFill>
                <a:latin typeface="Arial" panose="020B0604020202020204" pitchFamily="34" charset="0"/>
                <a:cs typeface="Arial" panose="020B0604020202020204" pitchFamily="34" charset="0"/>
              </a:rPr>
              <a:t>, </a:t>
            </a:r>
            <a:br>
              <a:rPr lang="fr-FR" sz="2000" dirty="0">
                <a:solidFill>
                  <a:srgbClr val="00497E"/>
                </a:solidFill>
                <a:latin typeface="Arial" panose="020B0604020202020204" pitchFamily="34" charset="0"/>
                <a:cs typeface="Arial" panose="020B0604020202020204" pitchFamily="34" charset="0"/>
              </a:rPr>
            </a:br>
            <a:r>
              <a:rPr lang="fr-FR" sz="2000" dirty="0">
                <a:solidFill>
                  <a:srgbClr val="00497E"/>
                </a:solidFill>
                <a:latin typeface="Arial" panose="020B0604020202020204" pitchFamily="34" charset="0"/>
                <a:cs typeface="Arial" panose="020B0604020202020204" pitchFamily="34" charset="0"/>
              </a:rPr>
              <a:t>car la prise en charge de la victime est urgente en service spécialisé </a:t>
            </a:r>
            <a:r>
              <a:rPr lang="fr-FR" sz="2000" b="1" dirty="0">
                <a:solidFill>
                  <a:srgbClr val="BA242C"/>
                </a:solidFill>
                <a:latin typeface="Arial" panose="020B0604020202020204" pitchFamily="34" charset="0"/>
                <a:cs typeface="Arial" panose="020B0604020202020204" pitchFamily="34" charset="0"/>
              </a:rPr>
              <a:t>pour éviter des séquelles définitives ou une évolution fatale.</a:t>
            </a:r>
          </a:p>
          <a:p>
            <a:pPr algn="ctr"/>
            <a:endParaRPr lang="fr-FR" sz="2000" dirty="0">
              <a:solidFill>
                <a:srgbClr val="00497E"/>
              </a:solidFill>
              <a:latin typeface="Arial" panose="020B0604020202020204" pitchFamily="34" charset="0"/>
              <a:cs typeface="Arial" panose="020B0604020202020204" pitchFamily="34" charset="0"/>
            </a:endParaRPr>
          </a:p>
          <a:p>
            <a:pPr algn="ctr"/>
            <a:r>
              <a:rPr lang="fr-FR" sz="2000" dirty="0">
                <a:solidFill>
                  <a:srgbClr val="00497E"/>
                </a:solidFill>
                <a:latin typeface="Arial" panose="020B0604020202020204" pitchFamily="34" charset="0"/>
                <a:cs typeface="Arial" panose="020B0604020202020204" pitchFamily="34" charset="0"/>
              </a:rPr>
              <a:t> Certains signes, apparemment sans gravité, peuvent être révélateurs d’une situation pouvant à tout moment entraîner une détresse vitale.</a:t>
            </a:r>
          </a:p>
        </p:txBody>
      </p:sp>
      <p:sp>
        <p:nvSpPr>
          <p:cNvPr id="5" name="ZoneTexte 4">
            <a:extLst>
              <a:ext uri="{FF2B5EF4-FFF2-40B4-BE49-F238E27FC236}">
                <a16:creationId xmlns:a16="http://schemas.microsoft.com/office/drawing/2014/main" id="{5F0D587C-6E01-4297-CCC4-778D36E56E45}"/>
              </a:ext>
            </a:extLst>
          </p:cNvPr>
          <p:cNvSpPr txBox="1"/>
          <p:nvPr/>
        </p:nvSpPr>
        <p:spPr>
          <a:xfrm>
            <a:off x="1813614" y="4588609"/>
            <a:ext cx="8564772" cy="646331"/>
          </a:xfrm>
          <a:prstGeom prst="rect">
            <a:avLst/>
          </a:prstGeom>
          <a:noFill/>
        </p:spPr>
        <p:txBody>
          <a:bodyPr wrap="square">
            <a:spAutoFit/>
          </a:bodyPr>
          <a:lstStyle/>
          <a:p>
            <a:pPr algn="ctr"/>
            <a:r>
              <a:rPr lang="fr-FR" b="1" dirty="0">
                <a:solidFill>
                  <a:srgbClr val="BA242C"/>
                </a:solidFill>
                <a:latin typeface="Arial" panose="020B0604020202020204" pitchFamily="34" charset="0"/>
                <a:cs typeface="Arial" panose="020B0604020202020204" pitchFamily="34" charset="0"/>
              </a:rPr>
              <a:t>Le sauveteur, après avoir mis la victime au repos, doit recueillir en écoutant et en observant, les informations à transmettre pour obtenir un avis médical.</a:t>
            </a:r>
            <a:endParaRPr lang="en-US" b="1" dirty="0">
              <a:solidFill>
                <a:srgbClr val="BA242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41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SFCB - Formation PSC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3728</TotalTime>
  <Words>8129</Words>
  <Application>Microsoft Office PowerPoint</Application>
  <PresentationFormat>Grand écran</PresentationFormat>
  <Paragraphs>1157</Paragraphs>
  <Slides>138</Slides>
  <Notes>49</Notes>
  <HiddenSlides>0</HiddenSlides>
  <MMClips>2</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138</vt:i4>
      </vt:variant>
    </vt:vector>
  </HeadingPairs>
  <TitlesOfParts>
    <vt:vector size="148" baseType="lpstr">
      <vt:lpstr>Arial</vt:lpstr>
      <vt:lpstr>Arial Rounded MT Bold</vt:lpstr>
      <vt:lpstr>Calibri</vt:lpstr>
      <vt:lpstr>Courier New</vt:lpstr>
      <vt:lpstr>Lato</vt:lpstr>
      <vt:lpstr>opensansregular</vt:lpstr>
      <vt:lpstr>Segoe UI</vt:lpstr>
      <vt:lpstr>Wingdings</vt:lpstr>
      <vt:lpstr>FSFCB - Formation PSC1</vt:lpstr>
      <vt:lpstr>Diapositive think-cell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marin chesnoy</dc:creator>
  <cp:lastModifiedBy>Marin CHESNOY</cp:lastModifiedBy>
  <cp:revision>268</cp:revision>
  <dcterms:created xsi:type="dcterms:W3CDTF">2023-06-24T07:01:52Z</dcterms:created>
  <dcterms:modified xsi:type="dcterms:W3CDTF">2024-10-21T07:23:03Z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67fe22-5eac-47ec-8e7b-0d161ebb91ad_Enabled">
    <vt:lpwstr>true</vt:lpwstr>
  </property>
  <property fmtid="{D5CDD505-2E9C-101B-9397-08002B2CF9AE}" pid="3" name="MSIP_Label_0067fe22-5eac-47ec-8e7b-0d161ebb91ad_SetDate">
    <vt:lpwstr>2023-06-28T12:33:59Z</vt:lpwstr>
  </property>
  <property fmtid="{D5CDD505-2E9C-101B-9397-08002B2CF9AE}" pid="4" name="MSIP_Label_0067fe22-5eac-47ec-8e7b-0d161ebb91ad_Method">
    <vt:lpwstr>Standard</vt:lpwstr>
  </property>
  <property fmtid="{D5CDD505-2E9C-101B-9397-08002B2CF9AE}" pid="5" name="MSIP_Label_0067fe22-5eac-47ec-8e7b-0d161ebb91ad_Name">
    <vt:lpwstr>Internal_NonPerData</vt:lpwstr>
  </property>
  <property fmtid="{D5CDD505-2E9C-101B-9397-08002B2CF9AE}" pid="6" name="MSIP_Label_0067fe22-5eac-47ec-8e7b-0d161ebb91ad_SiteId">
    <vt:lpwstr>ef5926db-9bdf-4f9f-9066-d8e7f03943f7</vt:lpwstr>
  </property>
  <property fmtid="{D5CDD505-2E9C-101B-9397-08002B2CF9AE}" pid="7" name="MSIP_Label_0067fe22-5eac-47ec-8e7b-0d161ebb91ad_ActionId">
    <vt:lpwstr>4fe8524f-645f-40ea-b632-b34c3e487d6a</vt:lpwstr>
  </property>
  <property fmtid="{D5CDD505-2E9C-101B-9397-08002B2CF9AE}" pid="8" name="MSIP_Label_0067fe22-5eac-47ec-8e7b-0d161ebb91ad_ContentBits">
    <vt:lpwstr>2</vt:lpwstr>
  </property>
  <property fmtid="{D5CDD505-2E9C-101B-9397-08002B2CF9AE}" pid="9" name="ClassificationContentMarkingFooterLocations">
    <vt:lpwstr>1_Thème Office:8</vt:lpwstr>
  </property>
  <property fmtid="{D5CDD505-2E9C-101B-9397-08002B2CF9AE}" pid="10" name="ClassificationContentMarkingFooterText">
    <vt:lpwstr>Sensitivity: Internal / Non-Personal Data</vt:lpwstr>
  </property>
</Properties>
</file>