
<file path=[Content_Types].xml><?xml version="1.0" encoding="utf-8"?>
<Types xmlns="http://schemas.openxmlformats.org/package/2006/content-types">
  <Default Extension="ashx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7" r:id="rId5"/>
    <p:sldId id="265" r:id="rId6"/>
    <p:sldId id="259" r:id="rId7"/>
    <p:sldId id="268" r:id="rId8"/>
    <p:sldId id="25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2" r:id="rId24"/>
    <p:sldId id="260" r:id="rId25"/>
    <p:sldId id="263" r:id="rId26"/>
    <p:sldId id="264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" id="{A94F026E-8EB6-4590-B5CE-DAC20894C051}">
          <p14:sldIdLst>
            <p14:sldId id="257"/>
            <p14:sldId id="258"/>
            <p14:sldId id="266"/>
            <p14:sldId id="267"/>
            <p14:sldId id="265"/>
            <p14:sldId id="259"/>
            <p14:sldId id="268"/>
          </p14:sldIdLst>
        </p14:section>
        <p14:section name="Protection" id="{1D2E7DEC-B1A6-476C-8CD8-0FCA1931F18B}">
          <p14:sldIdLst>
            <p14:sldId id="256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  <p14:section name="Alerte" id="{32E302FB-0F81-4F3B-844D-7F5361169C25}">
          <p14:sldIdLst>
            <p14:sldId id="279"/>
            <p14:sldId id="280"/>
            <p14:sldId id="281"/>
            <p14:sldId id="282"/>
            <p14:sldId id="262"/>
            <p14:sldId id="260"/>
            <p14:sldId id="263"/>
            <p14:sldId id="264"/>
          </p14:sldIdLst>
        </p14:section>
        <p14:section name="OBVA" id="{10818A39-2F88-4EA3-8F60-570803DD5F84}">
          <p14:sldIdLst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Hemorragies" id="{8A07E3E6-D071-486B-B9D1-36476CAC2689}">
          <p14:sldIdLst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Plaies" id="{82B9CB0B-3FCA-483C-8192-E20C3266AF6B}">
          <p14:sldIdLst>
            <p14:sldId id="299"/>
            <p14:sldId id="300"/>
            <p14:sldId id="301"/>
            <p14:sldId id="302"/>
            <p14:sldId id="303"/>
            <p14:sldId id="304"/>
          </p14:sldIdLst>
        </p14:section>
        <p14:section name="Brulures" id="{40D17BA3-77DD-461C-BD26-96574939BEFF}">
          <p14:sldIdLst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Traumatisme" id="{7AC265FE-0DDB-415B-A0C1-E008F43B9F03}">
          <p14:sldIdLst>
            <p14:sldId id="314"/>
            <p14:sldId id="315"/>
            <p14:sldId id="316"/>
            <p14:sldId id="317"/>
            <p14:sldId id="318"/>
            <p14:sldId id="319"/>
          </p14:sldIdLst>
        </p14:section>
        <p14:section name="Malaises" id="{5DBFFBF0-D094-4C15-A6C4-3AD31EE1FB95}">
          <p14:sldIdLst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Perte de connaissance" id="{18D51ED6-D630-4ED6-94DD-7320380516FE}">
          <p14:sldIdLst>
            <p14:sldId id="326"/>
            <p14:sldId id="327"/>
            <p14:sldId id="328"/>
            <p14:sldId id="329"/>
            <p14:sldId id="330"/>
            <p14:sldId id="331"/>
          </p14:sldIdLst>
        </p14:section>
        <p14:section name="ACR" id="{EFD56D5D-50BF-4E39-B1A7-0888CE9D4712}">
          <p14:sldIdLst>
            <p14:sldId id="332"/>
            <p14:sldId id="333"/>
            <p14:sldId id="334"/>
            <p14:sldId id="335"/>
            <p14:sldId id="336"/>
            <p14:sldId id="3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7" Type="http://schemas.openxmlformats.org/officeDocument/2006/relationships/hyperlink" Target="https://fr.dreamstime.com/objectif-d-orange-vecteur-ic%C3%B4ne-cible-image116722387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hyperlink" Target="https://blagnac.beatitudes.org/event/horaires-dete/" TargetMode="External"/><Relationship Id="rId4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pole.nantes.fr/infonantes/association/1078-comite-departemental-secouristes-francais-croix-blanche-44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F0BA1-6D77-06DE-9990-2D4E68879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A4B81F-847A-2F77-664B-D7FFA256A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B98232-2467-3653-A242-0929858BA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BC7A98-69B5-902C-3121-8FB96A3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6232D2-663D-A06E-1B5A-2F60C47B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3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CEDBB-1769-957D-47B4-027A3F24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7BDD14-9561-65CE-2D28-010BDE3A6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D9FC69-CB5B-0F27-EB19-930CE6ED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774D7-389C-8F31-4DE8-DA258661F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A2B6E5-DB13-B4ED-E08A-F7CC9942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79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B5969D-518A-250A-3864-D7D336048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4E1841-55B3-50E4-558F-2F209BC46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663A7B-1430-EE2D-60AC-504BB92C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548A83-8BB5-C75D-2170-D93B39E4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B2BEDE-46BB-A7AF-AB1A-B439E6E6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54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4D987B82-C86E-AD4E-196A-F107C17C6205}"/>
              </a:ext>
            </a:extLst>
          </p:cNvPr>
          <p:cNvSpPr/>
          <p:nvPr/>
        </p:nvSpPr>
        <p:spPr>
          <a:xfrm>
            <a:off x="-79131" y="3006969"/>
            <a:ext cx="2681654" cy="3912577"/>
          </a:xfrm>
          <a:prstGeom prst="rtTriangle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1E3F66C-2CA6-562E-29F7-F27AE0756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1293920"/>
            <a:ext cx="5704621" cy="1447727"/>
          </a:xfrm>
          <a:prstGeom prst="rect">
            <a:avLst/>
          </a:prstGeom>
        </p:spPr>
      </p:pic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8A4731B5-DAF7-877B-1D4F-FF7F9C541698}"/>
              </a:ext>
            </a:extLst>
          </p:cNvPr>
          <p:cNvSpPr/>
          <p:nvPr/>
        </p:nvSpPr>
        <p:spPr>
          <a:xfrm rot="5400000">
            <a:off x="520941" y="-657227"/>
            <a:ext cx="1226531" cy="2426677"/>
          </a:xfrm>
          <a:prstGeom prst="rtTriangle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F0CCBA3-5B70-BAC9-C9B9-4A5A100AD568}"/>
              </a:ext>
            </a:extLst>
          </p:cNvPr>
          <p:cNvGrpSpPr/>
          <p:nvPr/>
        </p:nvGrpSpPr>
        <p:grpSpPr>
          <a:xfrm>
            <a:off x="152400" y="-580294"/>
            <a:ext cx="12160587" cy="7499840"/>
            <a:chOff x="545118" y="-580294"/>
            <a:chExt cx="11767869" cy="7499840"/>
          </a:xfrm>
        </p:grpSpPr>
        <p:sp>
          <p:nvSpPr>
            <p:cNvPr id="11" name="Triangle rectangle 10">
              <a:extLst>
                <a:ext uri="{FF2B5EF4-FFF2-40B4-BE49-F238E27FC236}">
                  <a16:creationId xmlns:a16="http://schemas.microsoft.com/office/drawing/2014/main" id="{DDD3D53C-EF1C-A9FC-1B4C-A46EF48B9264}"/>
                </a:ext>
              </a:extLst>
            </p:cNvPr>
            <p:cNvSpPr/>
            <p:nvPr/>
          </p:nvSpPr>
          <p:spPr>
            <a:xfrm rot="16200000">
              <a:off x="1252901" y="-1288077"/>
              <a:ext cx="7499839" cy="8915405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99C12B-88EB-C8FB-DCF7-6654BC65D2FC}"/>
                </a:ext>
              </a:extLst>
            </p:cNvPr>
            <p:cNvSpPr/>
            <p:nvPr/>
          </p:nvSpPr>
          <p:spPr>
            <a:xfrm>
              <a:off x="9267093" y="-57155"/>
              <a:ext cx="3045894" cy="69767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Trapèze 9">
            <a:extLst>
              <a:ext uri="{FF2B5EF4-FFF2-40B4-BE49-F238E27FC236}">
                <a16:creationId xmlns:a16="http://schemas.microsoft.com/office/drawing/2014/main" id="{664428FA-3ACE-AE00-7B93-DE5451903221}"/>
              </a:ext>
            </a:extLst>
          </p:cNvPr>
          <p:cNvSpPr/>
          <p:nvPr/>
        </p:nvSpPr>
        <p:spPr>
          <a:xfrm rot="19193157">
            <a:off x="5423468" y="650847"/>
            <a:ext cx="3629887" cy="452536"/>
          </a:xfrm>
          <a:prstGeom prst="trapezoid">
            <a:avLst>
              <a:gd name="adj" fmla="val 118304"/>
            </a:avLst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>
            <a:extLst>
              <a:ext uri="{FF2B5EF4-FFF2-40B4-BE49-F238E27FC236}">
                <a16:creationId xmlns:a16="http://schemas.microsoft.com/office/drawing/2014/main" id="{2BDA43D7-1C4B-B3EA-CA2C-78103BD1B44C}"/>
              </a:ext>
            </a:extLst>
          </p:cNvPr>
          <p:cNvSpPr/>
          <p:nvPr/>
        </p:nvSpPr>
        <p:spPr>
          <a:xfrm rot="16200000">
            <a:off x="10268559" y="4337323"/>
            <a:ext cx="2911231" cy="1177625"/>
          </a:xfrm>
          <a:prstGeom prst="rtTriangle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8DE93652-2299-3BF9-9C7F-2FA4CC94B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8987" y="3320384"/>
            <a:ext cx="9144000" cy="1136040"/>
          </a:xfrm>
          <a:noFill/>
        </p:spPr>
        <p:txBody>
          <a:bodyPr anchor="b"/>
          <a:lstStyle>
            <a:lvl1pPr algn="ctr">
              <a:defRPr sz="6000">
                <a:solidFill>
                  <a:srgbClr val="00529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03F09C23-A3AB-F965-B0E2-726BC2F5A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053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quenc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3913D9A1-C02C-02DF-D64F-48DF44F22F70}"/>
              </a:ext>
            </a:extLst>
          </p:cNvPr>
          <p:cNvSpPr/>
          <p:nvPr/>
        </p:nvSpPr>
        <p:spPr>
          <a:xfrm rot="8037041" flipV="1">
            <a:off x="-2230160" y="2699521"/>
            <a:ext cx="11065102" cy="1421221"/>
          </a:xfrm>
          <a:prstGeom prst="parallelogram">
            <a:avLst>
              <a:gd name="adj" fmla="val 96457"/>
            </a:avLst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0569" y="-11968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B6339F-5394-7A8B-A01C-4C8A6064455A}"/>
              </a:ext>
            </a:extLst>
          </p:cNvPr>
          <p:cNvSpPr/>
          <p:nvPr/>
        </p:nvSpPr>
        <p:spPr>
          <a:xfrm>
            <a:off x="190500" y="192298"/>
            <a:ext cx="4962525" cy="4798801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5C076FAE-8A0C-2051-5EEB-143A2C521D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2044" y="1266981"/>
            <a:ext cx="4179436" cy="240344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C1043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Séquence </a:t>
            </a:r>
          </a:p>
          <a:p>
            <a:endParaRPr lang="fr-FR" dirty="0"/>
          </a:p>
          <a:p>
            <a:r>
              <a:rPr lang="fr-FR" dirty="0"/>
              <a:t>Sous titre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3DBE6B9-9A8A-F420-BF95-777603112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599" y="1833725"/>
            <a:ext cx="6248399" cy="2919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OBJECTIF</a:t>
            </a:r>
          </a:p>
          <a:p>
            <a:pPr lvl="0"/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4C18F323-7F74-6190-F671-F97AF74AC5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3743" y="6002173"/>
            <a:ext cx="1137295" cy="494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r-FR" dirty="0"/>
              <a:t>TEMPS</a:t>
            </a:r>
          </a:p>
        </p:txBody>
      </p:sp>
      <p:pic>
        <p:nvPicPr>
          <p:cNvPr id="8" name="Image 7" descr="Une image contenant intérieur, blanc, appareil&#10;&#10;Description générée automatiquement">
            <a:extLst>
              <a:ext uri="{FF2B5EF4-FFF2-40B4-BE49-F238E27FC236}">
                <a16:creationId xmlns:a16="http://schemas.microsoft.com/office/drawing/2014/main" id="{294F8FC1-85CB-B6A2-BAA7-20ADD7928E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85609" y="5827691"/>
            <a:ext cx="714203" cy="744781"/>
          </a:xfrm>
          <a:prstGeom prst="rect">
            <a:avLst/>
          </a:prstGeom>
        </p:spPr>
      </p:pic>
      <p:pic>
        <p:nvPicPr>
          <p:cNvPr id="14" name="Image 1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8F7AC1C4-6581-C9BD-E94D-C11E1AD890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33235" y="2051418"/>
            <a:ext cx="2839915" cy="2839915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FB35BF43-E25F-03C0-A510-E736F30C4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66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u prat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214D0872-DC6F-10A5-BCED-7C3D3C8A0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165066"/>
              </p:ext>
            </p:extLst>
          </p:nvPr>
        </p:nvGraphicFramePr>
        <p:xfrm>
          <a:off x="-79643" y="101846"/>
          <a:ext cx="360485" cy="6840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85">
                  <a:extLst>
                    <a:ext uri="{9D8B030D-6E8A-4147-A177-3AD203B41FA5}">
                      <a16:colId xmlns:a16="http://schemas.microsoft.com/office/drawing/2014/main" val="2803709132"/>
                    </a:ext>
                  </a:extLst>
                </a:gridCol>
              </a:tblGrid>
              <a:tr h="22801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567261"/>
                  </a:ext>
                </a:extLst>
              </a:tr>
              <a:tr h="22801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04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783561"/>
                  </a:ext>
                </a:extLst>
              </a:tr>
              <a:tr h="22801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2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8050"/>
                  </a:ext>
                </a:extLst>
              </a:tr>
            </a:tbl>
          </a:graphicData>
        </a:graphic>
      </p:graphicFrame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0569" y="-11968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A47027-B646-8236-7392-096342386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0219" y="1278730"/>
            <a:ext cx="7904162" cy="29194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C4EB634A-D86E-725E-227A-A45966C58200}"/>
              </a:ext>
            </a:extLst>
          </p:cNvPr>
          <p:cNvSpPr/>
          <p:nvPr userDrawn="1"/>
        </p:nvSpPr>
        <p:spPr>
          <a:xfrm rot="2495342">
            <a:off x="11770614" y="5525838"/>
            <a:ext cx="877941" cy="1001915"/>
          </a:xfrm>
          <a:prstGeom prst="rtTriangle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4F13126-4A01-BC40-1AF3-1F60C6E6F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79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quenc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3913D9A1-C02C-02DF-D64F-48DF44F22F70}"/>
              </a:ext>
            </a:extLst>
          </p:cNvPr>
          <p:cNvSpPr/>
          <p:nvPr/>
        </p:nvSpPr>
        <p:spPr>
          <a:xfrm rot="8037041" flipV="1">
            <a:off x="-2230160" y="2699521"/>
            <a:ext cx="11065102" cy="1421221"/>
          </a:xfrm>
          <a:prstGeom prst="parallelogram">
            <a:avLst>
              <a:gd name="adj" fmla="val 96457"/>
            </a:avLst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0569" y="-11968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3DBE6B9-9A8A-F420-BF95-777603112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6356" y="1191233"/>
            <a:ext cx="1576230" cy="1111698"/>
          </a:xfrm>
        </p:spPr>
        <p:txBody>
          <a:bodyPr/>
          <a:lstStyle>
            <a:lvl1pPr marL="0" indent="0">
              <a:buNone/>
              <a:defRPr b="1">
                <a:solidFill>
                  <a:srgbClr val="C10435"/>
                </a:solidFill>
              </a:defRPr>
            </a:lvl1pPr>
          </a:lstStyle>
          <a:p>
            <a:pPr lvl="0"/>
            <a:r>
              <a:rPr lang="fr-FR" dirty="0"/>
              <a:t>Plan </a:t>
            </a:r>
          </a:p>
          <a:p>
            <a:pPr lvl="0"/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FB35BF43-E25F-03C0-A510-E736F30C4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FC55CF-B054-B0AF-98B8-BEBFA07DA3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9663" y="2157593"/>
            <a:ext cx="4932362" cy="25050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838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libre séqu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150714E7-FAF3-CEAD-D609-F4899679F03D}"/>
              </a:ext>
            </a:extLst>
          </p:cNvPr>
          <p:cNvSpPr/>
          <p:nvPr/>
        </p:nvSpPr>
        <p:spPr>
          <a:xfrm rot="5400000">
            <a:off x="1068774" y="-1197956"/>
            <a:ext cx="1447804" cy="3727207"/>
          </a:xfrm>
          <a:prstGeom prst="rtTriangle">
            <a:avLst/>
          </a:prstGeom>
          <a:solidFill>
            <a:srgbClr val="11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B6339F-5394-7A8B-A01C-4C8A6064455A}"/>
              </a:ext>
            </a:extLst>
          </p:cNvPr>
          <p:cNvSpPr/>
          <p:nvPr/>
        </p:nvSpPr>
        <p:spPr>
          <a:xfrm>
            <a:off x="21686" y="45427"/>
            <a:ext cx="1404427" cy="1390650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5C076FAE-8A0C-2051-5EEB-143A2C521D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70929" y="241890"/>
            <a:ext cx="1589655" cy="114876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00529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Séquence </a:t>
            </a:r>
          </a:p>
          <a:p>
            <a:r>
              <a:rPr lang="fr-FR" dirty="0"/>
              <a:t>Sous titre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57E716-8E0C-CB8B-7A37-6BF33844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593" y="-22198"/>
            <a:ext cx="2339407" cy="593698"/>
          </a:xfrm>
          <a:prstGeom prst="rect">
            <a:avLst/>
          </a:prstGeom>
        </p:spPr>
      </p:pic>
      <p:sp>
        <p:nvSpPr>
          <p:cNvPr id="2" name="Triangle rectangle 1">
            <a:extLst>
              <a:ext uri="{FF2B5EF4-FFF2-40B4-BE49-F238E27FC236}">
                <a16:creationId xmlns:a16="http://schemas.microsoft.com/office/drawing/2014/main" id="{38DD4E97-EA39-D496-9D46-5367EEA8E386}"/>
              </a:ext>
            </a:extLst>
          </p:cNvPr>
          <p:cNvSpPr/>
          <p:nvPr/>
        </p:nvSpPr>
        <p:spPr>
          <a:xfrm rot="2495342">
            <a:off x="11770614" y="5525838"/>
            <a:ext cx="877941" cy="1001915"/>
          </a:xfrm>
          <a:prstGeom prst="rtTriangle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395B178C-7B2A-AF1E-87F9-782A7D823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5224" y="6408128"/>
            <a:ext cx="752475" cy="381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8ED9A5-DC0D-4841-8E77-55016E9FD6A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24D297-2D35-DC16-A080-ABC6E525E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2973" y="2549037"/>
            <a:ext cx="7904162" cy="29194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0451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47BE17-A493-40E1-4462-05E8F1DA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5A0528-635B-CBA2-77B6-44764737D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6677DC-616B-86CE-0955-DCCC22DF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F0722-61B2-2497-7DA4-D8A8F9D7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F51639-174E-DF35-90BA-DF51D593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34791-2A5A-1172-CC83-51FFA629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6958EC-4BB6-8E6B-C4BA-0E93A7165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58746-BE2F-A561-D928-81398F44E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FB179-5C13-17DA-4FBD-728CE721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C5F89-524F-DF47-CA30-50E07AB8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84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539AE-67B0-93FF-441A-B1ADBEFF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002017-C8EA-A2CF-356C-374C7D0A5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85B30E-7D3F-C43E-FA37-80CFE238D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E3D041-E24F-50C0-A18B-0A320EAB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63AC67-B1B7-65EE-C657-F21D987C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3D133C-AE7D-08B1-2194-6419C173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47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013DD-7A29-014D-1C9F-5E18534B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8422CA-54B5-5413-0C07-8C6AA8F48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0F2B03-B6A1-C68C-6483-E98FCECA2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5588D8-F009-52FC-6EEF-DC257C8E7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4E1D3B-ED38-2970-F161-8CCABDE32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EF6DA5-A297-2FCB-14D9-535BC8A0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B9C006-3E74-4BDF-31A9-E081B334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347AD3-65E4-333D-1504-CDB54CE8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0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0B785-92CD-B9FF-0BEF-A8FA651A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A358FC-B085-5EBE-B963-5057384D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B28496-A8EA-46CB-CD82-6747EBBC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A4451F-11E5-93D3-2182-114DCD42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92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3CC817-722C-E40E-310A-D0888D16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76287C-68AE-13E4-B455-41E4279E7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8A333A-E451-2EFA-F493-8A04F874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92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49828-AE82-A64F-D8D4-EA1EE796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7F02FE-E857-A532-CB49-E96535DF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F14F9F-758C-5F1B-9DB7-00BD5013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C36238-A3DA-B5FB-C53A-9731B568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2A5606-5D98-6F86-27EB-B07D4AA5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DEEDC8-3237-2A41-6A14-D80675ED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7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221C8-7A5C-8991-6B41-2027E8ED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1F03CF-E857-3EF9-998A-97348B78F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2721C6-75BA-8BE3-7ED4-1F87226E3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285017-AA4B-4714-5DC1-FCECF324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EA77D1-B7F3-A962-762B-4A07C630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EFA983-C4A5-8F93-AD3C-02BB43EE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BB8C8F-DD20-DFE0-942B-99BA3CF0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E2B62E-B872-16BF-AB2E-67F3D24B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1B011-573A-303A-8FF9-0B84729E0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521E5-0A7E-42A9-8597-F0D9736D87FB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D8FEB0-5B37-C5D4-BA48-9FCC33961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477CCE-DCF3-69E9-FB13-4B05C3462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CE6FC-64A4-4AAA-BA35-6D65DD1B77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yon.sgen-cfdt.fr/actu/conge-formation-professionnelle-cfp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d.gouv.fr/Politiques-publiques/Securite/Ayez-les-bons-reflexes-pour-votre-securite/Reagir-en-cas-d-attaque-terroriste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mairie-fronton.fr/43950-2/gestes-barrieres-francais/" TargetMode="Externa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rvistes.fr/fr-alert-le-nouveau-dispositif-dalerte-a-la-population-francaise/" TargetMode="External"/><Relationship Id="rId3" Type="http://schemas.openxmlformats.org/officeDocument/2006/relationships/hyperlink" Target="https://fr.fotolia.com/id/28040647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hyperlink" Target="https://www.gouvernement.fr/risques" TargetMode="External"/><Relationship Id="rId4" Type="http://schemas.openxmlformats.org/officeDocument/2006/relationships/hyperlink" Target="https://www.interieur.gouv.fr/Alerte/Alerte-ORSE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pres.org/Default/rupture-de-barrage.aspx" TargetMode="External"/><Relationship Id="rId2" Type="http://schemas.openxmlformats.org/officeDocument/2006/relationships/image" Target="../media/image19.ashx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ashx"/><Relationship Id="rId5" Type="http://schemas.openxmlformats.org/officeDocument/2006/relationships/hyperlink" Target="https://www.ville-pertuis.fr/la-mairie-a-votre-service/risques-majeurs/s-adapter/item/3997-rupture-de-barrage" TargetMode="Externa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4396" TargetMode="External"/><Relationship Id="rId7" Type="http://schemas.openxmlformats.org/officeDocument/2006/relationships/hyperlink" Target="https://commons.wikimedia.org/wiki/Category:Route_nationale_118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g"/><Relationship Id="rId5" Type="http://schemas.openxmlformats.org/officeDocument/2006/relationships/hyperlink" Target="https://commons.wikimedia.org/wiki/File:Telephone_fixe.jpeg" TargetMode="Externa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flux-gastro-oesophagien.com/reflux-gastrique-et-etouffement-la-nuit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s.xtec.cat/escola2punt0/tag/preguntes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ttention-point-d-exclamation-307030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attention-point-d-exclamation-307030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ps67.fr/?tag=hemorragie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kana.tv/pl/health/first-aid/first-aid-minor-wound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cinedejour.blogspot.com/2013/06/gestes-de-secourisme-en-urgences.html" TargetMode="External"/><Relationship Id="rId7" Type="http://schemas.openxmlformats.org/officeDocument/2006/relationships/image" Target="../media/image40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hyperlink" Target="https://pompier60120.skyrock.com/3079498741-Une-plaie-a-l-abdomen.html" TargetMode="External"/><Relationship Id="rId4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eonaturel.com/pathologie/brulures-legeres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oxercharlie1653/2711385570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herbalprepper.com/herbal-burn-care-course-online/" TargetMode="External"/><Relationship Id="rId4" Type="http://schemas.openxmlformats.org/officeDocument/2006/relationships/image" Target="../media/image4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https://pixabay.com/fr/flamme-torche-chaleur-chaude-296977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hyperlink" Target="https://commons.wikimedia.org/wiki/File:Danger_radiation.svg" TargetMode="Externa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risque-chimique.fr/toxicite.html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anklesties96.blogspot.com/2021/08/a-bras-ouvert-telecharger-bras-ouverts.html" TargetMode="External"/><Relationship Id="rId7" Type="http://schemas.openxmlformats.org/officeDocument/2006/relationships/hyperlink" Target="https://www.pompiers.fr/actualites/staying-alive-une-application-pour-sauver-des-vies-et-devenir-bon-samaritain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g"/><Relationship Id="rId5" Type="http://schemas.openxmlformats.org/officeDocument/2006/relationships/hyperlink" Target="https://play.google.com/store/apps/details?id=com.mobilehealth.cardiac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emmes-references.com/sante-bien-etre/chocs-a-la-tete/" TargetMode="External"/><Relationship Id="rId4" Type="http://schemas.openxmlformats.org/officeDocument/2006/relationships/image" Target="../media/image5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emmes-references.com/sante-bien-etre/chocs-a-la-tete/" TargetMode="External"/><Relationship Id="rId4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figp.org/project/stage-de-secourisme-a-sharjah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s.xtec.cat/escola2punt0/tag/preguntes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fr/photos/bonhomme-blanc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s.xtec.cat/escola2punt0/tag/preguntes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hyperlink" Target="https://www.quimper.bzh/1389-carte-des-defibrillateurs.htm" TargetMode="Externa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849732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PSC</a:t>
            </a:r>
            <a:br>
              <a:rPr lang="fr-FR" b="1" dirty="0"/>
            </a:br>
            <a:r>
              <a:rPr lang="fr-FR" sz="4000" b="1" dirty="0"/>
              <a:t>Premiers Secours Citoyen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06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206" y="1484682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473453" y="2447035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966272" y="3026073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150649" y="2589160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643468" y="3229404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Synthèse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9BAF49-6D63-78A6-909A-4DA6FCA897D4}"/>
              </a:ext>
            </a:extLst>
          </p:cNvPr>
          <p:cNvGrpSpPr/>
          <p:nvPr/>
        </p:nvGrpSpPr>
        <p:grpSpPr>
          <a:xfrm>
            <a:off x="3416739" y="3631628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251FCFF-9F7E-9929-C75D-56E851B8B9C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13E6A2B-54BA-9134-6057-22C111C155D4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1BFF788-1FF0-57D9-49CC-8132DF8D9E0A}"/>
              </a:ext>
            </a:extLst>
          </p:cNvPr>
          <p:cNvSpPr txBox="1">
            <a:spLocks/>
          </p:cNvSpPr>
          <p:nvPr/>
        </p:nvSpPr>
        <p:spPr>
          <a:xfrm>
            <a:off x="4093935" y="3781487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Protection des populations</a:t>
            </a:r>
          </a:p>
        </p:txBody>
      </p:sp>
    </p:spTree>
    <p:extLst>
      <p:ext uri="{BB962C8B-B14F-4D97-AF65-F5344CB8AC3E}">
        <p14:creationId xmlns:p14="http://schemas.microsoft.com/office/powerpoint/2010/main" val="3227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2767455" y="2368118"/>
            <a:ext cx="9352143" cy="16956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114175"/>
                </a:solidFill>
              </a:rPr>
              <a:t>Dans les situations qui vont suivre, identifiez le risque ainsi que les mesures de protection qui pourraient être mises en place.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BA8B6DD-DFEA-1659-B8BD-ED25C2AF4DB7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4D250761-E640-710A-0A5A-5680D9D4C2B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488D81F-E10B-E477-9E3E-1741D41A5B14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pic>
        <p:nvPicPr>
          <p:cNvPr id="10" name="Image 9" descr="Une image contenant orange, automate&#10;&#10;Description générée automatiquement">
            <a:extLst>
              <a:ext uri="{FF2B5EF4-FFF2-40B4-BE49-F238E27FC236}">
                <a16:creationId xmlns:a16="http://schemas.microsoft.com/office/drawing/2014/main" id="{6664CF7C-36BA-4F7D-0925-40D2A303A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227" y="1961965"/>
            <a:ext cx="2681056" cy="26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5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8F2B89D1-55F1-5B0B-6B1A-C95226146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75" y="558294"/>
            <a:ext cx="7122839" cy="62997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173824" y="2352583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>
                <a:solidFill>
                  <a:srgbClr val="C10435"/>
                </a:solidFill>
              </a:rPr>
              <a:t>Mise en situation 1</a:t>
            </a:r>
            <a:endParaRPr lang="fr-FR" sz="2400" dirty="0">
              <a:solidFill>
                <a:srgbClr val="C10435"/>
              </a:solidFill>
            </a:endParaRP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801282E8-55AA-EE8F-8E1A-37D8A33E2157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1C5B580-EB74-C95D-3300-7EB5A44D138B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10C2B90-C869-1764-79EC-1AFE8B18BC2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7A6709-18A5-AE91-11AE-D42915A2271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27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-92506" y="2050742"/>
            <a:ext cx="4034190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2</a:t>
            </a: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pic>
        <p:nvPicPr>
          <p:cNvPr id="5" name="Picture 2" descr="Bourgogne - Faits divers. Saône-et-Loire : elle percute un poteau, deux  communes privées d'électricité">
            <a:extLst>
              <a:ext uri="{FF2B5EF4-FFF2-40B4-BE49-F238E27FC236}">
                <a16:creationId xmlns:a16="http://schemas.microsoft.com/office/drawing/2014/main" id="{434D409E-A1F3-9386-DF4A-4E14FFB6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42" y="648975"/>
            <a:ext cx="8278699" cy="6209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E2669594-F8E1-6EFD-2845-F40B8376406F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2CFB35D-38E7-48E6-8F95-0812CED8B9A0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052A4C5-6A93-67C6-BAC5-F20632AC4A1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2140BD2-D990-C455-132C-0E19DE12E1E2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08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BB7AA36F-033E-CE5A-E9FE-9DEC5615E02B}"/>
              </a:ext>
            </a:extLst>
          </p:cNvPr>
          <p:cNvSpPr txBox="1">
            <a:spLocks/>
          </p:cNvSpPr>
          <p:nvPr/>
        </p:nvSpPr>
        <p:spPr>
          <a:xfrm>
            <a:off x="0" y="2645546"/>
            <a:ext cx="3062796" cy="399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C10435"/>
                </a:solidFill>
              </a:rPr>
              <a:t>Mise en situation 3</a:t>
            </a: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EC</a:t>
            </a:r>
          </a:p>
        </p:txBody>
      </p:sp>
      <p:pic>
        <p:nvPicPr>
          <p:cNvPr id="2" name="Image 6" descr="Accident 3.JPG">
            <a:extLst>
              <a:ext uri="{FF2B5EF4-FFF2-40B4-BE49-F238E27FC236}">
                <a16:creationId xmlns:a16="http://schemas.microsoft.com/office/drawing/2014/main" id="{5AC0A9D5-1F6E-9611-F1A9-B75A86042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1866" y="1464816"/>
            <a:ext cx="8884560" cy="539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0D00939B-5A0F-498D-C632-206E14582CF1}"/>
              </a:ext>
            </a:extLst>
          </p:cNvPr>
          <p:cNvSpPr txBox="1">
            <a:spLocks/>
          </p:cNvSpPr>
          <p:nvPr/>
        </p:nvSpPr>
        <p:spPr>
          <a:xfrm>
            <a:off x="3441575" y="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A92E387-7A18-0F08-6328-D5A5573309BC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7E1FDC5-A252-04C6-84EF-507DD20ACD8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8E12806-C12E-A8C6-BFC0-8B8DEE49E80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559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rrow: Down 16">
            <a:extLst>
              <a:ext uri="{FF2B5EF4-FFF2-40B4-BE49-F238E27FC236}">
                <a16:creationId xmlns:a16="http://schemas.microsoft.com/office/drawing/2014/main" id="{35002CAF-B181-562B-D5FB-5F2EB268815D}"/>
              </a:ext>
            </a:extLst>
          </p:cNvPr>
          <p:cNvSpPr/>
          <p:nvPr/>
        </p:nvSpPr>
        <p:spPr>
          <a:xfrm rot="16200000">
            <a:off x="8492671" y="3148576"/>
            <a:ext cx="286988" cy="22230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2" name="Arrow: Down 16">
            <a:extLst>
              <a:ext uri="{FF2B5EF4-FFF2-40B4-BE49-F238E27FC236}">
                <a16:creationId xmlns:a16="http://schemas.microsoft.com/office/drawing/2014/main" id="{3A7AB742-292F-FB24-26BF-026B29E3D5DF}"/>
              </a:ext>
            </a:extLst>
          </p:cNvPr>
          <p:cNvSpPr/>
          <p:nvPr/>
        </p:nvSpPr>
        <p:spPr>
          <a:xfrm rot="16200000">
            <a:off x="8432256" y="2395723"/>
            <a:ext cx="286988" cy="23438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ED69B58-EA37-4D07-F3B4-CB29E79AE871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Synthèse</a:t>
            </a: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7210077E-CEF6-67D8-1A3D-2D6C6B90C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952" y="261331"/>
            <a:ext cx="1500326" cy="101018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C01-S01</a:t>
            </a:r>
          </a:p>
          <a:p>
            <a:r>
              <a:rPr lang="fr-FR" dirty="0"/>
              <a:t>Synthèse</a:t>
            </a:r>
          </a:p>
          <a:p>
            <a:r>
              <a:rPr lang="fr-FR" dirty="0"/>
              <a:t>Protection</a:t>
            </a:r>
          </a:p>
        </p:txBody>
      </p:sp>
      <p:sp>
        <p:nvSpPr>
          <p:cNvPr id="5" name="Explosion: 8 Points 1">
            <a:extLst>
              <a:ext uri="{FF2B5EF4-FFF2-40B4-BE49-F238E27FC236}">
                <a16:creationId xmlns:a16="http://schemas.microsoft.com/office/drawing/2014/main" id="{82C2CBA1-A4E6-46E7-7FBA-21B5E6F3916B}"/>
              </a:ext>
            </a:extLst>
          </p:cNvPr>
          <p:cNvSpPr/>
          <p:nvPr/>
        </p:nvSpPr>
        <p:spPr>
          <a:xfrm>
            <a:off x="191742" y="2721162"/>
            <a:ext cx="2448759" cy="1143001"/>
          </a:xfrm>
          <a:prstGeom prst="irregularSeal1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+mj-lt"/>
              </a:rPr>
              <a:t>DANGER</a:t>
            </a: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724E0D07-1FE8-3BFB-4F70-5D8BF3D1C747}"/>
              </a:ext>
            </a:extLst>
          </p:cNvPr>
          <p:cNvSpPr/>
          <p:nvPr/>
        </p:nvSpPr>
        <p:spPr>
          <a:xfrm>
            <a:off x="1713960" y="1271513"/>
            <a:ext cx="2343890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 le secouriste ?</a:t>
            </a: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C50608E1-A515-9168-6C6F-3CEE13C56F05}"/>
              </a:ext>
            </a:extLst>
          </p:cNvPr>
          <p:cNvSpPr/>
          <p:nvPr/>
        </p:nvSpPr>
        <p:spPr>
          <a:xfrm>
            <a:off x="2421732" y="2333393"/>
            <a:ext cx="2343890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 la victime ?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3617D378-B2C5-A3DF-E73B-DCEAB3E4B247}"/>
              </a:ext>
            </a:extLst>
          </p:cNvPr>
          <p:cNvSpPr/>
          <p:nvPr/>
        </p:nvSpPr>
        <p:spPr>
          <a:xfrm>
            <a:off x="3284827" y="3887318"/>
            <a:ext cx="2343890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 les témoins ?</a:t>
            </a:r>
          </a:p>
        </p:txBody>
      </p:sp>
      <p:sp>
        <p:nvSpPr>
          <p:cNvPr id="13" name="Arrow: Bent 6">
            <a:extLst>
              <a:ext uri="{FF2B5EF4-FFF2-40B4-BE49-F238E27FC236}">
                <a16:creationId xmlns:a16="http://schemas.microsoft.com/office/drawing/2014/main" id="{7FA06491-91C0-57A7-426F-307EF8226087}"/>
              </a:ext>
            </a:extLst>
          </p:cNvPr>
          <p:cNvSpPr/>
          <p:nvPr/>
        </p:nvSpPr>
        <p:spPr>
          <a:xfrm rot="10800000" flipH="1">
            <a:off x="1988964" y="1724485"/>
            <a:ext cx="543699" cy="1074528"/>
          </a:xfrm>
          <a:prstGeom prst="bentArrow">
            <a:avLst>
              <a:gd name="adj1" fmla="val 30336"/>
              <a:gd name="adj2" fmla="val 35578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1B38922D-B570-5D40-1345-1933DBB96483}"/>
              </a:ext>
            </a:extLst>
          </p:cNvPr>
          <p:cNvSpPr txBox="1"/>
          <p:nvPr/>
        </p:nvSpPr>
        <p:spPr>
          <a:xfrm>
            <a:off x="4409154" y="1316527"/>
            <a:ext cx="1606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Contrôlable ?</a:t>
            </a:r>
          </a:p>
        </p:txBody>
      </p:sp>
      <p:sp>
        <p:nvSpPr>
          <p:cNvPr id="19" name="Diamond 9">
            <a:extLst>
              <a:ext uri="{FF2B5EF4-FFF2-40B4-BE49-F238E27FC236}">
                <a16:creationId xmlns:a16="http://schemas.microsoft.com/office/drawing/2014/main" id="{E56A3779-C972-18A8-ECA1-5C44E0E41509}"/>
              </a:ext>
            </a:extLst>
          </p:cNvPr>
          <p:cNvSpPr/>
          <p:nvPr/>
        </p:nvSpPr>
        <p:spPr>
          <a:xfrm rot="20394723">
            <a:off x="8432640" y="5077076"/>
            <a:ext cx="2488046" cy="944256"/>
          </a:xfrm>
          <a:prstGeom prst="diamond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Balisage de la zone</a:t>
            </a:r>
          </a:p>
        </p:txBody>
      </p:sp>
      <p:sp>
        <p:nvSpPr>
          <p:cNvPr id="23" name="Flèche : virage 22">
            <a:extLst>
              <a:ext uri="{FF2B5EF4-FFF2-40B4-BE49-F238E27FC236}">
                <a16:creationId xmlns:a16="http://schemas.microsoft.com/office/drawing/2014/main" id="{9E9399F9-D9C1-3CC9-361E-11C48006D667}"/>
              </a:ext>
            </a:extLst>
          </p:cNvPr>
          <p:cNvSpPr/>
          <p:nvPr/>
        </p:nvSpPr>
        <p:spPr>
          <a:xfrm rot="5400000">
            <a:off x="5966732" y="1314838"/>
            <a:ext cx="3903547" cy="3906925"/>
          </a:xfrm>
          <a:prstGeom prst="bentArrow">
            <a:avLst>
              <a:gd name="adj1" fmla="val 3567"/>
              <a:gd name="adj2" fmla="val 5274"/>
              <a:gd name="adj3" fmla="val 5678"/>
              <a:gd name="adj4" fmla="val 140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DEB8D2DC-7528-C3AF-E441-6AC502258C56}"/>
              </a:ext>
            </a:extLst>
          </p:cNvPr>
          <p:cNvSpPr/>
          <p:nvPr/>
        </p:nvSpPr>
        <p:spPr>
          <a:xfrm rot="20411546">
            <a:off x="6723845" y="5082838"/>
            <a:ext cx="2600032" cy="932734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Supprimer 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Ecarter</a:t>
            </a:r>
          </a:p>
        </p:txBody>
      </p:sp>
      <p:sp>
        <p:nvSpPr>
          <p:cNvPr id="29" name="ZoneTexte 13">
            <a:extLst>
              <a:ext uri="{FF2B5EF4-FFF2-40B4-BE49-F238E27FC236}">
                <a16:creationId xmlns:a16="http://schemas.microsoft.com/office/drawing/2014/main" id="{60B957C4-1973-0362-59AC-E068C9682B89}"/>
              </a:ext>
            </a:extLst>
          </p:cNvPr>
          <p:cNvSpPr txBox="1"/>
          <p:nvPr/>
        </p:nvSpPr>
        <p:spPr>
          <a:xfrm>
            <a:off x="6047570" y="3033166"/>
            <a:ext cx="144251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Dégagement d’urgence possible ? </a:t>
            </a:r>
          </a:p>
        </p:txBody>
      </p:sp>
      <p:sp>
        <p:nvSpPr>
          <p:cNvPr id="34" name="Arrow: Down 16">
            <a:extLst>
              <a:ext uri="{FF2B5EF4-FFF2-40B4-BE49-F238E27FC236}">
                <a16:creationId xmlns:a16="http://schemas.microsoft.com/office/drawing/2014/main" id="{DC5C8178-B486-935B-3E28-F0C99F642FB9}"/>
              </a:ext>
            </a:extLst>
          </p:cNvPr>
          <p:cNvSpPr/>
          <p:nvPr/>
        </p:nvSpPr>
        <p:spPr>
          <a:xfrm rot="16200000">
            <a:off x="4041650" y="1281053"/>
            <a:ext cx="286988" cy="4776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5" name="Oval 14">
            <a:extLst>
              <a:ext uri="{FF2B5EF4-FFF2-40B4-BE49-F238E27FC236}">
                <a16:creationId xmlns:a16="http://schemas.microsoft.com/office/drawing/2014/main" id="{98EA93AC-4248-054D-B5FC-0E50E5537318}"/>
              </a:ext>
            </a:extLst>
          </p:cNvPr>
          <p:cNvSpPr/>
          <p:nvPr/>
        </p:nvSpPr>
        <p:spPr>
          <a:xfrm>
            <a:off x="3762373" y="5691296"/>
            <a:ext cx="2488046" cy="90755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Prise en charge de la victime</a:t>
            </a:r>
          </a:p>
        </p:txBody>
      </p:sp>
      <p:sp>
        <p:nvSpPr>
          <p:cNvPr id="2" name="Flèche : virage 1">
            <a:extLst>
              <a:ext uri="{FF2B5EF4-FFF2-40B4-BE49-F238E27FC236}">
                <a16:creationId xmlns:a16="http://schemas.microsoft.com/office/drawing/2014/main" id="{A55EF51F-AC7A-0616-F0C6-23234E024884}"/>
              </a:ext>
            </a:extLst>
          </p:cNvPr>
          <p:cNvSpPr/>
          <p:nvPr/>
        </p:nvSpPr>
        <p:spPr>
          <a:xfrm rot="5400000">
            <a:off x="5637299" y="1845828"/>
            <a:ext cx="3701992" cy="3046499"/>
          </a:xfrm>
          <a:prstGeom prst="bentArrow">
            <a:avLst>
              <a:gd name="adj1" fmla="val 4602"/>
              <a:gd name="adj2" fmla="val 6081"/>
              <a:gd name="adj3" fmla="val 6768"/>
              <a:gd name="adj4" fmla="val 2014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4A78F03B-A83E-CF8E-5DDE-2640B0F094D9}"/>
              </a:ext>
            </a:extLst>
          </p:cNvPr>
          <p:cNvSpPr txBox="1"/>
          <p:nvPr/>
        </p:nvSpPr>
        <p:spPr>
          <a:xfrm>
            <a:off x="5036604" y="2437538"/>
            <a:ext cx="1606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Contrôlable ?</a:t>
            </a:r>
          </a:p>
        </p:txBody>
      </p:sp>
      <p:sp>
        <p:nvSpPr>
          <p:cNvPr id="24" name="Arrow: Down 16">
            <a:extLst>
              <a:ext uri="{FF2B5EF4-FFF2-40B4-BE49-F238E27FC236}">
                <a16:creationId xmlns:a16="http://schemas.microsoft.com/office/drawing/2014/main" id="{3B76B663-02D5-911D-E828-AF9CCF90C451}"/>
              </a:ext>
            </a:extLst>
          </p:cNvPr>
          <p:cNvSpPr/>
          <p:nvPr/>
        </p:nvSpPr>
        <p:spPr>
          <a:xfrm rot="16200000">
            <a:off x="4743168" y="2419764"/>
            <a:ext cx="286988" cy="47151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8" name="Arrow: Down 16">
            <a:extLst>
              <a:ext uri="{FF2B5EF4-FFF2-40B4-BE49-F238E27FC236}">
                <a16:creationId xmlns:a16="http://schemas.microsoft.com/office/drawing/2014/main" id="{90571585-84EB-1BAB-55EA-2C10599A0571}"/>
              </a:ext>
            </a:extLst>
          </p:cNvPr>
          <p:cNvSpPr/>
          <p:nvPr/>
        </p:nvSpPr>
        <p:spPr>
          <a:xfrm rot="16200000">
            <a:off x="7590396" y="1451495"/>
            <a:ext cx="286988" cy="234389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4" name="Arrow: Bent 6">
            <a:extLst>
              <a:ext uri="{FF2B5EF4-FFF2-40B4-BE49-F238E27FC236}">
                <a16:creationId xmlns:a16="http://schemas.microsoft.com/office/drawing/2014/main" id="{78B8D42F-DE4A-6993-4359-AAA589E65E6A}"/>
              </a:ext>
            </a:extLst>
          </p:cNvPr>
          <p:cNvSpPr/>
          <p:nvPr/>
        </p:nvSpPr>
        <p:spPr>
          <a:xfrm rot="10800000" flipH="1">
            <a:off x="5503871" y="2769938"/>
            <a:ext cx="543699" cy="783238"/>
          </a:xfrm>
          <a:prstGeom prst="bentArrow">
            <a:avLst>
              <a:gd name="adj1" fmla="val 30336"/>
              <a:gd name="adj2" fmla="val 35578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Arrow: Down 16">
            <a:extLst>
              <a:ext uri="{FF2B5EF4-FFF2-40B4-BE49-F238E27FC236}">
                <a16:creationId xmlns:a16="http://schemas.microsoft.com/office/drawing/2014/main" id="{017F40F5-6FAA-FB78-FBFF-E2A9686661E5}"/>
              </a:ext>
            </a:extLst>
          </p:cNvPr>
          <p:cNvSpPr/>
          <p:nvPr/>
        </p:nvSpPr>
        <p:spPr>
          <a:xfrm rot="16200000">
            <a:off x="8011326" y="2581069"/>
            <a:ext cx="286988" cy="150203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0" name="Arrow: Bent 6">
            <a:extLst>
              <a:ext uri="{FF2B5EF4-FFF2-40B4-BE49-F238E27FC236}">
                <a16:creationId xmlns:a16="http://schemas.microsoft.com/office/drawing/2014/main" id="{CD2D2AB3-F0CC-F3D0-5328-3FA66B81E94C}"/>
              </a:ext>
            </a:extLst>
          </p:cNvPr>
          <p:cNvSpPr/>
          <p:nvPr/>
        </p:nvSpPr>
        <p:spPr>
          <a:xfrm rot="10800000" flipH="1">
            <a:off x="2912352" y="2854827"/>
            <a:ext cx="543699" cy="1533319"/>
          </a:xfrm>
          <a:prstGeom prst="bentArrow">
            <a:avLst>
              <a:gd name="adj1" fmla="val 30336"/>
              <a:gd name="adj2" fmla="val 35578"/>
              <a:gd name="adj3" fmla="val 25000"/>
              <a:gd name="adj4" fmla="val 4538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ZoneTexte 13">
            <a:extLst>
              <a:ext uri="{FF2B5EF4-FFF2-40B4-BE49-F238E27FC236}">
                <a16:creationId xmlns:a16="http://schemas.microsoft.com/office/drawing/2014/main" id="{DB8EA550-DBEE-F3F7-1482-347D511A1160}"/>
              </a:ext>
            </a:extLst>
          </p:cNvPr>
          <p:cNvSpPr txBox="1"/>
          <p:nvPr/>
        </p:nvSpPr>
        <p:spPr>
          <a:xfrm>
            <a:off x="5965046" y="3993406"/>
            <a:ext cx="1606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Contrôlable ?</a:t>
            </a:r>
          </a:p>
        </p:txBody>
      </p:sp>
      <p:sp>
        <p:nvSpPr>
          <p:cNvPr id="37" name="Arrow: Down 16">
            <a:extLst>
              <a:ext uri="{FF2B5EF4-FFF2-40B4-BE49-F238E27FC236}">
                <a16:creationId xmlns:a16="http://schemas.microsoft.com/office/drawing/2014/main" id="{C53EF130-1485-B7C3-C49B-B7D420F23C10}"/>
              </a:ext>
            </a:extLst>
          </p:cNvPr>
          <p:cNvSpPr/>
          <p:nvPr/>
        </p:nvSpPr>
        <p:spPr>
          <a:xfrm rot="16200000">
            <a:off x="5597542" y="3957932"/>
            <a:ext cx="286988" cy="4776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7" name="Arrow: Down 16">
            <a:extLst>
              <a:ext uri="{FF2B5EF4-FFF2-40B4-BE49-F238E27FC236}">
                <a16:creationId xmlns:a16="http://schemas.microsoft.com/office/drawing/2014/main" id="{E491B2D6-90EB-4029-9C0D-FFBE9977D01D}"/>
              </a:ext>
            </a:extLst>
          </p:cNvPr>
          <p:cNvSpPr/>
          <p:nvPr/>
        </p:nvSpPr>
        <p:spPr>
          <a:xfrm rot="16200000">
            <a:off x="8072475" y="3397398"/>
            <a:ext cx="286988" cy="138268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50" name="Arrow: Down 16">
            <a:extLst>
              <a:ext uri="{FF2B5EF4-FFF2-40B4-BE49-F238E27FC236}">
                <a16:creationId xmlns:a16="http://schemas.microsoft.com/office/drawing/2014/main" id="{F67E8615-576C-C4FD-0D08-A068FAA24F5B}"/>
              </a:ext>
            </a:extLst>
          </p:cNvPr>
          <p:cNvSpPr/>
          <p:nvPr/>
        </p:nvSpPr>
        <p:spPr>
          <a:xfrm>
            <a:off x="4057850" y="4424642"/>
            <a:ext cx="286988" cy="14238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51" name="Arrow: Down 16">
            <a:extLst>
              <a:ext uri="{FF2B5EF4-FFF2-40B4-BE49-F238E27FC236}">
                <a16:creationId xmlns:a16="http://schemas.microsoft.com/office/drawing/2014/main" id="{E7077F10-5F07-E07D-8A80-0245561C6A83}"/>
              </a:ext>
            </a:extLst>
          </p:cNvPr>
          <p:cNvSpPr/>
          <p:nvPr/>
        </p:nvSpPr>
        <p:spPr>
          <a:xfrm rot="5400000">
            <a:off x="6378259" y="5379106"/>
            <a:ext cx="286988" cy="111342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FCF01BF-3C64-F384-9BF8-D6D6BF685188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5D93A71-D065-7281-255C-AC518A60DBDD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6A5447E-86BA-BDEE-DFE4-A7AA2114308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323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C01-S02bis</a:t>
            </a:r>
          </a:p>
          <a:p>
            <a:r>
              <a:rPr lang="fr-FR" dirty="0"/>
              <a:t>Population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1630531" y="1171853"/>
            <a:ext cx="3294114" cy="5655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Attaque terroriste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Protection des populations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402375-C059-0537-C9B7-AF974169BEFD}"/>
              </a:ext>
            </a:extLst>
          </p:cNvPr>
          <p:cNvSpPr txBox="1">
            <a:spLocks/>
          </p:cNvSpPr>
          <p:nvPr/>
        </p:nvSpPr>
        <p:spPr>
          <a:xfrm>
            <a:off x="7837502" y="1171853"/>
            <a:ext cx="3294114" cy="5655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Epidémie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pic>
        <p:nvPicPr>
          <p:cNvPr id="6" name="Image 5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F55C6FCB-1F9C-5E34-7F9E-E9C70ED3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3254" y="1594968"/>
            <a:ext cx="3672178" cy="5194602"/>
          </a:xfrm>
          <a:prstGeom prst="rect">
            <a:avLst/>
          </a:prstGeom>
        </p:spPr>
      </p:pic>
      <p:pic>
        <p:nvPicPr>
          <p:cNvPr id="10" name="Image 9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75C6249-2AC0-71DB-9E0B-00C43E99C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99066" y="1737449"/>
            <a:ext cx="4592275" cy="313745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ED144A2-1194-26B7-3182-E6E9C8C54066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DFD058A-4F8D-9D99-9576-F1BCD2ED808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ADEFCFC-DB2D-8134-631C-FE7D0C2455E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470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C01-S02bis</a:t>
            </a:r>
          </a:p>
          <a:p>
            <a:r>
              <a:rPr lang="fr-FR" dirty="0"/>
              <a:t>Population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1686202" y="949691"/>
            <a:ext cx="4290875" cy="5655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Signal national d’Alerte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2922209" y="93164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Protection des populations</a:t>
            </a:r>
          </a:p>
        </p:txBody>
      </p:sp>
      <p:pic>
        <p:nvPicPr>
          <p:cNvPr id="9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3DA3DCB-1EC3-2B49-DBCC-D548CE332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641244"/>
            <a:ext cx="5116499" cy="269127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598F32-31D1-38EA-2F05-244E1003A352}"/>
              </a:ext>
            </a:extLst>
          </p:cNvPr>
          <p:cNvSpPr txBox="1">
            <a:spLocks/>
          </p:cNvSpPr>
          <p:nvPr/>
        </p:nvSpPr>
        <p:spPr>
          <a:xfrm>
            <a:off x="531552" y="5104001"/>
            <a:ext cx="7434678" cy="13878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hlinkClick r:id="rId4"/>
              </a:rPr>
              <a:t>Alerte ORSEC / Alerte - Ministère de l'Intérieur (interieur.gouv.fr)</a:t>
            </a:r>
            <a:endParaRPr lang="fr-FR" sz="2000" dirty="0">
              <a:solidFill>
                <a:srgbClr val="114175"/>
              </a:solidFill>
            </a:endParaRPr>
          </a:p>
          <a:p>
            <a:endParaRPr lang="fr-FR" sz="2000" dirty="0">
              <a:solidFill>
                <a:srgbClr val="114175"/>
              </a:solidFill>
            </a:endParaRPr>
          </a:p>
          <a:p>
            <a:endParaRPr lang="fr-FR" sz="2000" dirty="0">
              <a:solidFill>
                <a:srgbClr val="114175"/>
              </a:solidFill>
            </a:endParaRPr>
          </a:p>
          <a:p>
            <a:r>
              <a:rPr lang="fr-FR" sz="2000" dirty="0">
                <a:hlinkClick r:id="rId5"/>
              </a:rPr>
              <a:t>Risques Page d'accueil | Gouvernement.fr</a:t>
            </a:r>
            <a:endParaRPr lang="fr-FR" sz="2000" dirty="0">
              <a:solidFill>
                <a:srgbClr val="114175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49277F-5A86-DCF6-CBB8-8EA20CB1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95" y="0"/>
            <a:ext cx="154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6A339A-DB88-4416-9343-F25D4F0C4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76795" y="1515286"/>
            <a:ext cx="2815205" cy="158038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9157E4B-3712-EB9E-F9EF-57326D3EDF12}"/>
              </a:ext>
            </a:extLst>
          </p:cNvPr>
          <p:cNvGrpSpPr/>
          <p:nvPr/>
        </p:nvGrpSpPr>
        <p:grpSpPr>
          <a:xfrm>
            <a:off x="2245013" y="90137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FC2E8114-70C4-24CC-68AC-1D708200F51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D04F3D9-6331-3360-C914-DAA22B0E22D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554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C01-S02bis</a:t>
            </a:r>
          </a:p>
          <a:p>
            <a:r>
              <a:rPr lang="fr-FR" dirty="0"/>
              <a:t>Population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C518AF-1F9D-A83A-1B5D-6CA139691D46}"/>
              </a:ext>
            </a:extLst>
          </p:cNvPr>
          <p:cNvSpPr txBox="1">
            <a:spLocks/>
          </p:cNvSpPr>
          <p:nvPr/>
        </p:nvSpPr>
        <p:spPr>
          <a:xfrm>
            <a:off x="458953" y="1549052"/>
            <a:ext cx="7665330" cy="6305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u="sng" dirty="0">
                <a:solidFill>
                  <a:srgbClr val="114175"/>
                </a:solidFill>
              </a:rPr>
              <a:t>Cas particulier équipement hydraulique</a:t>
            </a:r>
            <a:r>
              <a:rPr lang="fr-FR" sz="2800" dirty="0">
                <a:solidFill>
                  <a:srgbClr val="114175"/>
                </a:solidFill>
              </a:rPr>
              <a:t> :</a:t>
            </a: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96709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Protection des populations</a:t>
            </a:r>
          </a:p>
        </p:txBody>
      </p:sp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15DA1D-63EB-61E6-D880-0AEC106A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55295" y="716780"/>
            <a:ext cx="3755098" cy="5310545"/>
          </a:xfrm>
          <a:prstGeom prst="rect">
            <a:avLst/>
          </a:prstGeom>
        </p:spPr>
      </p:pic>
      <p:pic>
        <p:nvPicPr>
          <p:cNvPr id="16" name="Image 1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C7F4266-B288-510A-A307-C5D36A5C5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201" y="1965218"/>
            <a:ext cx="3165396" cy="2713197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FAE78F-B066-3336-9EC9-F2C1A7800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67567" y="4026783"/>
            <a:ext cx="5418746" cy="271319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B41E4E0-6486-22BD-6D11-0CDE1C7447C1}"/>
              </a:ext>
            </a:extLst>
          </p:cNvPr>
          <p:cNvGrpSpPr/>
          <p:nvPr/>
        </p:nvGrpSpPr>
        <p:grpSpPr>
          <a:xfrm>
            <a:off x="2419513" y="15575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1A5C73D-36B0-D048-83BB-A23ED2949948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B59AB9B-3175-8F97-0DFB-41DE3B7A7373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13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5743" y="3062796"/>
            <a:ext cx="6667471" cy="150903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L’ALERTE</a:t>
            </a:r>
            <a:br>
              <a:rPr lang="fr-FR" b="1" dirty="0"/>
            </a:br>
            <a:r>
              <a:rPr lang="fr-FR" sz="4400" b="1" dirty="0"/>
              <a:t>Chapitre 01- </a:t>
            </a:r>
            <a:r>
              <a:rPr lang="fr-FR" sz="4400" b="1" dirty="0">
                <a:solidFill>
                  <a:srgbClr val="00529B"/>
                </a:solidFill>
              </a:rPr>
              <a:t>Séquence 02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1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964" y="2121763"/>
            <a:ext cx="4454754" cy="932156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00529B"/>
                </a:solidFill>
              </a:rPr>
              <a:t>PSC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8392" y="1411550"/>
            <a:ext cx="6409307" cy="3110769"/>
          </a:xfrm>
        </p:spPr>
        <p:txBody>
          <a:bodyPr>
            <a:normAutofit fontScale="92500"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Faire acquérir à toute personne les compétences nécessaires à l’exécution d’une action citoyenne d’assistance à personne, en réalisant les gestes de premiers secours, conformément aux dispositions en vigueur.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Minimum 7h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85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778" y="2091707"/>
            <a:ext cx="4179436" cy="1015477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00529B"/>
                </a:solidFill>
              </a:rPr>
              <a:t>L’ALERTE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28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28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Être capable d’appeler les services d’urgence appropriés et de transmettre la bonne information</a:t>
            </a:r>
          </a:p>
          <a:p>
            <a:pPr algn="ctr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10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051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9975" y="1528903"/>
            <a:ext cx="2217363" cy="779292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7FF2349-E0D4-2B5E-6D61-77623377F7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4183" y="2224066"/>
            <a:ext cx="4675571" cy="484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Pourquoi alerter ?</a:t>
            </a:r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99CDE8E1-A894-63E2-D340-9C98D67FA391}"/>
              </a:ext>
            </a:extLst>
          </p:cNvPr>
          <p:cNvSpPr txBox="1">
            <a:spLocks/>
          </p:cNvSpPr>
          <p:nvPr/>
        </p:nvSpPr>
        <p:spPr>
          <a:xfrm>
            <a:off x="4243946" y="3637619"/>
            <a:ext cx="370017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Quelles informations ? </a:t>
            </a: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72240FC9-D127-9593-75A9-592BDC06372B}"/>
              </a:ext>
            </a:extLst>
          </p:cNvPr>
          <p:cNvSpPr txBox="1">
            <a:spLocks/>
          </p:cNvSpPr>
          <p:nvPr/>
        </p:nvSpPr>
        <p:spPr>
          <a:xfrm>
            <a:off x="4792549" y="2969682"/>
            <a:ext cx="412219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Quels numéros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27C7DE3-AC44-418A-AE9D-F242849D4B7B}"/>
              </a:ext>
            </a:extLst>
          </p:cNvPr>
          <p:cNvGrpSpPr/>
          <p:nvPr/>
        </p:nvGrpSpPr>
        <p:grpSpPr>
          <a:xfrm>
            <a:off x="3524661" y="3495664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87FB538-AFB4-E0C1-7D88-E708FC882A1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8228004-F800-466E-6C6B-EB0F13052D2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C77D718-FD9A-737E-C79B-DE60A886CD1E}"/>
              </a:ext>
            </a:extLst>
          </p:cNvPr>
          <p:cNvGrpSpPr/>
          <p:nvPr/>
        </p:nvGrpSpPr>
        <p:grpSpPr>
          <a:xfrm>
            <a:off x="4151793" y="2810781"/>
            <a:ext cx="766273" cy="552082"/>
            <a:chOff x="4737720" y="814350"/>
            <a:chExt cx="1922015" cy="1340926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F07AA320-1C38-7D81-0B74-557B19D1CC4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40EEC4-4216-9269-32FB-5847EB5750A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3D35F66-F16D-056A-BE84-0897336EA1A2}"/>
              </a:ext>
            </a:extLst>
          </p:cNvPr>
          <p:cNvGrpSpPr/>
          <p:nvPr/>
        </p:nvGrpSpPr>
        <p:grpSpPr>
          <a:xfrm>
            <a:off x="4700396" y="213704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01CB398-0096-71AA-A926-2E0BC03C7AB4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3F7724F-E03A-C543-DF12-AB0DD0388A4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97D4737-4595-E843-61D5-30B881E8A072}"/>
              </a:ext>
            </a:extLst>
          </p:cNvPr>
          <p:cNvSpPr txBox="1">
            <a:spLocks/>
          </p:cNvSpPr>
          <p:nvPr/>
        </p:nvSpPr>
        <p:spPr>
          <a:xfrm>
            <a:off x="3537044" y="4267530"/>
            <a:ext cx="4675571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Synthèse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78EB703-E992-E212-DAAD-D9C8E8DF8F60}"/>
              </a:ext>
            </a:extLst>
          </p:cNvPr>
          <p:cNvGrpSpPr/>
          <p:nvPr/>
        </p:nvGrpSpPr>
        <p:grpSpPr>
          <a:xfrm>
            <a:off x="2857129" y="4146398"/>
            <a:ext cx="766273" cy="552082"/>
            <a:chOff x="4737720" y="814350"/>
            <a:chExt cx="1922015" cy="1340926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D8426D1-29E2-301A-245A-A4A72479419A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7CAE375-88A3-3F4C-40BC-2E01D641C92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952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0DE90D7-D943-2624-9E2A-31E73AD80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Pourquoi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2994735" y="167502"/>
            <a:ext cx="4675571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Pourquoi alerter</a:t>
            </a:r>
            <a:r>
              <a:rPr lang="fr-FR" b="1" dirty="0"/>
              <a:t>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1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8C0602A1-E762-B5E3-E3DB-5AD72BE12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6" y="1715238"/>
            <a:ext cx="8482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Informer de la présence d’une ou plusieurs victimes 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83F9B875-9965-7E1E-CAF5-20E131C5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6" y="2882195"/>
            <a:ext cx="911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Informer les services des détresses des victimes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2115A9-846B-2399-13E3-A8CDC1441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6" y="4049152"/>
            <a:ext cx="9111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Informer sur les gestes en cours, ou effectués</a:t>
            </a: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E3C7E36-0D93-3B68-DA15-27A5C2E2E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837" y="5216109"/>
            <a:ext cx="7221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Déclencher la chaine de secours au besoin  </a:t>
            </a:r>
          </a:p>
        </p:txBody>
      </p:sp>
    </p:spTree>
    <p:extLst>
      <p:ext uri="{BB962C8B-B14F-4D97-AF65-F5344CB8AC3E}">
        <p14:creationId xmlns:p14="http://schemas.microsoft.com/office/powerpoint/2010/main" val="11304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2994735" y="167502"/>
            <a:ext cx="4675571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Pourquoi alerter</a:t>
            </a:r>
            <a:r>
              <a:rPr lang="fr-FR" b="1" dirty="0"/>
              <a:t>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1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4C6D05D4-D555-AD84-EFB3-4A9D20C4E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1" y="1524376"/>
            <a:ext cx="10719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Cette information sera transmise par le sauveteur ou témoin via :</a:t>
            </a:r>
          </a:p>
        </p:txBody>
      </p:sp>
      <p:pic>
        <p:nvPicPr>
          <p:cNvPr id="14" name="Image 13" descr="Une image contenant intérieur, Appareils électroniques&#10;&#10;Description générée automatiquement">
            <a:extLst>
              <a:ext uri="{FF2B5EF4-FFF2-40B4-BE49-F238E27FC236}">
                <a16:creationId xmlns:a16="http://schemas.microsoft.com/office/drawing/2014/main" id="{BD486182-22B4-C02A-43D5-3CC45AC59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7031" y="2465380"/>
            <a:ext cx="3918552" cy="1524970"/>
          </a:xfrm>
          <a:prstGeom prst="rect">
            <a:avLst/>
          </a:prstGeom>
        </p:spPr>
      </p:pic>
      <p:pic>
        <p:nvPicPr>
          <p:cNvPr id="15" name="Image 14" descr="Une image contenant distant, intérieur, Appareils électroniques, téléphone&#10;&#10;Description générée automatiquement">
            <a:extLst>
              <a:ext uri="{FF2B5EF4-FFF2-40B4-BE49-F238E27FC236}">
                <a16:creationId xmlns:a16="http://schemas.microsoft.com/office/drawing/2014/main" id="{CD5631B2-DBD6-3E66-86B8-D0B151473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44384" y="3419686"/>
            <a:ext cx="2992035" cy="1685941"/>
          </a:xfrm>
          <a:prstGeom prst="rect">
            <a:avLst/>
          </a:prstGeom>
        </p:spPr>
      </p:pic>
      <p:pic>
        <p:nvPicPr>
          <p:cNvPr id="16" name="Image 15" descr="Une image contenant texte, herbe, plein air, rouge&#10;&#10;Description générée automatiquement">
            <a:extLst>
              <a:ext uri="{FF2B5EF4-FFF2-40B4-BE49-F238E27FC236}">
                <a16:creationId xmlns:a16="http://schemas.microsoft.com/office/drawing/2014/main" id="{5DB48600-107C-B903-FCC2-DE8C0907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79781" y="2431655"/>
            <a:ext cx="2992034" cy="1994689"/>
          </a:xfrm>
          <a:prstGeom prst="rect">
            <a:avLst/>
          </a:prstGeom>
        </p:spPr>
      </p:pic>
      <p:sp>
        <p:nvSpPr>
          <p:cNvPr id="17" name="ZoneTexte 2">
            <a:extLst>
              <a:ext uri="{FF2B5EF4-FFF2-40B4-BE49-F238E27FC236}">
                <a16:creationId xmlns:a16="http://schemas.microsoft.com/office/drawing/2014/main" id="{BAB323D1-42FC-4130-713E-C52CC8319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860" y="5536824"/>
            <a:ext cx="99490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C1043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Transmission rapide ET précise </a:t>
            </a:r>
          </a:p>
        </p:txBody>
      </p:sp>
      <p:sp>
        <p:nvSpPr>
          <p:cNvPr id="4" name="Sous-titre 1">
            <a:extLst>
              <a:ext uri="{FF2B5EF4-FFF2-40B4-BE49-F238E27FC236}">
                <a16:creationId xmlns:a16="http://schemas.microsoft.com/office/drawing/2014/main" id="{A7F440F9-B097-0503-A389-099B38700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1584933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2994735" y="167502"/>
            <a:ext cx="4675571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Quels numéros</a:t>
            </a:r>
            <a:r>
              <a:rPr lang="fr-FR" b="1" dirty="0"/>
              <a:t>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2DD9968-A328-1634-71F7-592BDEF1271A}"/>
              </a:ext>
            </a:extLst>
          </p:cNvPr>
          <p:cNvGrpSpPr/>
          <p:nvPr/>
        </p:nvGrpSpPr>
        <p:grpSpPr>
          <a:xfrm>
            <a:off x="6875394" y="1033651"/>
            <a:ext cx="3209639" cy="1776294"/>
            <a:chOff x="5196324" y="1772816"/>
            <a:chExt cx="3209639" cy="177629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9C68468-BD4B-B95F-D6E8-F9425A8B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" r="7140"/>
            <a:stretch/>
          </p:blipFill>
          <p:spPr>
            <a:xfrm>
              <a:off x="5916404" y="1772816"/>
              <a:ext cx="2489559" cy="1776294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950270F-B472-4AF0-8EAC-860E1FFB6D14}"/>
                </a:ext>
              </a:extLst>
            </p:cNvPr>
            <p:cNvSpPr txBox="1"/>
            <p:nvPr/>
          </p:nvSpPr>
          <p:spPr>
            <a:xfrm>
              <a:off x="5196324" y="2539946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15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CA98A52-A25D-B535-7780-4C78BC7BF1F7}"/>
              </a:ext>
            </a:extLst>
          </p:cNvPr>
          <p:cNvGrpSpPr/>
          <p:nvPr/>
        </p:nvGrpSpPr>
        <p:grpSpPr>
          <a:xfrm>
            <a:off x="1483423" y="1429661"/>
            <a:ext cx="2696670" cy="1776294"/>
            <a:chOff x="755576" y="1772816"/>
            <a:chExt cx="2696670" cy="177629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14B8BA0-EA2F-59C5-632D-DD69D0510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0" t="1782" r="6387" b="158"/>
            <a:stretch/>
          </p:blipFill>
          <p:spPr>
            <a:xfrm>
              <a:off x="755576" y="1772816"/>
              <a:ext cx="1955275" cy="17762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5799CDE-3FE1-5E69-9AE5-930BFB19C7B1}"/>
                </a:ext>
              </a:extLst>
            </p:cNvPr>
            <p:cNvSpPr txBox="1"/>
            <p:nvPr/>
          </p:nvSpPr>
          <p:spPr>
            <a:xfrm>
              <a:off x="2660158" y="2476297"/>
              <a:ext cx="792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18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37A28CA-88F7-584A-5901-C4998009C733}"/>
              </a:ext>
            </a:extLst>
          </p:cNvPr>
          <p:cNvGrpSpPr/>
          <p:nvPr/>
        </p:nvGrpSpPr>
        <p:grpSpPr>
          <a:xfrm>
            <a:off x="7732814" y="4371985"/>
            <a:ext cx="3306996" cy="1657113"/>
            <a:chOff x="5098967" y="4529920"/>
            <a:chExt cx="3306996" cy="165711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9211435-66EF-A042-214C-2B0475B5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404" y="4529920"/>
              <a:ext cx="2489559" cy="1657113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CC77ACC-C5C3-EC60-5546-1EC098CCDF86}"/>
                </a:ext>
              </a:extLst>
            </p:cNvPr>
            <p:cNvSpPr txBox="1"/>
            <p:nvPr/>
          </p:nvSpPr>
          <p:spPr>
            <a:xfrm>
              <a:off x="5098967" y="5270723"/>
              <a:ext cx="984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+mj-lt"/>
                </a:rPr>
                <a:t>112</a:t>
              </a:r>
            </a:p>
          </p:txBody>
        </p:sp>
      </p:grpSp>
      <p:pic>
        <p:nvPicPr>
          <p:cNvPr id="19" name="Image 18" descr="114.jpg">
            <a:extLst>
              <a:ext uri="{FF2B5EF4-FFF2-40B4-BE49-F238E27FC236}">
                <a16:creationId xmlns:a16="http://schemas.microsoft.com/office/drawing/2014/main" id="{640DCC57-E5A9-2054-39A5-71816358B52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641" t="19654" r="4641" b="13265"/>
          <a:stretch>
            <a:fillRect/>
          </a:stretch>
        </p:blipFill>
        <p:spPr>
          <a:xfrm>
            <a:off x="3413946" y="3824438"/>
            <a:ext cx="2096920" cy="2752208"/>
          </a:xfrm>
          <a:prstGeom prst="rect">
            <a:avLst/>
          </a:prstGeom>
        </p:spPr>
      </p:pic>
      <p:sp>
        <p:nvSpPr>
          <p:cNvPr id="4" name="Sous-titre 1">
            <a:extLst>
              <a:ext uri="{FF2B5EF4-FFF2-40B4-BE49-F238E27FC236}">
                <a16:creationId xmlns:a16="http://schemas.microsoft.com/office/drawing/2014/main" id="{1E11081E-F2BF-7C6D-16F9-F4EB10325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Numéros</a:t>
            </a:r>
          </a:p>
        </p:txBody>
      </p:sp>
    </p:spTree>
    <p:extLst>
      <p:ext uri="{BB962C8B-B14F-4D97-AF65-F5344CB8AC3E}">
        <p14:creationId xmlns:p14="http://schemas.microsoft.com/office/powerpoint/2010/main" val="28676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F858-BF0D-2F96-D588-A846412E92FC}"/>
              </a:ext>
            </a:extLst>
          </p:cNvPr>
          <p:cNvSpPr txBox="1"/>
          <p:nvPr/>
        </p:nvSpPr>
        <p:spPr>
          <a:xfrm>
            <a:off x="2145760" y="8530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3FDA2F-2E26-CF8C-FA9D-B52EA1BBC790}"/>
              </a:ext>
            </a:extLst>
          </p:cNvPr>
          <p:cNvSpPr txBox="1"/>
          <p:nvPr/>
        </p:nvSpPr>
        <p:spPr>
          <a:xfrm>
            <a:off x="2487550" y="1689191"/>
            <a:ext cx="64256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La localisation précise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Le numéro de téléphone appelant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La nature du problème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Le nombre de victime, s’il y en a plusieurs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8684748-7942-382E-702E-90698D6158EE}"/>
              </a:ext>
            </a:extLst>
          </p:cNvPr>
          <p:cNvGrpSpPr/>
          <p:nvPr/>
        </p:nvGrpSpPr>
        <p:grpSpPr>
          <a:xfrm>
            <a:off x="1056444" y="4836611"/>
            <a:ext cx="10733105" cy="488882"/>
            <a:chOff x="1987912" y="5543296"/>
            <a:chExt cx="6778308" cy="79323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5FD26E1-2735-AB66-352B-08C71F470B19}"/>
                </a:ext>
              </a:extLst>
            </p:cNvPr>
            <p:cNvSpPr txBox="1"/>
            <p:nvPr/>
          </p:nvSpPr>
          <p:spPr>
            <a:xfrm>
              <a:off x="2285500" y="5543296"/>
              <a:ext cx="6480720" cy="74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C10435"/>
                  </a:solidFill>
                  <a:latin typeface="+mj-lt"/>
                </a:rPr>
                <a:t>Ne raccrocher que sur ordre de l’opérateur </a:t>
              </a:r>
              <a:r>
                <a:rPr lang="fr-FR" sz="2400" b="1" u="sng" dirty="0">
                  <a:solidFill>
                    <a:srgbClr val="C10435"/>
                  </a:solidFill>
                  <a:latin typeface="+mj-lt"/>
                </a:rPr>
                <a:t>et</a:t>
              </a:r>
              <a:r>
                <a:rPr lang="fr-FR" sz="2400" dirty="0">
                  <a:solidFill>
                    <a:srgbClr val="C10435"/>
                  </a:solidFill>
                  <a:latin typeface="+mj-lt"/>
                </a:rPr>
                <a:t> suivre les consignes donnés</a:t>
              </a:r>
            </a:p>
          </p:txBody>
        </p:sp>
        <p:pic>
          <p:nvPicPr>
            <p:cNvPr id="20" name="Picture 2" descr="C:\Users\bernard\AppData\Local\Microsoft\Windows\INetCache\IE\SPEVZVE5\attention-23334_960_720[1].png">
              <a:extLst>
                <a:ext uri="{FF2B5EF4-FFF2-40B4-BE49-F238E27FC236}">
                  <a16:creationId xmlns:a16="http://schemas.microsoft.com/office/drawing/2014/main" id="{00E5443B-FA56-0DD0-5883-209D542BF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912" y="5587457"/>
              <a:ext cx="369104" cy="74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26BFAAEF-695F-3E50-7FA0-6BC6E27ECFEF}"/>
              </a:ext>
            </a:extLst>
          </p:cNvPr>
          <p:cNvSpPr txBox="1">
            <a:spLocks/>
          </p:cNvSpPr>
          <p:nvPr/>
        </p:nvSpPr>
        <p:spPr>
          <a:xfrm>
            <a:off x="2908920" y="190386"/>
            <a:ext cx="370017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u="sng" dirty="0"/>
              <a:t>Quels informations</a:t>
            </a:r>
            <a:r>
              <a:rPr lang="fr-FR" b="1" dirty="0"/>
              <a:t> ? </a:t>
            </a:r>
          </a:p>
        </p:txBody>
      </p:sp>
      <p:sp>
        <p:nvSpPr>
          <p:cNvPr id="8" name="Sous-titre 1">
            <a:extLst>
              <a:ext uri="{FF2B5EF4-FFF2-40B4-BE49-F238E27FC236}">
                <a16:creationId xmlns:a16="http://schemas.microsoft.com/office/drawing/2014/main" id="{5B977E72-57FA-1E2E-C3A7-C502363D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409894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Infos</a:t>
            </a:r>
          </a:p>
        </p:txBody>
      </p:sp>
    </p:spTree>
    <p:extLst>
      <p:ext uri="{BB962C8B-B14F-4D97-AF65-F5344CB8AC3E}">
        <p14:creationId xmlns:p14="http://schemas.microsoft.com/office/powerpoint/2010/main" val="10501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11CCCC-8CCF-1C2D-BADF-20EC96855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Sous-titre 1">
            <a:extLst>
              <a:ext uri="{FF2B5EF4-FFF2-40B4-BE49-F238E27FC236}">
                <a16:creationId xmlns:a16="http://schemas.microsoft.com/office/drawing/2014/main" id="{02F4DEC7-038D-2F64-4A3C-8AD29ECBF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929" y="259246"/>
            <a:ext cx="1589655" cy="1148760"/>
          </a:xfrm>
        </p:spPr>
        <p:txBody>
          <a:bodyPr/>
          <a:lstStyle/>
          <a:p>
            <a:r>
              <a:rPr lang="fr-FR" dirty="0"/>
              <a:t>C01-S02</a:t>
            </a:r>
          </a:p>
          <a:p>
            <a:r>
              <a:rPr lang="fr-FR" dirty="0"/>
              <a:t>Synthèse</a:t>
            </a:r>
          </a:p>
          <a:p>
            <a:r>
              <a:rPr lang="fr-FR" dirty="0"/>
              <a:t>Alerte</a:t>
            </a: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54F995A5-A9A1-F395-5389-8395396D0928}"/>
              </a:ext>
            </a:extLst>
          </p:cNvPr>
          <p:cNvSpPr/>
          <p:nvPr/>
        </p:nvSpPr>
        <p:spPr>
          <a:xfrm>
            <a:off x="3151573" y="647186"/>
            <a:ext cx="3551068" cy="103668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Observer et localiser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pour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DECIDER 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6750DCEB-6D3B-B4DA-A68A-7C0C8B44FB89}"/>
              </a:ext>
            </a:extLst>
          </p:cNvPr>
          <p:cNvSpPr/>
          <p:nvPr/>
        </p:nvSpPr>
        <p:spPr>
          <a:xfrm>
            <a:off x="3178773" y="2051337"/>
            <a:ext cx="3523867" cy="103668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TROUVER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le moyen de communiquer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FD6DF308-E86B-1881-C0E0-F65C14C4CA0A}"/>
              </a:ext>
            </a:extLst>
          </p:cNvPr>
          <p:cNvSpPr/>
          <p:nvPr/>
        </p:nvSpPr>
        <p:spPr>
          <a:xfrm>
            <a:off x="3178773" y="3455488"/>
            <a:ext cx="3523867" cy="103668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CHOISIR 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le service de secours 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15-18-112-114</a:t>
            </a: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175BA510-686D-BBF2-48A4-601696BC104C}"/>
              </a:ext>
            </a:extLst>
          </p:cNvPr>
          <p:cNvSpPr/>
          <p:nvPr/>
        </p:nvSpPr>
        <p:spPr>
          <a:xfrm>
            <a:off x="3178773" y="4990800"/>
            <a:ext cx="3523867" cy="634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TRANSMETRE 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514290F7-2F4C-3DEA-D06D-D7AAD88477E6}"/>
              </a:ext>
            </a:extLst>
          </p:cNvPr>
          <p:cNvSpPr/>
          <p:nvPr/>
        </p:nvSpPr>
        <p:spPr>
          <a:xfrm>
            <a:off x="3178772" y="6098505"/>
            <a:ext cx="3523868" cy="7594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SECOURIR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ou continuer à le faire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Arrow: Down 16">
            <a:extLst>
              <a:ext uri="{FF2B5EF4-FFF2-40B4-BE49-F238E27FC236}">
                <a16:creationId xmlns:a16="http://schemas.microsoft.com/office/drawing/2014/main" id="{B553356A-165A-55AD-4D26-7B43B26B1703}"/>
              </a:ext>
            </a:extLst>
          </p:cNvPr>
          <p:cNvSpPr/>
          <p:nvPr/>
        </p:nvSpPr>
        <p:spPr>
          <a:xfrm>
            <a:off x="4797212" y="1619077"/>
            <a:ext cx="286988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" name="Arrow: Down 16">
            <a:extLst>
              <a:ext uri="{FF2B5EF4-FFF2-40B4-BE49-F238E27FC236}">
                <a16:creationId xmlns:a16="http://schemas.microsoft.com/office/drawing/2014/main" id="{08329E83-F666-36FF-923C-D66FB62D5B64}"/>
              </a:ext>
            </a:extLst>
          </p:cNvPr>
          <p:cNvSpPr/>
          <p:nvPr/>
        </p:nvSpPr>
        <p:spPr>
          <a:xfrm>
            <a:off x="4804125" y="3032952"/>
            <a:ext cx="286988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3AD9485-64C0-223B-A6C2-FDF8DE896B4B}"/>
              </a:ext>
            </a:extLst>
          </p:cNvPr>
          <p:cNvSpPr/>
          <p:nvPr/>
        </p:nvSpPr>
        <p:spPr>
          <a:xfrm>
            <a:off x="4811038" y="4502683"/>
            <a:ext cx="273162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8" name="Arrow: Down 16">
            <a:extLst>
              <a:ext uri="{FF2B5EF4-FFF2-40B4-BE49-F238E27FC236}">
                <a16:creationId xmlns:a16="http://schemas.microsoft.com/office/drawing/2014/main" id="{A7A78949-0240-FD11-81C3-1C52F7C201CA}"/>
              </a:ext>
            </a:extLst>
          </p:cNvPr>
          <p:cNvSpPr/>
          <p:nvPr/>
        </p:nvSpPr>
        <p:spPr>
          <a:xfrm>
            <a:off x="4790526" y="5620903"/>
            <a:ext cx="273162" cy="4776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162F30-CB52-9795-3698-3FB8C582C2D1}"/>
              </a:ext>
            </a:extLst>
          </p:cNvPr>
          <p:cNvSpPr txBox="1"/>
          <p:nvPr/>
        </p:nvSpPr>
        <p:spPr>
          <a:xfrm>
            <a:off x="2358824" y="-20441"/>
            <a:ext cx="683580" cy="649188"/>
          </a:xfrm>
          <a:prstGeom prst="ellipse">
            <a:avLst/>
          </a:prstGeom>
          <a:solidFill>
            <a:schemeClr val="bg1"/>
          </a:solidFill>
          <a:ln w="57150">
            <a:solidFill>
              <a:srgbClr val="C104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4</a:t>
            </a:r>
          </a:p>
        </p:txBody>
      </p:sp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8DB2DA1B-F771-814C-640C-53F122496783}"/>
              </a:ext>
            </a:extLst>
          </p:cNvPr>
          <p:cNvSpPr txBox="1">
            <a:spLocks/>
          </p:cNvSpPr>
          <p:nvPr/>
        </p:nvSpPr>
        <p:spPr>
          <a:xfrm>
            <a:off x="3151573" y="24275"/>
            <a:ext cx="3700176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u="sng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2857219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9252" y="3213716"/>
            <a:ext cx="8349078" cy="203298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L’OBSTRUCTION BRUTALE DES VOIES AERIENNES</a:t>
            </a:r>
            <a:br>
              <a:rPr lang="fr-FR" b="1" dirty="0"/>
            </a:br>
            <a:r>
              <a:rPr lang="fr-FR" sz="4000" b="1" dirty="0"/>
              <a:t>Chapitre 02 - Séquence 03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657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 fontScale="85000" lnSpcReduction="10000"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L’Obstruction Brutale des Voies Aériennes (OBVA)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Identifier l’obstruction complète ou partielle et adopter la bonne conduite à tenir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45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96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206" y="1484682"/>
            <a:ext cx="3564800" cy="1189609"/>
          </a:xfrm>
        </p:spPr>
        <p:txBody>
          <a:bodyPr>
            <a:normAutofit fontScale="92500" lnSpcReduction="10000"/>
          </a:bodyPr>
          <a:lstStyle/>
          <a:p>
            <a:r>
              <a:rPr lang="fr-FR" sz="4800" dirty="0"/>
              <a:t>PLAN GENERAL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29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744101" y="235454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4272430" y="287132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421297" y="249667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949626" y="307466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l’obstruction complète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BEEA41-4EB7-1FF3-1DB7-50B6E7A91D4F}"/>
              </a:ext>
            </a:extLst>
          </p:cNvPr>
          <p:cNvGrpSpPr/>
          <p:nvPr/>
        </p:nvGrpSpPr>
        <p:grpSpPr>
          <a:xfrm>
            <a:off x="3687387" y="3443992"/>
            <a:ext cx="766273" cy="552082"/>
            <a:chOff x="4737720" y="814350"/>
            <a:chExt cx="1922015" cy="134092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0721499-C20B-F9AC-8CBA-28E5340B308D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5F5DE40-00A9-57D8-02AE-FF6AFD1FEC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E10F218E-C859-0EE9-F7F1-0B8F07A54EB2}"/>
              </a:ext>
            </a:extLst>
          </p:cNvPr>
          <p:cNvSpPr txBox="1">
            <a:spLocks/>
          </p:cNvSpPr>
          <p:nvPr/>
        </p:nvSpPr>
        <p:spPr>
          <a:xfrm>
            <a:off x="4364583" y="3647323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l’obstruction partielle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F9D896-2B8B-7A1A-B3A3-0CCF73CB5E36}"/>
              </a:ext>
            </a:extLst>
          </p:cNvPr>
          <p:cNvGrpSpPr/>
          <p:nvPr/>
        </p:nvGrpSpPr>
        <p:grpSpPr>
          <a:xfrm>
            <a:off x="3134733" y="4016655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D4EA055-EC66-1CB8-DA5D-AB87C095D92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D237D6E-EBD6-FF30-5A2C-C7A7E70F5DF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4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FC04BB6-04E1-6321-9459-00389A0BF1E1}"/>
              </a:ext>
            </a:extLst>
          </p:cNvPr>
          <p:cNvSpPr txBox="1">
            <a:spLocks/>
          </p:cNvSpPr>
          <p:nvPr/>
        </p:nvSpPr>
        <p:spPr>
          <a:xfrm>
            <a:off x="3811929" y="4219986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Synthèse</a:t>
            </a:r>
          </a:p>
        </p:txBody>
      </p:sp>
    </p:spTree>
    <p:extLst>
      <p:ext uri="{BB962C8B-B14F-4D97-AF65-F5344CB8AC3E}">
        <p14:creationId xmlns:p14="http://schemas.microsoft.com/office/powerpoint/2010/main" val="148707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36AD1C-B478-BE66-88D2-A42EFA28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" y="905564"/>
            <a:ext cx="4119239" cy="5952436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7838" y="905565"/>
            <a:ext cx="7904162" cy="37818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2000" dirty="0"/>
              <a:t>La FÉDÉRATION DES SECOURISTES FRANÇAIS CROIX-BLANCHE  est présente dans 67 départements sur le territoire métropolitain mais aussi dans les départements et territoires d’Outre Mer, soit 187 associations locales gérées localement par des comités.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/>
              <a:t>Localement, notre comité du Puy-de-Dôme compte 2 associations 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2000" dirty="0"/>
              <a:t>La clermontoise, basée à Issoire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fr-FR" sz="2000" dirty="0"/>
              <a:t>Les Volcans, basée à Lempdes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/>
              <a:t>L’association des Volcans existe depuis 1979.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/>
              <a:t>Notre devise : « SERVIR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9" name="Image 8" descr="Une image contenant logo&#10;&#10;Description générée automatiquement">
            <a:extLst>
              <a:ext uri="{FF2B5EF4-FFF2-40B4-BE49-F238E27FC236}">
                <a16:creationId xmlns:a16="http://schemas.microsoft.com/office/drawing/2014/main" id="{49E969CA-B569-EE07-BD79-F5DB7ED70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63" y="4243525"/>
            <a:ext cx="2446538" cy="24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55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C02-S03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pic>
        <p:nvPicPr>
          <p:cNvPr id="4" name="Image 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9D69103A-3752-5577-94FE-5A359527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22956" y="890587"/>
            <a:ext cx="7620000" cy="5076825"/>
          </a:xfrm>
          <a:prstGeom prst="rect">
            <a:avLst/>
          </a:prstGeom>
        </p:spPr>
      </p:pic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50416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B5FE62B-1D53-7D44-59EB-B4272F7B8535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2EDE4DE-2D8C-8079-EDF8-A8F063A6F86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AF6E0BF-E7E7-AEFA-32F2-9848251228D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788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C02-S03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340528" y="1171853"/>
            <a:ext cx="10164931" cy="102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Définition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>
              <a:spcBef>
                <a:spcPts val="0"/>
              </a:spcBef>
            </a:pPr>
            <a:r>
              <a:rPr lang="fr-FR" sz="2200" b="0" dirty="0">
                <a:solidFill>
                  <a:srgbClr val="114175"/>
                </a:solidFill>
              </a:rPr>
              <a:t>C’est la gêne ou l'empêchement brutal des mouvements de l’air entre l’extérieur et les poumons.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5B05DD6-5C12-6980-E361-8CDC994102F5}"/>
              </a:ext>
            </a:extLst>
          </p:cNvPr>
          <p:cNvGrpSpPr/>
          <p:nvPr/>
        </p:nvGrpSpPr>
        <p:grpSpPr>
          <a:xfrm>
            <a:off x="316215" y="1998607"/>
            <a:ext cx="2297014" cy="2462755"/>
            <a:chOff x="5359322" y="2795290"/>
            <a:chExt cx="2934912" cy="3623214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4BB55E4-A543-C8F9-428A-F3DDB74C23F6}"/>
                </a:ext>
              </a:extLst>
            </p:cNvPr>
            <p:cNvGrpSpPr/>
            <p:nvPr/>
          </p:nvGrpSpPr>
          <p:grpSpPr>
            <a:xfrm>
              <a:off x="5359322" y="2795290"/>
              <a:ext cx="2934912" cy="3623214"/>
              <a:chOff x="5359322" y="2795290"/>
              <a:chExt cx="2934912" cy="3623214"/>
            </a:xfrm>
          </p:grpSpPr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3EF39124-0FC7-0DCE-C3D2-05F87FEB34AD}"/>
                  </a:ext>
                </a:extLst>
              </p:cNvPr>
              <p:cNvSpPr/>
              <p:nvPr/>
            </p:nvSpPr>
            <p:spPr>
              <a:xfrm>
                <a:off x="6441572" y="5626416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611CD95A-E4F0-CF9C-833D-9833227998D0}"/>
                  </a:ext>
                </a:extLst>
              </p:cNvPr>
              <p:cNvSpPr/>
              <p:nvPr/>
            </p:nvSpPr>
            <p:spPr>
              <a:xfrm flipH="1">
                <a:off x="5760257" y="5613743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4F67859F-9487-17E1-1511-3C47AF538660}"/>
                  </a:ext>
                </a:extLst>
              </p:cNvPr>
              <p:cNvGrpSpPr/>
              <p:nvPr/>
            </p:nvGrpSpPr>
            <p:grpSpPr>
              <a:xfrm>
                <a:off x="5359322" y="2795290"/>
                <a:ext cx="2934912" cy="3610541"/>
                <a:chOff x="5359322" y="2795290"/>
                <a:chExt cx="2934912" cy="3610541"/>
              </a:xfrm>
            </p:grpSpPr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C0F68232-7C73-C6E4-49A2-BBD24A78BEE7}"/>
                    </a:ext>
                  </a:extLst>
                </p:cNvPr>
                <p:cNvCxnSpPr/>
                <p:nvPr/>
              </p:nvCxnSpPr>
              <p:spPr>
                <a:xfrm flipV="1">
                  <a:off x="6758483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6F3B1191-3085-AB64-18B3-0B9DA52FF0C1}"/>
                    </a:ext>
                  </a:extLst>
                </p:cNvPr>
                <p:cNvCxnSpPr/>
                <p:nvPr/>
              </p:nvCxnSpPr>
              <p:spPr>
                <a:xfrm flipV="1">
                  <a:off x="7044724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Groupe 41">
                  <a:extLst>
                    <a:ext uri="{FF2B5EF4-FFF2-40B4-BE49-F238E27FC236}">
                      <a16:creationId xmlns:a16="http://schemas.microsoft.com/office/drawing/2014/main" id="{DFE96AEC-2C31-659B-B84A-26663F3D676B}"/>
                    </a:ext>
                  </a:extLst>
                </p:cNvPr>
                <p:cNvGrpSpPr/>
                <p:nvPr/>
              </p:nvGrpSpPr>
              <p:grpSpPr>
                <a:xfrm>
                  <a:off x="5359322" y="2795290"/>
                  <a:ext cx="2934912" cy="3610541"/>
                  <a:chOff x="5359322" y="2795290"/>
                  <a:chExt cx="2934912" cy="3610541"/>
                </a:xfrm>
              </p:grpSpPr>
              <p:cxnSp>
                <p:nvCxnSpPr>
                  <p:cNvPr id="43" name="Connecteur droit 42">
                    <a:extLst>
                      <a:ext uri="{FF2B5EF4-FFF2-40B4-BE49-F238E27FC236}">
                        <a16:creationId xmlns:a16="http://schemas.microsoft.com/office/drawing/2014/main" id="{4AB9C16E-AA9C-E038-BE12-0DEFCF67C204}"/>
                      </a:ext>
                    </a:extLst>
                  </p:cNvPr>
                  <p:cNvCxnSpPr/>
                  <p:nvPr/>
                </p:nvCxnSpPr>
                <p:spPr>
                  <a:xfrm>
                    <a:off x="6758483" y="339781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necteur droit 43">
                    <a:extLst>
                      <a:ext uri="{FF2B5EF4-FFF2-40B4-BE49-F238E27FC236}">
                        <a16:creationId xmlns:a16="http://schemas.microsoft.com/office/drawing/2014/main" id="{226FA131-CCA1-5157-F0BA-1AA13BA57BC5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613259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eur droit 44">
                    <a:extLst>
                      <a:ext uri="{FF2B5EF4-FFF2-40B4-BE49-F238E27FC236}">
                        <a16:creationId xmlns:a16="http://schemas.microsoft.com/office/drawing/2014/main" id="{10EDDD5A-2B0B-BE54-4000-B064AA852EF1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820405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cteur droit 45">
                    <a:extLst>
                      <a:ext uri="{FF2B5EF4-FFF2-40B4-BE49-F238E27FC236}">
                        <a16:creationId xmlns:a16="http://schemas.microsoft.com/office/drawing/2014/main" id="{D2AC58F2-ABDD-DD51-E416-8A9E26A29640}"/>
                      </a:ext>
                    </a:extLst>
                  </p:cNvPr>
                  <p:cNvCxnSpPr/>
                  <p:nvPr/>
                </p:nvCxnSpPr>
                <p:spPr>
                  <a:xfrm>
                    <a:off x="6752895" y="4084534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>
                    <a:extLst>
                      <a:ext uri="{FF2B5EF4-FFF2-40B4-BE49-F238E27FC236}">
                        <a16:creationId xmlns:a16="http://schemas.microsoft.com/office/drawing/2014/main" id="{E0E802EA-D584-9EDF-ECE4-ACB7BD4AF583}"/>
                      </a:ext>
                    </a:extLst>
                  </p:cNvPr>
                  <p:cNvCxnSpPr/>
                  <p:nvPr/>
                </p:nvCxnSpPr>
                <p:spPr>
                  <a:xfrm>
                    <a:off x="6629391" y="4745939"/>
                    <a:ext cx="203221" cy="235262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47">
                    <a:extLst>
                      <a:ext uri="{FF2B5EF4-FFF2-40B4-BE49-F238E27FC236}">
                        <a16:creationId xmlns:a16="http://schemas.microsoft.com/office/drawing/2014/main" id="{3FDD73C4-BFC7-8BF9-994B-9D32657CE1A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36802" y="4758677"/>
                    <a:ext cx="252962" cy="182491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eur droit 48">
                    <a:extLst>
                      <a:ext uri="{FF2B5EF4-FFF2-40B4-BE49-F238E27FC236}">
                        <a16:creationId xmlns:a16="http://schemas.microsoft.com/office/drawing/2014/main" id="{DE5EBFC4-0C5F-DB22-ED68-211EDA9469CA}"/>
                      </a:ext>
                    </a:extLst>
                  </p:cNvPr>
                  <p:cNvCxnSpPr/>
                  <p:nvPr/>
                </p:nvCxnSpPr>
                <p:spPr>
                  <a:xfrm>
                    <a:off x="6684137" y="4509120"/>
                    <a:ext cx="379146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49">
                    <a:extLst>
                      <a:ext uri="{FF2B5EF4-FFF2-40B4-BE49-F238E27FC236}">
                        <a16:creationId xmlns:a16="http://schemas.microsoft.com/office/drawing/2014/main" id="{1CE8705A-EBF0-1BD5-721A-4EE8DAC8D1FB}"/>
                      </a:ext>
                    </a:extLst>
                  </p:cNvPr>
                  <p:cNvCxnSpPr/>
                  <p:nvPr/>
                </p:nvCxnSpPr>
                <p:spPr>
                  <a:xfrm>
                    <a:off x="6754603" y="431732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1" name="Groupe 50">
                    <a:extLst>
                      <a:ext uri="{FF2B5EF4-FFF2-40B4-BE49-F238E27FC236}">
                        <a16:creationId xmlns:a16="http://schemas.microsoft.com/office/drawing/2014/main" id="{33D61B3B-E596-2F92-05A8-B0A3ED687899}"/>
                      </a:ext>
                    </a:extLst>
                  </p:cNvPr>
                  <p:cNvGrpSpPr/>
                  <p:nvPr/>
                </p:nvGrpSpPr>
                <p:grpSpPr>
                  <a:xfrm>
                    <a:off x="5359322" y="2795290"/>
                    <a:ext cx="2934912" cy="3610541"/>
                    <a:chOff x="5359322" y="2795290"/>
                    <a:chExt cx="2934912" cy="3610541"/>
                  </a:xfrm>
                </p:grpSpPr>
                <p:grpSp>
                  <p:nvGrpSpPr>
                    <p:cNvPr id="52" name="Groupe 51">
                      <a:extLst>
                        <a:ext uri="{FF2B5EF4-FFF2-40B4-BE49-F238E27FC236}">
                          <a16:creationId xmlns:a16="http://schemas.microsoft.com/office/drawing/2014/main" id="{C85D9111-1969-7E20-F3BE-BA1A746E53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9322" y="2795290"/>
                      <a:ext cx="2880320" cy="2981928"/>
                      <a:chOff x="5940151" y="2768744"/>
                      <a:chExt cx="2880320" cy="2981928"/>
                    </a:xfrm>
                  </p:grpSpPr>
                  <p:sp>
                    <p:nvSpPr>
                      <p:cNvPr id="56" name="Arc 55">
                        <a:extLst>
                          <a:ext uri="{FF2B5EF4-FFF2-40B4-BE49-F238E27FC236}">
                            <a16:creationId xmlns:a16="http://schemas.microsoft.com/office/drawing/2014/main" id="{9D84B098-BA48-021D-3237-EF1304E9BF0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7625554" y="2768744"/>
                        <a:ext cx="1194917" cy="2460455"/>
                      </a:xfrm>
                      <a:prstGeom prst="arc">
                        <a:avLst>
                          <a:gd name="adj1" fmla="val 16371668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57" name="Arc 56">
                        <a:extLst>
                          <a:ext uri="{FF2B5EF4-FFF2-40B4-BE49-F238E27FC236}">
                            <a16:creationId xmlns:a16="http://schemas.microsoft.com/office/drawing/2014/main" id="{F27A22F1-1403-21AB-6A3D-073A03AAC77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940151" y="2768744"/>
                        <a:ext cx="1399217" cy="2460456"/>
                      </a:xfrm>
                      <a:prstGeom prst="arc">
                        <a:avLst>
                          <a:gd name="adj1" fmla="val 16780143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58" name="Arc 57">
                        <a:extLst>
                          <a:ext uri="{FF2B5EF4-FFF2-40B4-BE49-F238E27FC236}">
                            <a16:creationId xmlns:a16="http://schemas.microsoft.com/office/drawing/2014/main" id="{8E897D24-0E0E-1D17-FAD4-4CFD7B2AF3AA}"/>
                          </a:ext>
                        </a:extLst>
                      </p:cNvPr>
                      <p:cNvSpPr/>
                      <p:nvPr/>
                    </p:nvSpPr>
                    <p:spPr>
                      <a:xfrm rot="12469882" flipH="1">
                        <a:off x="6518345" y="3446416"/>
                        <a:ext cx="1008112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59" name="Arc 58">
                        <a:extLst>
                          <a:ext uri="{FF2B5EF4-FFF2-40B4-BE49-F238E27FC236}">
                            <a16:creationId xmlns:a16="http://schemas.microsoft.com/office/drawing/2014/main" id="{62395D14-A587-E9C8-B3F5-95B96816A665}"/>
                          </a:ext>
                        </a:extLst>
                      </p:cNvPr>
                      <p:cNvSpPr/>
                      <p:nvPr/>
                    </p:nvSpPr>
                    <p:spPr>
                      <a:xfrm rot="9130118">
                        <a:off x="7433749" y="3434874"/>
                        <a:ext cx="1008111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</p:grpSp>
                <p:sp>
                  <p:nvSpPr>
                    <p:cNvPr id="53" name="Ellipse 52">
                      <a:extLst>
                        <a:ext uri="{FF2B5EF4-FFF2-40B4-BE49-F238E27FC236}">
                          <a16:creationId xmlns:a16="http://schemas.microsoft.com/office/drawing/2014/main" id="{86EC940B-B8F8-3728-3800-B37045A71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882" y="4328867"/>
                      <a:ext cx="1071015" cy="1853758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54" name="Ellipse 53">
                      <a:extLst>
                        <a:ext uri="{FF2B5EF4-FFF2-40B4-BE49-F238E27FC236}">
                          <a16:creationId xmlns:a16="http://schemas.microsoft.com/office/drawing/2014/main" id="{EE04BB61-105F-F881-3F7A-9ACC439B6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4491" y="4317323"/>
                      <a:ext cx="1059743" cy="1865301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55" name="Ellipse 54">
                      <a:extLst>
                        <a:ext uri="{FF2B5EF4-FFF2-40B4-BE49-F238E27FC236}">
                          <a16:creationId xmlns:a16="http://schemas.microsoft.com/office/drawing/2014/main" id="{511EF2E3-5EDB-D4CC-57E1-D24EEC0737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553" y="5626416"/>
                      <a:ext cx="2268127" cy="77941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</p:grp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82C4EE5-908D-4F86-0529-70ECE341F930}"/>
                </a:ext>
              </a:extLst>
            </p:cNvPr>
            <p:cNvSpPr/>
            <p:nvPr/>
          </p:nvSpPr>
          <p:spPr>
            <a:xfrm>
              <a:off x="6943926" y="3471718"/>
              <a:ext cx="98370" cy="336369"/>
            </a:xfrm>
            <a:prstGeom prst="ellipse">
              <a:avLst/>
            </a:prstGeom>
            <a:solidFill>
              <a:srgbClr val="FF0000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60" name="Sous-titre 4">
            <a:extLst>
              <a:ext uri="{FF2B5EF4-FFF2-40B4-BE49-F238E27FC236}">
                <a16:creationId xmlns:a16="http://schemas.microsoft.com/office/drawing/2014/main" id="{5CF8E96F-A211-7049-862E-D12DBC87AC51}"/>
              </a:ext>
            </a:extLst>
          </p:cNvPr>
          <p:cNvSpPr txBox="1">
            <a:spLocks/>
          </p:cNvSpPr>
          <p:nvPr/>
        </p:nvSpPr>
        <p:spPr>
          <a:xfrm>
            <a:off x="2127758" y="2579654"/>
            <a:ext cx="8090269" cy="52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sz="2200" b="1" dirty="0"/>
              <a:t>Partielle</a:t>
            </a:r>
            <a:r>
              <a:rPr lang="fr-FR" sz="2200" b="0" dirty="0"/>
              <a:t> si lorsque l’air peut encore atteindre les poumons.</a:t>
            </a:r>
            <a:endParaRPr lang="fr-FR" sz="2200" dirty="0"/>
          </a:p>
        </p:txBody>
      </p:sp>
      <p:sp>
        <p:nvSpPr>
          <p:cNvPr id="61" name="Sous-titre 4">
            <a:extLst>
              <a:ext uri="{FF2B5EF4-FFF2-40B4-BE49-F238E27FC236}">
                <a16:creationId xmlns:a16="http://schemas.microsoft.com/office/drawing/2014/main" id="{0191E72B-21EA-6A77-DD91-73D2B79FE8B5}"/>
              </a:ext>
            </a:extLst>
          </p:cNvPr>
          <p:cNvSpPr txBox="1">
            <a:spLocks/>
          </p:cNvSpPr>
          <p:nvPr/>
        </p:nvSpPr>
        <p:spPr>
          <a:xfrm>
            <a:off x="2198551" y="4989747"/>
            <a:ext cx="7948681" cy="40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sz="2200" b="1" dirty="0"/>
              <a:t>Complète</a:t>
            </a:r>
            <a:r>
              <a:rPr lang="fr-FR" sz="2200" b="0" dirty="0"/>
              <a:t> lorsque l’air ne peut plus atteindre les poumons.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2300E2EC-54BA-3DEC-7C0D-3DB09D18D10B}"/>
              </a:ext>
            </a:extLst>
          </p:cNvPr>
          <p:cNvGrpSpPr/>
          <p:nvPr/>
        </p:nvGrpSpPr>
        <p:grpSpPr>
          <a:xfrm>
            <a:off x="297151" y="4403669"/>
            <a:ext cx="2297014" cy="2462755"/>
            <a:chOff x="5359322" y="2795290"/>
            <a:chExt cx="2934912" cy="3623214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EAE99F39-085D-7B63-21BA-3D07472E3A34}"/>
                </a:ext>
              </a:extLst>
            </p:cNvPr>
            <p:cNvGrpSpPr/>
            <p:nvPr/>
          </p:nvGrpSpPr>
          <p:grpSpPr>
            <a:xfrm>
              <a:off x="5359322" y="2795290"/>
              <a:ext cx="2934912" cy="3623214"/>
              <a:chOff x="5359322" y="2795290"/>
              <a:chExt cx="2934912" cy="3623214"/>
            </a:xfrm>
          </p:grpSpPr>
          <p:sp>
            <p:nvSpPr>
              <p:cNvPr id="1025" name="Arc 1024">
                <a:extLst>
                  <a:ext uri="{FF2B5EF4-FFF2-40B4-BE49-F238E27FC236}">
                    <a16:creationId xmlns:a16="http://schemas.microsoft.com/office/drawing/2014/main" id="{7C600797-3076-1558-A1BF-6E0B9A8BC16A}"/>
                  </a:ext>
                </a:extLst>
              </p:cNvPr>
              <p:cNvSpPr/>
              <p:nvPr/>
            </p:nvSpPr>
            <p:spPr>
              <a:xfrm>
                <a:off x="6441572" y="5626416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27" name="Arc 1026">
                <a:extLst>
                  <a:ext uri="{FF2B5EF4-FFF2-40B4-BE49-F238E27FC236}">
                    <a16:creationId xmlns:a16="http://schemas.microsoft.com/office/drawing/2014/main" id="{AFDB4BEB-F445-86EE-F576-84713DF9279E}"/>
                  </a:ext>
                </a:extLst>
              </p:cNvPr>
              <p:cNvSpPr/>
              <p:nvPr/>
            </p:nvSpPr>
            <p:spPr>
              <a:xfrm flipH="1">
                <a:off x="5760257" y="5613743"/>
                <a:ext cx="1641404" cy="792088"/>
              </a:xfrm>
              <a:prstGeom prst="arc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1028" name="Groupe 1027">
                <a:extLst>
                  <a:ext uri="{FF2B5EF4-FFF2-40B4-BE49-F238E27FC236}">
                    <a16:creationId xmlns:a16="http://schemas.microsoft.com/office/drawing/2014/main" id="{3C38D50D-80ED-17F0-1AF3-1DEDEB5B7179}"/>
                  </a:ext>
                </a:extLst>
              </p:cNvPr>
              <p:cNvGrpSpPr/>
              <p:nvPr/>
            </p:nvGrpSpPr>
            <p:grpSpPr>
              <a:xfrm>
                <a:off x="5359322" y="2795290"/>
                <a:ext cx="2934912" cy="3610541"/>
                <a:chOff x="5359322" y="2795290"/>
                <a:chExt cx="2934912" cy="3610541"/>
              </a:xfrm>
            </p:grpSpPr>
            <p:cxnSp>
              <p:nvCxnSpPr>
                <p:cNvPr id="1029" name="Connecteur droit 1028">
                  <a:extLst>
                    <a:ext uri="{FF2B5EF4-FFF2-40B4-BE49-F238E27FC236}">
                      <a16:creationId xmlns:a16="http://schemas.microsoft.com/office/drawing/2014/main" id="{DA4CB1E5-C22B-3684-DF0A-1D89B104B701}"/>
                    </a:ext>
                  </a:extLst>
                </p:cNvPr>
                <p:cNvCxnSpPr/>
                <p:nvPr/>
              </p:nvCxnSpPr>
              <p:spPr>
                <a:xfrm flipV="1">
                  <a:off x="6758483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0" name="Connecteur droit 1029">
                  <a:extLst>
                    <a:ext uri="{FF2B5EF4-FFF2-40B4-BE49-F238E27FC236}">
                      <a16:creationId xmlns:a16="http://schemas.microsoft.com/office/drawing/2014/main" id="{DB5E8A98-6E20-96D0-B8DC-D7EF94D105D1}"/>
                    </a:ext>
                  </a:extLst>
                </p:cNvPr>
                <p:cNvCxnSpPr/>
                <p:nvPr/>
              </p:nvCxnSpPr>
              <p:spPr>
                <a:xfrm flipV="1">
                  <a:off x="7044724" y="3240272"/>
                  <a:ext cx="56" cy="796974"/>
                </a:xfrm>
                <a:prstGeom prst="line">
                  <a:avLst/>
                </a:prstGeom>
                <a:ln w="539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31" name="Groupe 1030">
                  <a:extLst>
                    <a:ext uri="{FF2B5EF4-FFF2-40B4-BE49-F238E27FC236}">
                      <a16:creationId xmlns:a16="http://schemas.microsoft.com/office/drawing/2014/main" id="{9DD39B6F-489B-CE5C-D368-31D8409A2B6A}"/>
                    </a:ext>
                  </a:extLst>
                </p:cNvPr>
                <p:cNvGrpSpPr/>
                <p:nvPr/>
              </p:nvGrpSpPr>
              <p:grpSpPr>
                <a:xfrm>
                  <a:off x="5359322" y="2795290"/>
                  <a:ext cx="2934912" cy="3610541"/>
                  <a:chOff x="5359322" y="2795290"/>
                  <a:chExt cx="2934912" cy="3610541"/>
                </a:xfrm>
              </p:grpSpPr>
              <p:cxnSp>
                <p:nvCxnSpPr>
                  <p:cNvPr id="1032" name="Connecteur droit 1031">
                    <a:extLst>
                      <a:ext uri="{FF2B5EF4-FFF2-40B4-BE49-F238E27FC236}">
                        <a16:creationId xmlns:a16="http://schemas.microsoft.com/office/drawing/2014/main" id="{FF0D3DD7-BEAA-DAA6-6AC4-804337C40A81}"/>
                      </a:ext>
                    </a:extLst>
                  </p:cNvPr>
                  <p:cNvCxnSpPr/>
                  <p:nvPr/>
                </p:nvCxnSpPr>
                <p:spPr>
                  <a:xfrm>
                    <a:off x="6758483" y="339781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3" name="Connecteur droit 1032">
                    <a:extLst>
                      <a:ext uri="{FF2B5EF4-FFF2-40B4-BE49-F238E27FC236}">
                        <a16:creationId xmlns:a16="http://schemas.microsoft.com/office/drawing/2014/main" id="{88B9048C-AAAB-66D9-6A94-D2F4A07C9D00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613259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4" name="Connecteur droit 1033">
                    <a:extLst>
                      <a:ext uri="{FF2B5EF4-FFF2-40B4-BE49-F238E27FC236}">
                        <a16:creationId xmlns:a16="http://schemas.microsoft.com/office/drawing/2014/main" id="{5C2BBAA8-CFEB-FBEB-CF37-12FFD95DDB81}"/>
                      </a:ext>
                    </a:extLst>
                  </p:cNvPr>
                  <p:cNvCxnSpPr/>
                  <p:nvPr/>
                </p:nvCxnSpPr>
                <p:spPr>
                  <a:xfrm>
                    <a:off x="6778020" y="3820405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5" name="Connecteur droit 1034">
                    <a:extLst>
                      <a:ext uri="{FF2B5EF4-FFF2-40B4-BE49-F238E27FC236}">
                        <a16:creationId xmlns:a16="http://schemas.microsoft.com/office/drawing/2014/main" id="{AB95D756-D8B3-EDA9-C76E-ADD3EAAA440B}"/>
                      </a:ext>
                    </a:extLst>
                  </p:cNvPr>
                  <p:cNvCxnSpPr/>
                  <p:nvPr/>
                </p:nvCxnSpPr>
                <p:spPr>
                  <a:xfrm>
                    <a:off x="6752895" y="4084534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6" name="Connecteur droit 1035">
                    <a:extLst>
                      <a:ext uri="{FF2B5EF4-FFF2-40B4-BE49-F238E27FC236}">
                        <a16:creationId xmlns:a16="http://schemas.microsoft.com/office/drawing/2014/main" id="{7D2A569D-8ED5-A664-5E38-98D4E2D864EA}"/>
                      </a:ext>
                    </a:extLst>
                  </p:cNvPr>
                  <p:cNvCxnSpPr/>
                  <p:nvPr/>
                </p:nvCxnSpPr>
                <p:spPr>
                  <a:xfrm>
                    <a:off x="6629391" y="4745939"/>
                    <a:ext cx="203221" cy="235262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7" name="Connecteur droit 1036">
                    <a:extLst>
                      <a:ext uri="{FF2B5EF4-FFF2-40B4-BE49-F238E27FC236}">
                        <a16:creationId xmlns:a16="http://schemas.microsoft.com/office/drawing/2014/main" id="{E54E5477-C40B-B286-325F-5B07F5940F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36802" y="4758677"/>
                    <a:ext cx="252962" cy="182491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8" name="Connecteur droit 1037">
                    <a:extLst>
                      <a:ext uri="{FF2B5EF4-FFF2-40B4-BE49-F238E27FC236}">
                        <a16:creationId xmlns:a16="http://schemas.microsoft.com/office/drawing/2014/main" id="{6BF05E7C-7D47-80C6-52F6-1FD18F6B1254}"/>
                      </a:ext>
                    </a:extLst>
                  </p:cNvPr>
                  <p:cNvCxnSpPr/>
                  <p:nvPr/>
                </p:nvCxnSpPr>
                <p:spPr>
                  <a:xfrm>
                    <a:off x="6684137" y="4509120"/>
                    <a:ext cx="379146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9" name="Connecteur droit 1038">
                    <a:extLst>
                      <a:ext uri="{FF2B5EF4-FFF2-40B4-BE49-F238E27FC236}">
                        <a16:creationId xmlns:a16="http://schemas.microsoft.com/office/drawing/2014/main" id="{6A9CD31A-5836-0144-523D-69DD3E7C1CCE}"/>
                      </a:ext>
                    </a:extLst>
                  </p:cNvPr>
                  <p:cNvCxnSpPr/>
                  <p:nvPr/>
                </p:nvCxnSpPr>
                <p:spPr>
                  <a:xfrm>
                    <a:off x="6754603" y="4317323"/>
                    <a:ext cx="285263" cy="0"/>
                  </a:xfrm>
                  <a:prstGeom prst="line">
                    <a:avLst/>
                  </a:prstGeom>
                  <a:ln w="539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40" name="Groupe 1039">
                    <a:extLst>
                      <a:ext uri="{FF2B5EF4-FFF2-40B4-BE49-F238E27FC236}">
                        <a16:creationId xmlns:a16="http://schemas.microsoft.com/office/drawing/2014/main" id="{0651CA26-452D-3CCB-3C88-D141E75F63B4}"/>
                      </a:ext>
                    </a:extLst>
                  </p:cNvPr>
                  <p:cNvGrpSpPr/>
                  <p:nvPr/>
                </p:nvGrpSpPr>
                <p:grpSpPr>
                  <a:xfrm>
                    <a:off x="5359322" y="2795290"/>
                    <a:ext cx="2934912" cy="3610541"/>
                    <a:chOff x="5359322" y="2795290"/>
                    <a:chExt cx="2934912" cy="3610541"/>
                  </a:xfrm>
                </p:grpSpPr>
                <p:grpSp>
                  <p:nvGrpSpPr>
                    <p:cNvPr id="1041" name="Groupe 1040">
                      <a:extLst>
                        <a:ext uri="{FF2B5EF4-FFF2-40B4-BE49-F238E27FC236}">
                          <a16:creationId xmlns:a16="http://schemas.microsoft.com/office/drawing/2014/main" id="{59A47E9A-6C4A-BF8E-3F01-DD26E19C33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9322" y="2795290"/>
                      <a:ext cx="2880320" cy="2981928"/>
                      <a:chOff x="5940151" y="2768744"/>
                      <a:chExt cx="2880320" cy="2981928"/>
                    </a:xfrm>
                  </p:grpSpPr>
                  <p:sp>
                    <p:nvSpPr>
                      <p:cNvPr id="1045" name="Arc 1044">
                        <a:extLst>
                          <a:ext uri="{FF2B5EF4-FFF2-40B4-BE49-F238E27FC236}">
                            <a16:creationId xmlns:a16="http://schemas.microsoft.com/office/drawing/2014/main" id="{D3E1DA63-A7C5-3A54-5261-E94B41AE178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7625554" y="2768744"/>
                        <a:ext cx="1194917" cy="2460455"/>
                      </a:xfrm>
                      <a:prstGeom prst="arc">
                        <a:avLst>
                          <a:gd name="adj1" fmla="val 16371668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046" name="Arc 1045">
                        <a:extLst>
                          <a:ext uri="{FF2B5EF4-FFF2-40B4-BE49-F238E27FC236}">
                            <a16:creationId xmlns:a16="http://schemas.microsoft.com/office/drawing/2014/main" id="{DE0CCB0D-4634-D83C-0626-918DA15B099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940151" y="2768744"/>
                        <a:ext cx="1399217" cy="2460456"/>
                      </a:xfrm>
                      <a:prstGeom prst="arc">
                        <a:avLst>
                          <a:gd name="adj1" fmla="val 16780143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047" name="Arc 1046">
                        <a:extLst>
                          <a:ext uri="{FF2B5EF4-FFF2-40B4-BE49-F238E27FC236}">
                            <a16:creationId xmlns:a16="http://schemas.microsoft.com/office/drawing/2014/main" id="{1EDE943C-54D8-B339-34E5-7E4F96EE0FD1}"/>
                          </a:ext>
                        </a:extLst>
                      </p:cNvPr>
                      <p:cNvSpPr/>
                      <p:nvPr/>
                    </p:nvSpPr>
                    <p:spPr>
                      <a:xfrm rot="12469882" flipH="1">
                        <a:off x="6518345" y="3446416"/>
                        <a:ext cx="1008112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048" name="Arc 1047">
                        <a:extLst>
                          <a:ext uri="{FF2B5EF4-FFF2-40B4-BE49-F238E27FC236}">
                            <a16:creationId xmlns:a16="http://schemas.microsoft.com/office/drawing/2014/main" id="{9E693FCE-10CF-FD4A-E744-0218FF34AFA2}"/>
                          </a:ext>
                        </a:extLst>
                      </p:cNvPr>
                      <p:cNvSpPr/>
                      <p:nvPr/>
                    </p:nvSpPr>
                    <p:spPr>
                      <a:xfrm rot="9130118">
                        <a:off x="7433749" y="3434874"/>
                        <a:ext cx="1008111" cy="2304256"/>
                      </a:xfrm>
                      <a:prstGeom prst="arc">
                        <a:avLst>
                          <a:gd name="adj1" fmla="val 18023296"/>
                          <a:gd name="adj2" fmla="val 76491"/>
                        </a:avLst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</p:grpSp>
                <p:sp>
                  <p:nvSpPr>
                    <p:cNvPr id="1042" name="Ellipse 1041">
                      <a:extLst>
                        <a:ext uri="{FF2B5EF4-FFF2-40B4-BE49-F238E27FC236}">
                          <a16:creationId xmlns:a16="http://schemas.microsoft.com/office/drawing/2014/main" id="{AAA8D7FA-4762-4BBC-DFB2-B2025714F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882" y="4328867"/>
                      <a:ext cx="1071015" cy="1853758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043" name="Ellipse 1042">
                      <a:extLst>
                        <a:ext uri="{FF2B5EF4-FFF2-40B4-BE49-F238E27FC236}">
                          <a16:creationId xmlns:a16="http://schemas.microsoft.com/office/drawing/2014/main" id="{E6A882F4-8EEB-AA5E-E021-A93E488EA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4491" y="4317323"/>
                      <a:ext cx="1059743" cy="1865301"/>
                    </a:xfrm>
                    <a:prstGeom prst="ellipse">
                      <a:avLst/>
                    </a:prstGeom>
                    <a:noFill/>
                    <a:ln w="539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1044" name="Ellipse 1043">
                      <a:extLst>
                        <a:ext uri="{FF2B5EF4-FFF2-40B4-BE49-F238E27FC236}">
                          <a16:creationId xmlns:a16="http://schemas.microsoft.com/office/drawing/2014/main" id="{89A56573-2521-F816-4C7A-4403367B1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553" y="5626416"/>
                      <a:ext cx="2268127" cy="77941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</p:grpSp>
          </p:grpSp>
        </p:grpSp>
        <p:sp>
          <p:nvSpPr>
            <p:cNvPr id="1024" name="Ellipse 1023">
              <a:extLst>
                <a:ext uri="{FF2B5EF4-FFF2-40B4-BE49-F238E27FC236}">
                  <a16:creationId xmlns:a16="http://schemas.microsoft.com/office/drawing/2014/main" id="{0F6A1C45-9822-27B2-9C79-C76F819D92A4}"/>
                </a:ext>
              </a:extLst>
            </p:cNvPr>
            <p:cNvSpPr/>
            <p:nvPr/>
          </p:nvSpPr>
          <p:spPr>
            <a:xfrm>
              <a:off x="6724933" y="3912297"/>
              <a:ext cx="283058" cy="421019"/>
            </a:xfrm>
            <a:prstGeom prst="ellipse">
              <a:avLst/>
            </a:prstGeom>
            <a:solidFill>
              <a:srgbClr val="FF0000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52" name="Flèche : double flèche horizontale 1051">
            <a:extLst>
              <a:ext uri="{FF2B5EF4-FFF2-40B4-BE49-F238E27FC236}">
                <a16:creationId xmlns:a16="http://schemas.microsoft.com/office/drawing/2014/main" id="{4F3A2BC4-CA41-0053-68AF-6AF9444B552C}"/>
              </a:ext>
            </a:extLst>
          </p:cNvPr>
          <p:cNvSpPr/>
          <p:nvPr/>
        </p:nvSpPr>
        <p:spPr>
          <a:xfrm rot="5400000">
            <a:off x="624936" y="2663286"/>
            <a:ext cx="1260026" cy="221550"/>
          </a:xfrm>
          <a:prstGeom prst="leftRightArrow">
            <a:avLst>
              <a:gd name="adj1" fmla="val 41674"/>
              <a:gd name="adj2" fmla="val 10412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3" name="Flèche : double flèche horizontale 1052">
            <a:extLst>
              <a:ext uri="{FF2B5EF4-FFF2-40B4-BE49-F238E27FC236}">
                <a16:creationId xmlns:a16="http://schemas.microsoft.com/office/drawing/2014/main" id="{C2BD0F4E-4E50-FD3D-53FB-4531CA97EE32}"/>
              </a:ext>
            </a:extLst>
          </p:cNvPr>
          <p:cNvSpPr/>
          <p:nvPr/>
        </p:nvSpPr>
        <p:spPr>
          <a:xfrm rot="5400000">
            <a:off x="934653" y="4710711"/>
            <a:ext cx="610877" cy="225628"/>
          </a:xfrm>
          <a:prstGeom prst="leftRightArrow">
            <a:avLst>
              <a:gd name="adj1" fmla="val 41674"/>
              <a:gd name="adj2" fmla="val 10412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4" name="Sous-titre 4">
            <a:extLst>
              <a:ext uri="{FF2B5EF4-FFF2-40B4-BE49-F238E27FC236}">
                <a16:creationId xmlns:a16="http://schemas.microsoft.com/office/drawing/2014/main" id="{1F3A1F46-C0D5-6B37-BD0B-1F767394B257}"/>
              </a:ext>
            </a:extLst>
          </p:cNvPr>
          <p:cNvSpPr txBox="1">
            <a:spLocks/>
          </p:cNvSpPr>
          <p:nvPr/>
        </p:nvSpPr>
        <p:spPr>
          <a:xfrm>
            <a:off x="3097372" y="2982246"/>
            <a:ext cx="8090269" cy="52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sz="2200" b="1" u="sng" dirty="0">
                <a:solidFill>
                  <a:srgbClr val="114175"/>
                </a:solidFill>
              </a:rPr>
              <a:t>Signes</a:t>
            </a:r>
            <a:r>
              <a:rPr lang="fr-FR" sz="2200" b="1" dirty="0">
                <a:solidFill>
                  <a:srgbClr val="114175"/>
                </a:solidFill>
              </a:rPr>
              <a:t> :</a:t>
            </a:r>
            <a:r>
              <a:rPr lang="fr-FR" sz="2200" dirty="0">
                <a:solidFill>
                  <a:srgbClr val="114175"/>
                </a:solidFill>
              </a:rPr>
              <a:t> La victime tousse, parle, crie </a:t>
            </a:r>
          </a:p>
        </p:txBody>
      </p:sp>
      <p:sp>
        <p:nvSpPr>
          <p:cNvPr id="1055" name="Sous-titre 4">
            <a:extLst>
              <a:ext uri="{FF2B5EF4-FFF2-40B4-BE49-F238E27FC236}">
                <a16:creationId xmlns:a16="http://schemas.microsoft.com/office/drawing/2014/main" id="{C1602028-23E0-816F-7356-565F0B1110F3}"/>
              </a:ext>
            </a:extLst>
          </p:cNvPr>
          <p:cNvSpPr txBox="1">
            <a:spLocks/>
          </p:cNvSpPr>
          <p:nvPr/>
        </p:nvSpPr>
        <p:spPr>
          <a:xfrm>
            <a:off x="3221802" y="5432115"/>
            <a:ext cx="8479659" cy="73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0"/>
              </a:spcBef>
            </a:pPr>
            <a:r>
              <a:rPr lang="fr-FR" b="1" u="sng" dirty="0">
                <a:solidFill>
                  <a:srgbClr val="114175"/>
                </a:solidFill>
              </a:rPr>
              <a:t>Signes</a:t>
            </a:r>
            <a:r>
              <a:rPr lang="fr-FR" b="1" dirty="0">
                <a:solidFill>
                  <a:srgbClr val="114175"/>
                </a:solidFill>
              </a:rPr>
              <a:t> :</a:t>
            </a:r>
            <a:r>
              <a:rPr lang="fr-FR" dirty="0">
                <a:solidFill>
                  <a:srgbClr val="114175"/>
                </a:solidFill>
              </a:rPr>
              <a:t> La victime ne peut plus parler, crier, tousser, elle garde la bouche ouverte, s’agite et peut devenir rapidement bleue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772089-EE08-0161-29C0-8767F8501993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EEEE41D-25CD-30A8-ED33-E31953C2A332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A08F747-C1B0-6E34-D49E-F3102351EAC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8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053" grpId="0" animBg="1"/>
      <p:bldP spid="1054" grpId="0"/>
      <p:bldP spid="10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C02-S03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624614" y="1822141"/>
            <a:ext cx="2760954" cy="1340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 </a:t>
            </a:r>
          </a:p>
          <a:p>
            <a:pPr marL="342900" indent="-342900" algn="l">
              <a:spcBef>
                <a:spcPts val="0"/>
              </a:spcBef>
              <a:buFontTx/>
              <a:buChar char="-"/>
            </a:pPr>
            <a:r>
              <a:rPr lang="fr-FR" sz="2200" b="0" dirty="0">
                <a:solidFill>
                  <a:srgbClr val="114175"/>
                </a:solidFill>
              </a:rPr>
              <a:t>Aliments</a:t>
            </a:r>
          </a:p>
          <a:p>
            <a:pPr marL="342900" indent="-342900" algn="l">
              <a:spcBef>
                <a:spcPts val="0"/>
              </a:spcBef>
              <a:buFontTx/>
              <a:buChar char="-"/>
            </a:pPr>
            <a:r>
              <a:rPr lang="fr-FR" sz="2200" b="0" dirty="0">
                <a:solidFill>
                  <a:srgbClr val="114175"/>
                </a:solidFill>
              </a:rPr>
              <a:t>Objets</a:t>
            </a:r>
          </a:p>
          <a:p>
            <a:pPr marL="342900" indent="-342900" algn="l">
              <a:spcBef>
                <a:spcPts val="0"/>
              </a:spcBef>
              <a:buFontTx/>
              <a:buChar char="-"/>
            </a:pPr>
            <a:r>
              <a:rPr lang="fr-FR" sz="2200" b="0" dirty="0">
                <a:solidFill>
                  <a:srgbClr val="114175"/>
                </a:solidFill>
              </a:rPr>
              <a:t>Boissons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7CFFA8D3-95EE-759C-C93C-7F453DE8AAC2}"/>
              </a:ext>
            </a:extLst>
          </p:cNvPr>
          <p:cNvSpPr txBox="1">
            <a:spLocks/>
          </p:cNvSpPr>
          <p:nvPr/>
        </p:nvSpPr>
        <p:spPr>
          <a:xfrm>
            <a:off x="4946343" y="1960646"/>
            <a:ext cx="6869836" cy="120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Risques</a:t>
            </a:r>
            <a:r>
              <a:rPr lang="fr-FR" sz="2200" dirty="0">
                <a:solidFill>
                  <a:srgbClr val="114175"/>
                </a:solidFill>
              </a:rPr>
              <a:t> : </a:t>
            </a:r>
          </a:p>
          <a:p>
            <a:pPr algn="l">
              <a:spcBef>
                <a:spcPts val="0"/>
              </a:spcBef>
            </a:pPr>
            <a:r>
              <a:rPr lang="fr-FR" sz="2200" b="0" dirty="0">
                <a:solidFill>
                  <a:srgbClr val="114175"/>
                </a:solidFill>
              </a:rPr>
              <a:t>Mettre en jeu la vie de la victime ou entraîner des complications </a:t>
            </a:r>
          </a:p>
        </p:txBody>
      </p:sp>
      <p:sp>
        <p:nvSpPr>
          <p:cNvPr id="4" name="Sous-titre 4">
            <a:extLst>
              <a:ext uri="{FF2B5EF4-FFF2-40B4-BE49-F238E27FC236}">
                <a16:creationId xmlns:a16="http://schemas.microsoft.com/office/drawing/2014/main" id="{82CC3DC2-5614-1331-D81A-5B08408F05EF}"/>
              </a:ext>
            </a:extLst>
          </p:cNvPr>
          <p:cNvSpPr txBox="1">
            <a:spLocks/>
          </p:cNvSpPr>
          <p:nvPr/>
        </p:nvSpPr>
        <p:spPr>
          <a:xfrm>
            <a:off x="2230466" y="4742477"/>
            <a:ext cx="9470995" cy="120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rgbClr val="114175"/>
                </a:solidFill>
              </a:rPr>
              <a:t>Que feriez vous dans le cas d’une OVA complète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6FDC1A-4F77-7394-9E62-A3C65E9D0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763" y="4008301"/>
            <a:ext cx="2133703" cy="213151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9BE3AE-C48B-6B35-355D-651108740F83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4666E1A-61B8-412A-4253-2C2C1910268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6D0C742-9B52-BF5F-4F59-B75C78C7ACEF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9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C02-S03</a:t>
            </a:r>
          </a:p>
          <a:p>
            <a:r>
              <a:rPr lang="fr-FR" dirty="0"/>
              <a:t>CAT Complète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OVA complète 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519560" y="868430"/>
            <a:ext cx="3465253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Constater</a:t>
            </a:r>
            <a:r>
              <a:rPr lang="fr-FR" sz="2200" b="0" dirty="0">
                <a:solidFill>
                  <a:srgbClr val="114175"/>
                </a:solidFill>
              </a:rPr>
              <a:t> l’OVA complète 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D43C83E1-3560-F7EE-46A0-380FC4B6CFC6}"/>
              </a:ext>
            </a:extLst>
          </p:cNvPr>
          <p:cNvSpPr txBox="1">
            <a:spLocks/>
          </p:cNvSpPr>
          <p:nvPr/>
        </p:nvSpPr>
        <p:spPr>
          <a:xfrm>
            <a:off x="742693" y="1817157"/>
            <a:ext cx="3948414" cy="391313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200" dirty="0">
                <a:solidFill>
                  <a:srgbClr val="114175"/>
                </a:solidFill>
              </a:rPr>
              <a:t>Claques dans le dos</a:t>
            </a:r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667A04F7-264A-2B1A-7038-836ED0A3689A}"/>
              </a:ext>
            </a:extLst>
          </p:cNvPr>
          <p:cNvSpPr/>
          <p:nvPr/>
        </p:nvSpPr>
        <p:spPr>
          <a:xfrm>
            <a:off x="5104658" y="1571341"/>
            <a:ext cx="2478350" cy="882948"/>
          </a:xfrm>
          <a:prstGeom prst="curvedDownArrow">
            <a:avLst>
              <a:gd name="adj1" fmla="val 42406"/>
              <a:gd name="adj2" fmla="val 70517"/>
              <a:gd name="adj3" fmla="val 390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D0569CEF-F957-6852-1186-660F8438361E}"/>
              </a:ext>
            </a:extLst>
          </p:cNvPr>
          <p:cNvSpPr txBox="1">
            <a:spLocks/>
          </p:cNvSpPr>
          <p:nvPr/>
        </p:nvSpPr>
        <p:spPr>
          <a:xfrm>
            <a:off x="4776187" y="2094430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3" name="Sous-titre 4">
            <a:extLst>
              <a:ext uri="{FF2B5EF4-FFF2-40B4-BE49-F238E27FC236}">
                <a16:creationId xmlns:a16="http://schemas.microsoft.com/office/drawing/2014/main" id="{ABE17A47-2F2D-C4C2-CC8B-6C4A95C2CD34}"/>
              </a:ext>
            </a:extLst>
          </p:cNvPr>
          <p:cNvSpPr txBox="1">
            <a:spLocks/>
          </p:cNvSpPr>
          <p:nvPr/>
        </p:nvSpPr>
        <p:spPr>
          <a:xfrm>
            <a:off x="7387695" y="2085553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4" name="Sous-titre 4">
            <a:extLst>
              <a:ext uri="{FF2B5EF4-FFF2-40B4-BE49-F238E27FC236}">
                <a16:creationId xmlns:a16="http://schemas.microsoft.com/office/drawing/2014/main" id="{2C60DF7E-93D1-80FD-C720-65658537E8DA}"/>
              </a:ext>
            </a:extLst>
          </p:cNvPr>
          <p:cNvSpPr txBox="1">
            <a:spLocks/>
          </p:cNvSpPr>
          <p:nvPr/>
        </p:nvSpPr>
        <p:spPr>
          <a:xfrm>
            <a:off x="5225254" y="1475802"/>
            <a:ext cx="1984897" cy="12372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>
                <a:gd name="adj" fmla="val 13958912"/>
              </a:avLst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0" dirty="0">
                <a:solidFill>
                  <a:schemeClr val="tx1"/>
                </a:solidFill>
              </a:rPr>
              <a:t>Jusqu’à</a:t>
            </a:r>
          </a:p>
        </p:txBody>
      </p:sp>
      <p:sp>
        <p:nvSpPr>
          <p:cNvPr id="15" name="Sous-titre 4">
            <a:extLst>
              <a:ext uri="{FF2B5EF4-FFF2-40B4-BE49-F238E27FC236}">
                <a16:creationId xmlns:a16="http://schemas.microsoft.com/office/drawing/2014/main" id="{709F58B1-EED9-E0FE-9734-013B03E8119B}"/>
              </a:ext>
            </a:extLst>
          </p:cNvPr>
          <p:cNvSpPr txBox="1">
            <a:spLocks/>
          </p:cNvSpPr>
          <p:nvPr/>
        </p:nvSpPr>
        <p:spPr>
          <a:xfrm>
            <a:off x="8081640" y="1712985"/>
            <a:ext cx="3770049" cy="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0" i="1" dirty="0">
                <a:solidFill>
                  <a:schemeClr val="accent2">
                    <a:lumMod val="75000"/>
                  </a:schemeClr>
                </a:solidFill>
              </a:rPr>
              <a:t>Faire vibrer la cage thoracique pour amener une toux qui expulsera le corps étranger </a:t>
            </a: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654244" y="3036111"/>
            <a:ext cx="4125311" cy="2241884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200" dirty="0">
                <a:solidFill>
                  <a:srgbClr val="114175"/>
                </a:solidFill>
              </a:rPr>
              <a:t>Compressions abdominales</a:t>
            </a:r>
          </a:p>
          <a:p>
            <a:pPr algn="r"/>
            <a:r>
              <a:rPr lang="fr-FR" sz="1900" b="0" dirty="0">
                <a:solidFill>
                  <a:srgbClr val="114175"/>
                </a:solidFill>
              </a:rPr>
              <a:t>(Adulte et grands enfants) </a:t>
            </a:r>
          </a:p>
        </p:txBody>
      </p:sp>
      <p:sp>
        <p:nvSpPr>
          <p:cNvPr id="17" name="Flèche : courbe vers le bas 16">
            <a:extLst>
              <a:ext uri="{FF2B5EF4-FFF2-40B4-BE49-F238E27FC236}">
                <a16:creationId xmlns:a16="http://schemas.microsoft.com/office/drawing/2014/main" id="{F0F6C5EB-E033-8823-7742-934A30C2882A}"/>
              </a:ext>
            </a:extLst>
          </p:cNvPr>
          <p:cNvSpPr/>
          <p:nvPr/>
        </p:nvSpPr>
        <p:spPr>
          <a:xfrm rot="10800000">
            <a:off x="4984813" y="2939635"/>
            <a:ext cx="2478350" cy="882948"/>
          </a:xfrm>
          <a:prstGeom prst="curvedDownArrow">
            <a:avLst>
              <a:gd name="adj1" fmla="val 42406"/>
              <a:gd name="adj2" fmla="val 70517"/>
              <a:gd name="adj3" fmla="val 3907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Sous-titre 4">
            <a:extLst>
              <a:ext uri="{FF2B5EF4-FFF2-40B4-BE49-F238E27FC236}">
                <a16:creationId xmlns:a16="http://schemas.microsoft.com/office/drawing/2014/main" id="{6DE51C35-6A42-42CD-3C9E-A0786E817C22}"/>
              </a:ext>
            </a:extLst>
          </p:cNvPr>
          <p:cNvSpPr txBox="1">
            <a:spLocks/>
          </p:cNvSpPr>
          <p:nvPr/>
        </p:nvSpPr>
        <p:spPr>
          <a:xfrm>
            <a:off x="7371424" y="2855300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9" name="Sous-titre 4">
            <a:extLst>
              <a:ext uri="{FF2B5EF4-FFF2-40B4-BE49-F238E27FC236}">
                <a16:creationId xmlns:a16="http://schemas.microsoft.com/office/drawing/2014/main" id="{59DA63F7-387C-364C-B148-C527FC1E054B}"/>
              </a:ext>
            </a:extLst>
          </p:cNvPr>
          <p:cNvSpPr txBox="1">
            <a:spLocks/>
          </p:cNvSpPr>
          <p:nvPr/>
        </p:nvSpPr>
        <p:spPr>
          <a:xfrm>
            <a:off x="4751771" y="2996558"/>
            <a:ext cx="578532" cy="488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b="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0" name="Sous-titre 4">
            <a:extLst>
              <a:ext uri="{FF2B5EF4-FFF2-40B4-BE49-F238E27FC236}">
                <a16:creationId xmlns:a16="http://schemas.microsoft.com/office/drawing/2014/main" id="{CECF3A62-6709-0024-D1BF-1EC66CCEA516}"/>
              </a:ext>
            </a:extLst>
          </p:cNvPr>
          <p:cNvSpPr txBox="1">
            <a:spLocks/>
          </p:cNvSpPr>
          <p:nvPr/>
        </p:nvSpPr>
        <p:spPr>
          <a:xfrm>
            <a:off x="5330303" y="2682230"/>
            <a:ext cx="1984897" cy="12372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Down">
              <a:avLst>
                <a:gd name="adj" fmla="val 3315238"/>
              </a:avLst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b="0" dirty="0">
                <a:solidFill>
                  <a:schemeClr val="tx1"/>
                </a:solidFill>
              </a:rPr>
              <a:t>Jusqu’à</a:t>
            </a:r>
          </a:p>
        </p:txBody>
      </p:sp>
      <p:sp>
        <p:nvSpPr>
          <p:cNvPr id="21" name="Sous-titre 4">
            <a:extLst>
              <a:ext uri="{FF2B5EF4-FFF2-40B4-BE49-F238E27FC236}">
                <a16:creationId xmlns:a16="http://schemas.microsoft.com/office/drawing/2014/main" id="{48257BEF-E76E-AF06-1158-DF7D25C094A4}"/>
              </a:ext>
            </a:extLst>
          </p:cNvPr>
          <p:cNvSpPr txBox="1">
            <a:spLocks/>
          </p:cNvSpPr>
          <p:nvPr/>
        </p:nvSpPr>
        <p:spPr>
          <a:xfrm>
            <a:off x="8081639" y="3036111"/>
            <a:ext cx="3770049" cy="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0" i="1" dirty="0">
                <a:solidFill>
                  <a:schemeClr val="accent6">
                    <a:lumMod val="75000"/>
                  </a:schemeClr>
                </a:solidFill>
              </a:rPr>
              <a:t>Comprimer les poumons qui vont à leur tour comprimer l’air contenu et donc faire un effet « piston »</a:t>
            </a:r>
          </a:p>
        </p:txBody>
      </p:sp>
      <p:sp>
        <p:nvSpPr>
          <p:cNvPr id="22" name="Sous-titre 4">
            <a:extLst>
              <a:ext uri="{FF2B5EF4-FFF2-40B4-BE49-F238E27FC236}">
                <a16:creationId xmlns:a16="http://schemas.microsoft.com/office/drawing/2014/main" id="{2BA8769F-1BFC-F3C4-3099-F0E628928A33}"/>
              </a:ext>
            </a:extLst>
          </p:cNvPr>
          <p:cNvSpPr txBox="1">
            <a:spLocks/>
          </p:cNvSpPr>
          <p:nvPr/>
        </p:nvSpPr>
        <p:spPr>
          <a:xfrm>
            <a:off x="5220806" y="2489264"/>
            <a:ext cx="2150618" cy="617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0" dirty="0">
                <a:solidFill>
                  <a:srgbClr val="FF0000"/>
                </a:solidFill>
              </a:rPr>
              <a:t>Reprise du cycle si inefficacité des techniques</a:t>
            </a:r>
          </a:p>
        </p:txBody>
      </p:sp>
      <p:sp>
        <p:nvSpPr>
          <p:cNvPr id="24" name="Sous-titre 4">
            <a:extLst>
              <a:ext uri="{FF2B5EF4-FFF2-40B4-BE49-F238E27FC236}">
                <a16:creationId xmlns:a16="http://schemas.microsoft.com/office/drawing/2014/main" id="{6FAD284E-574D-00CB-9C91-A64C337BFA73}"/>
              </a:ext>
            </a:extLst>
          </p:cNvPr>
          <p:cNvSpPr txBox="1">
            <a:spLocks/>
          </p:cNvSpPr>
          <p:nvPr/>
        </p:nvSpPr>
        <p:spPr>
          <a:xfrm>
            <a:off x="115495" y="4205101"/>
            <a:ext cx="4696284" cy="101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dirty="0">
                <a:solidFill>
                  <a:srgbClr val="114175"/>
                </a:solidFill>
              </a:rPr>
              <a:t>Compressions thoraciques</a:t>
            </a:r>
          </a:p>
          <a:p>
            <a:pPr algn="r"/>
            <a:r>
              <a:rPr lang="fr-FR" b="0" dirty="0">
                <a:solidFill>
                  <a:srgbClr val="114175"/>
                </a:solidFill>
              </a:rPr>
              <a:t>(Femme enceinte, personne obèse, personne alitée et nourrisson ) </a:t>
            </a:r>
          </a:p>
        </p:txBody>
      </p:sp>
      <p:sp>
        <p:nvSpPr>
          <p:cNvPr id="29" name="Sous-titre 4">
            <a:extLst>
              <a:ext uri="{FF2B5EF4-FFF2-40B4-BE49-F238E27FC236}">
                <a16:creationId xmlns:a16="http://schemas.microsoft.com/office/drawing/2014/main" id="{C8090072-88BE-0EA5-3505-0F5C016F1CA6}"/>
              </a:ext>
            </a:extLst>
          </p:cNvPr>
          <p:cNvSpPr txBox="1">
            <a:spLocks/>
          </p:cNvSpPr>
          <p:nvPr/>
        </p:nvSpPr>
        <p:spPr>
          <a:xfrm>
            <a:off x="3041342" y="3909388"/>
            <a:ext cx="584448" cy="503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dirty="0">
                <a:solidFill>
                  <a:srgbClr val="FF0000"/>
                </a:solidFill>
              </a:rPr>
              <a:t>OU</a:t>
            </a:r>
            <a:r>
              <a:rPr lang="fr-FR" b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" name="Sous-titre 4">
            <a:extLst>
              <a:ext uri="{FF2B5EF4-FFF2-40B4-BE49-F238E27FC236}">
                <a16:creationId xmlns:a16="http://schemas.microsoft.com/office/drawing/2014/main" id="{9244E4E3-6899-CD13-0EF0-7E54F0BAA0F0}"/>
              </a:ext>
            </a:extLst>
          </p:cNvPr>
          <p:cNvSpPr txBox="1">
            <a:spLocks/>
          </p:cNvSpPr>
          <p:nvPr/>
        </p:nvSpPr>
        <p:spPr>
          <a:xfrm>
            <a:off x="6408755" y="4886593"/>
            <a:ext cx="4549068" cy="147214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tx1"/>
                </a:solidFill>
              </a:rPr>
              <a:t>Si perte de connaissance :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chemeClr val="tx1"/>
                </a:solidFill>
              </a:rPr>
              <a:t>Accompagner au sol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chemeClr val="tx1"/>
                </a:solidFill>
              </a:rPr>
              <a:t>Alerter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chemeClr val="tx1"/>
                </a:solidFill>
              </a:rPr>
              <a:t>Réanimer avec recherche du corps étranger à la fin des compressions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4B4A3D0-905C-159E-74B3-070A556DF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47388" y="5344038"/>
            <a:ext cx="481622" cy="434003"/>
          </a:xfrm>
          <a:prstGeom prst="rect">
            <a:avLst/>
          </a:prstGeom>
        </p:spPr>
      </p:pic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>
            <a:off x="3088692" y="1275431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4E6D2E-EC1D-3922-6CB4-C37C44CBD1F0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26EF208-F07B-B09A-BB66-9BB5EBE3B7A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A8C8132-966A-73EF-1922-2B66E0EAA98C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56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4" grpId="0"/>
      <p:bldP spid="29" grpId="0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 fontScale="92500"/>
          </a:bodyPr>
          <a:lstStyle/>
          <a:p>
            <a:r>
              <a:rPr lang="fr-FR" dirty="0"/>
              <a:t>C02-S03</a:t>
            </a:r>
          </a:p>
          <a:p>
            <a:r>
              <a:rPr lang="fr-FR" dirty="0"/>
              <a:t>CAT partielle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782930" y="1555811"/>
            <a:ext cx="4385569" cy="297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b="0" dirty="0">
                <a:solidFill>
                  <a:srgbClr val="114175"/>
                </a:solidFill>
              </a:rPr>
              <a:t>- Positions de confort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Encourager à tousser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Avis médical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Surveiller attentivement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OVA partielle  </a:t>
            </a: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13554314-4629-8278-AB8A-2D91E624D196}"/>
              </a:ext>
            </a:extLst>
          </p:cNvPr>
          <p:cNvSpPr txBox="1">
            <a:spLocks/>
          </p:cNvSpPr>
          <p:nvPr/>
        </p:nvSpPr>
        <p:spPr>
          <a:xfrm>
            <a:off x="4122307" y="5068243"/>
            <a:ext cx="6237934" cy="36620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tx1"/>
                </a:solidFill>
              </a:rPr>
              <a:t>Si toux inefficace ou fatigue alors CAT complète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8141F7-323D-9E00-0C2D-A07F7B4F3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40685" y="5000445"/>
            <a:ext cx="481622" cy="43400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54893AA-E445-FEAD-AA5C-D6895571E33F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25B0636-33F5-7831-4E76-EAA08F877F9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D402CE0-985E-FD5B-7B79-625C077E742A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289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812" y="366177"/>
            <a:ext cx="1500326" cy="921084"/>
          </a:xfrm>
        </p:spPr>
        <p:txBody>
          <a:bodyPr>
            <a:normAutofit fontScale="92500" lnSpcReduction="20000"/>
          </a:bodyPr>
          <a:lstStyle/>
          <a:p>
            <a:r>
              <a:rPr lang="fr-FR"/>
              <a:t>C02-S03</a:t>
            </a:r>
            <a:endParaRPr lang="fr-FR" dirty="0"/>
          </a:p>
          <a:p>
            <a:r>
              <a:rPr lang="fr-FR" dirty="0"/>
              <a:t>Synthèse</a:t>
            </a:r>
          </a:p>
          <a:p>
            <a:r>
              <a:rPr lang="fr-FR" dirty="0"/>
              <a:t>OVA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Synthèse  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D1F2D317-57C7-703A-455F-4E53D57369A6}"/>
              </a:ext>
            </a:extLst>
          </p:cNvPr>
          <p:cNvSpPr/>
          <p:nvPr/>
        </p:nvSpPr>
        <p:spPr>
          <a:xfrm>
            <a:off x="2202676" y="823813"/>
            <a:ext cx="2477797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Respire t-elle ?</a:t>
            </a:r>
          </a:p>
        </p:txBody>
      </p:sp>
      <p:sp>
        <p:nvSpPr>
          <p:cNvPr id="6" name="Diamond 9">
            <a:extLst>
              <a:ext uri="{FF2B5EF4-FFF2-40B4-BE49-F238E27FC236}">
                <a16:creationId xmlns:a16="http://schemas.microsoft.com/office/drawing/2014/main" id="{ADBF85FC-542B-639C-FAF1-F8F507286339}"/>
              </a:ext>
            </a:extLst>
          </p:cNvPr>
          <p:cNvSpPr/>
          <p:nvPr/>
        </p:nvSpPr>
        <p:spPr>
          <a:xfrm>
            <a:off x="2152295" y="5363345"/>
            <a:ext cx="2488046" cy="537364"/>
          </a:xfrm>
          <a:prstGeom prst="diamond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RCP</a:t>
            </a:r>
          </a:p>
        </p:txBody>
      </p:sp>
      <p:sp>
        <p:nvSpPr>
          <p:cNvPr id="10" name="Flèche : virage 9">
            <a:extLst>
              <a:ext uri="{FF2B5EF4-FFF2-40B4-BE49-F238E27FC236}">
                <a16:creationId xmlns:a16="http://schemas.microsoft.com/office/drawing/2014/main" id="{7CF2A4F2-42F3-34B0-8AF5-8279D06F419F}"/>
              </a:ext>
            </a:extLst>
          </p:cNvPr>
          <p:cNvSpPr/>
          <p:nvPr/>
        </p:nvSpPr>
        <p:spPr>
          <a:xfrm rot="5400000">
            <a:off x="3290988" y="2345427"/>
            <a:ext cx="4328790" cy="1650582"/>
          </a:xfrm>
          <a:prstGeom prst="bentArrow">
            <a:avLst>
              <a:gd name="adj1" fmla="val 9796"/>
              <a:gd name="adj2" fmla="val 9544"/>
              <a:gd name="adj3" fmla="val 6768"/>
              <a:gd name="adj4" fmla="val 2014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407A88ED-1079-F70D-B080-A52050165395}"/>
              </a:ext>
            </a:extLst>
          </p:cNvPr>
          <p:cNvSpPr txBox="1"/>
          <p:nvPr/>
        </p:nvSpPr>
        <p:spPr>
          <a:xfrm>
            <a:off x="2345615" y="1860919"/>
            <a:ext cx="22312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1 à 5 claques dans le dos </a:t>
            </a:r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F9D2CB9A-AA07-8C99-0794-5734CC305D1F}"/>
              </a:ext>
            </a:extLst>
          </p:cNvPr>
          <p:cNvSpPr/>
          <p:nvPr/>
        </p:nvSpPr>
        <p:spPr>
          <a:xfrm>
            <a:off x="3273114" y="1389409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4" name="Arrow: Down 16">
            <a:extLst>
              <a:ext uri="{FF2B5EF4-FFF2-40B4-BE49-F238E27FC236}">
                <a16:creationId xmlns:a16="http://schemas.microsoft.com/office/drawing/2014/main" id="{63E939E0-74AC-E8DC-13AD-3155588F8A4B}"/>
              </a:ext>
            </a:extLst>
          </p:cNvPr>
          <p:cNvSpPr/>
          <p:nvPr/>
        </p:nvSpPr>
        <p:spPr>
          <a:xfrm>
            <a:off x="3273114" y="2507250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740FF8C-B41A-985B-B6B3-597F3BE2417C}"/>
              </a:ext>
            </a:extLst>
          </p:cNvPr>
          <p:cNvSpPr txBox="1"/>
          <p:nvPr/>
        </p:nvSpPr>
        <p:spPr>
          <a:xfrm>
            <a:off x="2345615" y="2957607"/>
            <a:ext cx="22312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>
                <a:latin typeface="+mj-lt"/>
              </a:rPr>
              <a:t>1 à 5 </a:t>
            </a:r>
            <a:r>
              <a:rPr lang="fr-FR" i="1">
                <a:latin typeface="+mj-lt"/>
              </a:rPr>
              <a:t>compressions abdominales </a:t>
            </a:r>
            <a:r>
              <a:rPr lang="fr-FR" i="1" u="sng">
                <a:latin typeface="+mj-lt"/>
              </a:rPr>
              <a:t>ou</a:t>
            </a:r>
            <a:r>
              <a:rPr lang="fr-FR" i="1">
                <a:latin typeface="+mj-lt"/>
              </a:rPr>
              <a:t> </a:t>
            </a:r>
            <a:r>
              <a:rPr lang="fr-FR" i="1" dirty="0">
                <a:latin typeface="+mj-lt"/>
              </a:rPr>
              <a:t>thoraciques</a:t>
            </a:r>
          </a:p>
        </p:txBody>
      </p:sp>
      <p:sp>
        <p:nvSpPr>
          <p:cNvPr id="19" name="Arrow: Down 16">
            <a:extLst>
              <a:ext uri="{FF2B5EF4-FFF2-40B4-BE49-F238E27FC236}">
                <a16:creationId xmlns:a16="http://schemas.microsoft.com/office/drawing/2014/main" id="{833AC437-14CA-AE2E-3237-75BB3D482AAF}"/>
              </a:ext>
            </a:extLst>
          </p:cNvPr>
          <p:cNvSpPr/>
          <p:nvPr/>
        </p:nvSpPr>
        <p:spPr>
          <a:xfrm>
            <a:off x="3273114" y="3880937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D22E7B66-C7AD-9DBD-A867-0B0FF4CE3237}"/>
              </a:ext>
            </a:extLst>
          </p:cNvPr>
          <p:cNvSpPr/>
          <p:nvPr/>
        </p:nvSpPr>
        <p:spPr>
          <a:xfrm>
            <a:off x="2152295" y="4325227"/>
            <a:ext cx="2477797" cy="5655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Respire t-elle ?</a:t>
            </a:r>
          </a:p>
        </p:txBody>
      </p:sp>
      <p:sp>
        <p:nvSpPr>
          <p:cNvPr id="22" name="Arrow: Down 16">
            <a:extLst>
              <a:ext uri="{FF2B5EF4-FFF2-40B4-BE49-F238E27FC236}">
                <a16:creationId xmlns:a16="http://schemas.microsoft.com/office/drawing/2014/main" id="{4046ABCD-0692-8B5D-7328-B697C5C070D0}"/>
              </a:ext>
            </a:extLst>
          </p:cNvPr>
          <p:cNvSpPr/>
          <p:nvPr/>
        </p:nvSpPr>
        <p:spPr>
          <a:xfrm>
            <a:off x="3273114" y="4863602"/>
            <a:ext cx="286988" cy="47151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0" name="Flèche : demi-tour 19">
            <a:extLst>
              <a:ext uri="{FF2B5EF4-FFF2-40B4-BE49-F238E27FC236}">
                <a16:creationId xmlns:a16="http://schemas.microsoft.com/office/drawing/2014/main" id="{67C56D6D-DA97-5DD4-9A6F-D34860EDAFFB}"/>
              </a:ext>
            </a:extLst>
          </p:cNvPr>
          <p:cNvSpPr/>
          <p:nvPr/>
        </p:nvSpPr>
        <p:spPr>
          <a:xfrm rot="16200000">
            <a:off x="733905" y="3103443"/>
            <a:ext cx="2592617" cy="484639"/>
          </a:xfrm>
          <a:prstGeom prst="uturnArrow">
            <a:avLst>
              <a:gd name="adj1" fmla="val 26226"/>
              <a:gd name="adj2" fmla="val 25000"/>
              <a:gd name="adj3" fmla="val 34827"/>
              <a:gd name="adj4" fmla="val 65173"/>
              <a:gd name="adj5" fmla="val 10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Arrow: Down 16">
            <a:extLst>
              <a:ext uri="{FF2B5EF4-FFF2-40B4-BE49-F238E27FC236}">
                <a16:creationId xmlns:a16="http://schemas.microsoft.com/office/drawing/2014/main" id="{69823E63-822E-7056-EBE0-BE6597F5289A}"/>
              </a:ext>
            </a:extLst>
          </p:cNvPr>
          <p:cNvSpPr/>
          <p:nvPr/>
        </p:nvSpPr>
        <p:spPr>
          <a:xfrm rot="16200000">
            <a:off x="5216699" y="1417052"/>
            <a:ext cx="286876" cy="16505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4" name="Arrow: Down 16">
            <a:extLst>
              <a:ext uri="{FF2B5EF4-FFF2-40B4-BE49-F238E27FC236}">
                <a16:creationId xmlns:a16="http://schemas.microsoft.com/office/drawing/2014/main" id="{02D0BB50-C54E-92FB-A68D-DBB56918D76E}"/>
              </a:ext>
            </a:extLst>
          </p:cNvPr>
          <p:cNvSpPr/>
          <p:nvPr/>
        </p:nvSpPr>
        <p:spPr>
          <a:xfrm rot="16200000">
            <a:off x="5236875" y="2607643"/>
            <a:ext cx="286876" cy="16505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5D57C6FC-B905-8871-FB0E-8890D50F1DEA}"/>
              </a:ext>
            </a:extLst>
          </p:cNvPr>
          <p:cNvSpPr/>
          <p:nvPr/>
        </p:nvSpPr>
        <p:spPr>
          <a:xfrm>
            <a:off x="4640341" y="5335113"/>
            <a:ext cx="2977348" cy="1203709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Repos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Alerte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Surveillance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F79FCF9-8BA5-AD0D-3D23-A4927C2D149E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6CBE3C6-894C-090A-080B-2DCBA12DB9B3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1618F07-62D4-DACB-F319-19D20259D07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985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213716"/>
            <a:ext cx="8349078" cy="203298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HEMORRAGIES EXTERNES</a:t>
            </a:r>
            <a:br>
              <a:rPr lang="fr-FR" b="1" dirty="0"/>
            </a:br>
            <a:r>
              <a:rPr lang="fr-FR" sz="4000" b="1" dirty="0"/>
              <a:t>Chapitre 02 - Séquence 04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169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hémorragies externes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une hémorragie externe et d’adopter la bonne conduite à tenir.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30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15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38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802324" y="2325915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4272430" y="287132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421297" y="249667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949626" y="307466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des hémorragies externes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BEEA41-4EB7-1FF3-1DB7-50B6E7A91D4F}"/>
              </a:ext>
            </a:extLst>
          </p:cNvPr>
          <p:cNvGrpSpPr/>
          <p:nvPr/>
        </p:nvGrpSpPr>
        <p:grpSpPr>
          <a:xfrm>
            <a:off x="3687387" y="3443992"/>
            <a:ext cx="766273" cy="552082"/>
            <a:chOff x="4737720" y="814350"/>
            <a:chExt cx="1922015" cy="134092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0721499-C20B-F9AC-8CBA-28E5340B308D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5F5DE40-00A9-57D8-02AE-FF6AFD1FEC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0FBA806-485D-A9E5-1E50-B9DCC5A4B2B5}"/>
              </a:ext>
            </a:extLst>
          </p:cNvPr>
          <p:cNvSpPr txBox="1">
            <a:spLocks/>
          </p:cNvSpPr>
          <p:nvPr/>
        </p:nvSpPr>
        <p:spPr>
          <a:xfrm>
            <a:off x="4408476" y="363295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Cas particulier</a:t>
            </a:r>
          </a:p>
        </p:txBody>
      </p:sp>
    </p:spTree>
    <p:extLst>
      <p:ext uri="{BB962C8B-B14F-4D97-AF65-F5344CB8AC3E}">
        <p14:creationId xmlns:p14="http://schemas.microsoft.com/office/powerpoint/2010/main" val="164351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337352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651F59-75A0-5D9E-7F0A-1285453E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6404" y="1078637"/>
            <a:ext cx="9395057" cy="520083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D95428F-E81C-AEED-3EFC-F2D8C10A4DDA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2883094-2FED-BA05-EAF5-720E00D1B0D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D5314-9E48-F10E-924D-B9B3C9F3649F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35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498" y="1235025"/>
            <a:ext cx="3564800" cy="1189609"/>
          </a:xfrm>
        </p:spPr>
        <p:txBody>
          <a:bodyPr>
            <a:normAutofit fontScale="92500" lnSpcReduction="10000"/>
          </a:bodyPr>
          <a:lstStyle/>
          <a:p>
            <a:r>
              <a:rPr lang="fr-FR" sz="4800" dirty="0"/>
              <a:t>PLAN GENERAL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7FF2349-E0D4-2B5E-6D61-77623377F7A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3313" y="1718659"/>
            <a:ext cx="4675571" cy="484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/>
              <a:t>Informations générales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16651E1-DF0E-BAFF-03BC-67BF8F9720BF}"/>
              </a:ext>
            </a:extLst>
          </p:cNvPr>
          <p:cNvGrpSpPr/>
          <p:nvPr/>
        </p:nvGrpSpPr>
        <p:grpSpPr>
          <a:xfrm>
            <a:off x="4634727" y="1235025"/>
            <a:ext cx="1922015" cy="1340926"/>
            <a:chOff x="4737720" y="814350"/>
            <a:chExt cx="1922015" cy="1340926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AA0BE185-A9E0-4445-BA91-E7B08E7E54B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A25AEF5-AC92-01BB-BEFA-4624F33BDDD1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CHAPITRE 1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542574" y="2540652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00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4070903" y="3057435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01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5219770" y="2682777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Accueil et Présentation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748099" y="3207294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La protection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8AA11A6-6C1A-5D28-E181-86D5857B1DCE}"/>
              </a:ext>
            </a:extLst>
          </p:cNvPr>
          <p:cNvGrpSpPr/>
          <p:nvPr/>
        </p:nvGrpSpPr>
        <p:grpSpPr>
          <a:xfrm>
            <a:off x="3566355" y="3599230"/>
            <a:ext cx="766273" cy="552082"/>
            <a:chOff x="4737720" y="814350"/>
            <a:chExt cx="1922015" cy="134092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C985DD4-554B-9E0E-EEBF-66E9B4053ED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1649993-B020-76F5-BE1D-5E3A918FA88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02</a:t>
              </a:r>
            </a:p>
          </p:txBody>
        </p:sp>
      </p:grpSp>
      <p:sp>
        <p:nvSpPr>
          <p:cNvPr id="27" name="Espace réservé du contenu 6">
            <a:extLst>
              <a:ext uri="{FF2B5EF4-FFF2-40B4-BE49-F238E27FC236}">
                <a16:creationId xmlns:a16="http://schemas.microsoft.com/office/drawing/2014/main" id="{AECBB0EA-2BB6-73BE-CD53-5B1BF80F59C0}"/>
              </a:ext>
            </a:extLst>
          </p:cNvPr>
          <p:cNvSpPr txBox="1">
            <a:spLocks/>
          </p:cNvSpPr>
          <p:nvPr/>
        </p:nvSpPr>
        <p:spPr>
          <a:xfrm>
            <a:off x="4243551" y="3749089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L’alerte</a:t>
            </a:r>
          </a:p>
        </p:txBody>
      </p:sp>
    </p:spTree>
    <p:extLst>
      <p:ext uri="{BB962C8B-B14F-4D97-AF65-F5344CB8AC3E}">
        <p14:creationId xmlns:p14="http://schemas.microsoft.com/office/powerpoint/2010/main" val="377892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295399" y="1109926"/>
            <a:ext cx="10896601" cy="2005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Définition</a:t>
            </a:r>
            <a:r>
              <a:rPr lang="fr-FR" sz="2400" dirty="0">
                <a:solidFill>
                  <a:srgbClr val="114175"/>
                </a:solidFill>
              </a:rPr>
              <a:t> : </a:t>
            </a:r>
          </a:p>
          <a:p>
            <a:pPr algn="l"/>
            <a:endParaRPr lang="fr-FR" sz="24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Une hémorragie est une perte de sang prolongée qui provient d'une plaie ou d'un orifice naturel et qui ne s'arrête pas spontanément. </a:t>
            </a:r>
          </a:p>
          <a:p>
            <a:pPr algn="l">
              <a:spcBef>
                <a:spcPts val="0"/>
              </a:spcBef>
            </a:pPr>
            <a:endParaRPr lang="fr-FR" sz="24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u="sng" dirty="0">
                <a:solidFill>
                  <a:srgbClr val="114175"/>
                </a:solidFill>
              </a:rPr>
              <a:t>Signe</a:t>
            </a:r>
            <a:r>
              <a:rPr lang="fr-FR" sz="2400" dirty="0">
                <a:solidFill>
                  <a:srgbClr val="114175"/>
                </a:solidFill>
              </a:rPr>
              <a:t> :</a:t>
            </a:r>
            <a:r>
              <a:rPr lang="fr-FR" sz="2400" b="0" dirty="0">
                <a:solidFill>
                  <a:srgbClr val="114175"/>
                </a:solidFill>
              </a:rPr>
              <a:t> Elle imbibe de sang un mouchoir de tissu ou de papier en quelques secondes.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71D61A53-1ACC-0D50-B23F-97B14ACE69A9}"/>
              </a:ext>
            </a:extLst>
          </p:cNvPr>
          <p:cNvSpPr txBox="1">
            <a:spLocks/>
          </p:cNvSpPr>
          <p:nvPr/>
        </p:nvSpPr>
        <p:spPr>
          <a:xfrm>
            <a:off x="490539" y="3348451"/>
            <a:ext cx="5191751" cy="1646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 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Objet coupant, contondant, perforant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Traumatismes (chutes, choc)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Maladies (Varices, hémophile)</a:t>
            </a:r>
          </a:p>
        </p:txBody>
      </p:sp>
      <p:sp>
        <p:nvSpPr>
          <p:cNvPr id="4" name="Sous-titre 4">
            <a:extLst>
              <a:ext uri="{FF2B5EF4-FFF2-40B4-BE49-F238E27FC236}">
                <a16:creationId xmlns:a16="http://schemas.microsoft.com/office/drawing/2014/main" id="{E4A64C6B-1468-A723-19D2-E9FBA4C6196A}"/>
              </a:ext>
            </a:extLst>
          </p:cNvPr>
          <p:cNvSpPr txBox="1">
            <a:spLocks/>
          </p:cNvSpPr>
          <p:nvPr/>
        </p:nvSpPr>
        <p:spPr>
          <a:xfrm>
            <a:off x="5119060" y="4805821"/>
            <a:ext cx="6582401" cy="1429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Risques: 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Pour la victime de perdre trop de sang =&gt; décès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- Pour le sauveteur =&gt; maladies de sang à sang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13EDA70-1204-F91F-6282-5A0F38FC8758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5A46AFE-8170-0299-64A3-C0F421DFC2F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FF11AC6-1DA6-8947-F08A-2527DCB153DF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086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9"/>
            <a:ext cx="1428750" cy="795872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CAT Hemo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48758" y="56488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hémorragies externes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3760935" y="960424"/>
            <a:ext cx="3366765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Constater</a:t>
            </a:r>
            <a:r>
              <a:rPr lang="fr-FR" sz="2200" b="0" dirty="0">
                <a:solidFill>
                  <a:srgbClr val="114175"/>
                </a:solidFill>
              </a:rPr>
              <a:t> l’hémorragie 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D43C83E1-3560-F7EE-46A0-380FC4B6CFC6}"/>
              </a:ext>
            </a:extLst>
          </p:cNvPr>
          <p:cNvSpPr txBox="1">
            <a:spLocks/>
          </p:cNvSpPr>
          <p:nvPr/>
        </p:nvSpPr>
        <p:spPr>
          <a:xfrm>
            <a:off x="788108" y="1820009"/>
            <a:ext cx="2873589" cy="757362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200" dirty="0">
                <a:solidFill>
                  <a:srgbClr val="114175"/>
                </a:solidFill>
              </a:rPr>
              <a:t>Faire appuyer </a:t>
            </a:r>
          </a:p>
          <a:p>
            <a:pPr algn="r"/>
            <a:r>
              <a:rPr lang="fr-FR" sz="2200" b="0" dirty="0">
                <a:solidFill>
                  <a:srgbClr val="114175"/>
                </a:solidFill>
              </a:rPr>
              <a:t>ou à défaut </a:t>
            </a:r>
            <a:r>
              <a:rPr lang="fr-FR" sz="2200" dirty="0">
                <a:solidFill>
                  <a:srgbClr val="114175"/>
                </a:solidFill>
              </a:rPr>
              <a:t>appuyer</a:t>
            </a:r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788106" y="3049065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</a:t>
            </a: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>
            <a:off x="2022942" y="1302924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479D9506-EC74-45CC-5ED2-07AC72FECED2}"/>
              </a:ext>
            </a:extLst>
          </p:cNvPr>
          <p:cNvSpPr/>
          <p:nvPr/>
        </p:nvSpPr>
        <p:spPr>
          <a:xfrm>
            <a:off x="2022942" y="2613894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F49A63E0-6A77-1537-092F-54370519CB0B}"/>
              </a:ext>
            </a:extLst>
          </p:cNvPr>
          <p:cNvSpPr/>
          <p:nvPr/>
        </p:nvSpPr>
        <p:spPr>
          <a:xfrm>
            <a:off x="2113980" y="3391364"/>
            <a:ext cx="315073" cy="187510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6720E23F-40F4-0BB9-9549-1A3E7C7A0751}"/>
              </a:ext>
            </a:extLst>
          </p:cNvPr>
          <p:cNvSpPr txBox="1">
            <a:spLocks/>
          </p:cNvSpPr>
          <p:nvPr/>
        </p:nvSpPr>
        <p:spPr>
          <a:xfrm>
            <a:off x="714375" y="5316014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96D1AACA-3082-E800-CBF1-9FD0643D51D6}"/>
              </a:ext>
            </a:extLst>
          </p:cNvPr>
          <p:cNvSpPr txBox="1">
            <a:spLocks/>
          </p:cNvSpPr>
          <p:nvPr/>
        </p:nvSpPr>
        <p:spPr>
          <a:xfrm>
            <a:off x="4067931" y="2820458"/>
            <a:ext cx="2394883" cy="794809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chemeClr val="tx1"/>
                </a:solidFill>
              </a:rPr>
              <a:t>L’HEMORRAGIE est stoppée ?</a:t>
            </a:r>
            <a:endParaRPr lang="fr-FR" sz="2200" b="0" dirty="0">
              <a:solidFill>
                <a:schemeClr val="tx1"/>
              </a:solidFill>
            </a:endParaRPr>
          </a:p>
        </p:txBody>
      </p:sp>
      <p:sp>
        <p:nvSpPr>
          <p:cNvPr id="25" name="Arrow: Down 16">
            <a:extLst>
              <a:ext uri="{FF2B5EF4-FFF2-40B4-BE49-F238E27FC236}">
                <a16:creationId xmlns:a16="http://schemas.microsoft.com/office/drawing/2014/main" id="{584921FF-B470-EEBC-7C21-4E2B1B7F9F90}"/>
              </a:ext>
            </a:extLst>
          </p:cNvPr>
          <p:cNvSpPr/>
          <p:nvPr/>
        </p:nvSpPr>
        <p:spPr>
          <a:xfrm>
            <a:off x="5086936" y="3573348"/>
            <a:ext cx="356871" cy="48543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1A7FC23C-4FD0-D37C-6910-A4B68A59C299}"/>
              </a:ext>
            </a:extLst>
          </p:cNvPr>
          <p:cNvSpPr/>
          <p:nvPr/>
        </p:nvSpPr>
        <p:spPr>
          <a:xfrm>
            <a:off x="3776697" y="4004874"/>
            <a:ext cx="2977348" cy="794808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Pansement compressif</a:t>
            </a:r>
          </a:p>
        </p:txBody>
      </p:sp>
      <p:sp>
        <p:nvSpPr>
          <p:cNvPr id="32" name="Sous-titre 4">
            <a:extLst>
              <a:ext uri="{FF2B5EF4-FFF2-40B4-BE49-F238E27FC236}">
                <a16:creationId xmlns:a16="http://schemas.microsoft.com/office/drawing/2014/main" id="{A5AC439B-02A3-4251-F198-42627C8DFB00}"/>
              </a:ext>
            </a:extLst>
          </p:cNvPr>
          <p:cNvSpPr txBox="1">
            <a:spLocks/>
          </p:cNvSpPr>
          <p:nvPr/>
        </p:nvSpPr>
        <p:spPr>
          <a:xfrm>
            <a:off x="6940162" y="1751189"/>
            <a:ext cx="2873589" cy="757362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200" dirty="0">
                <a:solidFill>
                  <a:srgbClr val="114175"/>
                </a:solidFill>
              </a:rPr>
              <a:t>Impossibilité d’appuyer</a:t>
            </a:r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2BCFBE8C-48EE-1052-1C07-9044B932C3ED}"/>
              </a:ext>
            </a:extLst>
          </p:cNvPr>
          <p:cNvSpPr/>
          <p:nvPr/>
        </p:nvSpPr>
        <p:spPr>
          <a:xfrm>
            <a:off x="8181005" y="1284932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Sous-titre 4">
            <a:extLst>
              <a:ext uri="{FF2B5EF4-FFF2-40B4-BE49-F238E27FC236}">
                <a16:creationId xmlns:a16="http://schemas.microsoft.com/office/drawing/2014/main" id="{F5EDCCD2-568B-9759-4B6F-43461C5A4D51}"/>
              </a:ext>
            </a:extLst>
          </p:cNvPr>
          <p:cNvSpPr txBox="1">
            <a:spLocks/>
          </p:cNvSpPr>
          <p:nvPr/>
        </p:nvSpPr>
        <p:spPr>
          <a:xfrm>
            <a:off x="6940162" y="2991265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B7022F23-5E78-2686-8526-D6830512AED2}"/>
              </a:ext>
            </a:extLst>
          </p:cNvPr>
          <p:cNvSpPr/>
          <p:nvPr/>
        </p:nvSpPr>
        <p:spPr>
          <a:xfrm>
            <a:off x="8174997" y="2502068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Diamond 9">
            <a:extLst>
              <a:ext uri="{FF2B5EF4-FFF2-40B4-BE49-F238E27FC236}">
                <a16:creationId xmlns:a16="http://schemas.microsoft.com/office/drawing/2014/main" id="{F3163EE3-381F-9C85-50F2-B86B864F381F}"/>
              </a:ext>
            </a:extLst>
          </p:cNvPr>
          <p:cNvSpPr/>
          <p:nvPr/>
        </p:nvSpPr>
        <p:spPr>
          <a:xfrm>
            <a:off x="6961491" y="3944378"/>
            <a:ext cx="2977348" cy="79480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Garrot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8D9BEFF4-C23B-6E4E-3336-8F352F5C40E7}"/>
              </a:ext>
            </a:extLst>
          </p:cNvPr>
          <p:cNvSpPr/>
          <p:nvPr/>
        </p:nvSpPr>
        <p:spPr>
          <a:xfrm rot="16200000">
            <a:off x="3644157" y="2981026"/>
            <a:ext cx="497150" cy="49882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F85414A1-81B1-9D9A-AE5B-F958944568E4}"/>
              </a:ext>
            </a:extLst>
          </p:cNvPr>
          <p:cNvSpPr/>
          <p:nvPr/>
        </p:nvSpPr>
        <p:spPr>
          <a:xfrm rot="5400000">
            <a:off x="5884595" y="2976507"/>
            <a:ext cx="379935" cy="505895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rrow: Down 16">
            <a:extLst>
              <a:ext uri="{FF2B5EF4-FFF2-40B4-BE49-F238E27FC236}">
                <a16:creationId xmlns:a16="http://schemas.microsoft.com/office/drawing/2014/main" id="{1AF2BA0F-2813-DAC6-FD66-D8A43DFD42F3}"/>
              </a:ext>
            </a:extLst>
          </p:cNvPr>
          <p:cNvSpPr/>
          <p:nvPr/>
        </p:nvSpPr>
        <p:spPr>
          <a:xfrm rot="18589007">
            <a:off x="6558852" y="3184414"/>
            <a:ext cx="312882" cy="132602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9E6079D5-52DC-1AEA-92E6-F6CF7AB5B6A2}"/>
              </a:ext>
            </a:extLst>
          </p:cNvPr>
          <p:cNvSpPr/>
          <p:nvPr/>
        </p:nvSpPr>
        <p:spPr>
          <a:xfrm>
            <a:off x="8177955" y="3358131"/>
            <a:ext cx="497150" cy="7109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5A8ACBFA-B7C4-7E84-A848-EE556AE8EFE2}"/>
              </a:ext>
            </a:extLst>
          </p:cNvPr>
          <p:cNvSpPr/>
          <p:nvPr/>
        </p:nvSpPr>
        <p:spPr>
          <a:xfrm>
            <a:off x="8363332" y="4679646"/>
            <a:ext cx="240706" cy="89342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24423481-951A-5A16-2134-FFE5BB692405}"/>
              </a:ext>
            </a:extLst>
          </p:cNvPr>
          <p:cNvSpPr/>
          <p:nvPr/>
        </p:nvSpPr>
        <p:spPr>
          <a:xfrm>
            <a:off x="5155486" y="4739186"/>
            <a:ext cx="240706" cy="89342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s-titre 4">
            <a:extLst>
              <a:ext uri="{FF2B5EF4-FFF2-40B4-BE49-F238E27FC236}">
                <a16:creationId xmlns:a16="http://schemas.microsoft.com/office/drawing/2014/main" id="{83E4B9C7-70CF-C8FC-55DD-B7BA158419A2}"/>
              </a:ext>
            </a:extLst>
          </p:cNvPr>
          <p:cNvSpPr txBox="1">
            <a:spLocks/>
          </p:cNvSpPr>
          <p:nvPr/>
        </p:nvSpPr>
        <p:spPr>
          <a:xfrm>
            <a:off x="714375" y="5977675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9D255886-844B-1026-E0E7-2D8ADC0F5B49}"/>
              </a:ext>
            </a:extLst>
          </p:cNvPr>
          <p:cNvSpPr/>
          <p:nvPr/>
        </p:nvSpPr>
        <p:spPr>
          <a:xfrm>
            <a:off x="2113980" y="5661393"/>
            <a:ext cx="337010" cy="37993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152A9F-8A98-4D56-46C6-35F9413D4C6D}"/>
              </a:ext>
            </a:extLst>
          </p:cNvPr>
          <p:cNvGrpSpPr/>
          <p:nvPr/>
        </p:nvGrpSpPr>
        <p:grpSpPr>
          <a:xfrm>
            <a:off x="2282485" y="-51692"/>
            <a:ext cx="766273" cy="552082"/>
            <a:chOff x="4737720" y="814350"/>
            <a:chExt cx="1922015" cy="1340926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525A9A5-4D95-B4B7-3285-A0E0C5171C9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E6E67F6-7B7E-2B72-A934-1ADB55D11E7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719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C01-S04</a:t>
            </a:r>
          </a:p>
          <a:p>
            <a:r>
              <a:rPr lang="fr-FR" dirty="0"/>
              <a:t>CP Hemo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Cas particulier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636E45-EDFA-B67B-E799-A35BDFBCA8F1}"/>
              </a:ext>
            </a:extLst>
          </p:cNvPr>
          <p:cNvSpPr txBox="1"/>
          <p:nvPr/>
        </p:nvSpPr>
        <p:spPr>
          <a:xfrm>
            <a:off x="3715569" y="4468892"/>
            <a:ext cx="4333056" cy="56263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</a:rPr>
              <a:t>Autre orifice naturel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827148-4694-C1F7-CAA3-C4B9A0990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9583"/>
          <a:stretch/>
        </p:blipFill>
        <p:spPr>
          <a:xfrm>
            <a:off x="7329760" y="1299701"/>
            <a:ext cx="3126352" cy="21292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4F5447-6657-3961-442C-7267D0A04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52" y="1412699"/>
            <a:ext cx="2573784" cy="257378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9C0D5FC-B351-E09C-1D9D-6A857ADED49A}"/>
              </a:ext>
            </a:extLst>
          </p:cNvPr>
          <p:cNvGrpSpPr/>
          <p:nvPr/>
        </p:nvGrpSpPr>
        <p:grpSpPr>
          <a:xfrm>
            <a:off x="267078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CE5121F-758D-525B-1346-767B0E940FD2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E54F0C6-7E36-E6B7-0FD3-318D9006DF7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200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213716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PLAIES</a:t>
            </a:r>
            <a:br>
              <a:rPr lang="fr-FR" b="1" dirty="0"/>
            </a:br>
            <a:r>
              <a:rPr lang="fr-FR" sz="4000" b="1" dirty="0"/>
              <a:t>Chapitre 02 - Séquence 05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033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plaies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une plaie simpl</a:t>
            </a:r>
            <a:r>
              <a:rPr lang="fr-FR" dirty="0">
                <a:solidFill>
                  <a:srgbClr val="C10435"/>
                </a:solidFill>
                <a:latin typeface="+mj-lt"/>
              </a:rPr>
              <a:t>e ou une plaie grave 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et d’adopter la bonne conduite à tenir.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14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097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45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8" y="356482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des plaies</a:t>
            </a:r>
          </a:p>
        </p:txBody>
      </p:sp>
    </p:spTree>
    <p:extLst>
      <p:ext uri="{BB962C8B-B14F-4D97-AF65-F5344CB8AC3E}">
        <p14:creationId xmlns:p14="http://schemas.microsoft.com/office/powerpoint/2010/main" val="3880980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C02-S05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D2DB78A5-C7B4-431E-9D19-6629EFAB965C}"/>
              </a:ext>
            </a:extLst>
          </p:cNvPr>
          <p:cNvSpPr txBox="1">
            <a:spLocks/>
          </p:cNvSpPr>
          <p:nvPr/>
        </p:nvSpPr>
        <p:spPr>
          <a:xfrm>
            <a:off x="337352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0878AC-B14B-7E2A-94FC-B7B314AF82B4}"/>
              </a:ext>
            </a:extLst>
          </p:cNvPr>
          <p:cNvGrpSpPr/>
          <p:nvPr/>
        </p:nvGrpSpPr>
        <p:grpSpPr>
          <a:xfrm>
            <a:off x="2524683" y="42721"/>
            <a:ext cx="766273" cy="552082"/>
            <a:chOff x="4737720" y="814350"/>
            <a:chExt cx="1922015" cy="1340926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3D2F668-6E30-D520-33CD-3344DED8D67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077860D-5F46-8BD9-A538-1855E6239BF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pic>
        <p:nvPicPr>
          <p:cNvPr id="13" name="Image 12" descr="Une image contenant personne, ongle, Chair, peau&#10;&#10;Description générée automatiquement">
            <a:extLst>
              <a:ext uri="{FF2B5EF4-FFF2-40B4-BE49-F238E27FC236}">
                <a16:creationId xmlns:a16="http://schemas.microsoft.com/office/drawing/2014/main" id="{1A3FA0A1-BDC1-055B-A527-14470634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040" t="-2000" r="6261" b="-1"/>
          <a:stretch/>
        </p:blipFill>
        <p:spPr>
          <a:xfrm>
            <a:off x="3876172" y="924463"/>
            <a:ext cx="5167244" cy="522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7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C02-S05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35998" y="1480843"/>
            <a:ext cx="10896601" cy="3053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Définition</a:t>
            </a:r>
            <a:r>
              <a:rPr lang="fr-FR" sz="24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4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La plaie est une lésion de la peau, revêtement protecteur du corps, avec une atteinte possible des tissus situés dessous.</a:t>
            </a:r>
          </a:p>
          <a:p>
            <a:pPr algn="l">
              <a:spcBef>
                <a:spcPts val="0"/>
              </a:spcBef>
            </a:pPr>
            <a:endParaRPr lang="fr-FR" sz="24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- </a:t>
            </a:r>
            <a:r>
              <a:rPr lang="fr-FR" sz="2400" b="0" u="sng" dirty="0">
                <a:solidFill>
                  <a:srgbClr val="114175"/>
                </a:solidFill>
              </a:rPr>
              <a:t>plaie simple</a:t>
            </a:r>
            <a:r>
              <a:rPr lang="fr-FR" sz="2400" b="0" dirty="0">
                <a:solidFill>
                  <a:srgbClr val="114175"/>
                </a:solidFill>
              </a:rPr>
              <a:t>, lorsqu’il s’agit d’une petite coupure superficielle, d’une éraflure saignant peu ;</a:t>
            </a:r>
          </a:p>
          <a:p>
            <a:pPr algn="l">
              <a:spcBef>
                <a:spcPts val="0"/>
              </a:spcBef>
            </a:pPr>
            <a:endParaRPr lang="fr-FR" sz="24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- </a:t>
            </a:r>
            <a:r>
              <a:rPr lang="fr-FR" sz="2400" b="0" u="sng" dirty="0">
                <a:solidFill>
                  <a:srgbClr val="114175"/>
                </a:solidFill>
              </a:rPr>
              <a:t>plaie grave</a:t>
            </a:r>
            <a:r>
              <a:rPr lang="fr-FR" sz="2400" b="0" dirty="0">
                <a:solidFill>
                  <a:srgbClr val="114175"/>
                </a:solidFill>
              </a:rPr>
              <a:t> si :</a:t>
            </a:r>
          </a:p>
          <a:p>
            <a:pPr algn="l">
              <a:spcBef>
                <a:spcPts val="600"/>
              </a:spcBef>
            </a:pPr>
            <a:r>
              <a:rPr lang="fr-FR" sz="2400" b="0" dirty="0">
                <a:solidFill>
                  <a:srgbClr val="114175"/>
                </a:solidFill>
              </a:rPr>
              <a:t>	- hémorragie associée ;</a:t>
            </a: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	- Un mécanisme pénétrant : objet tranchant ou perforant, morsures, projectiles ;</a:t>
            </a:r>
          </a:p>
          <a:p>
            <a:pPr algn="l">
              <a:spcBef>
                <a:spcPts val="0"/>
              </a:spcBef>
            </a:pPr>
            <a:r>
              <a:rPr lang="fr-FR" sz="2400" b="0" dirty="0">
                <a:solidFill>
                  <a:srgbClr val="114175"/>
                </a:solidFill>
              </a:rPr>
              <a:t>	- Sa localisation : thoracique, abdominale, oculaire ou proche d’un orifice naturel ;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E014872B-81BB-0598-A847-0B1F6B7B5CBE}"/>
              </a:ext>
            </a:extLst>
          </p:cNvPr>
          <p:cNvSpPr txBox="1">
            <a:spLocks/>
          </p:cNvSpPr>
          <p:nvPr/>
        </p:nvSpPr>
        <p:spPr>
          <a:xfrm>
            <a:off x="305586" y="4675789"/>
            <a:ext cx="10569560" cy="2035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Risque :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Une plaie, suivant son importance et sa localisation, peut être à l’origine d’une aggravation immédiate de l’état de la victime par hémorragie ou par défaillance de la respiration.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Elle peut être aussi à l’origine d’une infection secondaire dont le tétanos.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2E1B5C7-0E1D-C8A6-AFA1-424A3ACA8A6A}"/>
              </a:ext>
            </a:extLst>
          </p:cNvPr>
          <p:cNvGrpSpPr/>
          <p:nvPr/>
        </p:nvGrpSpPr>
        <p:grpSpPr>
          <a:xfrm>
            <a:off x="2586826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BC0205A-98B0-BC5B-74CE-CFFD42FFEE0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625CE2F-F2C6-6219-1191-C4372073299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866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C02-S05</a:t>
            </a:r>
          </a:p>
          <a:p>
            <a:r>
              <a:rPr lang="fr-FR" dirty="0"/>
              <a:t>CAT plaies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35998" y="1480843"/>
            <a:ext cx="11956002" cy="1354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Plaie simple</a:t>
            </a:r>
            <a:r>
              <a:rPr lang="fr-FR" sz="2400" dirty="0">
                <a:solidFill>
                  <a:srgbClr val="114175"/>
                </a:solidFill>
              </a:rPr>
              <a:t> : - </a:t>
            </a:r>
            <a:r>
              <a:rPr lang="fr-FR" sz="2400" b="0" dirty="0">
                <a:solidFill>
                  <a:srgbClr val="114175"/>
                </a:solidFill>
              </a:rPr>
              <a:t>Se laver les mains puis nettoyage à l’eau avec ou sans savon </a:t>
            </a:r>
          </a:p>
          <a:p>
            <a:pPr algn="l"/>
            <a:r>
              <a:rPr lang="fr-FR" sz="2400" b="0" dirty="0">
                <a:solidFill>
                  <a:srgbClr val="114175"/>
                </a:solidFill>
              </a:rPr>
              <a:t>	            - Désinfecter à l’aide d’un antiseptique éventuellement (Absence de point d’eau)</a:t>
            </a:r>
          </a:p>
          <a:p>
            <a:pPr algn="l"/>
            <a:r>
              <a:rPr lang="fr-FR" sz="2400" dirty="0">
                <a:solidFill>
                  <a:srgbClr val="114175"/>
                </a:solidFill>
              </a:rPr>
              <a:t>	            - </a:t>
            </a:r>
            <a:r>
              <a:rPr lang="fr-FR" sz="2400" b="0" dirty="0">
                <a:solidFill>
                  <a:srgbClr val="114175"/>
                </a:solidFill>
              </a:rPr>
              <a:t>Protéger à l’aide d’un pansement et avis médical pour vaccination et si zone 		chaude ou rouge dans les jours qui suivent.</a:t>
            </a:r>
            <a:endParaRPr lang="fr-FR" sz="2400" dirty="0">
              <a:solidFill>
                <a:srgbClr val="114175"/>
              </a:solidFill>
            </a:endParaRP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0C7E5717-83AF-EFB5-5B61-CE02EDCC476A}"/>
              </a:ext>
            </a:extLst>
          </p:cNvPr>
          <p:cNvSpPr txBox="1">
            <a:spLocks/>
          </p:cNvSpPr>
          <p:nvPr/>
        </p:nvSpPr>
        <p:spPr>
          <a:xfrm>
            <a:off x="235998" y="2847116"/>
            <a:ext cx="10896601" cy="377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u="sng" dirty="0">
                <a:solidFill>
                  <a:srgbClr val="114175"/>
                </a:solidFill>
              </a:rPr>
              <a:t>Plaie grave</a:t>
            </a:r>
            <a:r>
              <a:rPr lang="fr-FR" sz="24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400" u="sng" dirty="0">
              <a:solidFill>
                <a:srgbClr val="114175"/>
              </a:solidFill>
            </a:endParaRPr>
          </a:p>
          <a:p>
            <a:pPr algn="l"/>
            <a:r>
              <a:rPr lang="fr-FR" sz="2400" b="0" dirty="0">
                <a:solidFill>
                  <a:srgbClr val="114175"/>
                </a:solidFill>
              </a:rPr>
              <a:t>Abdomen				Thorax			Œil</a:t>
            </a: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endParaRPr lang="fr-FR" sz="2400" b="0" dirty="0">
              <a:solidFill>
                <a:srgbClr val="114175"/>
              </a:solidFill>
            </a:endParaRPr>
          </a:p>
          <a:p>
            <a:pPr algn="l"/>
            <a:r>
              <a:rPr lang="fr-FR" sz="2400" b="0" dirty="0">
                <a:solidFill>
                  <a:srgbClr val="114175"/>
                </a:solidFill>
              </a:rPr>
              <a:t>Autres localisations :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F71AE5-F5CF-860B-1A2F-D87447752D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85185" y="3210064"/>
            <a:ext cx="2746161" cy="1599297"/>
          </a:xfrm>
          <a:prstGeom prst="rect">
            <a:avLst/>
          </a:prstGeom>
        </p:spPr>
      </p:pic>
      <p:pic>
        <p:nvPicPr>
          <p:cNvPr id="13" name="Image 1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CB6C0AC-679C-40F5-EA46-79C2C9B4C4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785" y="3159269"/>
            <a:ext cx="2308194" cy="2164573"/>
          </a:xfrm>
          <a:prstGeom prst="rect">
            <a:avLst/>
          </a:prstGeom>
        </p:spPr>
      </p:pic>
      <p:pic>
        <p:nvPicPr>
          <p:cNvPr id="14" name="Image 4">
            <a:extLst>
              <a:ext uri="{FF2B5EF4-FFF2-40B4-BE49-F238E27FC236}">
                <a16:creationId xmlns:a16="http://schemas.microsoft.com/office/drawing/2014/main" id="{E7A04187-FA40-67AE-3A57-F0BAB9676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79" y="4088952"/>
            <a:ext cx="2382959" cy="14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">
            <a:extLst>
              <a:ext uri="{FF2B5EF4-FFF2-40B4-BE49-F238E27FC236}">
                <a16:creationId xmlns:a16="http://schemas.microsoft.com/office/drawing/2014/main" id="{E683E91B-CA6E-F691-7A4A-81A11B742C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38" y="5133143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B6D09C5-FC6D-82C9-073E-2A5450176547}"/>
              </a:ext>
            </a:extLst>
          </p:cNvPr>
          <p:cNvGrpSpPr/>
          <p:nvPr/>
        </p:nvGrpSpPr>
        <p:grpSpPr>
          <a:xfrm>
            <a:off x="2586826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5416C39-8FDD-C45E-6ADB-618F9E4DBBB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3C0C1A1-9C86-8E2C-6FA0-72A88727C62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360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213716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BRULURES</a:t>
            </a:r>
            <a:br>
              <a:rPr lang="fr-FR" b="1" dirty="0"/>
            </a:br>
            <a:r>
              <a:rPr lang="fr-FR" sz="4000" b="1" dirty="0"/>
              <a:t>Chapitre 02 - Séquence 06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48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498" y="1235025"/>
            <a:ext cx="3564800" cy="1189609"/>
          </a:xfrm>
        </p:spPr>
        <p:txBody>
          <a:bodyPr>
            <a:normAutofit fontScale="92500" lnSpcReduction="10000"/>
          </a:bodyPr>
          <a:lstStyle/>
          <a:p>
            <a:r>
              <a:rPr lang="fr-FR" sz="4800" dirty="0"/>
              <a:t>PLAN GENERAL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0E7B97F9-E400-0F3F-1D12-6AF93993713F}"/>
              </a:ext>
            </a:extLst>
          </p:cNvPr>
          <p:cNvSpPr txBox="1">
            <a:spLocks/>
          </p:cNvSpPr>
          <p:nvPr/>
        </p:nvSpPr>
        <p:spPr>
          <a:xfrm>
            <a:off x="7402128" y="750240"/>
            <a:ext cx="4675571" cy="48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Secourir une personne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D607D0-665E-AD48-5F66-A317D0782C35}"/>
              </a:ext>
            </a:extLst>
          </p:cNvPr>
          <p:cNvGrpSpPr/>
          <p:nvPr/>
        </p:nvGrpSpPr>
        <p:grpSpPr>
          <a:xfrm>
            <a:off x="5613278" y="266606"/>
            <a:ext cx="1922015" cy="1340926"/>
            <a:chOff x="4737720" y="814350"/>
            <a:chExt cx="1922015" cy="1340926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A8673AB-E95A-3322-D17A-008F37EBA58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CBF9052-C7EB-F951-CAD1-0C7044BCC4D0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CHAPITRE 2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8AA11A6-6C1A-5D28-E181-86D5857B1DCE}"/>
              </a:ext>
            </a:extLst>
          </p:cNvPr>
          <p:cNvGrpSpPr/>
          <p:nvPr/>
        </p:nvGrpSpPr>
        <p:grpSpPr>
          <a:xfrm>
            <a:off x="5261990" y="1755633"/>
            <a:ext cx="766273" cy="552082"/>
            <a:chOff x="4737720" y="814350"/>
            <a:chExt cx="1922015" cy="134092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C985DD4-554B-9E0E-EEBF-66E9B4053ED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1649993-B020-76F5-BE1D-5E3A918FA88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03</a:t>
              </a:r>
            </a:p>
          </p:txBody>
        </p:sp>
      </p:grpSp>
      <p:sp>
        <p:nvSpPr>
          <p:cNvPr id="27" name="Espace réservé du contenu 6">
            <a:extLst>
              <a:ext uri="{FF2B5EF4-FFF2-40B4-BE49-F238E27FC236}">
                <a16:creationId xmlns:a16="http://schemas.microsoft.com/office/drawing/2014/main" id="{AECBB0EA-2BB6-73BE-CD53-5B1BF80F59C0}"/>
              </a:ext>
            </a:extLst>
          </p:cNvPr>
          <p:cNvSpPr txBox="1">
            <a:spLocks/>
          </p:cNvSpPr>
          <p:nvPr/>
        </p:nvSpPr>
        <p:spPr>
          <a:xfrm>
            <a:off x="5939186" y="1905492"/>
            <a:ext cx="4926610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L’Obstruction Brutale des Voies Aériennes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E66B992-3C70-75BA-C448-7975257ACD7B}"/>
              </a:ext>
            </a:extLst>
          </p:cNvPr>
          <p:cNvGrpSpPr/>
          <p:nvPr/>
        </p:nvGrpSpPr>
        <p:grpSpPr>
          <a:xfrm>
            <a:off x="4722867" y="2340716"/>
            <a:ext cx="766273" cy="552082"/>
            <a:chOff x="4737720" y="814350"/>
            <a:chExt cx="1922015" cy="134092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ACE77BE-1266-58E3-2EA0-6E390A5536C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86131E5-18DA-6620-76C5-7D20DA5FD7D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04</a:t>
              </a:r>
            </a:p>
          </p:txBody>
        </p:sp>
      </p:grpSp>
      <p:sp>
        <p:nvSpPr>
          <p:cNvPr id="29" name="Espace réservé du contenu 6">
            <a:extLst>
              <a:ext uri="{FF2B5EF4-FFF2-40B4-BE49-F238E27FC236}">
                <a16:creationId xmlns:a16="http://schemas.microsoft.com/office/drawing/2014/main" id="{6F9DDEEB-3B49-0899-46E8-5E96AE79BC45}"/>
              </a:ext>
            </a:extLst>
          </p:cNvPr>
          <p:cNvSpPr txBox="1">
            <a:spLocks/>
          </p:cNvSpPr>
          <p:nvPr/>
        </p:nvSpPr>
        <p:spPr>
          <a:xfrm>
            <a:off x="5400063" y="2490575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hémorragies externes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78337F5-72B7-DA52-8CF2-BCF10D4A13B8}"/>
              </a:ext>
            </a:extLst>
          </p:cNvPr>
          <p:cNvGrpSpPr/>
          <p:nvPr/>
        </p:nvGrpSpPr>
        <p:grpSpPr>
          <a:xfrm>
            <a:off x="4209441" y="2856513"/>
            <a:ext cx="766273" cy="552082"/>
            <a:chOff x="4737720" y="814350"/>
            <a:chExt cx="1922015" cy="1340926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A5C4F572-4DCE-2054-B5CC-C377A72B96D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8032491-BF81-0E74-66D4-5BE0FD749E9D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05</a:t>
              </a:r>
            </a:p>
          </p:txBody>
        </p:sp>
      </p:grpSp>
      <p:sp>
        <p:nvSpPr>
          <p:cNvPr id="33" name="Espace réservé du contenu 6">
            <a:extLst>
              <a:ext uri="{FF2B5EF4-FFF2-40B4-BE49-F238E27FC236}">
                <a16:creationId xmlns:a16="http://schemas.microsoft.com/office/drawing/2014/main" id="{63015A2B-9DE1-DD82-43B2-731550B4635A}"/>
              </a:ext>
            </a:extLst>
          </p:cNvPr>
          <p:cNvSpPr txBox="1">
            <a:spLocks/>
          </p:cNvSpPr>
          <p:nvPr/>
        </p:nvSpPr>
        <p:spPr>
          <a:xfrm>
            <a:off x="4886637" y="3006372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plaies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3437B32-EAD0-1417-669D-588969F07CD8}"/>
              </a:ext>
            </a:extLst>
          </p:cNvPr>
          <p:cNvGrpSpPr/>
          <p:nvPr/>
        </p:nvGrpSpPr>
        <p:grpSpPr>
          <a:xfrm>
            <a:off x="3713771" y="3395314"/>
            <a:ext cx="766273" cy="552082"/>
            <a:chOff x="4737720" y="814350"/>
            <a:chExt cx="1922015" cy="1340926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0CAF1B19-650D-780C-AA01-4563583A15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C017CED-8D07-477C-3658-AE5EFBD4C53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06</a:t>
              </a:r>
            </a:p>
          </p:txBody>
        </p:sp>
      </p:grp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771B7A59-2FDB-2744-E0A1-87CB7D69437C}"/>
              </a:ext>
            </a:extLst>
          </p:cNvPr>
          <p:cNvSpPr txBox="1">
            <a:spLocks/>
          </p:cNvSpPr>
          <p:nvPr/>
        </p:nvSpPr>
        <p:spPr>
          <a:xfrm>
            <a:off x="4390967" y="3545173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brûlures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80F74E0-A456-B053-55F0-D082CBF212DE}"/>
              </a:ext>
            </a:extLst>
          </p:cNvPr>
          <p:cNvGrpSpPr/>
          <p:nvPr/>
        </p:nvGrpSpPr>
        <p:grpSpPr>
          <a:xfrm>
            <a:off x="3165160" y="3943332"/>
            <a:ext cx="766273" cy="552082"/>
            <a:chOff x="4737720" y="814350"/>
            <a:chExt cx="1922015" cy="1340926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5B204CC1-327E-3310-C5CB-4A79C18F9DF8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AEB6C1E-8968-820E-C39C-0FFA015F9D1C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07</a:t>
              </a:r>
            </a:p>
          </p:txBody>
        </p:sp>
      </p:grpSp>
      <p:sp>
        <p:nvSpPr>
          <p:cNvPr id="41" name="Espace réservé du contenu 6">
            <a:extLst>
              <a:ext uri="{FF2B5EF4-FFF2-40B4-BE49-F238E27FC236}">
                <a16:creationId xmlns:a16="http://schemas.microsoft.com/office/drawing/2014/main" id="{D85AA247-7856-4EDD-DB21-4407C27F0962}"/>
              </a:ext>
            </a:extLst>
          </p:cNvPr>
          <p:cNvSpPr txBox="1">
            <a:spLocks/>
          </p:cNvSpPr>
          <p:nvPr/>
        </p:nvSpPr>
        <p:spPr>
          <a:xfrm>
            <a:off x="3842356" y="409319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traumatismes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5D8C31E-8220-D0D0-2385-6A8DCDF93177}"/>
              </a:ext>
            </a:extLst>
          </p:cNvPr>
          <p:cNvGrpSpPr/>
          <p:nvPr/>
        </p:nvGrpSpPr>
        <p:grpSpPr>
          <a:xfrm>
            <a:off x="2630539" y="4539233"/>
            <a:ext cx="766273" cy="552082"/>
            <a:chOff x="4737720" y="814350"/>
            <a:chExt cx="1922015" cy="1340926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85165866-8818-B64D-7491-E898E3AF3748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5A253C4-4ACA-F65A-EB56-C2131282514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08</a:t>
              </a:r>
            </a:p>
          </p:txBody>
        </p:sp>
      </p:grpSp>
      <p:sp>
        <p:nvSpPr>
          <p:cNvPr id="45" name="Espace réservé du contenu 6">
            <a:extLst>
              <a:ext uri="{FF2B5EF4-FFF2-40B4-BE49-F238E27FC236}">
                <a16:creationId xmlns:a16="http://schemas.microsoft.com/office/drawing/2014/main" id="{D5C08F98-CD85-436F-FF44-958F930FC5BF}"/>
              </a:ext>
            </a:extLst>
          </p:cNvPr>
          <p:cNvSpPr txBox="1">
            <a:spLocks/>
          </p:cNvSpPr>
          <p:nvPr/>
        </p:nvSpPr>
        <p:spPr>
          <a:xfrm>
            <a:off x="3307735" y="4689092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Les malaises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607DC43-3630-0B72-0744-2865E88C6A02}"/>
              </a:ext>
            </a:extLst>
          </p:cNvPr>
          <p:cNvGrpSpPr/>
          <p:nvPr/>
        </p:nvGrpSpPr>
        <p:grpSpPr>
          <a:xfrm>
            <a:off x="2043606" y="5122006"/>
            <a:ext cx="766273" cy="552082"/>
            <a:chOff x="4737720" y="814350"/>
            <a:chExt cx="1922015" cy="1340926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E4D5AFD-0626-7FC8-06F4-9F0DF5B931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4C50E93-FF39-0787-7456-C2EBD0D983E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09</a:t>
              </a:r>
            </a:p>
          </p:txBody>
        </p:sp>
      </p:grpSp>
      <p:sp>
        <p:nvSpPr>
          <p:cNvPr id="49" name="Espace réservé du contenu 6">
            <a:extLst>
              <a:ext uri="{FF2B5EF4-FFF2-40B4-BE49-F238E27FC236}">
                <a16:creationId xmlns:a16="http://schemas.microsoft.com/office/drawing/2014/main" id="{7824F5CE-6B02-3F0B-B62E-0E16BC3E40B3}"/>
              </a:ext>
            </a:extLst>
          </p:cNvPr>
          <p:cNvSpPr txBox="1">
            <a:spLocks/>
          </p:cNvSpPr>
          <p:nvPr/>
        </p:nvSpPr>
        <p:spPr>
          <a:xfrm>
            <a:off x="2720802" y="5271865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La perte de connaissance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AFF3994E-60A8-3C40-A8AC-2675D40A63B5}"/>
              </a:ext>
            </a:extLst>
          </p:cNvPr>
          <p:cNvGrpSpPr/>
          <p:nvPr/>
        </p:nvGrpSpPr>
        <p:grpSpPr>
          <a:xfrm>
            <a:off x="1438027" y="5767146"/>
            <a:ext cx="4681325" cy="552082"/>
            <a:chOff x="1530180" y="5726182"/>
            <a:chExt cx="4681325" cy="552082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E87F974D-01E7-6D53-EB25-E75A3118BAE8}"/>
                </a:ext>
              </a:extLst>
            </p:cNvPr>
            <p:cNvGrpSpPr/>
            <p:nvPr/>
          </p:nvGrpSpPr>
          <p:grpSpPr>
            <a:xfrm>
              <a:off x="1530180" y="5726182"/>
              <a:ext cx="766273" cy="552082"/>
              <a:chOff x="4737720" y="814350"/>
              <a:chExt cx="1922015" cy="1340926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8016933E-BD10-AE11-508F-4F80CF009539}"/>
                  </a:ext>
                </a:extLst>
              </p:cNvPr>
              <p:cNvSpPr/>
              <p:nvPr/>
            </p:nvSpPr>
            <p:spPr>
              <a:xfrm>
                <a:off x="4968863" y="814350"/>
                <a:ext cx="1467443" cy="134092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104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5152BF1-CEB0-646E-D82B-29BFD117337F}"/>
                  </a:ext>
                </a:extLst>
              </p:cNvPr>
              <p:cNvSpPr txBox="1"/>
              <p:nvPr/>
            </p:nvSpPr>
            <p:spPr>
              <a:xfrm>
                <a:off x="4737720" y="1025619"/>
                <a:ext cx="1922015" cy="8970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fr-FR" b="1" dirty="0"/>
                  <a:t>S 10</a:t>
                </a:r>
              </a:p>
            </p:txBody>
          </p:sp>
        </p:grpSp>
        <p:sp>
          <p:nvSpPr>
            <p:cNvPr id="53" name="Espace réservé du contenu 6">
              <a:extLst>
                <a:ext uri="{FF2B5EF4-FFF2-40B4-BE49-F238E27FC236}">
                  <a16:creationId xmlns:a16="http://schemas.microsoft.com/office/drawing/2014/main" id="{BD471608-2F76-52D1-41FA-CB3772D4C290}"/>
                </a:ext>
              </a:extLst>
            </p:cNvPr>
            <p:cNvSpPr txBox="1">
              <a:spLocks/>
            </p:cNvSpPr>
            <p:nvPr/>
          </p:nvSpPr>
          <p:spPr>
            <a:xfrm>
              <a:off x="2207376" y="5876041"/>
              <a:ext cx="4004129" cy="3543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2000" dirty="0"/>
                <a:t>L’arrêt cardiaque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624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brûlures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d’arroser à l’eau une brûlure venant de se produire, d’identifier sa gravité afin de recourir à un avis médical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15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036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51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8" y="356482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des brûlures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54EE5A0-7216-5A2B-B758-91C6E11B6B9B}"/>
              </a:ext>
            </a:extLst>
          </p:cNvPr>
          <p:cNvGrpSpPr/>
          <p:nvPr/>
        </p:nvGrpSpPr>
        <p:grpSpPr>
          <a:xfrm>
            <a:off x="3102057" y="3933889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A86A777-F940-0810-05CE-B65CD5BC8DF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56847EF-F7CB-F583-2B49-D33D291AE8AA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B540C59-BE00-4B48-D0E6-B8A0D1DDD0D0}"/>
              </a:ext>
            </a:extLst>
          </p:cNvPr>
          <p:cNvSpPr txBox="1">
            <a:spLocks/>
          </p:cNvSpPr>
          <p:nvPr/>
        </p:nvSpPr>
        <p:spPr>
          <a:xfrm>
            <a:off x="3779253" y="4137220"/>
            <a:ext cx="6442274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Cas particuliers</a:t>
            </a:r>
          </a:p>
        </p:txBody>
      </p:sp>
    </p:spTree>
    <p:extLst>
      <p:ext uri="{BB962C8B-B14F-4D97-AF65-F5344CB8AC3E}">
        <p14:creationId xmlns:p14="http://schemas.microsoft.com/office/powerpoint/2010/main" val="1947216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C02-S06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4" name="Sous-titre 1">
            <a:extLst>
              <a:ext uri="{FF2B5EF4-FFF2-40B4-BE49-F238E27FC236}">
                <a16:creationId xmlns:a16="http://schemas.microsoft.com/office/drawing/2014/main" id="{558CC161-433F-887E-104E-110AA84F7908}"/>
              </a:ext>
            </a:extLst>
          </p:cNvPr>
          <p:cNvSpPr txBox="1">
            <a:spLocks/>
          </p:cNvSpPr>
          <p:nvPr/>
        </p:nvSpPr>
        <p:spPr>
          <a:xfrm>
            <a:off x="232655" y="1953087"/>
            <a:ext cx="2732487" cy="4170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Signes ?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Causes ?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Risques ?</a:t>
            </a:r>
          </a:p>
        </p:txBody>
      </p:sp>
      <p:pic>
        <p:nvPicPr>
          <p:cNvPr id="9" name="Image 8" descr="Une image contenant gants&#10;&#10;Description générée automatiquement">
            <a:extLst>
              <a:ext uri="{FF2B5EF4-FFF2-40B4-BE49-F238E27FC236}">
                <a16:creationId xmlns:a16="http://schemas.microsoft.com/office/drawing/2014/main" id="{BD48C8DF-F5D2-14B2-BE24-F00B7003C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43" t="-1" b="-2487"/>
          <a:stretch/>
        </p:blipFill>
        <p:spPr>
          <a:xfrm>
            <a:off x="3693109" y="1136341"/>
            <a:ext cx="6205492" cy="546250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C6B207D-BBB2-65CC-A380-01CEE999187E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62CFDEA0-AFA9-E005-973F-04054FACE7E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6470A08-D6A7-2658-A618-DA7138989B2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597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C02-S06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539" y="6343872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2098875" y="945910"/>
            <a:ext cx="10093125" cy="1034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Définition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La brûlure est une lésion de la peau, des voies aériennes ou digestives.</a:t>
            </a: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BC6167C0-12DB-682A-75DE-F65222468E6B}"/>
              </a:ext>
            </a:extLst>
          </p:cNvPr>
          <p:cNvSpPr/>
          <p:nvPr/>
        </p:nvSpPr>
        <p:spPr>
          <a:xfrm>
            <a:off x="1998723" y="2177414"/>
            <a:ext cx="1649999" cy="47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DejaVu Sans"/>
              </a:rPr>
              <a:t>Simple</a:t>
            </a:r>
            <a:endParaRPr lang="fr-FR" sz="2400" b="1" strike="noStrike" spc="-1" dirty="0">
              <a:highlight>
                <a:srgbClr val="FFFF00"/>
              </a:highlight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98C0EF25-DA41-2211-33E6-1D0297A9F7F2}"/>
              </a:ext>
            </a:extLst>
          </p:cNvPr>
          <p:cNvSpPr/>
          <p:nvPr/>
        </p:nvSpPr>
        <p:spPr>
          <a:xfrm>
            <a:off x="9157274" y="2070632"/>
            <a:ext cx="1649999" cy="462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DejaVu Sans"/>
              </a:rPr>
              <a:t>Grave</a:t>
            </a:r>
            <a:endParaRPr lang="fr-FR" sz="2400" b="1" strike="noStrike" spc="-1" dirty="0">
              <a:highlight>
                <a:srgbClr val="FFFF00"/>
              </a:highlight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FC69BFEA-E2C7-3452-55C0-10FF31CE32BA}"/>
              </a:ext>
            </a:extLst>
          </p:cNvPr>
          <p:cNvSpPr/>
          <p:nvPr/>
        </p:nvSpPr>
        <p:spPr>
          <a:xfrm>
            <a:off x="1004249" y="2644393"/>
            <a:ext cx="3386932" cy="3873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strike="noStrike" spc="-1" dirty="0">
                <a:solidFill>
                  <a:srgbClr val="000000"/>
                </a:solidFill>
                <a:ea typeface="DejaVu Sans"/>
              </a:rPr>
              <a:t>Aspect rouge / rosé adulte</a:t>
            </a:r>
            <a:endParaRPr lang="fr-FR" sz="1600" strike="noStrike" spc="-1" dirty="0"/>
          </a:p>
        </p:txBody>
      </p:sp>
      <p:sp>
        <p:nvSpPr>
          <p:cNvPr id="14" name="CustomShape 4">
            <a:extLst>
              <a:ext uri="{FF2B5EF4-FFF2-40B4-BE49-F238E27FC236}">
                <a16:creationId xmlns:a16="http://schemas.microsoft.com/office/drawing/2014/main" id="{9D5C07CD-1C49-7E8C-9E54-58DCF36FD3E3}"/>
              </a:ext>
            </a:extLst>
          </p:cNvPr>
          <p:cNvSpPr/>
          <p:nvPr/>
        </p:nvSpPr>
        <p:spPr>
          <a:xfrm>
            <a:off x="7913990" y="2583416"/>
            <a:ext cx="3386932" cy="38733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strike="noStrike" spc="-1" dirty="0">
                <a:solidFill>
                  <a:srgbClr val="000000"/>
                </a:solidFill>
                <a:ea typeface="DejaVu Sans"/>
              </a:rPr>
              <a:t>Aspect noirâtre / blanc</a:t>
            </a:r>
            <a:endParaRPr lang="fr-FR" sz="1600" strike="noStrike" spc="-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9DA4DA-4705-78AB-F681-076FEB11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-5881" b="-1"/>
          <a:stretch/>
        </p:blipFill>
        <p:spPr>
          <a:xfrm>
            <a:off x="1545876" y="3276027"/>
            <a:ext cx="2224795" cy="1567973"/>
          </a:xfrm>
          <a:prstGeom prst="rect">
            <a:avLst/>
          </a:prstGeom>
        </p:spPr>
      </p:pic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CFBA1044-C685-FC8C-0872-AA38C491BAB3}"/>
              </a:ext>
            </a:extLst>
          </p:cNvPr>
          <p:cNvSpPr/>
          <p:nvPr/>
        </p:nvSpPr>
        <p:spPr>
          <a:xfrm rot="10800000">
            <a:off x="4146482" y="3326705"/>
            <a:ext cx="489397" cy="1181696"/>
          </a:xfrm>
          <a:prstGeom prst="chevron">
            <a:avLst>
              <a:gd name="adj" fmla="val 68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7" name="Flèche : chevron 16">
            <a:extLst>
              <a:ext uri="{FF2B5EF4-FFF2-40B4-BE49-F238E27FC236}">
                <a16:creationId xmlns:a16="http://schemas.microsoft.com/office/drawing/2014/main" id="{55D5D063-7438-AB18-D5D5-43C2ECEB32AB}"/>
              </a:ext>
            </a:extLst>
          </p:cNvPr>
          <p:cNvSpPr/>
          <p:nvPr/>
        </p:nvSpPr>
        <p:spPr>
          <a:xfrm rot="10800000">
            <a:off x="7110789" y="3431428"/>
            <a:ext cx="489397" cy="1181696"/>
          </a:xfrm>
          <a:prstGeom prst="chevron">
            <a:avLst>
              <a:gd name="adj" fmla="val 68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</a:endParaRPr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FB70A4D1-8D3E-C08C-D354-8354F010D486}"/>
              </a:ext>
            </a:extLst>
          </p:cNvPr>
          <p:cNvSpPr/>
          <p:nvPr/>
        </p:nvSpPr>
        <p:spPr>
          <a:xfrm>
            <a:off x="4631374" y="3650582"/>
            <a:ext cx="2251479" cy="744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i="1" strike="noStrike" spc="-1" dirty="0"/>
              <a:t>½ paume de main de la victime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AE2AD15-1205-3833-70B1-59FA97113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23014" y="3110209"/>
            <a:ext cx="2386201" cy="1637762"/>
          </a:xfrm>
          <a:prstGeom prst="rect">
            <a:avLst/>
          </a:prstGeom>
        </p:spPr>
      </p:pic>
      <p:sp>
        <p:nvSpPr>
          <p:cNvPr id="20" name="CustomShape 4">
            <a:extLst>
              <a:ext uri="{FF2B5EF4-FFF2-40B4-BE49-F238E27FC236}">
                <a16:creationId xmlns:a16="http://schemas.microsoft.com/office/drawing/2014/main" id="{9BB6F887-5B12-9750-94F3-4074E2B90EBC}"/>
              </a:ext>
            </a:extLst>
          </p:cNvPr>
          <p:cNvSpPr/>
          <p:nvPr/>
        </p:nvSpPr>
        <p:spPr>
          <a:xfrm>
            <a:off x="0" y="5014219"/>
            <a:ext cx="4635879" cy="7394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Toute partie du corps hors orifice naturel, visage et articulations </a:t>
            </a:r>
            <a:endParaRPr lang="fr-FR" sz="1600" strike="noStrike" spc="-1" dirty="0"/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9293B850-99D2-0655-B43A-2BEA61DB7EFC}"/>
              </a:ext>
            </a:extLst>
          </p:cNvPr>
          <p:cNvSpPr/>
          <p:nvPr/>
        </p:nvSpPr>
        <p:spPr>
          <a:xfrm>
            <a:off x="7483818" y="4988193"/>
            <a:ext cx="4247279" cy="7394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Orifice naturel, visage et articulations </a:t>
            </a:r>
            <a:endParaRPr lang="fr-FR" sz="1600" strike="noStrike" spc="-1" dirty="0"/>
          </a:p>
        </p:txBody>
      </p:sp>
      <p:sp>
        <p:nvSpPr>
          <p:cNvPr id="22" name="CustomShape 4">
            <a:extLst>
              <a:ext uri="{FF2B5EF4-FFF2-40B4-BE49-F238E27FC236}">
                <a16:creationId xmlns:a16="http://schemas.microsoft.com/office/drawing/2014/main" id="{C8FF0C76-3872-36CE-07DA-F2F9E04D9157}"/>
              </a:ext>
            </a:extLst>
          </p:cNvPr>
          <p:cNvSpPr/>
          <p:nvPr/>
        </p:nvSpPr>
        <p:spPr>
          <a:xfrm>
            <a:off x="7483817" y="5830973"/>
            <a:ext cx="4247279" cy="40508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Douleur nulle ou insupportable</a:t>
            </a:r>
            <a:endParaRPr lang="fr-FR" sz="1600" strike="noStrike" spc="-1" dirty="0"/>
          </a:p>
        </p:txBody>
      </p:sp>
      <p:sp>
        <p:nvSpPr>
          <p:cNvPr id="23" name="CustomShape 4">
            <a:extLst>
              <a:ext uri="{FF2B5EF4-FFF2-40B4-BE49-F238E27FC236}">
                <a16:creationId xmlns:a16="http://schemas.microsoft.com/office/drawing/2014/main" id="{855BC23A-64BA-F02D-8FDE-23023702ABC4}"/>
              </a:ext>
            </a:extLst>
          </p:cNvPr>
          <p:cNvSpPr/>
          <p:nvPr/>
        </p:nvSpPr>
        <p:spPr>
          <a:xfrm>
            <a:off x="154832" y="5906909"/>
            <a:ext cx="4247279" cy="40508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/>
              <a:t>Douleur faible à moyenne</a:t>
            </a:r>
            <a:endParaRPr lang="fr-FR" sz="1600" strike="noStrike" spc="-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9EFF01-B859-6D32-4542-81494B1DCB75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0E8B696-BF98-6824-D841-95D768B8C513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6DE6E1F-09ED-5DF0-EB4A-1BF9E451CD7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2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6" grpId="0" animBg="1"/>
      <p:bldP spid="20" grpId="0" animBg="1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C02-S06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906" y="6426927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Etudes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592847" y="1436891"/>
            <a:ext cx="10093125" cy="199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0" dirty="0">
                <a:solidFill>
                  <a:srgbClr val="114175"/>
                </a:solidFill>
              </a:rPr>
              <a:t>La brûlure peut aussi être considérée comme </a:t>
            </a:r>
            <a:r>
              <a:rPr lang="fr-FR" sz="2000" dirty="0">
                <a:solidFill>
                  <a:srgbClr val="114175"/>
                </a:solidFill>
              </a:rPr>
              <a:t>grave</a:t>
            </a:r>
            <a:r>
              <a:rPr lang="fr-FR" sz="2000" b="0" dirty="0">
                <a:solidFill>
                  <a:srgbClr val="114175"/>
                </a:solidFill>
              </a:rPr>
              <a:t> si elle est d’origine :</a:t>
            </a:r>
          </a:p>
          <a:p>
            <a:pPr algn="l"/>
            <a:endParaRPr lang="fr-FR" sz="2000" b="0" dirty="0">
              <a:solidFill>
                <a:srgbClr val="114175"/>
              </a:solidFill>
            </a:endParaRPr>
          </a:p>
          <a:p>
            <a:pPr algn="l"/>
            <a:endParaRPr lang="fr-FR" sz="2000" b="0" dirty="0">
              <a:solidFill>
                <a:srgbClr val="114175"/>
              </a:solidFill>
            </a:endParaRPr>
          </a:p>
          <a:p>
            <a:pPr algn="l"/>
            <a:endParaRPr lang="fr-FR" sz="2000" b="0" dirty="0">
              <a:solidFill>
                <a:srgbClr val="114175"/>
              </a:solidFill>
            </a:endParaRP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Mais aussi dans le cas de 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06285DF-AC04-1FF6-9AC4-C423016DE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15" y="1805385"/>
            <a:ext cx="860657" cy="86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DANGER.jpg">
            <a:extLst>
              <a:ext uri="{FF2B5EF4-FFF2-40B4-BE49-F238E27FC236}">
                <a16:creationId xmlns:a16="http://schemas.microsoft.com/office/drawing/2014/main" id="{0ECCFB48-669A-58F4-2DB2-A7F6618C4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92" y="1813265"/>
            <a:ext cx="683413" cy="58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886C98-9CC2-8B43-63BF-F5CE7F514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30004" y="1817907"/>
            <a:ext cx="683412" cy="584477"/>
          </a:xfrm>
          <a:prstGeom prst="rect">
            <a:avLst/>
          </a:prstGeom>
        </p:spPr>
      </p:pic>
      <p:sp>
        <p:nvSpPr>
          <p:cNvPr id="24" name="CustomShape 4">
            <a:extLst>
              <a:ext uri="{FF2B5EF4-FFF2-40B4-BE49-F238E27FC236}">
                <a16:creationId xmlns:a16="http://schemas.microsoft.com/office/drawing/2014/main" id="{BD1BDFE4-F3E0-A9BF-0E95-8E7A761BC412}"/>
              </a:ext>
            </a:extLst>
          </p:cNvPr>
          <p:cNvSpPr/>
          <p:nvPr/>
        </p:nvSpPr>
        <p:spPr>
          <a:xfrm>
            <a:off x="4865028" y="2985683"/>
            <a:ext cx="3832128" cy="38733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sz="1600" spc="-1" dirty="0">
                <a:solidFill>
                  <a:srgbClr val="000000"/>
                </a:solidFill>
                <a:ea typeface="DejaVu Sans"/>
              </a:rPr>
              <a:t>R</a:t>
            </a:r>
            <a:r>
              <a:rPr lang="fr-FR" sz="1600" strike="noStrike" spc="-1" dirty="0">
                <a:solidFill>
                  <a:srgbClr val="000000"/>
                </a:solidFill>
                <a:ea typeface="DejaVu Sans"/>
              </a:rPr>
              <a:t>ougeur étendue chez l’enfant</a:t>
            </a:r>
            <a:endParaRPr lang="fr-FR" sz="1600" strike="noStrike" spc="-1" dirty="0"/>
          </a:p>
        </p:txBody>
      </p:sp>
      <p:sp>
        <p:nvSpPr>
          <p:cNvPr id="26" name="Sous-titre 4">
            <a:extLst>
              <a:ext uri="{FF2B5EF4-FFF2-40B4-BE49-F238E27FC236}">
                <a16:creationId xmlns:a16="http://schemas.microsoft.com/office/drawing/2014/main" id="{7E1AB375-4E37-BDC5-E70C-B39DE5A6657B}"/>
              </a:ext>
            </a:extLst>
          </p:cNvPr>
          <p:cNvSpPr txBox="1">
            <a:spLocks/>
          </p:cNvSpPr>
          <p:nvPr/>
        </p:nvSpPr>
        <p:spPr>
          <a:xfrm>
            <a:off x="384800" y="3916632"/>
            <a:ext cx="4337434" cy="241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Causes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Frottements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847D69F-965E-8F08-1AAE-9EA85BBDF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9954" y="4584311"/>
            <a:ext cx="724814" cy="999744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19F7A77A-FABB-F2B6-AECF-57BB1E46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96" y="4624074"/>
            <a:ext cx="999744" cy="99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 descr="DANGER.jpg">
            <a:extLst>
              <a:ext uri="{FF2B5EF4-FFF2-40B4-BE49-F238E27FC236}">
                <a16:creationId xmlns:a16="http://schemas.microsoft.com/office/drawing/2014/main" id="{B53E091F-A324-971C-3434-2F4857FBB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18" y="4925053"/>
            <a:ext cx="683413" cy="58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6A76123-B8CC-7422-CFF8-5E8514916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46592" y="4920999"/>
            <a:ext cx="683412" cy="584477"/>
          </a:xfrm>
          <a:prstGeom prst="rect">
            <a:avLst/>
          </a:prstGeom>
        </p:spPr>
      </p:pic>
      <p:sp>
        <p:nvSpPr>
          <p:cNvPr id="34" name="Sous-titre 4">
            <a:extLst>
              <a:ext uri="{FF2B5EF4-FFF2-40B4-BE49-F238E27FC236}">
                <a16:creationId xmlns:a16="http://schemas.microsoft.com/office/drawing/2014/main" id="{65B963FA-A5A0-658B-E38C-B741501FAF50}"/>
              </a:ext>
            </a:extLst>
          </p:cNvPr>
          <p:cNvSpPr txBox="1">
            <a:spLocks/>
          </p:cNvSpPr>
          <p:nvPr/>
        </p:nvSpPr>
        <p:spPr>
          <a:xfrm>
            <a:off x="6528438" y="4111432"/>
            <a:ext cx="4808345" cy="241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Causes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Défaillance circulatoire / respiratoire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Douleur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Infection</a:t>
            </a:r>
          </a:p>
          <a:p>
            <a:pPr marL="342900" indent="-342900" algn="l">
              <a:buFontTx/>
              <a:buChar char="-"/>
            </a:pPr>
            <a:r>
              <a:rPr lang="fr-FR" sz="2000" b="0" dirty="0">
                <a:solidFill>
                  <a:srgbClr val="114175"/>
                </a:solidFill>
              </a:rPr>
              <a:t>Séquelles physiques et fonctionnelles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9843D33-2546-A1A8-9677-DD844DA577A0}"/>
              </a:ext>
            </a:extLst>
          </p:cNvPr>
          <p:cNvGrpSpPr/>
          <p:nvPr/>
        </p:nvGrpSpPr>
        <p:grpSpPr>
          <a:xfrm>
            <a:off x="2675302" y="0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38083113-0AB1-3D05-17BF-525C97C6B76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122A03F-1A83-7371-36CC-52D8C9B298F4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144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9"/>
            <a:ext cx="1428750" cy="79587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C02-S06</a:t>
            </a:r>
          </a:p>
          <a:p>
            <a:r>
              <a:rPr lang="fr-FR" dirty="0"/>
              <a:t>CAT Brûlures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2953611" y="83381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pour les brûlures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250192" y="2850176"/>
            <a:ext cx="2040454" cy="456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EVALUATION</a:t>
            </a:r>
            <a:endParaRPr lang="fr-FR" sz="2200" b="0" dirty="0">
              <a:solidFill>
                <a:srgbClr val="114175"/>
              </a:solidFill>
            </a:endParaRP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1245076" y="4667266"/>
            <a:ext cx="3417073" cy="1047154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PROTEGER </a:t>
            </a:r>
            <a:r>
              <a:rPr lang="fr-FR" sz="1900" b="0" dirty="0">
                <a:solidFill>
                  <a:srgbClr val="114175"/>
                </a:solidFill>
              </a:rPr>
              <a:t>par un pansement stérile ou film alimentaire</a:t>
            </a:r>
          </a:p>
          <a:p>
            <a:r>
              <a:rPr lang="fr-FR" sz="2000" b="0" dirty="0">
                <a:solidFill>
                  <a:srgbClr val="FF0000"/>
                </a:solidFill>
              </a:rPr>
              <a:t>/!\ Ne pas percer les cloques</a:t>
            </a:r>
          </a:p>
          <a:p>
            <a:endParaRPr lang="fr-FR" sz="1900" dirty="0">
              <a:solidFill>
                <a:srgbClr val="114175"/>
              </a:solidFill>
            </a:endParaRPr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6720E23F-40F4-0BB9-9549-1A3E7C7A0751}"/>
              </a:ext>
            </a:extLst>
          </p:cNvPr>
          <p:cNvSpPr txBox="1">
            <a:spLocks/>
          </p:cNvSpPr>
          <p:nvPr/>
        </p:nvSpPr>
        <p:spPr>
          <a:xfrm>
            <a:off x="8111614" y="3545877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96D1AACA-3082-E800-CBF1-9FD0643D51D6}"/>
              </a:ext>
            </a:extLst>
          </p:cNvPr>
          <p:cNvSpPr txBox="1">
            <a:spLocks/>
          </p:cNvSpPr>
          <p:nvPr/>
        </p:nvSpPr>
        <p:spPr>
          <a:xfrm>
            <a:off x="8350966" y="4269861"/>
            <a:ext cx="2394883" cy="613035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dirty="0">
                <a:solidFill>
                  <a:schemeClr val="tx1"/>
                </a:solidFill>
              </a:rPr>
              <a:t>Suivre les consignes</a:t>
            </a: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1A7FC23C-4FD0-D37C-6910-A4B68A59C299}"/>
              </a:ext>
            </a:extLst>
          </p:cNvPr>
          <p:cNvSpPr/>
          <p:nvPr/>
        </p:nvSpPr>
        <p:spPr>
          <a:xfrm>
            <a:off x="3760349" y="555965"/>
            <a:ext cx="4855996" cy="1198793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Arroser la zone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dans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les 30 min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sur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10 min environ</a:t>
            </a:r>
          </a:p>
        </p:txBody>
      </p:sp>
      <p:sp>
        <p:nvSpPr>
          <p:cNvPr id="32" name="Sous-titre 4">
            <a:extLst>
              <a:ext uri="{FF2B5EF4-FFF2-40B4-BE49-F238E27FC236}">
                <a16:creationId xmlns:a16="http://schemas.microsoft.com/office/drawing/2014/main" id="{A5AC439B-02A3-4251-F198-42627C8DFB00}"/>
              </a:ext>
            </a:extLst>
          </p:cNvPr>
          <p:cNvSpPr txBox="1">
            <a:spLocks/>
          </p:cNvSpPr>
          <p:nvPr/>
        </p:nvSpPr>
        <p:spPr>
          <a:xfrm>
            <a:off x="4870235" y="1986690"/>
            <a:ext cx="2873589" cy="602698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0" dirty="0">
                <a:solidFill>
                  <a:srgbClr val="114175"/>
                </a:solidFill>
              </a:rPr>
              <a:t>Enlever les vêtements, bijoux si possible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2BCFBE8C-48EE-1052-1C07-9044B932C3ED}"/>
              </a:ext>
            </a:extLst>
          </p:cNvPr>
          <p:cNvSpPr/>
          <p:nvPr/>
        </p:nvSpPr>
        <p:spPr>
          <a:xfrm>
            <a:off x="5939772" y="1754758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Sous-titre 4">
            <a:extLst>
              <a:ext uri="{FF2B5EF4-FFF2-40B4-BE49-F238E27FC236}">
                <a16:creationId xmlns:a16="http://schemas.microsoft.com/office/drawing/2014/main" id="{F5EDCCD2-568B-9759-4B6F-43461C5A4D51}"/>
              </a:ext>
            </a:extLst>
          </p:cNvPr>
          <p:cNvSpPr txBox="1">
            <a:spLocks/>
          </p:cNvSpPr>
          <p:nvPr/>
        </p:nvSpPr>
        <p:spPr>
          <a:xfrm>
            <a:off x="8067702" y="5137706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REPOS</a:t>
            </a:r>
          </a:p>
        </p:txBody>
      </p:sp>
      <p:sp>
        <p:nvSpPr>
          <p:cNvPr id="41" name="Diamond 9">
            <a:extLst>
              <a:ext uri="{FF2B5EF4-FFF2-40B4-BE49-F238E27FC236}">
                <a16:creationId xmlns:a16="http://schemas.microsoft.com/office/drawing/2014/main" id="{F3163EE3-381F-9C85-50F2-B86B864F381F}"/>
              </a:ext>
            </a:extLst>
          </p:cNvPr>
          <p:cNvSpPr/>
          <p:nvPr/>
        </p:nvSpPr>
        <p:spPr>
          <a:xfrm>
            <a:off x="1466931" y="2768725"/>
            <a:ext cx="2977348" cy="45681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SIMPLE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8D9BEFF4-C23B-6E4E-3336-8F352F5C40E7}"/>
              </a:ext>
            </a:extLst>
          </p:cNvPr>
          <p:cNvSpPr/>
          <p:nvPr/>
        </p:nvSpPr>
        <p:spPr>
          <a:xfrm rot="16200000">
            <a:off x="7402803" y="2644531"/>
            <a:ext cx="294607" cy="73719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ous-titre 4">
            <a:extLst>
              <a:ext uri="{FF2B5EF4-FFF2-40B4-BE49-F238E27FC236}">
                <a16:creationId xmlns:a16="http://schemas.microsoft.com/office/drawing/2014/main" id="{83E4B9C7-70CF-C8FC-55DD-B7BA158419A2}"/>
              </a:ext>
            </a:extLst>
          </p:cNvPr>
          <p:cNvSpPr txBox="1">
            <a:spLocks/>
          </p:cNvSpPr>
          <p:nvPr/>
        </p:nvSpPr>
        <p:spPr>
          <a:xfrm>
            <a:off x="8067702" y="5740132"/>
            <a:ext cx="2873589" cy="710902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</a:t>
            </a:r>
          </a:p>
          <a:p>
            <a:r>
              <a:rPr lang="fr-FR" sz="1600" b="0" dirty="0">
                <a:solidFill>
                  <a:srgbClr val="FF0000"/>
                </a:solidFill>
              </a:rPr>
              <a:t>/!\ Laisser la brûlure visible 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ECC938CA-0AB2-59D6-1A29-AEBEDFFB9F0D}"/>
              </a:ext>
            </a:extLst>
          </p:cNvPr>
          <p:cNvSpPr/>
          <p:nvPr/>
        </p:nvSpPr>
        <p:spPr>
          <a:xfrm>
            <a:off x="5939771" y="2598995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85F08D4C-3B26-81DA-2E6B-DB32724C5344}"/>
              </a:ext>
            </a:extLst>
          </p:cNvPr>
          <p:cNvSpPr/>
          <p:nvPr/>
        </p:nvSpPr>
        <p:spPr>
          <a:xfrm rot="5400000">
            <a:off x="4754279" y="2646474"/>
            <a:ext cx="294607" cy="73719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iamond 9">
            <a:extLst>
              <a:ext uri="{FF2B5EF4-FFF2-40B4-BE49-F238E27FC236}">
                <a16:creationId xmlns:a16="http://schemas.microsoft.com/office/drawing/2014/main" id="{05AC31EB-93AD-680B-FFAA-D603ADC019B6}"/>
              </a:ext>
            </a:extLst>
          </p:cNvPr>
          <p:cNvSpPr/>
          <p:nvPr/>
        </p:nvSpPr>
        <p:spPr>
          <a:xfrm>
            <a:off x="8007855" y="2820029"/>
            <a:ext cx="2977348" cy="45681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GRAVE</a:t>
            </a: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68A93EE-874F-B862-38A2-B90B2EDBE7D7}"/>
              </a:ext>
            </a:extLst>
          </p:cNvPr>
          <p:cNvSpPr/>
          <p:nvPr/>
        </p:nvSpPr>
        <p:spPr>
          <a:xfrm>
            <a:off x="9247954" y="3321860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4ED4E677-EFDF-7F9C-E8F9-B80F69EDEE29}"/>
              </a:ext>
            </a:extLst>
          </p:cNvPr>
          <p:cNvSpPr/>
          <p:nvPr/>
        </p:nvSpPr>
        <p:spPr>
          <a:xfrm>
            <a:off x="9299833" y="4018210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56807158-C194-62A9-C29A-5F0A1F12A409}"/>
              </a:ext>
            </a:extLst>
          </p:cNvPr>
          <p:cNvSpPr/>
          <p:nvPr/>
        </p:nvSpPr>
        <p:spPr>
          <a:xfrm>
            <a:off x="9299833" y="4933938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37851B90-A5E8-D0C5-35E2-17D30126E4DF}"/>
              </a:ext>
            </a:extLst>
          </p:cNvPr>
          <p:cNvSpPr/>
          <p:nvPr/>
        </p:nvSpPr>
        <p:spPr>
          <a:xfrm>
            <a:off x="9306577" y="5507275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09ECE173-0D6F-50C6-1AC9-A17580EB2D3A}"/>
              </a:ext>
            </a:extLst>
          </p:cNvPr>
          <p:cNvSpPr/>
          <p:nvPr/>
        </p:nvSpPr>
        <p:spPr>
          <a:xfrm>
            <a:off x="2707030" y="3236166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Sous-titre 4">
            <a:extLst>
              <a:ext uri="{FF2B5EF4-FFF2-40B4-BE49-F238E27FC236}">
                <a16:creationId xmlns:a16="http://schemas.microsoft.com/office/drawing/2014/main" id="{192FD406-5486-56B8-FFB7-C2F3CDE438B7}"/>
              </a:ext>
            </a:extLst>
          </p:cNvPr>
          <p:cNvSpPr txBox="1">
            <a:spLocks/>
          </p:cNvSpPr>
          <p:nvPr/>
        </p:nvSpPr>
        <p:spPr>
          <a:xfrm>
            <a:off x="1516819" y="3455683"/>
            <a:ext cx="2873589" cy="1017637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Refroidissement jusqu’à disparition douleur</a:t>
            </a: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08EF51EA-1AAA-02B6-85A6-AA752ECA16D1}"/>
              </a:ext>
            </a:extLst>
          </p:cNvPr>
          <p:cNvSpPr/>
          <p:nvPr/>
        </p:nvSpPr>
        <p:spPr>
          <a:xfrm>
            <a:off x="2705038" y="4482777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Sous-titre 4">
            <a:extLst>
              <a:ext uri="{FF2B5EF4-FFF2-40B4-BE49-F238E27FC236}">
                <a16:creationId xmlns:a16="http://schemas.microsoft.com/office/drawing/2014/main" id="{D9ACDF93-5746-866B-4FA0-D15FB27C6BCE}"/>
              </a:ext>
            </a:extLst>
          </p:cNvPr>
          <p:cNvSpPr txBox="1">
            <a:spLocks/>
          </p:cNvSpPr>
          <p:nvPr/>
        </p:nvSpPr>
        <p:spPr>
          <a:xfrm>
            <a:off x="1516817" y="5958549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Avis médical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41AB9231-F0CB-43C2-4C44-B420EE49C301}"/>
              </a:ext>
            </a:extLst>
          </p:cNvPr>
          <p:cNvSpPr/>
          <p:nvPr/>
        </p:nvSpPr>
        <p:spPr>
          <a:xfrm>
            <a:off x="2705037" y="5732332"/>
            <a:ext cx="497150" cy="2240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4BE72-B3AC-7F69-DAB9-A63C3967286E}"/>
              </a:ext>
            </a:extLst>
          </p:cNvPr>
          <p:cNvGrpSpPr/>
          <p:nvPr/>
        </p:nvGrpSpPr>
        <p:grpSpPr>
          <a:xfrm>
            <a:off x="2159516" y="23274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C7D1D12-C666-7050-DCD3-126CB1D4FC27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E70A738-BBBE-ECBD-9649-4757750B92EB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23" grpId="0" animBg="1"/>
      <p:bldP spid="32" grpId="0" animBg="1"/>
      <p:bldP spid="39" grpId="0" animBg="1"/>
      <p:bldP spid="48" grpId="0" animBg="1"/>
      <p:bldP spid="19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C02-S06</a:t>
            </a:r>
          </a:p>
          <a:p>
            <a:r>
              <a:rPr lang="fr-FR" dirty="0"/>
              <a:t>CP brûlures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906" y="6426927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17942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Cas particulier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C4BB503-0F38-91E7-8761-8E8B8C8A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03" y="1601580"/>
            <a:ext cx="1262834" cy="1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stomShape 5">
            <a:extLst>
              <a:ext uri="{FF2B5EF4-FFF2-40B4-BE49-F238E27FC236}">
                <a16:creationId xmlns:a16="http://schemas.microsoft.com/office/drawing/2014/main" id="{1D7C525A-9CFF-96D1-794E-C9ABC20E34AF}"/>
              </a:ext>
            </a:extLst>
          </p:cNvPr>
          <p:cNvSpPr/>
          <p:nvPr/>
        </p:nvSpPr>
        <p:spPr>
          <a:xfrm>
            <a:off x="1570903" y="1161535"/>
            <a:ext cx="3374617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CHIMIQUE</a:t>
            </a:r>
            <a:r>
              <a:rPr lang="fr-FR" b="1" strike="noStrike" spc="-1" dirty="0">
                <a:solidFill>
                  <a:srgbClr val="114175"/>
                </a:solidFill>
                <a:ea typeface="DejaVu Sans"/>
              </a:rPr>
              <a:t> par contact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F924EDF8-C614-9EDF-6904-74290F68F20E}"/>
              </a:ext>
            </a:extLst>
          </p:cNvPr>
          <p:cNvSpPr/>
          <p:nvPr/>
        </p:nvSpPr>
        <p:spPr>
          <a:xfrm>
            <a:off x="3118308" y="1774968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E7D8CAD-F3B3-BB34-1D0B-A551D9CC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521053"/>
            <a:ext cx="77873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Arroser immédiatement et abondamment à l’eau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Ôter les vêtements imbibés de produits, en se protégeant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alt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Pour l’œil, ne pas faire couler l’eau dans l’autre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882FA051-8DA3-C42B-4AD4-E9ABE46B8171}"/>
              </a:ext>
            </a:extLst>
          </p:cNvPr>
          <p:cNvSpPr/>
          <p:nvPr/>
        </p:nvSpPr>
        <p:spPr>
          <a:xfrm>
            <a:off x="3287100" y="4784120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F2929FC0-21C4-94DD-D173-59BCF729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528" y="4530204"/>
            <a:ext cx="54217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 jamais faire vomir ou boire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Position ½ assise 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114175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Conserver l’emballage du produit en cause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F47DA724-469A-BC35-563F-5A72583A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0" y="4201649"/>
            <a:ext cx="1801296" cy="18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stomShape 5">
            <a:extLst>
              <a:ext uri="{FF2B5EF4-FFF2-40B4-BE49-F238E27FC236}">
                <a16:creationId xmlns:a16="http://schemas.microsoft.com/office/drawing/2014/main" id="{A6CA3523-AB8A-48ED-D910-89E75CFE7484}"/>
              </a:ext>
            </a:extLst>
          </p:cNvPr>
          <p:cNvSpPr/>
          <p:nvPr/>
        </p:nvSpPr>
        <p:spPr>
          <a:xfrm>
            <a:off x="1647072" y="3836384"/>
            <a:ext cx="3374617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CHIMIQUE</a:t>
            </a:r>
            <a:r>
              <a:rPr lang="fr-FR" b="1" strike="noStrike" spc="-1" dirty="0">
                <a:solidFill>
                  <a:srgbClr val="114175"/>
                </a:solidFill>
                <a:ea typeface="DejaVu Sans"/>
              </a:rPr>
              <a:t> par ingestion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5D49AFD-05A8-9043-B601-685223C8DBF6}"/>
              </a:ext>
            </a:extLst>
          </p:cNvPr>
          <p:cNvGrpSpPr/>
          <p:nvPr/>
        </p:nvGrpSpPr>
        <p:grpSpPr>
          <a:xfrm>
            <a:off x="2159516" y="23274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E0267D0-78FA-354E-8548-2B2B95EE7FF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698730F-B6EA-2215-C0D7-7CE42D28FF53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691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C02-S06</a:t>
            </a:r>
          </a:p>
          <a:p>
            <a:r>
              <a:rPr lang="fr-FR" dirty="0"/>
              <a:t>CP Brûlures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906" y="6426927"/>
            <a:ext cx="752475" cy="381442"/>
          </a:xfrm>
        </p:spPr>
        <p:txBody>
          <a:bodyPr/>
          <a:lstStyle/>
          <a:p>
            <a:fld id="{E08ED9A5-DC0D-4841-8E77-55016E9FD6AD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075883" y="30128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Cas particulier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C8574-C847-47CA-AB4A-42CF18470188}"/>
              </a:ext>
            </a:extLst>
          </p:cNvPr>
          <p:cNvSpPr/>
          <p:nvPr/>
        </p:nvSpPr>
        <p:spPr>
          <a:xfrm>
            <a:off x="3691862" y="2062484"/>
            <a:ext cx="67574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 jamais toucher la victime avant de supprimer le risque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Arroser la zone visiblement brûlée à l’eau</a:t>
            </a: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F8472423-CBD9-AF9B-FEB4-0D1B1B195186}"/>
              </a:ext>
            </a:extLst>
          </p:cNvPr>
          <p:cNvSpPr/>
          <p:nvPr/>
        </p:nvSpPr>
        <p:spPr>
          <a:xfrm>
            <a:off x="1593261" y="1442182"/>
            <a:ext cx="2069446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ELECTRIQUE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pic>
        <p:nvPicPr>
          <p:cNvPr id="11" name="Image 10" descr="DANGER.jpg">
            <a:extLst>
              <a:ext uri="{FF2B5EF4-FFF2-40B4-BE49-F238E27FC236}">
                <a16:creationId xmlns:a16="http://schemas.microsoft.com/office/drawing/2014/main" id="{C2C32E68-65E8-E404-2DF4-030755571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91" y="1929744"/>
            <a:ext cx="12541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573F259E-F360-FF53-5B4F-DBC934001CE4}"/>
              </a:ext>
            </a:extLst>
          </p:cNvPr>
          <p:cNvSpPr/>
          <p:nvPr/>
        </p:nvSpPr>
        <p:spPr>
          <a:xfrm>
            <a:off x="2866902" y="2062484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2BC8338-6D6F-83B9-B806-2A774CE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97981" y="4183089"/>
            <a:ext cx="2164726" cy="1746423"/>
          </a:xfrm>
          <a:prstGeom prst="rect">
            <a:avLst/>
          </a:prstGeom>
        </p:spPr>
      </p:pic>
      <p:sp>
        <p:nvSpPr>
          <p:cNvPr id="18" name="CustomShape 5">
            <a:extLst>
              <a:ext uri="{FF2B5EF4-FFF2-40B4-BE49-F238E27FC236}">
                <a16:creationId xmlns:a16="http://schemas.microsoft.com/office/drawing/2014/main" id="{A0C5F93D-DD3C-6314-CA06-823B0213B8A6}"/>
              </a:ext>
            </a:extLst>
          </p:cNvPr>
          <p:cNvSpPr/>
          <p:nvPr/>
        </p:nvSpPr>
        <p:spPr>
          <a:xfrm>
            <a:off x="1443045" y="3562712"/>
            <a:ext cx="4790330" cy="359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r-FR" b="1" u="sng" strike="noStrike" spc="-1" dirty="0">
                <a:solidFill>
                  <a:srgbClr val="114175"/>
                </a:solidFill>
                <a:ea typeface="DejaVu Sans"/>
              </a:rPr>
              <a:t>INHALATION de vapeur caustique</a:t>
            </a:r>
            <a:endParaRPr lang="fr-FR" b="0" strike="noStrike" spc="-1" dirty="0">
              <a:solidFill>
                <a:srgbClr val="114175"/>
              </a:solidFill>
            </a:endParaRP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1FB1F5C7-A491-1342-4385-3C16FBBD9E32}"/>
              </a:ext>
            </a:extLst>
          </p:cNvPr>
          <p:cNvSpPr/>
          <p:nvPr/>
        </p:nvSpPr>
        <p:spPr>
          <a:xfrm>
            <a:off x="3838210" y="4731486"/>
            <a:ext cx="764274" cy="815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14175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AF52C7-37DD-03BB-CA15-0FD622247240}"/>
              </a:ext>
            </a:extLst>
          </p:cNvPr>
          <p:cNvSpPr/>
          <p:nvPr/>
        </p:nvSpPr>
        <p:spPr>
          <a:xfrm>
            <a:off x="4774698" y="4707924"/>
            <a:ext cx="30942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Position assise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fr-FR" dirty="0">
                <a:solidFill>
                  <a:srgbClr val="11417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Alerter immédiatement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FD31CE8-405E-28D4-CE21-0E1D390FF11F}"/>
              </a:ext>
            </a:extLst>
          </p:cNvPr>
          <p:cNvGrpSpPr/>
          <p:nvPr/>
        </p:nvGrpSpPr>
        <p:grpSpPr>
          <a:xfrm>
            <a:off x="2159516" y="23274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988E27D-C976-AB6C-27EF-194C228A80E4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1781FF5-1CCF-A5A6-3CC2-76AD1186123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127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151572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TRAUMATISMES</a:t>
            </a:r>
            <a:br>
              <a:rPr lang="fr-FR" b="1" dirty="0"/>
            </a:br>
            <a:r>
              <a:rPr lang="fr-FR" sz="4000" b="1" dirty="0"/>
              <a:t>Chapitre 02 - Séquence 07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456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traumatismes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0282" y="1491449"/>
            <a:ext cx="6147417" cy="3435658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10435"/>
                </a:solidFill>
                <a:latin typeface="+mj-lt"/>
              </a:rPr>
              <a:t>D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evant une victime qui se plaint d’un traumatisme, </a:t>
            </a:r>
            <a:r>
              <a:rPr lang="fr-FR" dirty="0">
                <a:solidFill>
                  <a:srgbClr val="C10435"/>
                </a:solidFill>
                <a:latin typeface="+mj-lt"/>
              </a:rPr>
              <a:t>être capable 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de l’interroger et d’éviter toute mobilisation pour empêcher une aggravation, en attendant l’arrivée des secours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68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5DE728F-3F32-CEC9-C228-14F296B65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684" y="438019"/>
            <a:ext cx="1589655" cy="64388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C01-S00</a:t>
            </a:r>
          </a:p>
          <a:p>
            <a:r>
              <a:rPr lang="fr-FR" dirty="0"/>
              <a:t>Accueil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3154534" y="114615"/>
            <a:ext cx="4347098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Accueil et présentation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83F9B875-9965-7E1E-CAF5-20E131C5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801" y="1404589"/>
            <a:ext cx="4838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Présentation</a:t>
            </a:r>
            <a:r>
              <a:rPr kumimoji="0" lang="fr-FR" altLang="fr-FR" sz="2800" b="0" i="0" u="none" strike="noStrike" kern="1200" cap="none" spc="0" normalizeH="0" noProof="0" dirty="0">
                <a:ln>
                  <a:noFill/>
                </a:ln>
                <a:solidFill>
                  <a:srgbClr val="114175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des apprenants</a:t>
            </a:r>
            <a:endParaRPr kumimoji="0" lang="fr-FR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11417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E3C7E36-0D93-3B68-DA15-27A5C2E2E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10" y="2776590"/>
            <a:ext cx="110902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fr-FR" altLang="fr-FR" sz="1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 loi de 2004, dite de « modernisation de la sécurité civile », </a:t>
            </a:r>
            <a:r>
              <a:rPr lang="fr-FR" altLang="fr-FR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faisait du citoyen un acteur majeur de la</a:t>
            </a:r>
          </a:p>
          <a:p>
            <a:pPr lvl="0">
              <a:defRPr/>
            </a:pPr>
            <a:r>
              <a:rPr lang="fr-FR" altLang="fr-FR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Sécurité Civile. Reprise dans l’article L721‐1 du code de la Sécurité Intérieure, elle affirme entre autres que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 Toute personne concourt par son comportement à la sécurité civile. En fonction des situations auxquelles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elle est confrontée et dans la mesure de ses possibilités, elle veille à prévenir les services de secours et à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prendre les premières dispositions nécessaires. »</a:t>
            </a:r>
          </a:p>
          <a:p>
            <a:pPr lvl="0">
              <a:defRPr/>
            </a:pPr>
            <a:endParaRPr kumimoji="0" lang="fr-FR" altLang="fr-FR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fr-FR" altLang="fr-FR" sz="1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 loi n°2020‐840 du 3 juillet 2020.</a:t>
            </a:r>
          </a:p>
          <a:p>
            <a:pPr lvl="0">
              <a:defRPr/>
            </a:pPr>
            <a:r>
              <a:rPr lang="fr-FR" altLang="fr-FR" sz="18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 ... Quiconque porte assistance de manière bénévole à une personne en situation apparente de péril grave et imminent est un citoyen sauveteur et bénéficie de la qualité de collaborateur occasionnel du service public ... ».</a:t>
            </a:r>
          </a:p>
        </p:txBody>
      </p:sp>
      <p:pic>
        <p:nvPicPr>
          <p:cNvPr id="6" name="Image 5" descr="Une image contenant femme, mur, personne, pose&#10;&#10;Description générée automatiquement">
            <a:extLst>
              <a:ext uri="{FF2B5EF4-FFF2-40B4-BE49-F238E27FC236}">
                <a16:creationId xmlns:a16="http://schemas.microsoft.com/office/drawing/2014/main" id="{B2D28E3F-D5CC-59E5-F268-9D52CCFD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2009" y="688680"/>
            <a:ext cx="1778792" cy="1778792"/>
          </a:xfrm>
          <a:prstGeom prst="rect">
            <a:avLst/>
          </a:prstGeom>
        </p:spPr>
      </p:pic>
      <p:sp>
        <p:nvSpPr>
          <p:cNvPr id="7" name="ZoneTexte 2">
            <a:extLst>
              <a:ext uri="{FF2B5EF4-FFF2-40B4-BE49-F238E27FC236}">
                <a16:creationId xmlns:a16="http://schemas.microsoft.com/office/drawing/2014/main" id="{2599261E-7ADA-C3F1-1B88-661DCB99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288" y="2164090"/>
            <a:ext cx="4838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u="sng" dirty="0">
                <a:solidFill>
                  <a:srgbClr val="C1043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 citoyen sauveteur</a:t>
            </a:r>
            <a:endParaRPr kumimoji="0" lang="fr-FR" altLang="fr-FR" sz="2800" b="0" i="0" u="sng" strike="noStrike" kern="1200" cap="none" spc="0" normalizeH="0" baseline="0" noProof="0" dirty="0">
              <a:ln>
                <a:noFill/>
              </a:ln>
              <a:solidFill>
                <a:srgbClr val="C1043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A4E2952-1C57-76F2-DA07-59DE82D1D499}"/>
              </a:ext>
            </a:extLst>
          </p:cNvPr>
          <p:cNvGrpSpPr/>
          <p:nvPr/>
        </p:nvGrpSpPr>
        <p:grpSpPr>
          <a:xfrm>
            <a:off x="2456321" y="12527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1EF5B18-A330-C1DA-E479-AD0C74E88869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44E80E0-3B8F-35A4-E301-0501ACD96C03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00</a:t>
              </a:r>
            </a:p>
          </p:txBody>
        </p:sp>
      </p:grpSp>
      <p:pic>
        <p:nvPicPr>
          <p:cNvPr id="10" name="Image 9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3AD79D81-604F-E6E3-F09F-B92C60433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26999" y="5526019"/>
            <a:ext cx="2587752" cy="1263551"/>
          </a:xfrm>
          <a:prstGeom prst="rect">
            <a:avLst/>
          </a:prstGeom>
        </p:spPr>
      </p:pic>
      <p:pic>
        <p:nvPicPr>
          <p:cNvPr id="14" name="Image 13" descr="Une image contenant logo, Police, texte, Graphique&#10;&#10;Description générée automatiquement">
            <a:extLst>
              <a:ext uri="{FF2B5EF4-FFF2-40B4-BE49-F238E27FC236}">
                <a16:creationId xmlns:a16="http://schemas.microsoft.com/office/drawing/2014/main" id="{4CD73E3A-694D-7592-94E7-3F734905E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59915" y="5502680"/>
            <a:ext cx="1603359" cy="13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730" y="1506905"/>
            <a:ext cx="2999305" cy="1120885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60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264706" y="270888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793035" y="322566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941902" y="285101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470231" y="342900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les traumatismes </a:t>
            </a:r>
          </a:p>
        </p:txBody>
      </p:sp>
    </p:spTree>
    <p:extLst>
      <p:ext uri="{BB962C8B-B14F-4D97-AF65-F5344CB8AC3E}">
        <p14:creationId xmlns:p14="http://schemas.microsoft.com/office/powerpoint/2010/main" val="2053852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50416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EDD3ED-331E-5FD2-41BC-264615F34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14" y="1078637"/>
            <a:ext cx="7638553" cy="507199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F89FDF3-3E49-A86C-166A-7BDBB66DEA02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3CB57C-D5A7-E834-2CFD-4B18C9DFDEB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69BAB09-5BE3-883F-DFDA-953F2AC6FCC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555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63253" y="1472117"/>
            <a:ext cx="12014446" cy="432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Définition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Les traumatismes sont des lésions des os (fractures), des articulations (entorses ou luxations), des organes ou de la peau.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u="sng" dirty="0">
                <a:solidFill>
                  <a:srgbClr val="114175"/>
                </a:solidFill>
              </a:rPr>
              <a:t>Signes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Une douleur vive, une difficulté ou une impossibilité de bouger, éventuellement accompagnées d’un gonflement ou d’une déformation de la zone atteinte.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Les traumatismes peuvent être le résultat d’un choc, d’un coup, d’une chute ou d’un faux mouvement et peuvent atteindre toutes les parties du corps.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C5F8B2F-3493-6F1C-D2D0-A42C530C0235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0933B15-64B4-D4EB-A95E-9A0CE477769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864A5A7-F988-FD54-E27D-677B53387D0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928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32308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CAT trauma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traumatismes  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D1F2D317-57C7-703A-455F-4E53D57369A6}"/>
              </a:ext>
            </a:extLst>
          </p:cNvPr>
          <p:cNvSpPr/>
          <p:nvPr/>
        </p:nvSpPr>
        <p:spPr>
          <a:xfrm>
            <a:off x="398254" y="2684675"/>
            <a:ext cx="3581571" cy="7238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TRAUMATISME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avec douleur au COU</a:t>
            </a:r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F9D2CB9A-AA07-8C99-0794-5734CC305D1F}"/>
              </a:ext>
            </a:extLst>
          </p:cNvPr>
          <p:cNvSpPr/>
          <p:nvPr/>
        </p:nvSpPr>
        <p:spPr>
          <a:xfrm>
            <a:off x="2045547" y="3400023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740FF8C-B41A-985B-B6B3-597F3BE2417C}"/>
              </a:ext>
            </a:extLst>
          </p:cNvPr>
          <p:cNvSpPr txBox="1"/>
          <p:nvPr/>
        </p:nvSpPr>
        <p:spPr>
          <a:xfrm>
            <a:off x="769464" y="3682880"/>
            <a:ext cx="2825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mobiliser la tête </a:t>
            </a:r>
          </a:p>
        </p:txBody>
      </p:sp>
      <p:sp>
        <p:nvSpPr>
          <p:cNvPr id="19" name="Arrow: Down 16">
            <a:extLst>
              <a:ext uri="{FF2B5EF4-FFF2-40B4-BE49-F238E27FC236}">
                <a16:creationId xmlns:a16="http://schemas.microsoft.com/office/drawing/2014/main" id="{833AC437-14CA-AE2E-3237-75BB3D482AAF}"/>
              </a:ext>
            </a:extLst>
          </p:cNvPr>
          <p:cNvSpPr/>
          <p:nvPr/>
        </p:nvSpPr>
        <p:spPr>
          <a:xfrm>
            <a:off x="2038760" y="4140564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" name="ZoneTexte 13">
            <a:extLst>
              <a:ext uri="{FF2B5EF4-FFF2-40B4-BE49-F238E27FC236}">
                <a16:creationId xmlns:a16="http://schemas.microsoft.com/office/drawing/2014/main" id="{82D7291D-AA5B-C925-F9C4-A18EB7D11E6F}"/>
              </a:ext>
            </a:extLst>
          </p:cNvPr>
          <p:cNvSpPr txBox="1"/>
          <p:nvPr/>
        </p:nvSpPr>
        <p:spPr>
          <a:xfrm>
            <a:off x="1446455" y="4414080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8" name="Arrow: Down 16">
            <a:extLst>
              <a:ext uri="{FF2B5EF4-FFF2-40B4-BE49-F238E27FC236}">
                <a16:creationId xmlns:a16="http://schemas.microsoft.com/office/drawing/2014/main" id="{98370E3F-20B5-5E2A-4790-C5811722104A}"/>
              </a:ext>
            </a:extLst>
          </p:cNvPr>
          <p:cNvSpPr/>
          <p:nvPr/>
        </p:nvSpPr>
        <p:spPr>
          <a:xfrm>
            <a:off x="2045547" y="4853981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1BE5339E-961C-2613-296A-FC4C1DFB2F4E}"/>
              </a:ext>
            </a:extLst>
          </p:cNvPr>
          <p:cNvSpPr txBox="1"/>
          <p:nvPr/>
        </p:nvSpPr>
        <p:spPr>
          <a:xfrm>
            <a:off x="769464" y="5136838"/>
            <a:ext cx="28255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14175"/>
                </a:solidFill>
                <a:latin typeface="+mj-lt"/>
              </a:rPr>
              <a:t>Maintien de la tête si possible</a:t>
            </a:r>
          </a:p>
        </p:txBody>
      </p:sp>
      <p:sp>
        <p:nvSpPr>
          <p:cNvPr id="13" name="Arrow: Down 16">
            <a:extLst>
              <a:ext uri="{FF2B5EF4-FFF2-40B4-BE49-F238E27FC236}">
                <a16:creationId xmlns:a16="http://schemas.microsoft.com/office/drawing/2014/main" id="{145FBFEF-3BA9-17EE-2386-4F71DE9D88DB}"/>
              </a:ext>
            </a:extLst>
          </p:cNvPr>
          <p:cNvSpPr/>
          <p:nvPr/>
        </p:nvSpPr>
        <p:spPr>
          <a:xfrm>
            <a:off x="2049276" y="5771333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0FD6E4E9-3865-3814-D805-A1FE9BE297DA}"/>
              </a:ext>
            </a:extLst>
          </p:cNvPr>
          <p:cNvSpPr txBox="1"/>
          <p:nvPr/>
        </p:nvSpPr>
        <p:spPr>
          <a:xfrm>
            <a:off x="1316026" y="6044625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A53DF373-44ED-5235-AAF5-9C9D8BE03770}"/>
              </a:ext>
            </a:extLst>
          </p:cNvPr>
          <p:cNvSpPr/>
          <p:nvPr/>
        </p:nvSpPr>
        <p:spPr>
          <a:xfrm>
            <a:off x="4423681" y="2707890"/>
            <a:ext cx="3320526" cy="7600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FRACTURE de membre DEPLACE</a:t>
            </a:r>
          </a:p>
        </p:txBody>
      </p:sp>
      <p:sp>
        <p:nvSpPr>
          <p:cNvPr id="18" name="Arrow: Down 16">
            <a:extLst>
              <a:ext uri="{FF2B5EF4-FFF2-40B4-BE49-F238E27FC236}">
                <a16:creationId xmlns:a16="http://schemas.microsoft.com/office/drawing/2014/main" id="{B2FB22F6-F588-CC67-08AC-27FB93BE143F}"/>
              </a:ext>
            </a:extLst>
          </p:cNvPr>
          <p:cNvSpPr/>
          <p:nvPr/>
        </p:nvSpPr>
        <p:spPr>
          <a:xfrm>
            <a:off x="5947237" y="3468169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678B3994-B9BE-08E8-233A-9FD69E26F610}"/>
              </a:ext>
            </a:extLst>
          </p:cNvPr>
          <p:cNvSpPr txBox="1"/>
          <p:nvPr/>
        </p:nvSpPr>
        <p:spPr>
          <a:xfrm>
            <a:off x="4671154" y="3751026"/>
            <a:ext cx="2825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réaligner </a:t>
            </a:r>
          </a:p>
        </p:txBody>
      </p:sp>
      <p:sp>
        <p:nvSpPr>
          <p:cNvPr id="27" name="Arrow: Down 16">
            <a:extLst>
              <a:ext uri="{FF2B5EF4-FFF2-40B4-BE49-F238E27FC236}">
                <a16:creationId xmlns:a16="http://schemas.microsoft.com/office/drawing/2014/main" id="{DDF700C1-7376-BDE6-1F08-C968FB0A2098}"/>
              </a:ext>
            </a:extLst>
          </p:cNvPr>
          <p:cNvSpPr/>
          <p:nvPr/>
        </p:nvSpPr>
        <p:spPr>
          <a:xfrm>
            <a:off x="5940450" y="4208710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8" name="ZoneTexte 13">
            <a:extLst>
              <a:ext uri="{FF2B5EF4-FFF2-40B4-BE49-F238E27FC236}">
                <a16:creationId xmlns:a16="http://schemas.microsoft.com/office/drawing/2014/main" id="{1352A552-B243-E506-7E3B-263DEF42E2A7}"/>
              </a:ext>
            </a:extLst>
          </p:cNvPr>
          <p:cNvSpPr txBox="1"/>
          <p:nvPr/>
        </p:nvSpPr>
        <p:spPr>
          <a:xfrm>
            <a:off x="5348145" y="4482226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29" name="Arrow: Down 16">
            <a:extLst>
              <a:ext uri="{FF2B5EF4-FFF2-40B4-BE49-F238E27FC236}">
                <a16:creationId xmlns:a16="http://schemas.microsoft.com/office/drawing/2014/main" id="{90C5FE5F-BF2F-6052-67C9-25A3EDE8DD1C}"/>
              </a:ext>
            </a:extLst>
          </p:cNvPr>
          <p:cNvSpPr/>
          <p:nvPr/>
        </p:nvSpPr>
        <p:spPr>
          <a:xfrm>
            <a:off x="5947237" y="4922127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2" name="ZoneTexte 13">
            <a:extLst>
              <a:ext uri="{FF2B5EF4-FFF2-40B4-BE49-F238E27FC236}">
                <a16:creationId xmlns:a16="http://schemas.microsoft.com/office/drawing/2014/main" id="{BAC5D173-9932-60B1-0A53-60863F0A6FBA}"/>
              </a:ext>
            </a:extLst>
          </p:cNvPr>
          <p:cNvSpPr txBox="1"/>
          <p:nvPr/>
        </p:nvSpPr>
        <p:spPr>
          <a:xfrm>
            <a:off x="5125538" y="5247018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D3E40322-1CE9-FA2F-11E6-1F0E1BCAECE1}"/>
              </a:ext>
            </a:extLst>
          </p:cNvPr>
          <p:cNvSpPr/>
          <p:nvPr/>
        </p:nvSpPr>
        <p:spPr>
          <a:xfrm>
            <a:off x="8188063" y="2641786"/>
            <a:ext cx="3409086" cy="8044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SIGNES de traumatisme AUTRE </a:t>
            </a:r>
          </a:p>
        </p:txBody>
      </p:sp>
      <p:sp>
        <p:nvSpPr>
          <p:cNvPr id="34" name="Arrow: Down 16">
            <a:extLst>
              <a:ext uri="{FF2B5EF4-FFF2-40B4-BE49-F238E27FC236}">
                <a16:creationId xmlns:a16="http://schemas.microsoft.com/office/drawing/2014/main" id="{A4C3278F-2C06-EDE1-6BBC-0C8797575F89}"/>
              </a:ext>
            </a:extLst>
          </p:cNvPr>
          <p:cNvSpPr/>
          <p:nvPr/>
        </p:nvSpPr>
        <p:spPr>
          <a:xfrm>
            <a:off x="9749113" y="3454788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5" name="ZoneTexte 13">
            <a:extLst>
              <a:ext uri="{FF2B5EF4-FFF2-40B4-BE49-F238E27FC236}">
                <a16:creationId xmlns:a16="http://schemas.microsoft.com/office/drawing/2014/main" id="{A896A496-03D3-EAA8-794A-14EBF9998122}"/>
              </a:ext>
            </a:extLst>
          </p:cNvPr>
          <p:cNvSpPr txBox="1"/>
          <p:nvPr/>
        </p:nvSpPr>
        <p:spPr>
          <a:xfrm>
            <a:off x="8473030" y="3737645"/>
            <a:ext cx="28255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mobiliser la partie atteinte</a:t>
            </a:r>
          </a:p>
        </p:txBody>
      </p:sp>
      <p:sp>
        <p:nvSpPr>
          <p:cNvPr id="36" name="Arrow: Down 16">
            <a:extLst>
              <a:ext uri="{FF2B5EF4-FFF2-40B4-BE49-F238E27FC236}">
                <a16:creationId xmlns:a16="http://schemas.microsoft.com/office/drawing/2014/main" id="{5C9FE16B-2F09-6765-5C71-3BD8D4F42636}"/>
              </a:ext>
            </a:extLst>
          </p:cNvPr>
          <p:cNvSpPr/>
          <p:nvPr/>
        </p:nvSpPr>
        <p:spPr>
          <a:xfrm>
            <a:off x="9742326" y="4423421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7" name="ZoneTexte 13">
            <a:extLst>
              <a:ext uri="{FF2B5EF4-FFF2-40B4-BE49-F238E27FC236}">
                <a16:creationId xmlns:a16="http://schemas.microsoft.com/office/drawing/2014/main" id="{6F7A6EC3-6914-C691-1683-98B5D164DE80}"/>
              </a:ext>
            </a:extLst>
          </p:cNvPr>
          <p:cNvSpPr txBox="1"/>
          <p:nvPr/>
        </p:nvSpPr>
        <p:spPr>
          <a:xfrm>
            <a:off x="9150021" y="4696937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38" name="Arrow: Down 16">
            <a:extLst>
              <a:ext uri="{FF2B5EF4-FFF2-40B4-BE49-F238E27FC236}">
                <a16:creationId xmlns:a16="http://schemas.microsoft.com/office/drawing/2014/main" id="{5A02CAA4-8E0D-A5CA-C0ED-87F3E10D74EF}"/>
              </a:ext>
            </a:extLst>
          </p:cNvPr>
          <p:cNvSpPr/>
          <p:nvPr/>
        </p:nvSpPr>
        <p:spPr>
          <a:xfrm>
            <a:off x="9749113" y="5136838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1" name="ZoneTexte 13">
            <a:extLst>
              <a:ext uri="{FF2B5EF4-FFF2-40B4-BE49-F238E27FC236}">
                <a16:creationId xmlns:a16="http://schemas.microsoft.com/office/drawing/2014/main" id="{AFE7196C-FA50-3392-60D4-98EB8F9E1D4C}"/>
              </a:ext>
            </a:extLst>
          </p:cNvPr>
          <p:cNvSpPr txBox="1"/>
          <p:nvPr/>
        </p:nvSpPr>
        <p:spPr>
          <a:xfrm>
            <a:off x="9002290" y="5408159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5CF5E2D-9BEE-9682-2F2D-5382EF8F402E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C1EA65B-8701-6DAD-B193-48432E4FE1D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F7B28F5-A298-6EFA-707B-E45FAA2BA6B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8208A18-4FAC-3AE5-3268-EF904605A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14" y="1215288"/>
            <a:ext cx="2095200" cy="13912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D554CE-6740-D187-9201-4828F0EC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40" y="1081846"/>
            <a:ext cx="2546156" cy="1581868"/>
          </a:xfrm>
          <a:prstGeom prst="rect">
            <a:avLst/>
          </a:prstGeom>
        </p:spPr>
      </p:pic>
      <p:pic>
        <p:nvPicPr>
          <p:cNvPr id="23" name="Image 22" descr="Une image contenant sol, plein air, herbe, personne&#10;&#10;Description générée automatiquement">
            <a:extLst>
              <a:ext uri="{FF2B5EF4-FFF2-40B4-BE49-F238E27FC236}">
                <a16:creationId xmlns:a16="http://schemas.microsoft.com/office/drawing/2014/main" id="{98A53E04-8816-35DC-A24E-05B4557E6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556" t="5892" r="8465" b="8207"/>
          <a:stretch/>
        </p:blipFill>
        <p:spPr>
          <a:xfrm>
            <a:off x="1705819" y="1092980"/>
            <a:ext cx="2230329" cy="1537954"/>
          </a:xfrm>
          <a:prstGeom prst="rect">
            <a:avLst/>
          </a:prstGeom>
        </p:spPr>
      </p:pic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3286B998-42DB-9D79-8A05-6147E352C985}"/>
              </a:ext>
            </a:extLst>
          </p:cNvPr>
          <p:cNvSpPr/>
          <p:nvPr/>
        </p:nvSpPr>
        <p:spPr>
          <a:xfrm>
            <a:off x="541538" y="1861957"/>
            <a:ext cx="1164281" cy="650424"/>
          </a:xfrm>
          <a:prstGeom prst="wedgeEllipseCallout">
            <a:avLst>
              <a:gd name="adj1" fmla="val 82867"/>
              <a:gd name="adj2" fmla="val -999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2B54D25-F753-29DE-CE11-F757F6277843}"/>
              </a:ext>
            </a:extLst>
          </p:cNvPr>
          <p:cNvSpPr txBox="1"/>
          <p:nvPr/>
        </p:nvSpPr>
        <p:spPr>
          <a:xfrm>
            <a:off x="594011" y="1872780"/>
            <a:ext cx="105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J’ai mal au cou</a:t>
            </a:r>
          </a:p>
        </p:txBody>
      </p:sp>
    </p:spTree>
    <p:extLst>
      <p:ext uri="{BB962C8B-B14F-4D97-AF65-F5344CB8AC3E}">
        <p14:creationId xmlns:p14="http://schemas.microsoft.com/office/powerpoint/2010/main" val="24219391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151572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LES TRAUMATISMES</a:t>
            </a:r>
            <a:br>
              <a:rPr lang="fr-FR" b="1" dirty="0"/>
            </a:br>
            <a:r>
              <a:rPr lang="fr-FR" sz="4000" b="1" dirty="0"/>
              <a:t>Chapitre 02 - Séquence 07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9851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Les traumatismes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0282" y="1491449"/>
            <a:ext cx="6147417" cy="3435658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10435"/>
                </a:solidFill>
                <a:latin typeface="+mj-lt"/>
              </a:rPr>
              <a:t>D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evant une victime qui se plaint d’un traumatisme, </a:t>
            </a:r>
            <a:r>
              <a:rPr lang="fr-FR" dirty="0">
                <a:solidFill>
                  <a:srgbClr val="C10435"/>
                </a:solidFill>
                <a:latin typeface="+mj-lt"/>
              </a:rPr>
              <a:t>être capable </a:t>
            </a:r>
            <a:r>
              <a:rPr lang="fr-FR" sz="2800" dirty="0">
                <a:solidFill>
                  <a:srgbClr val="C10435"/>
                </a:solidFill>
                <a:latin typeface="+mj-lt"/>
              </a:rPr>
              <a:t>de l’interroger et d’éviter toute mobilisation pour empêcher une aggravation, en attendant l’arrivée des secours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20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8241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730" y="1506905"/>
            <a:ext cx="2999305" cy="1120885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66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264706" y="270888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793035" y="322566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941902" y="285101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Etude de cas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470231" y="3429000"/>
            <a:ext cx="562367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pour les traumatismes </a:t>
            </a:r>
          </a:p>
        </p:txBody>
      </p:sp>
    </p:spTree>
    <p:extLst>
      <p:ext uri="{BB962C8B-B14F-4D97-AF65-F5344CB8AC3E}">
        <p14:creationId xmlns:p14="http://schemas.microsoft.com/office/powerpoint/2010/main" val="28201750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550416" y="1974897"/>
            <a:ext cx="2503502" cy="380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/>
              <a:t>Signes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Causes ?</a:t>
            </a:r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endParaRPr lang="fr-FR" sz="2200" dirty="0"/>
          </a:p>
          <a:p>
            <a:pPr algn="l"/>
            <a:r>
              <a:rPr lang="fr-FR" sz="2200" dirty="0"/>
              <a:t>Risques ?</a:t>
            </a:r>
          </a:p>
          <a:p>
            <a:pPr algn="l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EDD3ED-331E-5FD2-41BC-264615F34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14" y="1078637"/>
            <a:ext cx="7638553" cy="507199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F89FDF3-3E49-A86C-166A-7BDBB66DEA02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33CB57C-D5A7-E834-2CFD-4B18C9DFDEB5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69BAB09-5BE3-883F-DFDA-953F2AC6FCC9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7867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EC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Etude de cas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63253" y="1472117"/>
            <a:ext cx="12014446" cy="432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u="sng" dirty="0">
                <a:solidFill>
                  <a:srgbClr val="114175"/>
                </a:solidFill>
              </a:rPr>
              <a:t>Définition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Les traumatismes sont des lésions des os (fractures), des articulations (entorses ou luxations), des organes ou de la peau.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u="sng" dirty="0">
                <a:solidFill>
                  <a:srgbClr val="114175"/>
                </a:solidFill>
              </a:rPr>
              <a:t>Signes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Une douleur vive, une difficulté ou une impossibilité de bouger, éventuellement accompagnées d’un gonflement ou d’une déformation de la zone atteinte.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  <a:p>
            <a:pPr algn="l"/>
            <a:r>
              <a:rPr lang="fr-FR" sz="2200" u="sng" dirty="0">
                <a:solidFill>
                  <a:srgbClr val="114175"/>
                </a:solidFill>
              </a:rPr>
              <a:t>Causes</a:t>
            </a:r>
            <a:r>
              <a:rPr lang="fr-FR" sz="22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200" b="0" dirty="0">
                <a:solidFill>
                  <a:srgbClr val="114175"/>
                </a:solidFill>
              </a:rPr>
              <a:t>Les traumatismes peuvent être le résultat d’un choc, d’un coup, d’une chute ou d’un faux mouvement et peuvent atteindre toutes les parties du corps.</a:t>
            </a:r>
          </a:p>
          <a:p>
            <a:pPr algn="l"/>
            <a:endParaRPr lang="fr-FR" sz="2200" b="0" dirty="0">
              <a:solidFill>
                <a:srgbClr val="114175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C5F8B2F-3493-6F1C-D2D0-A42C530C0235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0933B15-64B4-D4EB-A95E-9A0CE477769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864A5A7-F988-FD54-E27D-677B53387D0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9980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32308"/>
          </a:xfrm>
        </p:spPr>
        <p:txBody>
          <a:bodyPr>
            <a:normAutofit/>
          </a:bodyPr>
          <a:lstStyle/>
          <a:p>
            <a:r>
              <a:rPr lang="fr-FR" dirty="0"/>
              <a:t>C01-S07</a:t>
            </a:r>
          </a:p>
          <a:p>
            <a:r>
              <a:rPr lang="fr-FR" dirty="0"/>
              <a:t>CAT trauma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CCB1FF4-BC2C-BF4B-2E5A-93C658BF8500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146307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traumatismes  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D1F2D317-57C7-703A-455F-4E53D57369A6}"/>
              </a:ext>
            </a:extLst>
          </p:cNvPr>
          <p:cNvSpPr/>
          <p:nvPr/>
        </p:nvSpPr>
        <p:spPr>
          <a:xfrm>
            <a:off x="398254" y="2684675"/>
            <a:ext cx="3581571" cy="7238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TRAUMATISME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avec douleur au COU</a:t>
            </a:r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F9D2CB9A-AA07-8C99-0794-5734CC305D1F}"/>
              </a:ext>
            </a:extLst>
          </p:cNvPr>
          <p:cNvSpPr/>
          <p:nvPr/>
        </p:nvSpPr>
        <p:spPr>
          <a:xfrm>
            <a:off x="2045547" y="3400023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740FF8C-B41A-985B-B6B3-597F3BE2417C}"/>
              </a:ext>
            </a:extLst>
          </p:cNvPr>
          <p:cNvSpPr txBox="1"/>
          <p:nvPr/>
        </p:nvSpPr>
        <p:spPr>
          <a:xfrm>
            <a:off x="769464" y="3682880"/>
            <a:ext cx="2825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mobiliser la tête </a:t>
            </a:r>
          </a:p>
        </p:txBody>
      </p:sp>
      <p:sp>
        <p:nvSpPr>
          <p:cNvPr id="19" name="Arrow: Down 16">
            <a:extLst>
              <a:ext uri="{FF2B5EF4-FFF2-40B4-BE49-F238E27FC236}">
                <a16:creationId xmlns:a16="http://schemas.microsoft.com/office/drawing/2014/main" id="{833AC437-14CA-AE2E-3237-75BB3D482AAF}"/>
              </a:ext>
            </a:extLst>
          </p:cNvPr>
          <p:cNvSpPr/>
          <p:nvPr/>
        </p:nvSpPr>
        <p:spPr>
          <a:xfrm>
            <a:off x="2038760" y="4140564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" name="ZoneTexte 13">
            <a:extLst>
              <a:ext uri="{FF2B5EF4-FFF2-40B4-BE49-F238E27FC236}">
                <a16:creationId xmlns:a16="http://schemas.microsoft.com/office/drawing/2014/main" id="{82D7291D-AA5B-C925-F9C4-A18EB7D11E6F}"/>
              </a:ext>
            </a:extLst>
          </p:cNvPr>
          <p:cNvSpPr txBox="1"/>
          <p:nvPr/>
        </p:nvSpPr>
        <p:spPr>
          <a:xfrm>
            <a:off x="1446455" y="4414080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8" name="Arrow: Down 16">
            <a:extLst>
              <a:ext uri="{FF2B5EF4-FFF2-40B4-BE49-F238E27FC236}">
                <a16:creationId xmlns:a16="http://schemas.microsoft.com/office/drawing/2014/main" id="{98370E3F-20B5-5E2A-4790-C5811722104A}"/>
              </a:ext>
            </a:extLst>
          </p:cNvPr>
          <p:cNvSpPr/>
          <p:nvPr/>
        </p:nvSpPr>
        <p:spPr>
          <a:xfrm>
            <a:off x="2045547" y="4853981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1BE5339E-961C-2613-296A-FC4C1DFB2F4E}"/>
              </a:ext>
            </a:extLst>
          </p:cNvPr>
          <p:cNvSpPr txBox="1"/>
          <p:nvPr/>
        </p:nvSpPr>
        <p:spPr>
          <a:xfrm>
            <a:off x="769464" y="5136838"/>
            <a:ext cx="28255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14175"/>
                </a:solidFill>
                <a:latin typeface="+mj-lt"/>
              </a:rPr>
              <a:t>Maintien de la tête si possible</a:t>
            </a:r>
          </a:p>
        </p:txBody>
      </p:sp>
      <p:sp>
        <p:nvSpPr>
          <p:cNvPr id="13" name="Arrow: Down 16">
            <a:extLst>
              <a:ext uri="{FF2B5EF4-FFF2-40B4-BE49-F238E27FC236}">
                <a16:creationId xmlns:a16="http://schemas.microsoft.com/office/drawing/2014/main" id="{145FBFEF-3BA9-17EE-2386-4F71DE9D88DB}"/>
              </a:ext>
            </a:extLst>
          </p:cNvPr>
          <p:cNvSpPr/>
          <p:nvPr/>
        </p:nvSpPr>
        <p:spPr>
          <a:xfrm>
            <a:off x="2049276" y="5771333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0FD6E4E9-3865-3814-D805-A1FE9BE297DA}"/>
              </a:ext>
            </a:extLst>
          </p:cNvPr>
          <p:cNvSpPr txBox="1"/>
          <p:nvPr/>
        </p:nvSpPr>
        <p:spPr>
          <a:xfrm>
            <a:off x="1316026" y="6044625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A53DF373-44ED-5235-AAF5-9C9D8BE03770}"/>
              </a:ext>
            </a:extLst>
          </p:cNvPr>
          <p:cNvSpPr/>
          <p:nvPr/>
        </p:nvSpPr>
        <p:spPr>
          <a:xfrm>
            <a:off x="4423681" y="2707890"/>
            <a:ext cx="3320526" cy="7600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FRACTURE de membre DEPLACE</a:t>
            </a:r>
          </a:p>
        </p:txBody>
      </p:sp>
      <p:sp>
        <p:nvSpPr>
          <p:cNvPr id="18" name="Arrow: Down 16">
            <a:extLst>
              <a:ext uri="{FF2B5EF4-FFF2-40B4-BE49-F238E27FC236}">
                <a16:creationId xmlns:a16="http://schemas.microsoft.com/office/drawing/2014/main" id="{B2FB22F6-F588-CC67-08AC-27FB93BE143F}"/>
              </a:ext>
            </a:extLst>
          </p:cNvPr>
          <p:cNvSpPr/>
          <p:nvPr/>
        </p:nvSpPr>
        <p:spPr>
          <a:xfrm>
            <a:off x="5947237" y="3468169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678B3994-B9BE-08E8-233A-9FD69E26F610}"/>
              </a:ext>
            </a:extLst>
          </p:cNvPr>
          <p:cNvSpPr txBox="1"/>
          <p:nvPr/>
        </p:nvSpPr>
        <p:spPr>
          <a:xfrm>
            <a:off x="4671154" y="3751026"/>
            <a:ext cx="2825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réaligner </a:t>
            </a:r>
          </a:p>
        </p:txBody>
      </p:sp>
      <p:sp>
        <p:nvSpPr>
          <p:cNvPr id="27" name="Arrow: Down 16">
            <a:extLst>
              <a:ext uri="{FF2B5EF4-FFF2-40B4-BE49-F238E27FC236}">
                <a16:creationId xmlns:a16="http://schemas.microsoft.com/office/drawing/2014/main" id="{DDF700C1-7376-BDE6-1F08-C968FB0A2098}"/>
              </a:ext>
            </a:extLst>
          </p:cNvPr>
          <p:cNvSpPr/>
          <p:nvPr/>
        </p:nvSpPr>
        <p:spPr>
          <a:xfrm>
            <a:off x="5940450" y="4208710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8" name="ZoneTexte 13">
            <a:extLst>
              <a:ext uri="{FF2B5EF4-FFF2-40B4-BE49-F238E27FC236}">
                <a16:creationId xmlns:a16="http://schemas.microsoft.com/office/drawing/2014/main" id="{1352A552-B243-E506-7E3B-263DEF42E2A7}"/>
              </a:ext>
            </a:extLst>
          </p:cNvPr>
          <p:cNvSpPr txBox="1"/>
          <p:nvPr/>
        </p:nvSpPr>
        <p:spPr>
          <a:xfrm>
            <a:off x="5348145" y="4482226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29" name="Arrow: Down 16">
            <a:extLst>
              <a:ext uri="{FF2B5EF4-FFF2-40B4-BE49-F238E27FC236}">
                <a16:creationId xmlns:a16="http://schemas.microsoft.com/office/drawing/2014/main" id="{90C5FE5F-BF2F-6052-67C9-25A3EDE8DD1C}"/>
              </a:ext>
            </a:extLst>
          </p:cNvPr>
          <p:cNvSpPr/>
          <p:nvPr/>
        </p:nvSpPr>
        <p:spPr>
          <a:xfrm>
            <a:off x="5947237" y="4922127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2" name="ZoneTexte 13">
            <a:extLst>
              <a:ext uri="{FF2B5EF4-FFF2-40B4-BE49-F238E27FC236}">
                <a16:creationId xmlns:a16="http://schemas.microsoft.com/office/drawing/2014/main" id="{BAC5D173-9932-60B1-0A53-60863F0A6FBA}"/>
              </a:ext>
            </a:extLst>
          </p:cNvPr>
          <p:cNvSpPr txBox="1"/>
          <p:nvPr/>
        </p:nvSpPr>
        <p:spPr>
          <a:xfrm>
            <a:off x="5125538" y="5247018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D3E40322-1CE9-FA2F-11E6-1F0E1BCAECE1}"/>
              </a:ext>
            </a:extLst>
          </p:cNvPr>
          <p:cNvSpPr/>
          <p:nvPr/>
        </p:nvSpPr>
        <p:spPr>
          <a:xfrm>
            <a:off x="8188063" y="2641786"/>
            <a:ext cx="3409086" cy="8044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+mj-lt"/>
              </a:rPr>
              <a:t>SIGNES de traumatisme AUTRE </a:t>
            </a:r>
          </a:p>
        </p:txBody>
      </p:sp>
      <p:sp>
        <p:nvSpPr>
          <p:cNvPr id="34" name="Arrow: Down 16">
            <a:extLst>
              <a:ext uri="{FF2B5EF4-FFF2-40B4-BE49-F238E27FC236}">
                <a16:creationId xmlns:a16="http://schemas.microsoft.com/office/drawing/2014/main" id="{A4C3278F-2C06-EDE1-6BBC-0C8797575F89}"/>
              </a:ext>
            </a:extLst>
          </p:cNvPr>
          <p:cNvSpPr/>
          <p:nvPr/>
        </p:nvSpPr>
        <p:spPr>
          <a:xfrm>
            <a:off x="9749113" y="3454788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5" name="ZoneTexte 13">
            <a:extLst>
              <a:ext uri="{FF2B5EF4-FFF2-40B4-BE49-F238E27FC236}">
                <a16:creationId xmlns:a16="http://schemas.microsoft.com/office/drawing/2014/main" id="{A896A496-03D3-EAA8-794A-14EBF9998122}"/>
              </a:ext>
            </a:extLst>
          </p:cNvPr>
          <p:cNvSpPr txBox="1"/>
          <p:nvPr/>
        </p:nvSpPr>
        <p:spPr>
          <a:xfrm>
            <a:off x="8473030" y="3737645"/>
            <a:ext cx="28255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Ne pas mobiliser la partie atteinte</a:t>
            </a:r>
          </a:p>
        </p:txBody>
      </p:sp>
      <p:sp>
        <p:nvSpPr>
          <p:cNvPr id="36" name="Arrow: Down 16">
            <a:extLst>
              <a:ext uri="{FF2B5EF4-FFF2-40B4-BE49-F238E27FC236}">
                <a16:creationId xmlns:a16="http://schemas.microsoft.com/office/drawing/2014/main" id="{5C9FE16B-2F09-6765-5C71-3BD8D4F42636}"/>
              </a:ext>
            </a:extLst>
          </p:cNvPr>
          <p:cNvSpPr/>
          <p:nvPr/>
        </p:nvSpPr>
        <p:spPr>
          <a:xfrm>
            <a:off x="9742326" y="4423421"/>
            <a:ext cx="286988" cy="2732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37" name="ZoneTexte 13">
            <a:extLst>
              <a:ext uri="{FF2B5EF4-FFF2-40B4-BE49-F238E27FC236}">
                <a16:creationId xmlns:a16="http://schemas.microsoft.com/office/drawing/2014/main" id="{6F7A6EC3-6914-C691-1683-98B5D164DE80}"/>
              </a:ext>
            </a:extLst>
          </p:cNvPr>
          <p:cNvSpPr txBox="1"/>
          <p:nvPr/>
        </p:nvSpPr>
        <p:spPr>
          <a:xfrm>
            <a:off x="9150021" y="4696937"/>
            <a:ext cx="1485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ALERTER</a:t>
            </a:r>
          </a:p>
        </p:txBody>
      </p:sp>
      <p:sp>
        <p:nvSpPr>
          <p:cNvPr id="38" name="Arrow: Down 16">
            <a:extLst>
              <a:ext uri="{FF2B5EF4-FFF2-40B4-BE49-F238E27FC236}">
                <a16:creationId xmlns:a16="http://schemas.microsoft.com/office/drawing/2014/main" id="{5A02CAA4-8E0D-A5CA-C0ED-87F3E10D74EF}"/>
              </a:ext>
            </a:extLst>
          </p:cNvPr>
          <p:cNvSpPr/>
          <p:nvPr/>
        </p:nvSpPr>
        <p:spPr>
          <a:xfrm>
            <a:off x="9749113" y="5136838"/>
            <a:ext cx="280201" cy="29484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1" name="ZoneTexte 13">
            <a:extLst>
              <a:ext uri="{FF2B5EF4-FFF2-40B4-BE49-F238E27FC236}">
                <a16:creationId xmlns:a16="http://schemas.microsoft.com/office/drawing/2014/main" id="{AFE7196C-FA50-3392-60D4-98EB8F9E1D4C}"/>
              </a:ext>
            </a:extLst>
          </p:cNvPr>
          <p:cNvSpPr txBox="1"/>
          <p:nvPr/>
        </p:nvSpPr>
        <p:spPr>
          <a:xfrm>
            <a:off x="9002290" y="5408159"/>
            <a:ext cx="1767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14175"/>
                </a:solidFill>
                <a:latin typeface="+mj-lt"/>
              </a:rPr>
              <a:t>SURVEILLER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5CF5E2D-9BEE-9682-2F2D-5382EF8F402E}"/>
              </a:ext>
            </a:extLst>
          </p:cNvPr>
          <p:cNvGrpSpPr/>
          <p:nvPr/>
        </p:nvGrpSpPr>
        <p:grpSpPr>
          <a:xfrm>
            <a:off x="2541341" y="0"/>
            <a:ext cx="766273" cy="552082"/>
            <a:chOff x="4737720" y="814350"/>
            <a:chExt cx="1922015" cy="134092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C1EA65B-8701-6DAD-B193-48432E4FE1DB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F7B28F5-A298-6EFA-707B-E45FAA2BA6B7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8208A18-4FAC-3AE5-3268-EF904605A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14" y="1215288"/>
            <a:ext cx="2095200" cy="13912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D554CE-6740-D187-9201-4828F0EC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40" y="1081846"/>
            <a:ext cx="2546156" cy="1581868"/>
          </a:xfrm>
          <a:prstGeom prst="rect">
            <a:avLst/>
          </a:prstGeom>
        </p:spPr>
      </p:pic>
      <p:pic>
        <p:nvPicPr>
          <p:cNvPr id="23" name="Image 22" descr="Une image contenant sol, plein air, herbe, personne&#10;&#10;Description générée automatiquement">
            <a:extLst>
              <a:ext uri="{FF2B5EF4-FFF2-40B4-BE49-F238E27FC236}">
                <a16:creationId xmlns:a16="http://schemas.microsoft.com/office/drawing/2014/main" id="{98A53E04-8816-35DC-A24E-05B4557E6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556" t="5892" r="8465" b="8207"/>
          <a:stretch/>
        </p:blipFill>
        <p:spPr>
          <a:xfrm>
            <a:off x="1705819" y="1092980"/>
            <a:ext cx="2230329" cy="1537954"/>
          </a:xfrm>
          <a:prstGeom prst="rect">
            <a:avLst/>
          </a:prstGeom>
        </p:spPr>
      </p:pic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3286B998-42DB-9D79-8A05-6147E352C985}"/>
              </a:ext>
            </a:extLst>
          </p:cNvPr>
          <p:cNvSpPr/>
          <p:nvPr/>
        </p:nvSpPr>
        <p:spPr>
          <a:xfrm>
            <a:off x="541538" y="1861957"/>
            <a:ext cx="1164281" cy="650424"/>
          </a:xfrm>
          <a:prstGeom prst="wedgeEllipseCallout">
            <a:avLst>
              <a:gd name="adj1" fmla="val 82867"/>
              <a:gd name="adj2" fmla="val -999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2B54D25-F753-29DE-CE11-F757F6277843}"/>
              </a:ext>
            </a:extLst>
          </p:cNvPr>
          <p:cNvSpPr txBox="1"/>
          <p:nvPr/>
        </p:nvSpPr>
        <p:spPr>
          <a:xfrm>
            <a:off x="594011" y="1872780"/>
            <a:ext cx="105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J’ai mal au cou</a:t>
            </a:r>
          </a:p>
        </p:txBody>
      </p:sp>
    </p:spTree>
    <p:extLst>
      <p:ext uri="{BB962C8B-B14F-4D97-AF65-F5344CB8AC3E}">
        <p14:creationId xmlns:p14="http://schemas.microsoft.com/office/powerpoint/2010/main" val="272025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E82A62-13E2-36EC-73D5-DE5AD9FC8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A92BB04-1D52-DD3D-6B4A-3665E2F8C4E2}"/>
              </a:ext>
            </a:extLst>
          </p:cNvPr>
          <p:cNvSpPr txBox="1">
            <a:spLocks/>
          </p:cNvSpPr>
          <p:nvPr/>
        </p:nvSpPr>
        <p:spPr>
          <a:xfrm>
            <a:off x="3133517" y="21377"/>
            <a:ext cx="4347098" cy="484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Accueil et présentation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2599261E-7ADA-C3F1-1B88-661DCB99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536" y="1285072"/>
            <a:ext cx="48389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u="sng" dirty="0">
                <a:solidFill>
                  <a:srgbClr val="C10435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Le citoyen sauveteur</a:t>
            </a:r>
            <a:endParaRPr kumimoji="0" lang="fr-FR" altLang="fr-FR" sz="2800" b="0" i="0" u="sng" strike="noStrike" kern="1200" cap="none" spc="0" normalizeH="0" baseline="0" noProof="0" dirty="0">
              <a:ln>
                <a:noFill/>
              </a:ln>
              <a:solidFill>
                <a:srgbClr val="C10435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8393A87-2276-1FC0-29A3-23131A2E0C52}"/>
              </a:ext>
            </a:extLst>
          </p:cNvPr>
          <p:cNvGrpSpPr/>
          <p:nvPr/>
        </p:nvGrpSpPr>
        <p:grpSpPr>
          <a:xfrm>
            <a:off x="1773607" y="2321859"/>
            <a:ext cx="3534431" cy="2614562"/>
            <a:chOff x="4737720" y="814350"/>
            <a:chExt cx="1922015" cy="1340926"/>
          </a:xfrm>
          <a:noFill/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B180A18-F501-E52B-CFC0-F2DE918F9B0A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6BDC3F-8416-2A7D-9249-AB728BC58012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PROTEGER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DCDE6F5-6EC8-4AC7-2D5E-27B06F1E6EA3}"/>
              </a:ext>
            </a:extLst>
          </p:cNvPr>
          <p:cNvGrpSpPr/>
          <p:nvPr/>
        </p:nvGrpSpPr>
        <p:grpSpPr>
          <a:xfrm>
            <a:off x="4121606" y="2306001"/>
            <a:ext cx="3433842" cy="2614562"/>
            <a:chOff x="4737720" y="814350"/>
            <a:chExt cx="1922015" cy="1340926"/>
          </a:xfrm>
          <a:noFill/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4FA8578-902D-40F9-3E56-F0CF2CFB4A32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B366F09-0EFE-A978-A9B2-AF199E8BD3D1}"/>
                </a:ext>
              </a:extLst>
            </p:cNvPr>
            <p:cNvSpPr txBox="1"/>
            <p:nvPr/>
          </p:nvSpPr>
          <p:spPr>
            <a:xfrm>
              <a:off x="4737720" y="1289480"/>
              <a:ext cx="1922015" cy="369332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ALERTER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F97309B-4D55-8543-BE14-3AE8539EE17F}"/>
              </a:ext>
            </a:extLst>
          </p:cNvPr>
          <p:cNvGrpSpPr/>
          <p:nvPr/>
        </p:nvGrpSpPr>
        <p:grpSpPr>
          <a:xfrm>
            <a:off x="6440791" y="2290143"/>
            <a:ext cx="3568499" cy="2614562"/>
            <a:chOff x="4737720" y="814350"/>
            <a:chExt cx="1922015" cy="1340926"/>
          </a:xfrm>
          <a:noFill/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F527FA9-54FF-EAC0-F240-50A1C12C9CCC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29A73D6-07CB-9A31-398D-B417A1F61538}"/>
                </a:ext>
              </a:extLst>
            </p:cNvPr>
            <p:cNvSpPr txBox="1"/>
            <p:nvPr/>
          </p:nvSpPr>
          <p:spPr>
            <a:xfrm>
              <a:off x="4737720" y="1353858"/>
              <a:ext cx="1922015" cy="240576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SECOURIR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EA08752-BC31-531D-9942-7890C7A1835C}"/>
              </a:ext>
            </a:extLst>
          </p:cNvPr>
          <p:cNvGrpSpPr/>
          <p:nvPr/>
        </p:nvGrpSpPr>
        <p:grpSpPr>
          <a:xfrm>
            <a:off x="8895906" y="2290143"/>
            <a:ext cx="3592727" cy="2614562"/>
            <a:chOff x="4737720" y="814350"/>
            <a:chExt cx="1922015" cy="1340926"/>
          </a:xfrm>
          <a:noFill/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D702C24-1F16-C361-D64E-25119BBFF446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4C043C3-4B3D-48E0-F9DB-5900763AAC0D}"/>
                </a:ext>
              </a:extLst>
            </p:cNvPr>
            <p:cNvSpPr txBox="1"/>
            <p:nvPr/>
          </p:nvSpPr>
          <p:spPr>
            <a:xfrm>
              <a:off x="4737720" y="1263643"/>
              <a:ext cx="1922015" cy="421008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PRISE en CHARGE</a:t>
              </a:r>
            </a:p>
            <a:p>
              <a:pPr algn="ctr"/>
              <a:r>
                <a:rPr lang="fr-FR" b="1" dirty="0"/>
                <a:t>Pré Hospitalière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695EF88C-B670-3C1A-A0C4-3618157E25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1331" y="5096516"/>
            <a:ext cx="1661974" cy="1661974"/>
          </a:xfrm>
          <a:prstGeom prst="rect">
            <a:avLst/>
          </a:prstGeom>
        </p:spPr>
      </p:pic>
      <p:sp>
        <p:nvSpPr>
          <p:cNvPr id="34" name="Flèche : virage 33">
            <a:extLst>
              <a:ext uri="{FF2B5EF4-FFF2-40B4-BE49-F238E27FC236}">
                <a16:creationId xmlns:a16="http://schemas.microsoft.com/office/drawing/2014/main" id="{E2DBADC2-9796-477E-5227-57B64A3A8FEA}"/>
              </a:ext>
            </a:extLst>
          </p:cNvPr>
          <p:cNvSpPr/>
          <p:nvPr/>
        </p:nvSpPr>
        <p:spPr>
          <a:xfrm rot="16200000" flipV="1">
            <a:off x="2689518" y="4585901"/>
            <a:ext cx="870011" cy="86113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438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 : virage 34">
            <a:extLst>
              <a:ext uri="{FF2B5EF4-FFF2-40B4-BE49-F238E27FC236}">
                <a16:creationId xmlns:a16="http://schemas.microsoft.com/office/drawing/2014/main" id="{33ADE803-0F43-633E-4927-1FDB7E64BC94}"/>
              </a:ext>
            </a:extLst>
          </p:cNvPr>
          <p:cNvSpPr/>
          <p:nvPr/>
        </p:nvSpPr>
        <p:spPr>
          <a:xfrm rot="16200000" flipV="1">
            <a:off x="3695163" y="3563446"/>
            <a:ext cx="1183372" cy="3219404"/>
          </a:xfrm>
          <a:prstGeom prst="bentArrow">
            <a:avLst>
              <a:gd name="adj1" fmla="val 21249"/>
              <a:gd name="adj2" fmla="val 18623"/>
              <a:gd name="adj3" fmla="val 15998"/>
              <a:gd name="adj4" fmla="val 840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 : virage 35">
            <a:extLst>
              <a:ext uri="{FF2B5EF4-FFF2-40B4-BE49-F238E27FC236}">
                <a16:creationId xmlns:a16="http://schemas.microsoft.com/office/drawing/2014/main" id="{60D8878B-F485-66AA-DE4B-9DD612963F59}"/>
              </a:ext>
            </a:extLst>
          </p:cNvPr>
          <p:cNvSpPr/>
          <p:nvPr/>
        </p:nvSpPr>
        <p:spPr>
          <a:xfrm rot="16200000" flipV="1">
            <a:off x="4840522" y="2401470"/>
            <a:ext cx="1494950" cy="5854931"/>
          </a:xfrm>
          <a:prstGeom prst="bentArrow">
            <a:avLst>
              <a:gd name="adj1" fmla="val 17686"/>
              <a:gd name="adj2" fmla="val 15950"/>
              <a:gd name="adj3" fmla="val 15998"/>
              <a:gd name="adj4" fmla="val 8400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5E48B92-68CF-0FFD-054B-00E77376387F}"/>
              </a:ext>
            </a:extLst>
          </p:cNvPr>
          <p:cNvGrpSpPr/>
          <p:nvPr/>
        </p:nvGrpSpPr>
        <p:grpSpPr>
          <a:xfrm>
            <a:off x="2456321" y="12527"/>
            <a:ext cx="766273" cy="552082"/>
            <a:chOff x="4737720" y="814350"/>
            <a:chExt cx="1922015" cy="1340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C6535B3-23EE-835A-033A-887E3A3BA241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76BD5A7-6561-95B5-FCF1-B52262FCBA61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S 00</a:t>
              </a:r>
            </a:p>
          </p:txBody>
        </p:sp>
      </p:grpSp>
      <p:sp>
        <p:nvSpPr>
          <p:cNvPr id="10" name="Sous-titre 1">
            <a:extLst>
              <a:ext uri="{FF2B5EF4-FFF2-40B4-BE49-F238E27FC236}">
                <a16:creationId xmlns:a16="http://schemas.microsoft.com/office/drawing/2014/main" id="{5084EC4D-AB25-DDFE-52DF-F5D30F34A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684" y="438019"/>
            <a:ext cx="1589655" cy="64388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C01-S00</a:t>
            </a:r>
          </a:p>
          <a:p>
            <a:r>
              <a:rPr lang="fr-FR" dirty="0"/>
              <a:t>Accueil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CAD2A0-3C2D-AD87-A995-020F8956E6D9}"/>
              </a:ext>
            </a:extLst>
          </p:cNvPr>
          <p:cNvGrpSpPr/>
          <p:nvPr/>
        </p:nvGrpSpPr>
        <p:grpSpPr>
          <a:xfrm rot="10800000">
            <a:off x="-843804" y="2231020"/>
            <a:ext cx="3767165" cy="2614562"/>
            <a:chOff x="4634871" y="773884"/>
            <a:chExt cx="2048575" cy="1340926"/>
          </a:xfrm>
          <a:noFill/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EB2DC56-4D59-982F-25A7-192855B7CBCF}"/>
                </a:ext>
              </a:extLst>
            </p:cNvPr>
            <p:cNvSpPr/>
            <p:nvPr/>
          </p:nvSpPr>
          <p:spPr>
            <a:xfrm>
              <a:off x="5216003" y="773884"/>
              <a:ext cx="1467443" cy="1340926"/>
            </a:xfrm>
            <a:prstGeom prst="chord">
              <a:avLst>
                <a:gd name="adj1" fmla="val 5476316"/>
                <a:gd name="adj2" fmla="val 1620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89E5EB-F7D9-346D-FA88-5ECBDCE2ED00}"/>
                </a:ext>
              </a:extLst>
            </p:cNvPr>
            <p:cNvSpPr txBox="1"/>
            <p:nvPr/>
          </p:nvSpPr>
          <p:spPr>
            <a:xfrm rot="8172746">
              <a:off x="4634871" y="1268656"/>
              <a:ext cx="1922015" cy="189419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PREVENTION</a:t>
              </a:r>
            </a:p>
          </p:txBody>
        </p:sp>
      </p:grpSp>
      <p:sp>
        <p:nvSpPr>
          <p:cNvPr id="28" name="Flèche : virage 27">
            <a:extLst>
              <a:ext uri="{FF2B5EF4-FFF2-40B4-BE49-F238E27FC236}">
                <a16:creationId xmlns:a16="http://schemas.microsoft.com/office/drawing/2014/main" id="{6022D9BF-9EF7-5F4C-DD4D-BBFF7858E07D}"/>
              </a:ext>
            </a:extLst>
          </p:cNvPr>
          <p:cNvSpPr/>
          <p:nvPr/>
        </p:nvSpPr>
        <p:spPr>
          <a:xfrm rot="16200000">
            <a:off x="815159" y="4670846"/>
            <a:ext cx="870011" cy="7765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4381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3213716"/>
            <a:ext cx="8349078" cy="203298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LA PERTE DE CONNAISSANCE</a:t>
            </a:r>
            <a:br>
              <a:rPr lang="fr-FR" b="1" dirty="0"/>
            </a:br>
            <a:r>
              <a:rPr lang="fr-FR" sz="4400" b="1" dirty="0"/>
              <a:t>Chapitre 02 - Séquence 09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0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La perte de connaissance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6" y="1491449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une perte de connaissance et d’adopter la bonne conduite à tenir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8268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72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Question ouverte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7" y="3564820"/>
            <a:ext cx="680440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 la perte de connaissance</a:t>
            </a:r>
          </a:p>
        </p:txBody>
      </p:sp>
    </p:spTree>
    <p:extLst>
      <p:ext uri="{BB962C8B-B14F-4D97-AF65-F5344CB8AC3E}">
        <p14:creationId xmlns:p14="http://schemas.microsoft.com/office/powerpoint/2010/main" val="459977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C02-S09</a:t>
            </a:r>
          </a:p>
          <a:p>
            <a:r>
              <a:rPr lang="fr-FR" dirty="0"/>
              <a:t>Question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FF23C661-1709-C12F-2191-9D66804404F9}"/>
              </a:ext>
            </a:extLst>
          </p:cNvPr>
          <p:cNvSpPr txBox="1">
            <a:spLocks/>
          </p:cNvSpPr>
          <p:nvPr/>
        </p:nvSpPr>
        <p:spPr>
          <a:xfrm>
            <a:off x="2076635" y="2459606"/>
            <a:ext cx="10115365" cy="96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srgbClr val="114175"/>
                </a:solidFill>
              </a:rPr>
              <a:t>Pour vous, c’est quoi une perte de connaissance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DD2E84-DD84-FD5E-B9BF-F6115E02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53401"/>
            <a:ext cx="2064248" cy="2062126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4FE3044-6363-26F9-14B5-F38C6B683045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714D864-F290-EEAF-315B-3F9C8E9B953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E5103FD-CCC6-1794-C4CF-BF8D830D379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8457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C02-S09</a:t>
            </a:r>
          </a:p>
          <a:p>
            <a:r>
              <a:rPr lang="fr-FR" dirty="0"/>
              <a:t>Question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718569" y="1418807"/>
            <a:ext cx="10473431" cy="246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Définition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Une personne a perdu connaissance lorsqu'elle ne répond et ne réagit à aucune sollicitation verbale ou physique et respire. </a:t>
            </a: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u="sng" dirty="0">
                <a:solidFill>
                  <a:srgbClr val="114175"/>
                </a:solidFill>
              </a:rPr>
              <a:t>Causes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Traumatique, médicale ou toxique. </a:t>
            </a: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E014872B-81BB-0598-A847-0B1F6B7B5CBE}"/>
              </a:ext>
            </a:extLst>
          </p:cNvPr>
          <p:cNvSpPr txBox="1">
            <a:spLocks/>
          </p:cNvSpPr>
          <p:nvPr/>
        </p:nvSpPr>
        <p:spPr>
          <a:xfrm>
            <a:off x="1718569" y="4391703"/>
            <a:ext cx="10569560" cy="1121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Risque</a:t>
            </a:r>
            <a:r>
              <a:rPr lang="fr-FR" sz="2000" dirty="0">
                <a:solidFill>
                  <a:srgbClr val="114175"/>
                </a:solidFill>
              </a:rPr>
              <a:t> :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Une perte de connaissance peut évoluer vers l'arrêt respiratoire et l'arrêt cardiaque.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5CA356-56F3-E26A-BD4C-F9AAD2205EA3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54E42B8-920E-93F2-31C3-234AAB356541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1930473-5BF4-1DCC-1A54-BF54241BA066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0351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blanc&#10;&#10;Description générée automatiquement">
            <a:extLst>
              <a:ext uri="{FF2B5EF4-FFF2-40B4-BE49-F238E27FC236}">
                <a16:creationId xmlns:a16="http://schemas.microsoft.com/office/drawing/2014/main" id="{50D07C13-88F6-9C87-D38F-D85DCD4E35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63387" y="1254848"/>
            <a:ext cx="2081475" cy="2081475"/>
          </a:xfrm>
          <a:prstGeom prst="rect">
            <a:avLst/>
          </a:prstGeom>
        </p:spPr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9"/>
            <a:ext cx="1428750" cy="795872"/>
          </a:xfrm>
        </p:spPr>
        <p:txBody>
          <a:bodyPr/>
          <a:lstStyle/>
          <a:p>
            <a:r>
              <a:rPr lang="fr-FR" dirty="0"/>
              <a:t>C02-S09</a:t>
            </a:r>
          </a:p>
          <a:p>
            <a:r>
              <a:rPr lang="fr-FR" dirty="0"/>
              <a:t>CAT PC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254497" y="78143"/>
            <a:ext cx="6899058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 PC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3057908" y="806936"/>
            <a:ext cx="6872719" cy="72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200" dirty="0">
                <a:solidFill>
                  <a:srgbClr val="114175"/>
                </a:solidFill>
              </a:rPr>
              <a:t>Victime qui ne répond pas </a:t>
            </a:r>
            <a:r>
              <a:rPr lang="fr-FR" sz="2200" u="sng" dirty="0">
                <a:solidFill>
                  <a:srgbClr val="114175"/>
                </a:solidFill>
              </a:rPr>
              <a:t>Et</a:t>
            </a:r>
            <a:r>
              <a:rPr lang="fr-FR" sz="2200" dirty="0">
                <a:solidFill>
                  <a:srgbClr val="114175"/>
                </a:solidFill>
              </a:rPr>
              <a:t> ne réagit pas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D43C83E1-3560-F7EE-46A0-380FC4B6CFC6}"/>
              </a:ext>
            </a:extLst>
          </p:cNvPr>
          <p:cNvSpPr txBox="1">
            <a:spLocks/>
          </p:cNvSpPr>
          <p:nvPr/>
        </p:nvSpPr>
        <p:spPr>
          <a:xfrm>
            <a:off x="4659203" y="1307800"/>
            <a:ext cx="2873589" cy="727422"/>
          </a:xfrm>
          <a:prstGeom prst="wedgeEllipseCallout">
            <a:avLst>
              <a:gd name="adj1" fmla="val -76133"/>
              <a:gd name="adj2" fmla="val 35803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A l’aide au secours</a:t>
            </a: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16" name="Sous-titre 4">
            <a:extLst>
              <a:ext uri="{FF2B5EF4-FFF2-40B4-BE49-F238E27FC236}">
                <a16:creationId xmlns:a16="http://schemas.microsoft.com/office/drawing/2014/main" id="{8E69A039-D61F-9975-D9FE-A46A2FD43D8A}"/>
              </a:ext>
            </a:extLst>
          </p:cNvPr>
          <p:cNvSpPr txBox="1">
            <a:spLocks/>
          </p:cNvSpPr>
          <p:nvPr/>
        </p:nvSpPr>
        <p:spPr>
          <a:xfrm>
            <a:off x="4659204" y="2418609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ALLONGER </a:t>
            </a:r>
            <a:r>
              <a:rPr lang="fr-FR" sz="1900" b="0" dirty="0">
                <a:solidFill>
                  <a:srgbClr val="114175"/>
                </a:solidFill>
              </a:rPr>
              <a:t>sur le dos</a:t>
            </a:r>
            <a:endParaRPr lang="fr-FR" sz="1900" dirty="0">
              <a:solidFill>
                <a:srgbClr val="114175"/>
              </a:solidFill>
            </a:endParaRP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0DCF4E0D-2FFF-1C6A-2C79-9AEAF2286B1F}"/>
              </a:ext>
            </a:extLst>
          </p:cNvPr>
          <p:cNvSpPr/>
          <p:nvPr/>
        </p:nvSpPr>
        <p:spPr>
          <a:xfrm>
            <a:off x="5809880" y="2120478"/>
            <a:ext cx="497150" cy="30887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479D9506-EC74-45CC-5ED2-07AC72FECED2}"/>
              </a:ext>
            </a:extLst>
          </p:cNvPr>
          <p:cNvSpPr/>
          <p:nvPr/>
        </p:nvSpPr>
        <p:spPr>
          <a:xfrm>
            <a:off x="5809880" y="2838574"/>
            <a:ext cx="497150" cy="27935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Sous-titre 4">
            <a:extLst>
              <a:ext uri="{FF2B5EF4-FFF2-40B4-BE49-F238E27FC236}">
                <a16:creationId xmlns:a16="http://schemas.microsoft.com/office/drawing/2014/main" id="{6720E23F-40F4-0BB9-9549-1A3E7C7A0751}"/>
              </a:ext>
            </a:extLst>
          </p:cNvPr>
          <p:cNvSpPr txBox="1">
            <a:spLocks/>
          </p:cNvSpPr>
          <p:nvPr/>
        </p:nvSpPr>
        <p:spPr>
          <a:xfrm>
            <a:off x="1452610" y="5471964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23" name="Sous-titre 4">
            <a:extLst>
              <a:ext uri="{FF2B5EF4-FFF2-40B4-BE49-F238E27FC236}">
                <a16:creationId xmlns:a16="http://schemas.microsoft.com/office/drawing/2014/main" id="{96D1AACA-3082-E800-CBF1-9FD0643D51D6}"/>
              </a:ext>
            </a:extLst>
          </p:cNvPr>
          <p:cNvSpPr txBox="1">
            <a:spLocks/>
          </p:cNvSpPr>
          <p:nvPr/>
        </p:nvSpPr>
        <p:spPr>
          <a:xfrm>
            <a:off x="5261222" y="3124741"/>
            <a:ext cx="1542757" cy="944258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chemeClr val="tx1"/>
                </a:solidFill>
              </a:rPr>
              <a:t>LVA</a:t>
            </a:r>
          </a:p>
          <a:p>
            <a:r>
              <a:rPr lang="fr-FR" sz="2200" b="0" dirty="0">
                <a:solidFill>
                  <a:schemeClr val="tx1"/>
                </a:solidFill>
              </a:rPr>
              <a:t>Sur 10s</a:t>
            </a:r>
          </a:p>
        </p:txBody>
      </p:sp>
      <p:sp>
        <p:nvSpPr>
          <p:cNvPr id="25" name="Arrow: Down 16">
            <a:extLst>
              <a:ext uri="{FF2B5EF4-FFF2-40B4-BE49-F238E27FC236}">
                <a16:creationId xmlns:a16="http://schemas.microsoft.com/office/drawing/2014/main" id="{584921FF-B470-EEBC-7C21-4E2B1B7F9F90}"/>
              </a:ext>
            </a:extLst>
          </p:cNvPr>
          <p:cNvSpPr/>
          <p:nvPr/>
        </p:nvSpPr>
        <p:spPr>
          <a:xfrm rot="5400000">
            <a:off x="4703429" y="3116364"/>
            <a:ext cx="356871" cy="90381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6" name="Diamond 9">
            <a:extLst>
              <a:ext uri="{FF2B5EF4-FFF2-40B4-BE49-F238E27FC236}">
                <a16:creationId xmlns:a16="http://schemas.microsoft.com/office/drawing/2014/main" id="{1A7FC23C-4FD0-D37C-6910-A4B68A59C299}"/>
              </a:ext>
            </a:extLst>
          </p:cNvPr>
          <p:cNvSpPr/>
          <p:nvPr/>
        </p:nvSpPr>
        <p:spPr>
          <a:xfrm>
            <a:off x="1452609" y="3199466"/>
            <a:ext cx="2977348" cy="794808"/>
          </a:xfrm>
          <a:prstGeom prst="diamond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 aucun traumatisme</a:t>
            </a:r>
          </a:p>
        </p:txBody>
      </p:sp>
      <p:sp>
        <p:nvSpPr>
          <p:cNvPr id="39" name="Sous-titre 4">
            <a:extLst>
              <a:ext uri="{FF2B5EF4-FFF2-40B4-BE49-F238E27FC236}">
                <a16:creationId xmlns:a16="http://schemas.microsoft.com/office/drawing/2014/main" id="{F5EDCCD2-568B-9759-4B6F-43461C5A4D51}"/>
              </a:ext>
            </a:extLst>
          </p:cNvPr>
          <p:cNvSpPr txBox="1">
            <a:spLocks/>
          </p:cNvSpPr>
          <p:nvPr/>
        </p:nvSpPr>
        <p:spPr>
          <a:xfrm>
            <a:off x="1504488" y="4272268"/>
            <a:ext cx="2873589" cy="876782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PLS</a:t>
            </a:r>
          </a:p>
          <a:p>
            <a:r>
              <a:rPr lang="fr-FR" sz="1900" b="0" dirty="0">
                <a:solidFill>
                  <a:srgbClr val="FF0000"/>
                </a:solidFill>
              </a:rPr>
              <a:t>/!\ </a:t>
            </a:r>
            <a:r>
              <a:rPr lang="fr-FR" sz="1900" u="sng" dirty="0">
                <a:solidFill>
                  <a:srgbClr val="FF0000"/>
                </a:solidFill>
              </a:rPr>
              <a:t>Côté gauche</a:t>
            </a: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1900" b="0" dirty="0">
                <a:solidFill>
                  <a:srgbClr val="FF0000"/>
                </a:solidFill>
              </a:rPr>
              <a:t>pour femmes enceintes et personnes en surpoids</a:t>
            </a:r>
          </a:p>
        </p:txBody>
      </p:sp>
      <p:sp>
        <p:nvSpPr>
          <p:cNvPr id="41" name="Diamond 9">
            <a:extLst>
              <a:ext uri="{FF2B5EF4-FFF2-40B4-BE49-F238E27FC236}">
                <a16:creationId xmlns:a16="http://schemas.microsoft.com/office/drawing/2014/main" id="{F3163EE3-381F-9C85-50F2-B86B864F381F}"/>
              </a:ext>
            </a:extLst>
          </p:cNvPr>
          <p:cNvSpPr/>
          <p:nvPr/>
        </p:nvSpPr>
        <p:spPr>
          <a:xfrm>
            <a:off x="7558845" y="3167970"/>
            <a:ext cx="2977348" cy="794808"/>
          </a:xfrm>
          <a:prstGeom prst="diamon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+mj-lt"/>
              </a:rPr>
              <a:t>Si traumatisme</a:t>
            </a:r>
          </a:p>
        </p:txBody>
      </p:sp>
      <p:sp>
        <p:nvSpPr>
          <p:cNvPr id="44" name="Arrow: Down 16">
            <a:extLst>
              <a:ext uri="{FF2B5EF4-FFF2-40B4-BE49-F238E27FC236}">
                <a16:creationId xmlns:a16="http://schemas.microsoft.com/office/drawing/2014/main" id="{1AF2BA0F-2813-DAC6-FD66-D8A43DFD42F3}"/>
              </a:ext>
            </a:extLst>
          </p:cNvPr>
          <p:cNvSpPr/>
          <p:nvPr/>
        </p:nvSpPr>
        <p:spPr>
          <a:xfrm rot="16200000">
            <a:off x="7044045" y="3056595"/>
            <a:ext cx="312882" cy="9929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8" name="Sous-titre 4">
            <a:extLst>
              <a:ext uri="{FF2B5EF4-FFF2-40B4-BE49-F238E27FC236}">
                <a16:creationId xmlns:a16="http://schemas.microsoft.com/office/drawing/2014/main" id="{83E4B9C7-70CF-C8FC-55DD-B7BA158419A2}"/>
              </a:ext>
            </a:extLst>
          </p:cNvPr>
          <p:cNvSpPr txBox="1">
            <a:spLocks/>
          </p:cNvSpPr>
          <p:nvPr/>
        </p:nvSpPr>
        <p:spPr>
          <a:xfrm>
            <a:off x="3830437" y="6865442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Protéger, Surveiller </a:t>
            </a: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9D255886-844B-1026-E0E7-2D8ADC0F5B49}"/>
              </a:ext>
            </a:extLst>
          </p:cNvPr>
          <p:cNvSpPr/>
          <p:nvPr/>
        </p:nvSpPr>
        <p:spPr>
          <a:xfrm>
            <a:off x="2772775" y="3994274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8DF89DFE-4D4C-9173-3F4A-6230B6B07F38}"/>
              </a:ext>
            </a:extLst>
          </p:cNvPr>
          <p:cNvSpPr txBox="1">
            <a:spLocks/>
          </p:cNvSpPr>
          <p:nvPr/>
        </p:nvSpPr>
        <p:spPr>
          <a:xfrm>
            <a:off x="1452609" y="6168181"/>
            <a:ext cx="2873589" cy="56702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SURVEILLER la respiration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AD472C3E-399E-4314-3FB6-7866BB18FDC9}"/>
              </a:ext>
            </a:extLst>
          </p:cNvPr>
          <p:cNvSpPr/>
          <p:nvPr/>
        </p:nvSpPr>
        <p:spPr>
          <a:xfrm>
            <a:off x="2720898" y="5205697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8F960FD3-4D95-7079-0C09-07E202245E93}"/>
              </a:ext>
            </a:extLst>
          </p:cNvPr>
          <p:cNvSpPr/>
          <p:nvPr/>
        </p:nvSpPr>
        <p:spPr>
          <a:xfrm>
            <a:off x="2720898" y="5882723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ous-titre 4">
            <a:extLst>
              <a:ext uri="{FF2B5EF4-FFF2-40B4-BE49-F238E27FC236}">
                <a16:creationId xmlns:a16="http://schemas.microsoft.com/office/drawing/2014/main" id="{7FC4DC57-AB79-69B8-0C90-E50D10D67398}"/>
              </a:ext>
            </a:extLst>
          </p:cNvPr>
          <p:cNvSpPr txBox="1">
            <a:spLocks/>
          </p:cNvSpPr>
          <p:nvPr/>
        </p:nvSpPr>
        <p:spPr>
          <a:xfrm>
            <a:off x="7662604" y="4262713"/>
            <a:ext cx="2873589" cy="37993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ALERTER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88699802-F217-1C40-9D77-58F5A0D1E1A7}"/>
              </a:ext>
            </a:extLst>
          </p:cNvPr>
          <p:cNvSpPr/>
          <p:nvPr/>
        </p:nvSpPr>
        <p:spPr>
          <a:xfrm>
            <a:off x="8930892" y="3996446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F1842443-CE18-8DDF-6AFE-B4547A37D3A1}"/>
              </a:ext>
            </a:extLst>
          </p:cNvPr>
          <p:cNvSpPr/>
          <p:nvPr/>
        </p:nvSpPr>
        <p:spPr>
          <a:xfrm>
            <a:off x="8930892" y="4673472"/>
            <a:ext cx="337010" cy="2646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BEE2945-D5AF-5A53-6487-9AEFE29C9F96}"/>
              </a:ext>
            </a:extLst>
          </p:cNvPr>
          <p:cNvGrpSpPr/>
          <p:nvPr/>
        </p:nvGrpSpPr>
        <p:grpSpPr>
          <a:xfrm>
            <a:off x="2551316" y="2219"/>
            <a:ext cx="766273" cy="552082"/>
            <a:chOff x="4737720" y="814350"/>
            <a:chExt cx="1922015" cy="1340926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77538A6-6AC8-11E7-C6AA-9CF2A811E390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4DCCE09-864A-FE5F-C248-6868A6E913B8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0" name="Sous-titre 4">
            <a:extLst>
              <a:ext uri="{FF2B5EF4-FFF2-40B4-BE49-F238E27FC236}">
                <a16:creationId xmlns:a16="http://schemas.microsoft.com/office/drawing/2014/main" id="{3416371A-B6A6-83CF-0095-CE675BCDB82F}"/>
              </a:ext>
            </a:extLst>
          </p:cNvPr>
          <p:cNvSpPr txBox="1">
            <a:spLocks/>
          </p:cNvSpPr>
          <p:nvPr/>
        </p:nvSpPr>
        <p:spPr>
          <a:xfrm>
            <a:off x="7662604" y="4942035"/>
            <a:ext cx="2873589" cy="567025"/>
          </a:xfrm>
          <a:prstGeom prst="rect">
            <a:avLst/>
          </a:prstGeom>
          <a:ln>
            <a:solidFill>
              <a:srgbClr val="00529B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114175"/>
                </a:solidFill>
              </a:rPr>
              <a:t>SURVEILLER la respiration</a:t>
            </a:r>
          </a:p>
        </p:txBody>
      </p:sp>
    </p:spTree>
    <p:extLst>
      <p:ext uri="{BB962C8B-B14F-4D97-AF65-F5344CB8AC3E}">
        <p14:creationId xmlns:p14="http://schemas.microsoft.com/office/powerpoint/2010/main" val="6081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9" grpId="0" animBg="1"/>
      <p:bldP spid="23" grpId="0" animBg="1"/>
      <p:bldP spid="39" grpId="0" animBg="1"/>
      <p:bldP spid="48" grpId="0" animBg="1"/>
      <p:bldP spid="10" grpId="0" animBg="1"/>
      <p:bldP spid="13" grpId="0" animBg="1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369" y="3195961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L’ARRET CARDIAQUE</a:t>
            </a:r>
            <a:br>
              <a:rPr lang="fr-FR" b="1" dirty="0"/>
            </a:br>
            <a:r>
              <a:rPr lang="fr-FR" sz="4000" b="1" dirty="0"/>
              <a:t>Séquence 07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97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4" y="2121762"/>
            <a:ext cx="4773795" cy="1440588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0529B"/>
                </a:solidFill>
              </a:rPr>
              <a:t>L’arrêt cardiaque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7747" y="1873615"/>
            <a:ext cx="5981699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d’identifier un arrêt cardiaque et d’adopter la bonne conduite à tenir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16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201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8EC9EC-3691-81DD-1F51-4E112CF0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948" y="1688388"/>
            <a:ext cx="3564800" cy="1189609"/>
          </a:xfrm>
        </p:spPr>
        <p:txBody>
          <a:bodyPr>
            <a:normAutofit/>
          </a:bodyPr>
          <a:lstStyle/>
          <a:p>
            <a:r>
              <a:rPr lang="fr-FR" sz="4800" dirty="0"/>
              <a:t>PLAN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394C53-E848-4780-B0D8-B2B3889F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78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6C490B-5C87-43B9-3880-4D306565F4F9}"/>
              </a:ext>
            </a:extLst>
          </p:cNvPr>
          <p:cNvGrpSpPr/>
          <p:nvPr/>
        </p:nvGrpSpPr>
        <p:grpSpPr>
          <a:xfrm>
            <a:off x="4087153" y="2844706"/>
            <a:ext cx="766273" cy="552082"/>
            <a:chOff x="4737720" y="814350"/>
            <a:chExt cx="1922015" cy="134092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3267373-323A-EFAA-5C37-175E4AF959BE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43DC3C-DDAE-72CA-D47B-466F583D595E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1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97203F-1DCB-63FF-214C-A351E9B83FB2}"/>
              </a:ext>
            </a:extLst>
          </p:cNvPr>
          <p:cNvGrpSpPr/>
          <p:nvPr/>
        </p:nvGrpSpPr>
        <p:grpSpPr>
          <a:xfrm>
            <a:off x="3615482" y="3361489"/>
            <a:ext cx="766273" cy="552082"/>
            <a:chOff x="4737720" y="814350"/>
            <a:chExt cx="1922015" cy="1340926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72838B7-986C-DF4B-4C3F-FD4801B3DF6F}"/>
                </a:ext>
              </a:extLst>
            </p:cNvPr>
            <p:cNvSpPr/>
            <p:nvPr/>
          </p:nvSpPr>
          <p:spPr>
            <a:xfrm>
              <a:off x="4968863" y="814350"/>
              <a:ext cx="1467443" cy="13409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10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5275C7B-9188-DA3E-703E-3EA9FBAF8EE0}"/>
                </a:ext>
              </a:extLst>
            </p:cNvPr>
            <p:cNvSpPr txBox="1"/>
            <p:nvPr/>
          </p:nvSpPr>
          <p:spPr>
            <a:xfrm>
              <a:off x="4737720" y="1025619"/>
              <a:ext cx="1922015" cy="89705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/>
                <a:t>2</a:t>
              </a:r>
            </a:p>
          </p:txBody>
        </p:sp>
      </p:grpSp>
      <p:sp>
        <p:nvSpPr>
          <p:cNvPr id="22" name="Espace réservé du contenu 6">
            <a:extLst>
              <a:ext uri="{FF2B5EF4-FFF2-40B4-BE49-F238E27FC236}">
                <a16:creationId xmlns:a16="http://schemas.microsoft.com/office/drawing/2014/main" id="{03DEB994-7E5F-DFD3-758D-552B43475410}"/>
              </a:ext>
            </a:extLst>
          </p:cNvPr>
          <p:cNvSpPr txBox="1">
            <a:spLocks/>
          </p:cNvSpPr>
          <p:nvPr/>
        </p:nvSpPr>
        <p:spPr>
          <a:xfrm>
            <a:off x="4764349" y="2986831"/>
            <a:ext cx="400412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Question ouverte</a:t>
            </a:r>
          </a:p>
        </p:txBody>
      </p:sp>
      <p:sp>
        <p:nvSpPr>
          <p:cNvPr id="23" name="Espace réservé du contenu 6">
            <a:extLst>
              <a:ext uri="{FF2B5EF4-FFF2-40B4-BE49-F238E27FC236}">
                <a16:creationId xmlns:a16="http://schemas.microsoft.com/office/drawing/2014/main" id="{A9BBCE62-05E7-8F6B-7AD0-D19899EE9B11}"/>
              </a:ext>
            </a:extLst>
          </p:cNvPr>
          <p:cNvSpPr txBox="1">
            <a:spLocks/>
          </p:cNvSpPr>
          <p:nvPr/>
        </p:nvSpPr>
        <p:spPr>
          <a:xfrm>
            <a:off x="4292677" y="3564820"/>
            <a:ext cx="6804409" cy="354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Conduite à tenir dans le cas de l’arrêt cardiaque</a:t>
            </a:r>
          </a:p>
        </p:txBody>
      </p:sp>
    </p:spTree>
    <p:extLst>
      <p:ext uri="{BB962C8B-B14F-4D97-AF65-F5344CB8AC3E}">
        <p14:creationId xmlns:p14="http://schemas.microsoft.com/office/powerpoint/2010/main" val="12622258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Partie 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3CEC7808-95B2-76AE-E204-37A3C6D1632C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sp>
        <p:nvSpPr>
          <p:cNvPr id="2" name="Sous-titre 4">
            <a:extLst>
              <a:ext uri="{FF2B5EF4-FFF2-40B4-BE49-F238E27FC236}">
                <a16:creationId xmlns:a16="http://schemas.microsoft.com/office/drawing/2014/main" id="{FF23C661-1709-C12F-2191-9D66804404F9}"/>
              </a:ext>
            </a:extLst>
          </p:cNvPr>
          <p:cNvSpPr txBox="1">
            <a:spLocks/>
          </p:cNvSpPr>
          <p:nvPr/>
        </p:nvSpPr>
        <p:spPr>
          <a:xfrm>
            <a:off x="2076635" y="2459606"/>
            <a:ext cx="10115365" cy="96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srgbClr val="114175"/>
                </a:solidFill>
              </a:rPr>
              <a:t>Pour vous, c’est quoi un arrêt cardiaque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DD2E84-DD84-FD5E-B9BF-F6115E02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53401"/>
            <a:ext cx="2064248" cy="20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6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835DD-131E-443A-15A2-3234B511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922" y="2849732"/>
            <a:ext cx="8349078" cy="2032987"/>
          </a:xfrm>
        </p:spPr>
        <p:txBody>
          <a:bodyPr>
            <a:normAutofit/>
          </a:bodyPr>
          <a:lstStyle/>
          <a:p>
            <a:r>
              <a:rPr lang="fr-FR" b="1" dirty="0"/>
              <a:t>LA PROTECTION</a:t>
            </a:r>
            <a:br>
              <a:rPr lang="fr-FR" b="1" dirty="0"/>
            </a:br>
            <a:r>
              <a:rPr lang="fr-FR" sz="4000" b="1" dirty="0"/>
              <a:t>Chapitre 01 - Séquence 01</a:t>
            </a:r>
            <a:endParaRPr lang="fr-FR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53A84B9-C92F-C33A-1465-75979A74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399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Partie 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DE1BAFC8-BCD7-D1DB-B030-989B208FEA36}"/>
              </a:ext>
            </a:extLst>
          </p:cNvPr>
          <p:cNvSpPr txBox="1">
            <a:spLocks/>
          </p:cNvSpPr>
          <p:nvPr/>
        </p:nvSpPr>
        <p:spPr>
          <a:xfrm>
            <a:off x="1718569" y="804183"/>
            <a:ext cx="10473431" cy="142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u="sng" dirty="0">
                <a:solidFill>
                  <a:srgbClr val="114175"/>
                </a:solidFill>
              </a:rPr>
              <a:t>Définition :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Une personne est en arrêt cardiaque lorsque son cœur ne fonctionne plus ou fonctionne d’une façon  anarchique, ne permettant plus d’assurer l’oxygénation du cerveau. </a:t>
            </a: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E014872B-81BB-0598-A847-0B1F6B7B5CBE}"/>
              </a:ext>
            </a:extLst>
          </p:cNvPr>
          <p:cNvSpPr txBox="1">
            <a:spLocks/>
          </p:cNvSpPr>
          <p:nvPr/>
        </p:nvSpPr>
        <p:spPr>
          <a:xfrm>
            <a:off x="6096000" y="2907881"/>
            <a:ext cx="5764567" cy="369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000" u="sng" dirty="0">
                <a:solidFill>
                  <a:srgbClr val="114175"/>
                </a:solidFill>
              </a:rPr>
              <a:t>Les causes :</a:t>
            </a:r>
          </a:p>
          <a:p>
            <a:pPr algn="l">
              <a:spcBef>
                <a:spcPts val="0"/>
              </a:spcBef>
            </a:pPr>
            <a:endParaRPr lang="fr-FR" sz="2000" u="sng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Chez l’adulte, l’arrêt cardiaque est le plus souvent causé par certaines maladies du cœur.</a:t>
            </a:r>
          </a:p>
          <a:p>
            <a:pPr algn="l">
              <a:spcBef>
                <a:spcPts val="0"/>
              </a:spcBef>
            </a:pPr>
            <a:r>
              <a:rPr lang="fr-FR" sz="2000" b="0" dirty="0">
                <a:solidFill>
                  <a:srgbClr val="114175"/>
                </a:solidFill>
              </a:rPr>
              <a:t>Chez l’enfant, l’arrêt cardiaque est le plus souvent d’origine respiratoire.</a:t>
            </a: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endParaRPr lang="fr-FR" sz="2000" u="sng" dirty="0">
              <a:solidFill>
                <a:srgbClr val="114175"/>
              </a:solidFill>
            </a:endParaRPr>
          </a:p>
          <a:p>
            <a:pPr algn="l"/>
            <a:r>
              <a:rPr lang="fr-FR" sz="2000" u="sng" dirty="0">
                <a:solidFill>
                  <a:srgbClr val="114175"/>
                </a:solidFill>
              </a:rPr>
              <a:t>Risque :</a:t>
            </a:r>
          </a:p>
          <a:p>
            <a:pPr algn="l"/>
            <a:r>
              <a:rPr lang="fr-FR" sz="2000" b="0" dirty="0">
                <a:solidFill>
                  <a:srgbClr val="114175"/>
                </a:solidFill>
              </a:rPr>
              <a:t>Le risque d’un arrêt cardiaque est la mort de la victime en quelques minutes.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Question ouverte</a:t>
            </a:r>
          </a:p>
        </p:txBody>
      </p:sp>
      <p:pic>
        <p:nvPicPr>
          <p:cNvPr id="16" name="Quest ce que la fibrillation ventriculaire ">
            <a:hlinkClick r:id="" action="ppaction://media"/>
            <a:extLst>
              <a:ext uri="{FF2B5EF4-FFF2-40B4-BE49-F238E27FC236}">
                <a16:creationId xmlns:a16="http://schemas.microsoft.com/office/drawing/2014/main" id="{1CE4BF2C-49B9-4726-2665-C38F8983A1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4" end="59174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30514"/>
            <a:ext cx="5946068" cy="33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"/>
    </mc:Choice>
    <mc:Fallback xmlns="">
      <p:transition spd="slow" advTm="149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02941ED6-ECCB-FDD6-CB5A-35EA41F27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178"/>
            <a:ext cx="1464722" cy="805675"/>
          </a:xfrm>
        </p:spPr>
        <p:txBody>
          <a:bodyPr/>
          <a:lstStyle/>
          <a:p>
            <a:r>
              <a:rPr lang="fr-FR" dirty="0"/>
              <a:t>C01-S01</a:t>
            </a:r>
          </a:p>
          <a:p>
            <a:r>
              <a:rPr lang="fr-FR" dirty="0"/>
              <a:t>Partie 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6315B-B9DF-CEAB-6566-9299BFE0B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81</a:t>
            </a:fld>
            <a:endParaRPr lang="fr-FR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1E173A2B-D974-8E37-E627-9FF03E32BD5B}"/>
              </a:ext>
            </a:extLst>
          </p:cNvPr>
          <p:cNvSpPr txBox="1">
            <a:spLocks/>
          </p:cNvSpPr>
          <p:nvPr/>
        </p:nvSpPr>
        <p:spPr>
          <a:xfrm>
            <a:off x="3441575" y="83380"/>
            <a:ext cx="6314983" cy="56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u="sng" dirty="0"/>
              <a:t>Conduite à tenir</a:t>
            </a:r>
          </a:p>
        </p:txBody>
      </p: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C8A20B6-E880-1F7C-3657-DBBEB5B34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77851" y="581048"/>
            <a:ext cx="6468378" cy="1914792"/>
          </a:xfrm>
          <a:prstGeom prst="rect">
            <a:avLst/>
          </a:prstGeom>
        </p:spPr>
      </p:pic>
      <p:sp>
        <p:nvSpPr>
          <p:cNvPr id="8" name="Sous-titre 4">
            <a:extLst>
              <a:ext uri="{FF2B5EF4-FFF2-40B4-BE49-F238E27FC236}">
                <a16:creationId xmlns:a16="http://schemas.microsoft.com/office/drawing/2014/main" id="{AD65122A-5E78-4E38-4DA0-52F8F81277B7}"/>
              </a:ext>
            </a:extLst>
          </p:cNvPr>
          <p:cNvSpPr txBox="1">
            <a:spLocks/>
          </p:cNvSpPr>
          <p:nvPr/>
        </p:nvSpPr>
        <p:spPr>
          <a:xfrm>
            <a:off x="2668480" y="4097798"/>
            <a:ext cx="7656250" cy="142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2000" b="0" dirty="0">
              <a:solidFill>
                <a:srgbClr val="114175"/>
              </a:solidFill>
            </a:endParaRPr>
          </a:p>
        </p:txBody>
      </p:sp>
      <p:sp>
        <p:nvSpPr>
          <p:cNvPr id="10" name="Sous-titre 4">
            <a:extLst>
              <a:ext uri="{FF2B5EF4-FFF2-40B4-BE49-F238E27FC236}">
                <a16:creationId xmlns:a16="http://schemas.microsoft.com/office/drawing/2014/main" id="{8CBDF7C7-3D08-0302-C564-5A3A698F5E14}"/>
              </a:ext>
            </a:extLst>
          </p:cNvPr>
          <p:cNvSpPr txBox="1">
            <a:spLocks/>
          </p:cNvSpPr>
          <p:nvPr/>
        </p:nvSpPr>
        <p:spPr>
          <a:xfrm>
            <a:off x="3183385" y="2749090"/>
            <a:ext cx="5143870" cy="488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529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3200" dirty="0">
                <a:solidFill>
                  <a:srgbClr val="114175"/>
                </a:solidFill>
              </a:rPr>
              <a:t>+ 40% de chance de survie</a:t>
            </a: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  <a:p>
            <a:pPr algn="l">
              <a:spcBef>
                <a:spcPts val="0"/>
              </a:spcBef>
            </a:pPr>
            <a:endParaRPr lang="fr-FR" sz="3200" b="0" dirty="0">
              <a:solidFill>
                <a:srgbClr val="114175"/>
              </a:solidFill>
            </a:endParaRP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4715E6EF-7DDA-C2F9-11C6-FAC2F59AE13B}"/>
              </a:ext>
            </a:extLst>
          </p:cNvPr>
          <p:cNvSpPr/>
          <p:nvPr/>
        </p:nvSpPr>
        <p:spPr>
          <a:xfrm rot="5400000">
            <a:off x="5479279" y="-950333"/>
            <a:ext cx="406524" cy="7086230"/>
          </a:xfrm>
          <a:prstGeom prst="rightBrace">
            <a:avLst>
              <a:gd name="adj1" fmla="val 102184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la-rcr-en-action-un-apercu-en-3d-de-linterieur-du-corps">
            <a:hlinkClick r:id="" action="ppaction://media"/>
            <a:extLst>
              <a:ext uri="{FF2B5EF4-FFF2-40B4-BE49-F238E27FC236}">
                <a16:creationId xmlns:a16="http://schemas.microsoft.com/office/drawing/2014/main" id="{A6743D24-E86B-B3CA-8B74-1F3F0BB99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6899" y="3237926"/>
            <a:ext cx="6314034" cy="35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"/>
    </mc:Choice>
    <mc:Fallback xmlns="">
      <p:transition spd="slow" advTm="1490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B503B2B2-958F-F5E3-732D-4A4656441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55" y="2121763"/>
            <a:ext cx="4596798" cy="1074198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00529B"/>
                </a:solidFill>
              </a:rPr>
              <a:t>La protection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E52BA9-F3D3-9E94-7072-EA41015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8392" y="1411550"/>
            <a:ext cx="6409307" cy="3110769"/>
          </a:xfrm>
        </p:spPr>
        <p:txBody>
          <a:bodyPr>
            <a:normAutofit/>
          </a:bodyPr>
          <a:lstStyle/>
          <a:p>
            <a:pPr algn="ctr"/>
            <a:r>
              <a:rPr lang="fr-FR" sz="3500" b="1" u="sng" dirty="0">
                <a:solidFill>
                  <a:srgbClr val="C10435"/>
                </a:solidFill>
                <a:latin typeface="+mj-lt"/>
              </a:rPr>
              <a:t>OBJECTIF</a:t>
            </a:r>
            <a:r>
              <a:rPr lang="fr-FR" sz="3500" b="1" dirty="0">
                <a:solidFill>
                  <a:srgbClr val="C10435"/>
                </a:solidFill>
                <a:latin typeface="+mj-lt"/>
              </a:rPr>
              <a:t> :</a:t>
            </a:r>
          </a:p>
          <a:p>
            <a:pPr algn="ctr"/>
            <a:endParaRPr lang="fr-FR" sz="2800" dirty="0">
              <a:solidFill>
                <a:srgbClr val="C10435"/>
              </a:solidFill>
              <a:latin typeface="+mj-lt"/>
            </a:endParaRPr>
          </a:p>
          <a:p>
            <a:pPr algn="ctr"/>
            <a:r>
              <a:rPr lang="fr-FR" sz="2800" dirty="0">
                <a:solidFill>
                  <a:srgbClr val="C10435"/>
                </a:solidFill>
                <a:latin typeface="+mj-lt"/>
              </a:rPr>
              <a:t>Etre capable d’effectuer une protection, en supprimant ou en écartant le danger ou en faisant, si nécessaire, un dégagement d’urgence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828031-3C42-70D9-FD32-56E003221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3743" y="6115481"/>
            <a:ext cx="1802746" cy="381442"/>
          </a:xfrm>
        </p:spPr>
        <p:txBody>
          <a:bodyPr>
            <a:normAutofit/>
          </a:bodyPr>
          <a:lstStyle/>
          <a:p>
            <a:r>
              <a:rPr lang="fr-FR" dirty="0"/>
              <a:t>25 min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A93FB0-9FB8-C81E-601E-C02EC33E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8ED9A5-DC0D-4841-8E77-55016E9FD6AD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070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2659</Words>
  <Application>Microsoft Office PowerPoint</Application>
  <PresentationFormat>Grand écran</PresentationFormat>
  <Paragraphs>823</Paragraphs>
  <Slides>81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7" baseType="lpstr">
      <vt:lpstr>Aptos</vt:lpstr>
      <vt:lpstr>Aptos Display</vt:lpstr>
      <vt:lpstr>Arial</vt:lpstr>
      <vt:lpstr>DejaVu Sans</vt:lpstr>
      <vt:lpstr>Verdana</vt:lpstr>
      <vt:lpstr>Thème Office</vt:lpstr>
      <vt:lpstr>PSC Premiers Secours Citoyen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PROTECTION Chapitre 01 - Séquence 01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L’ALERTE Chapitre 01- Séquence 02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L’OBSTRUCTION BRUTALE DES VOIES AERIENNES Chapitre 02 - Séquence 03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HEMORRAGIES EXTERNES Chapitre 02 - Séquence 04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PLAIES Chapitre 02 - Séquence 05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BRULURES Chapitre 02 - Séquence 06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TRAUMATISMES Chapitre 02 - Séquence 07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TRAUMATISMES Chapitre 02 - Séquence 07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PERTE DE CONNAISSANCE Chapitre 02 - Séquence 09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L’ARRET CARDIAQUE Séquence 07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 Fraisse</dc:creator>
  <cp:lastModifiedBy>Johan Fraisse</cp:lastModifiedBy>
  <cp:revision>3</cp:revision>
  <dcterms:created xsi:type="dcterms:W3CDTF">2024-11-05T14:53:29Z</dcterms:created>
  <dcterms:modified xsi:type="dcterms:W3CDTF">2024-11-05T15:04:35Z</dcterms:modified>
</cp:coreProperties>
</file>